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8"/>
  </p:notesMasterIdLst>
  <p:sldIdLst>
    <p:sldId id="256" r:id="rId2"/>
    <p:sldId id="257" r:id="rId3"/>
    <p:sldId id="258" r:id="rId4"/>
    <p:sldId id="259" r:id="rId5"/>
    <p:sldId id="260" r:id="rId6"/>
    <p:sldId id="262" r:id="rId7"/>
    <p:sldId id="270" r:id="rId8"/>
    <p:sldId id="261" r:id="rId9"/>
    <p:sldId id="263" r:id="rId10"/>
    <p:sldId id="265" r:id="rId11"/>
    <p:sldId id="266" r:id="rId12"/>
    <p:sldId id="267" r:id="rId13"/>
    <p:sldId id="273" r:id="rId14"/>
    <p:sldId id="264" r:id="rId15"/>
    <p:sldId id="269" r:id="rId16"/>
    <p:sldId id="272" r:id="rId17"/>
    <p:sldId id="274" r:id="rId18"/>
    <p:sldId id="279" r:id="rId19"/>
    <p:sldId id="280" r:id="rId20"/>
    <p:sldId id="281" r:id="rId21"/>
    <p:sldId id="275" r:id="rId22"/>
    <p:sldId id="278" r:id="rId23"/>
    <p:sldId id="282" r:id="rId24"/>
    <p:sldId id="284" r:id="rId25"/>
    <p:sldId id="285" r:id="rId26"/>
    <p:sldId id="27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31201F-0B73-2146-976C-2DF3C12A9EB7}" v="3285" dt="2023-11-17T16:52:14.091"/>
    <p1510:client id="{E9C812CE-35C0-448F-88CA-99FD96013833}" v="73" dt="2023-11-17T14:25:44.9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snapToGrid="0" showGuides="1">
      <p:cViewPr varScale="1">
        <p:scale>
          <a:sx n="120" d="100"/>
          <a:sy n="120" d="100"/>
        </p:scale>
        <p:origin x="256"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00599C-1884-47F5-8E6B-D845080629A7}"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D76F9D0B-E2D4-4E1F-91CC-7EB09E9E36C0}">
      <dgm:prSet/>
      <dgm:spPr/>
      <dgm:t>
        <a:bodyPr/>
        <a:lstStyle/>
        <a:p>
          <a:r>
            <a:rPr lang="en-US"/>
            <a:t>Introduction to Problem &amp; Background</a:t>
          </a:r>
        </a:p>
      </dgm:t>
    </dgm:pt>
    <dgm:pt modelId="{3A411922-0260-4766-B202-28DF021ED556}" type="parTrans" cxnId="{81D12397-C286-4358-B4D9-D555CCEB1E9C}">
      <dgm:prSet/>
      <dgm:spPr/>
      <dgm:t>
        <a:bodyPr/>
        <a:lstStyle/>
        <a:p>
          <a:endParaRPr lang="en-US"/>
        </a:p>
      </dgm:t>
    </dgm:pt>
    <dgm:pt modelId="{C0005239-2AF8-4DEB-9F9D-5B97D6ED7239}" type="sibTrans" cxnId="{81D12397-C286-4358-B4D9-D555CCEB1E9C}">
      <dgm:prSet/>
      <dgm:spPr/>
      <dgm:t>
        <a:bodyPr/>
        <a:lstStyle/>
        <a:p>
          <a:endParaRPr lang="en-US"/>
        </a:p>
      </dgm:t>
    </dgm:pt>
    <dgm:pt modelId="{6BE2E77B-0861-4834-9107-5D90ECDDED56}">
      <dgm:prSet/>
      <dgm:spPr/>
      <dgm:t>
        <a:bodyPr/>
        <a:lstStyle/>
        <a:p>
          <a:r>
            <a:rPr lang="en-US"/>
            <a:t>External Sorting</a:t>
          </a:r>
        </a:p>
      </dgm:t>
    </dgm:pt>
    <dgm:pt modelId="{6CE44881-9FCA-40E6-A328-F7321A06725F}" type="parTrans" cxnId="{1ED7AD1B-AA50-4E6C-9B19-0539B98A15CA}">
      <dgm:prSet/>
      <dgm:spPr/>
      <dgm:t>
        <a:bodyPr/>
        <a:lstStyle/>
        <a:p>
          <a:endParaRPr lang="en-US"/>
        </a:p>
      </dgm:t>
    </dgm:pt>
    <dgm:pt modelId="{2DBD61B3-2D4C-4EA1-8264-9FE41EBBBA1C}" type="sibTrans" cxnId="{1ED7AD1B-AA50-4E6C-9B19-0539B98A15CA}">
      <dgm:prSet/>
      <dgm:spPr/>
      <dgm:t>
        <a:bodyPr/>
        <a:lstStyle/>
        <a:p>
          <a:endParaRPr lang="en-US"/>
        </a:p>
      </dgm:t>
    </dgm:pt>
    <dgm:pt modelId="{25E51AEB-61CA-482F-8E9A-08C04805699B}">
      <dgm:prSet/>
      <dgm:spPr/>
      <dgm:t>
        <a:bodyPr/>
        <a:lstStyle/>
        <a:p>
          <a:r>
            <a:rPr lang="en-US"/>
            <a:t>Merge Sort &amp; External Merge Sort</a:t>
          </a:r>
        </a:p>
      </dgm:t>
    </dgm:pt>
    <dgm:pt modelId="{54EE0DF4-3064-4C27-A986-2984A661F0E1}" type="parTrans" cxnId="{6710692B-6954-4E1C-AB8F-B8DDBC33C31F}">
      <dgm:prSet/>
      <dgm:spPr/>
      <dgm:t>
        <a:bodyPr/>
        <a:lstStyle/>
        <a:p>
          <a:endParaRPr lang="en-US"/>
        </a:p>
      </dgm:t>
    </dgm:pt>
    <dgm:pt modelId="{0F5AA61D-A2A4-49A9-9959-356D5EBD2FAB}" type="sibTrans" cxnId="{6710692B-6954-4E1C-AB8F-B8DDBC33C31F}">
      <dgm:prSet/>
      <dgm:spPr/>
      <dgm:t>
        <a:bodyPr/>
        <a:lstStyle/>
        <a:p>
          <a:endParaRPr lang="en-US"/>
        </a:p>
      </dgm:t>
    </dgm:pt>
    <dgm:pt modelId="{177F13E9-616D-4F21-9489-2086AB2783BC}">
      <dgm:prSet/>
      <dgm:spPr/>
      <dgm:t>
        <a:bodyPr/>
        <a:lstStyle/>
        <a:p>
          <a:r>
            <a:rPr lang="en-US"/>
            <a:t>Problem Statement</a:t>
          </a:r>
        </a:p>
      </dgm:t>
    </dgm:pt>
    <dgm:pt modelId="{39BA6A12-6611-4746-A5C5-6EFFCBE60F5A}" type="parTrans" cxnId="{8D47DF7B-7184-4C90-B94D-4ECEDB9B663B}">
      <dgm:prSet/>
      <dgm:spPr/>
      <dgm:t>
        <a:bodyPr/>
        <a:lstStyle/>
        <a:p>
          <a:endParaRPr lang="en-US"/>
        </a:p>
      </dgm:t>
    </dgm:pt>
    <dgm:pt modelId="{D4F9ED69-9D2D-488B-B81E-9A21C2011562}" type="sibTrans" cxnId="{8D47DF7B-7184-4C90-B94D-4ECEDB9B663B}">
      <dgm:prSet/>
      <dgm:spPr/>
      <dgm:t>
        <a:bodyPr/>
        <a:lstStyle/>
        <a:p>
          <a:endParaRPr lang="en-US"/>
        </a:p>
      </dgm:t>
    </dgm:pt>
    <dgm:pt modelId="{2FD646EE-9CCA-4439-8638-FA97A0378912}">
      <dgm:prSet/>
      <dgm:spPr/>
      <dgm:t>
        <a:bodyPr/>
        <a:lstStyle/>
        <a:p>
          <a:r>
            <a:rPr lang="en-US"/>
            <a:t>WiscSort</a:t>
          </a:r>
        </a:p>
      </dgm:t>
    </dgm:pt>
    <dgm:pt modelId="{8A82EF86-7729-4A98-AF7B-1AB668F5AA0E}" type="parTrans" cxnId="{B621EF38-D284-4293-B180-FE0395274783}">
      <dgm:prSet/>
      <dgm:spPr/>
      <dgm:t>
        <a:bodyPr/>
        <a:lstStyle/>
        <a:p>
          <a:endParaRPr lang="en-US"/>
        </a:p>
      </dgm:t>
    </dgm:pt>
    <dgm:pt modelId="{889081CC-B2FB-4D8F-AF65-D61F8F86FCD8}" type="sibTrans" cxnId="{B621EF38-D284-4293-B180-FE0395274783}">
      <dgm:prSet/>
      <dgm:spPr/>
      <dgm:t>
        <a:bodyPr/>
        <a:lstStyle/>
        <a:p>
          <a:endParaRPr lang="en-US"/>
        </a:p>
      </dgm:t>
    </dgm:pt>
    <dgm:pt modelId="{A30C4B9D-079A-4106-BDF8-FFE0990B266D}">
      <dgm:prSet/>
      <dgm:spPr/>
      <dgm:t>
        <a:bodyPr/>
        <a:lstStyle/>
        <a:p>
          <a:r>
            <a:rPr lang="en-US"/>
            <a:t>BRAID Model</a:t>
          </a:r>
        </a:p>
      </dgm:t>
    </dgm:pt>
    <dgm:pt modelId="{FEED3FE7-4B49-458A-8732-3DD84BFA9A8F}" type="parTrans" cxnId="{902D208D-74BC-4C0C-B31C-A0EF92075124}">
      <dgm:prSet/>
      <dgm:spPr/>
      <dgm:t>
        <a:bodyPr/>
        <a:lstStyle/>
        <a:p>
          <a:endParaRPr lang="en-US"/>
        </a:p>
      </dgm:t>
    </dgm:pt>
    <dgm:pt modelId="{55C2607E-617F-4E5D-AAEE-29BEB355CD56}" type="sibTrans" cxnId="{902D208D-74BC-4C0C-B31C-A0EF92075124}">
      <dgm:prSet/>
      <dgm:spPr/>
      <dgm:t>
        <a:bodyPr/>
        <a:lstStyle/>
        <a:p>
          <a:endParaRPr lang="en-US"/>
        </a:p>
      </dgm:t>
    </dgm:pt>
    <dgm:pt modelId="{214B9D01-D8D2-4734-9B8E-435B0FFDDC0B}">
      <dgm:prSet/>
      <dgm:spPr/>
      <dgm:t>
        <a:bodyPr/>
        <a:lstStyle/>
        <a:p>
          <a:r>
            <a:rPr lang="en-US"/>
            <a:t>The Algorithm</a:t>
          </a:r>
        </a:p>
      </dgm:t>
    </dgm:pt>
    <dgm:pt modelId="{C33EC5EA-8F0A-45CD-8359-D945F1E954C2}" type="parTrans" cxnId="{B515B946-CBD0-4E05-8602-897556EC07D2}">
      <dgm:prSet/>
      <dgm:spPr/>
      <dgm:t>
        <a:bodyPr/>
        <a:lstStyle/>
        <a:p>
          <a:endParaRPr lang="en-US"/>
        </a:p>
      </dgm:t>
    </dgm:pt>
    <dgm:pt modelId="{00F3C91C-94A5-4E21-9C8A-1CCFD81BE3E7}" type="sibTrans" cxnId="{B515B946-CBD0-4E05-8602-897556EC07D2}">
      <dgm:prSet/>
      <dgm:spPr/>
      <dgm:t>
        <a:bodyPr/>
        <a:lstStyle/>
        <a:p>
          <a:endParaRPr lang="en-US"/>
        </a:p>
      </dgm:t>
    </dgm:pt>
    <dgm:pt modelId="{CA3D00CE-0518-4A36-BA2C-2E0148E9AB9A}">
      <dgm:prSet/>
      <dgm:spPr/>
      <dgm:t>
        <a:bodyPr/>
        <a:lstStyle/>
        <a:p>
          <a:r>
            <a:rPr lang="en-US"/>
            <a:t>Evaluations</a:t>
          </a:r>
        </a:p>
      </dgm:t>
    </dgm:pt>
    <dgm:pt modelId="{2268169A-8777-4C14-9695-7E10A0D70AF7}" type="parTrans" cxnId="{E2D66A00-B8DA-4FE6-A6FA-1DA64F3E655C}">
      <dgm:prSet/>
      <dgm:spPr/>
      <dgm:t>
        <a:bodyPr/>
        <a:lstStyle/>
        <a:p>
          <a:endParaRPr lang="en-US"/>
        </a:p>
      </dgm:t>
    </dgm:pt>
    <dgm:pt modelId="{C7FE69B6-A94F-4838-8C59-5F7ED9522E0E}" type="sibTrans" cxnId="{E2D66A00-B8DA-4FE6-A6FA-1DA64F3E655C}">
      <dgm:prSet/>
      <dgm:spPr/>
      <dgm:t>
        <a:bodyPr/>
        <a:lstStyle/>
        <a:p>
          <a:endParaRPr lang="en-US"/>
        </a:p>
      </dgm:t>
    </dgm:pt>
    <dgm:pt modelId="{385A3F5C-5F9E-4133-8D68-24D082440438}">
      <dgm:prSet/>
      <dgm:spPr/>
      <dgm:t>
        <a:bodyPr/>
        <a:lstStyle/>
        <a:p>
          <a:r>
            <a:rPr lang="en-US"/>
            <a:t>References</a:t>
          </a:r>
        </a:p>
      </dgm:t>
    </dgm:pt>
    <dgm:pt modelId="{769C1BB5-B850-4E0A-8185-A25F1749F0BA}" type="parTrans" cxnId="{DED72629-81FD-428A-A89E-FADD5EF64797}">
      <dgm:prSet/>
      <dgm:spPr/>
      <dgm:t>
        <a:bodyPr/>
        <a:lstStyle/>
        <a:p>
          <a:endParaRPr lang="en-US"/>
        </a:p>
      </dgm:t>
    </dgm:pt>
    <dgm:pt modelId="{F92BDF89-1372-4FC3-B4FC-0AF5BFA55A54}" type="sibTrans" cxnId="{DED72629-81FD-428A-A89E-FADD5EF64797}">
      <dgm:prSet/>
      <dgm:spPr/>
      <dgm:t>
        <a:bodyPr/>
        <a:lstStyle/>
        <a:p>
          <a:endParaRPr lang="en-US"/>
        </a:p>
      </dgm:t>
    </dgm:pt>
    <dgm:pt modelId="{3EBA6F7F-4C92-0841-A604-D0D764A024CE}">
      <dgm:prSet/>
      <dgm:spPr/>
      <dgm:t>
        <a:bodyPr/>
        <a:lstStyle/>
        <a:p>
          <a:r>
            <a:rPr lang="en-US"/>
            <a:t>BAS Devices</a:t>
          </a:r>
        </a:p>
      </dgm:t>
    </dgm:pt>
    <dgm:pt modelId="{7CADC76C-89D5-6A44-B451-5898B09D1588}" type="parTrans" cxnId="{474B418A-E77A-4C14-9DA2-FB8833EE8C22}">
      <dgm:prSet/>
      <dgm:spPr/>
    </dgm:pt>
    <dgm:pt modelId="{8936D002-1252-C645-A2C6-7F6BB9C22CF2}" type="sibTrans" cxnId="{474B418A-E77A-4C14-9DA2-FB8833EE8C22}">
      <dgm:prSet/>
      <dgm:spPr/>
    </dgm:pt>
    <dgm:pt modelId="{877C6FB9-A29D-1D4C-8868-C6FB919A7577}">
      <dgm:prSet/>
      <dgm:spPr/>
      <dgm:t>
        <a:bodyPr/>
        <a:lstStyle/>
        <a:p>
          <a:r>
            <a:rPr lang="en-US"/>
            <a:t>Conclusion</a:t>
          </a:r>
        </a:p>
      </dgm:t>
    </dgm:pt>
    <dgm:pt modelId="{6D39553B-718B-A346-B494-6033033D70E3}" type="parTrans" cxnId="{A0012DB9-3AAC-4F58-B8C3-2B327CEDEF7E}">
      <dgm:prSet/>
      <dgm:spPr/>
    </dgm:pt>
    <dgm:pt modelId="{C58F5241-AF84-C741-9B04-52719F18733C}" type="sibTrans" cxnId="{A0012DB9-3AAC-4F58-B8C3-2B327CEDEF7E}">
      <dgm:prSet/>
      <dgm:spPr/>
    </dgm:pt>
    <dgm:pt modelId="{BB4283F0-578E-4B76-9786-6F1BD4CA0645}">
      <dgm:prSet/>
      <dgm:spPr/>
      <dgm:t>
        <a:bodyPr/>
        <a:lstStyle/>
        <a:p>
          <a:r>
            <a:rPr lang="en-US"/>
            <a:t>Q&amp;A</a:t>
          </a:r>
        </a:p>
      </dgm:t>
    </dgm:pt>
    <dgm:pt modelId="{DC50BEE5-4D3D-4294-AB5A-429AD814597F}" type="sibTrans" cxnId="{FAE88EF0-502E-4B43-B1E4-7F2C39081D8C}">
      <dgm:prSet/>
      <dgm:spPr/>
      <dgm:t>
        <a:bodyPr/>
        <a:lstStyle/>
        <a:p>
          <a:endParaRPr lang="en-US"/>
        </a:p>
      </dgm:t>
    </dgm:pt>
    <dgm:pt modelId="{106BD175-805E-433E-923F-32D168916E04}" type="parTrans" cxnId="{FAE88EF0-502E-4B43-B1E4-7F2C39081D8C}">
      <dgm:prSet/>
      <dgm:spPr/>
      <dgm:t>
        <a:bodyPr/>
        <a:lstStyle/>
        <a:p>
          <a:endParaRPr lang="en-US"/>
        </a:p>
      </dgm:t>
    </dgm:pt>
    <dgm:pt modelId="{8040E7BF-7976-403C-BD75-0D0FDEF9DFB6}" type="pres">
      <dgm:prSet presAssocID="{5F00599C-1884-47F5-8E6B-D845080629A7}" presName="linear" presStyleCnt="0">
        <dgm:presLayoutVars>
          <dgm:dir/>
          <dgm:animLvl val="lvl"/>
          <dgm:resizeHandles val="exact"/>
        </dgm:presLayoutVars>
      </dgm:prSet>
      <dgm:spPr/>
    </dgm:pt>
    <dgm:pt modelId="{4DEC1503-3B6A-4E4D-B31A-DB4878576597}" type="pres">
      <dgm:prSet presAssocID="{D76F9D0B-E2D4-4E1F-91CC-7EB09E9E36C0}" presName="parentLin" presStyleCnt="0"/>
      <dgm:spPr/>
    </dgm:pt>
    <dgm:pt modelId="{DCA167D2-5665-4209-9B59-E5856097A136}" type="pres">
      <dgm:prSet presAssocID="{D76F9D0B-E2D4-4E1F-91CC-7EB09E9E36C0}" presName="parentLeftMargin" presStyleLbl="node1" presStyleIdx="0" presStyleCnt="7"/>
      <dgm:spPr/>
    </dgm:pt>
    <dgm:pt modelId="{89AA43C7-726C-4ADC-8B0A-8C7412AE41A4}" type="pres">
      <dgm:prSet presAssocID="{D76F9D0B-E2D4-4E1F-91CC-7EB09E9E36C0}" presName="parentText" presStyleLbl="node1" presStyleIdx="0" presStyleCnt="7">
        <dgm:presLayoutVars>
          <dgm:chMax val="0"/>
          <dgm:bulletEnabled val="1"/>
        </dgm:presLayoutVars>
      </dgm:prSet>
      <dgm:spPr/>
    </dgm:pt>
    <dgm:pt modelId="{84512E9E-9757-41FD-85D5-00D92765ED95}" type="pres">
      <dgm:prSet presAssocID="{D76F9D0B-E2D4-4E1F-91CC-7EB09E9E36C0}" presName="negativeSpace" presStyleCnt="0"/>
      <dgm:spPr/>
    </dgm:pt>
    <dgm:pt modelId="{5FAB7A00-61F5-45B8-9320-EA6D718A3729}" type="pres">
      <dgm:prSet presAssocID="{D76F9D0B-E2D4-4E1F-91CC-7EB09E9E36C0}" presName="childText" presStyleLbl="conFgAcc1" presStyleIdx="0" presStyleCnt="7">
        <dgm:presLayoutVars>
          <dgm:bulletEnabled val="1"/>
        </dgm:presLayoutVars>
      </dgm:prSet>
      <dgm:spPr/>
    </dgm:pt>
    <dgm:pt modelId="{8CD449C9-61D7-4C94-B009-AB18AE91C5E1}" type="pres">
      <dgm:prSet presAssocID="{C0005239-2AF8-4DEB-9F9D-5B97D6ED7239}" presName="spaceBetweenRectangles" presStyleCnt="0"/>
      <dgm:spPr/>
    </dgm:pt>
    <dgm:pt modelId="{D2E7996E-D562-46F6-9AE6-A517629386AF}" type="pres">
      <dgm:prSet presAssocID="{177F13E9-616D-4F21-9489-2086AB2783BC}" presName="parentLin" presStyleCnt="0"/>
      <dgm:spPr/>
    </dgm:pt>
    <dgm:pt modelId="{E121B98C-DCB1-49D4-A69E-92CC68B645A7}" type="pres">
      <dgm:prSet presAssocID="{177F13E9-616D-4F21-9489-2086AB2783BC}" presName="parentLeftMargin" presStyleLbl="node1" presStyleIdx="0" presStyleCnt="7"/>
      <dgm:spPr/>
    </dgm:pt>
    <dgm:pt modelId="{BA975168-3B3F-42A4-BA1B-FB90C5CD2E78}" type="pres">
      <dgm:prSet presAssocID="{177F13E9-616D-4F21-9489-2086AB2783BC}" presName="parentText" presStyleLbl="node1" presStyleIdx="1" presStyleCnt="7">
        <dgm:presLayoutVars>
          <dgm:chMax val="0"/>
          <dgm:bulletEnabled val="1"/>
        </dgm:presLayoutVars>
      </dgm:prSet>
      <dgm:spPr/>
    </dgm:pt>
    <dgm:pt modelId="{7A1E32F7-996C-4BB8-A60F-CDA7D7028F9C}" type="pres">
      <dgm:prSet presAssocID="{177F13E9-616D-4F21-9489-2086AB2783BC}" presName="negativeSpace" presStyleCnt="0"/>
      <dgm:spPr/>
    </dgm:pt>
    <dgm:pt modelId="{ACE3896A-97FF-4330-8544-0664B4372759}" type="pres">
      <dgm:prSet presAssocID="{177F13E9-616D-4F21-9489-2086AB2783BC}" presName="childText" presStyleLbl="conFgAcc1" presStyleIdx="1" presStyleCnt="7">
        <dgm:presLayoutVars>
          <dgm:bulletEnabled val="1"/>
        </dgm:presLayoutVars>
      </dgm:prSet>
      <dgm:spPr/>
    </dgm:pt>
    <dgm:pt modelId="{A66B079A-E06B-457E-95D4-935B50CAA772}" type="pres">
      <dgm:prSet presAssocID="{D4F9ED69-9D2D-488B-B81E-9A21C2011562}" presName="spaceBetweenRectangles" presStyleCnt="0"/>
      <dgm:spPr/>
    </dgm:pt>
    <dgm:pt modelId="{7DB26168-E8F6-4147-85EA-7401FD99870E}" type="pres">
      <dgm:prSet presAssocID="{2FD646EE-9CCA-4439-8638-FA97A0378912}" presName="parentLin" presStyleCnt="0"/>
      <dgm:spPr/>
    </dgm:pt>
    <dgm:pt modelId="{9B26AF39-990E-4C74-BE13-E1AFEC537693}" type="pres">
      <dgm:prSet presAssocID="{2FD646EE-9CCA-4439-8638-FA97A0378912}" presName="parentLeftMargin" presStyleLbl="node1" presStyleIdx="1" presStyleCnt="7"/>
      <dgm:spPr/>
    </dgm:pt>
    <dgm:pt modelId="{CE479E27-2510-4528-BC3A-81EB4F89D42C}" type="pres">
      <dgm:prSet presAssocID="{2FD646EE-9CCA-4439-8638-FA97A0378912}" presName="parentText" presStyleLbl="node1" presStyleIdx="2" presStyleCnt="7">
        <dgm:presLayoutVars>
          <dgm:chMax val="0"/>
          <dgm:bulletEnabled val="1"/>
        </dgm:presLayoutVars>
      </dgm:prSet>
      <dgm:spPr/>
    </dgm:pt>
    <dgm:pt modelId="{16DADF77-D4A1-4B89-86D5-3C08EA721A5E}" type="pres">
      <dgm:prSet presAssocID="{2FD646EE-9CCA-4439-8638-FA97A0378912}" presName="negativeSpace" presStyleCnt="0"/>
      <dgm:spPr/>
    </dgm:pt>
    <dgm:pt modelId="{8AE49592-3761-4FE8-BA2C-680CE1CF1AD3}" type="pres">
      <dgm:prSet presAssocID="{2FD646EE-9CCA-4439-8638-FA97A0378912}" presName="childText" presStyleLbl="conFgAcc1" presStyleIdx="2" presStyleCnt="7">
        <dgm:presLayoutVars>
          <dgm:bulletEnabled val="1"/>
        </dgm:presLayoutVars>
      </dgm:prSet>
      <dgm:spPr/>
    </dgm:pt>
    <dgm:pt modelId="{710BAA6D-E136-4E0D-826B-04DAFBB3F6FC}" type="pres">
      <dgm:prSet presAssocID="{889081CC-B2FB-4D8F-AF65-D61F8F86FCD8}" presName="spaceBetweenRectangles" presStyleCnt="0"/>
      <dgm:spPr/>
    </dgm:pt>
    <dgm:pt modelId="{D2197514-D0CA-4A11-9869-B6085E98DB66}" type="pres">
      <dgm:prSet presAssocID="{CA3D00CE-0518-4A36-BA2C-2E0148E9AB9A}" presName="parentLin" presStyleCnt="0"/>
      <dgm:spPr/>
    </dgm:pt>
    <dgm:pt modelId="{84961BF8-C4F6-42E5-B254-55CFC13EF2C4}" type="pres">
      <dgm:prSet presAssocID="{CA3D00CE-0518-4A36-BA2C-2E0148E9AB9A}" presName="parentLeftMargin" presStyleLbl="node1" presStyleIdx="2" presStyleCnt="7"/>
      <dgm:spPr/>
    </dgm:pt>
    <dgm:pt modelId="{14DC9F64-8CD4-4193-8EE0-5DD0ED6E4702}" type="pres">
      <dgm:prSet presAssocID="{CA3D00CE-0518-4A36-BA2C-2E0148E9AB9A}" presName="parentText" presStyleLbl="node1" presStyleIdx="3" presStyleCnt="7">
        <dgm:presLayoutVars>
          <dgm:chMax val="0"/>
          <dgm:bulletEnabled val="1"/>
        </dgm:presLayoutVars>
      </dgm:prSet>
      <dgm:spPr/>
    </dgm:pt>
    <dgm:pt modelId="{74581963-6C0E-4321-A4AE-66CF879B673B}" type="pres">
      <dgm:prSet presAssocID="{CA3D00CE-0518-4A36-BA2C-2E0148E9AB9A}" presName="negativeSpace" presStyleCnt="0"/>
      <dgm:spPr/>
    </dgm:pt>
    <dgm:pt modelId="{5176B807-9F8C-4200-AE05-4E0A192943E8}" type="pres">
      <dgm:prSet presAssocID="{CA3D00CE-0518-4A36-BA2C-2E0148E9AB9A}" presName="childText" presStyleLbl="conFgAcc1" presStyleIdx="3" presStyleCnt="7">
        <dgm:presLayoutVars>
          <dgm:bulletEnabled val="1"/>
        </dgm:presLayoutVars>
      </dgm:prSet>
      <dgm:spPr/>
    </dgm:pt>
    <dgm:pt modelId="{A26AC573-45A7-4DDB-A18F-2B2E2A735C72}" type="pres">
      <dgm:prSet presAssocID="{C7FE69B6-A94F-4838-8C59-5F7ED9522E0E}" presName="spaceBetweenRectangles" presStyleCnt="0"/>
      <dgm:spPr/>
    </dgm:pt>
    <dgm:pt modelId="{1E727EA8-FE11-0C45-9AF1-19C3368F3AF5}" type="pres">
      <dgm:prSet presAssocID="{877C6FB9-A29D-1D4C-8868-C6FB919A7577}" presName="parentLin" presStyleCnt="0"/>
      <dgm:spPr/>
    </dgm:pt>
    <dgm:pt modelId="{0B618FC2-B819-5445-9D73-BEA18E391033}" type="pres">
      <dgm:prSet presAssocID="{877C6FB9-A29D-1D4C-8868-C6FB919A7577}" presName="parentLeftMargin" presStyleLbl="node1" presStyleIdx="3" presStyleCnt="7"/>
      <dgm:spPr/>
    </dgm:pt>
    <dgm:pt modelId="{0AD9933C-C1E4-B647-AF85-0BBC69295D43}" type="pres">
      <dgm:prSet presAssocID="{877C6FB9-A29D-1D4C-8868-C6FB919A7577}" presName="parentText" presStyleLbl="node1" presStyleIdx="4" presStyleCnt="7">
        <dgm:presLayoutVars>
          <dgm:chMax val="0"/>
          <dgm:bulletEnabled val="1"/>
        </dgm:presLayoutVars>
      </dgm:prSet>
      <dgm:spPr/>
    </dgm:pt>
    <dgm:pt modelId="{1C0EEF63-6966-AA45-BEE1-D15F327945DA}" type="pres">
      <dgm:prSet presAssocID="{877C6FB9-A29D-1D4C-8868-C6FB919A7577}" presName="negativeSpace" presStyleCnt="0"/>
      <dgm:spPr/>
    </dgm:pt>
    <dgm:pt modelId="{F58A5001-B348-2D4F-A0D8-4D250635D38E}" type="pres">
      <dgm:prSet presAssocID="{877C6FB9-A29D-1D4C-8868-C6FB919A7577}" presName="childText" presStyleLbl="conFgAcc1" presStyleIdx="4" presStyleCnt="7">
        <dgm:presLayoutVars>
          <dgm:bulletEnabled val="1"/>
        </dgm:presLayoutVars>
      </dgm:prSet>
      <dgm:spPr/>
    </dgm:pt>
    <dgm:pt modelId="{E1652ED5-73AC-BE4A-90CC-ABD52223DA37}" type="pres">
      <dgm:prSet presAssocID="{C58F5241-AF84-C741-9B04-52719F18733C}" presName="spaceBetweenRectangles" presStyleCnt="0"/>
      <dgm:spPr/>
    </dgm:pt>
    <dgm:pt modelId="{521BEEB1-719E-4223-A360-8DC967C9CE84}" type="pres">
      <dgm:prSet presAssocID="{BB4283F0-578E-4B76-9786-6F1BD4CA0645}" presName="parentLin" presStyleCnt="0"/>
      <dgm:spPr/>
    </dgm:pt>
    <dgm:pt modelId="{56004759-DD12-472C-B3C1-B621C2227DC7}" type="pres">
      <dgm:prSet presAssocID="{BB4283F0-578E-4B76-9786-6F1BD4CA0645}" presName="parentLeftMargin" presStyleLbl="node1" presStyleIdx="4" presStyleCnt="7"/>
      <dgm:spPr/>
    </dgm:pt>
    <dgm:pt modelId="{2AC087F7-96F9-4C53-8C6A-C5B3842C877A}" type="pres">
      <dgm:prSet presAssocID="{BB4283F0-578E-4B76-9786-6F1BD4CA0645}" presName="parentText" presStyleLbl="node1" presStyleIdx="5" presStyleCnt="7">
        <dgm:presLayoutVars>
          <dgm:chMax val="0"/>
          <dgm:bulletEnabled val="1"/>
        </dgm:presLayoutVars>
      </dgm:prSet>
      <dgm:spPr/>
    </dgm:pt>
    <dgm:pt modelId="{419F0EC8-B863-431A-9484-A4EBAAE1D584}" type="pres">
      <dgm:prSet presAssocID="{BB4283F0-578E-4B76-9786-6F1BD4CA0645}" presName="negativeSpace" presStyleCnt="0"/>
      <dgm:spPr/>
    </dgm:pt>
    <dgm:pt modelId="{0A059710-6967-4BA2-8CAB-F61B75E0FF19}" type="pres">
      <dgm:prSet presAssocID="{BB4283F0-578E-4B76-9786-6F1BD4CA0645}" presName="childText" presStyleLbl="conFgAcc1" presStyleIdx="5" presStyleCnt="7">
        <dgm:presLayoutVars>
          <dgm:bulletEnabled val="1"/>
        </dgm:presLayoutVars>
      </dgm:prSet>
      <dgm:spPr/>
    </dgm:pt>
    <dgm:pt modelId="{F7C4E000-EA20-433A-992E-22556D4315B9}" type="pres">
      <dgm:prSet presAssocID="{DC50BEE5-4D3D-4294-AB5A-429AD814597F}" presName="spaceBetweenRectangles" presStyleCnt="0"/>
      <dgm:spPr/>
    </dgm:pt>
    <dgm:pt modelId="{D4A2AC09-B56F-47F5-97FF-07485C5D8FE3}" type="pres">
      <dgm:prSet presAssocID="{385A3F5C-5F9E-4133-8D68-24D082440438}" presName="parentLin" presStyleCnt="0"/>
      <dgm:spPr/>
    </dgm:pt>
    <dgm:pt modelId="{D5EF04ED-A53E-4294-9E41-3C4408769E3D}" type="pres">
      <dgm:prSet presAssocID="{385A3F5C-5F9E-4133-8D68-24D082440438}" presName="parentLeftMargin" presStyleLbl="node1" presStyleIdx="5" presStyleCnt="7"/>
      <dgm:spPr/>
    </dgm:pt>
    <dgm:pt modelId="{4040EE73-1B47-42C2-B6B9-CE4FE0737A5C}" type="pres">
      <dgm:prSet presAssocID="{385A3F5C-5F9E-4133-8D68-24D082440438}" presName="parentText" presStyleLbl="node1" presStyleIdx="6" presStyleCnt="7">
        <dgm:presLayoutVars>
          <dgm:chMax val="0"/>
          <dgm:bulletEnabled val="1"/>
        </dgm:presLayoutVars>
      </dgm:prSet>
      <dgm:spPr/>
    </dgm:pt>
    <dgm:pt modelId="{FB763279-D776-41A0-A5BD-DBF2F723B3BF}" type="pres">
      <dgm:prSet presAssocID="{385A3F5C-5F9E-4133-8D68-24D082440438}" presName="negativeSpace" presStyleCnt="0"/>
      <dgm:spPr/>
    </dgm:pt>
    <dgm:pt modelId="{ABB37A46-1A0D-4CDB-A8D1-62D4B5AE01D6}" type="pres">
      <dgm:prSet presAssocID="{385A3F5C-5F9E-4133-8D68-24D082440438}" presName="childText" presStyleLbl="conFgAcc1" presStyleIdx="6" presStyleCnt="7">
        <dgm:presLayoutVars>
          <dgm:bulletEnabled val="1"/>
        </dgm:presLayoutVars>
      </dgm:prSet>
      <dgm:spPr/>
    </dgm:pt>
  </dgm:ptLst>
  <dgm:cxnLst>
    <dgm:cxn modelId="{E2D66A00-B8DA-4FE6-A6FA-1DA64F3E655C}" srcId="{5F00599C-1884-47F5-8E6B-D845080629A7}" destId="{CA3D00CE-0518-4A36-BA2C-2E0148E9AB9A}" srcOrd="3" destOrd="0" parTransId="{2268169A-8777-4C14-9695-7E10A0D70AF7}" sibTransId="{C7FE69B6-A94F-4838-8C59-5F7ED9522E0E}"/>
    <dgm:cxn modelId="{A62A9004-834F-4987-AA68-5334B3AC6326}" type="presOf" srcId="{877C6FB9-A29D-1D4C-8868-C6FB919A7577}" destId="{0B618FC2-B819-5445-9D73-BEA18E391033}" srcOrd="0" destOrd="0" presId="urn:microsoft.com/office/officeart/2005/8/layout/list1"/>
    <dgm:cxn modelId="{5280B318-912E-453C-AD1C-8823217980D8}" type="presOf" srcId="{877C6FB9-A29D-1D4C-8868-C6FB919A7577}" destId="{0AD9933C-C1E4-B647-AF85-0BBC69295D43}" srcOrd="1" destOrd="0" presId="urn:microsoft.com/office/officeart/2005/8/layout/list1"/>
    <dgm:cxn modelId="{1ED7AD1B-AA50-4E6C-9B19-0539B98A15CA}" srcId="{D76F9D0B-E2D4-4E1F-91CC-7EB09E9E36C0}" destId="{6BE2E77B-0861-4834-9107-5D90ECDDED56}" srcOrd="0" destOrd="0" parTransId="{6CE44881-9FCA-40E6-A328-F7321A06725F}" sibTransId="{2DBD61B3-2D4C-4EA1-8264-9FE41EBBBA1C}"/>
    <dgm:cxn modelId="{550BD525-3746-4DF3-B2F9-36558F705D70}" type="presOf" srcId="{3EBA6F7F-4C92-0841-A604-D0D764A024CE}" destId="{5FAB7A00-61F5-45B8-9320-EA6D718A3729}" srcOrd="0" destOrd="2" presId="urn:microsoft.com/office/officeart/2005/8/layout/list1"/>
    <dgm:cxn modelId="{DED72629-81FD-428A-A89E-FADD5EF64797}" srcId="{5F00599C-1884-47F5-8E6B-D845080629A7}" destId="{385A3F5C-5F9E-4133-8D68-24D082440438}" srcOrd="6" destOrd="0" parTransId="{769C1BB5-B850-4E0A-8185-A25F1749F0BA}" sibTransId="{F92BDF89-1372-4FC3-B4FC-0AF5BFA55A54}"/>
    <dgm:cxn modelId="{6710692B-6954-4E1C-AB8F-B8DDBC33C31F}" srcId="{D76F9D0B-E2D4-4E1F-91CC-7EB09E9E36C0}" destId="{25E51AEB-61CA-482F-8E9A-08C04805699B}" srcOrd="1" destOrd="0" parTransId="{54EE0DF4-3064-4C27-A986-2984A661F0E1}" sibTransId="{0F5AA61D-A2A4-49A9-9959-356D5EBD2FAB}"/>
    <dgm:cxn modelId="{B621EF38-D284-4293-B180-FE0395274783}" srcId="{5F00599C-1884-47F5-8E6B-D845080629A7}" destId="{2FD646EE-9CCA-4439-8638-FA97A0378912}" srcOrd="2" destOrd="0" parTransId="{8A82EF86-7729-4A98-AF7B-1AB668F5AA0E}" sibTransId="{889081CC-B2FB-4D8F-AF65-D61F8F86FCD8}"/>
    <dgm:cxn modelId="{B515B946-CBD0-4E05-8602-897556EC07D2}" srcId="{2FD646EE-9CCA-4439-8638-FA97A0378912}" destId="{214B9D01-D8D2-4734-9B8E-435B0FFDDC0B}" srcOrd="1" destOrd="0" parTransId="{C33EC5EA-8F0A-45CD-8359-D945F1E954C2}" sibTransId="{00F3C91C-94A5-4E21-9C8A-1CCFD81BE3E7}"/>
    <dgm:cxn modelId="{9DA2BC57-EFCD-4716-87CC-EAF08AB7FB09}" type="presOf" srcId="{2FD646EE-9CCA-4439-8638-FA97A0378912}" destId="{CE479E27-2510-4528-BC3A-81EB4F89D42C}" srcOrd="1" destOrd="0" presId="urn:microsoft.com/office/officeart/2005/8/layout/list1"/>
    <dgm:cxn modelId="{50782358-2CD6-4E2D-8C0B-B34426B1DBD7}" type="presOf" srcId="{D76F9D0B-E2D4-4E1F-91CC-7EB09E9E36C0}" destId="{DCA167D2-5665-4209-9B59-E5856097A136}" srcOrd="0" destOrd="0" presId="urn:microsoft.com/office/officeart/2005/8/layout/list1"/>
    <dgm:cxn modelId="{5488815F-5008-4DED-9735-D5D2C369A5FC}" type="presOf" srcId="{25E51AEB-61CA-482F-8E9A-08C04805699B}" destId="{5FAB7A00-61F5-45B8-9320-EA6D718A3729}" srcOrd="0" destOrd="1" presId="urn:microsoft.com/office/officeart/2005/8/layout/list1"/>
    <dgm:cxn modelId="{1902EE63-8A04-4798-9D17-7C011E8F974E}" type="presOf" srcId="{5F00599C-1884-47F5-8E6B-D845080629A7}" destId="{8040E7BF-7976-403C-BD75-0D0FDEF9DFB6}" srcOrd="0" destOrd="0" presId="urn:microsoft.com/office/officeart/2005/8/layout/list1"/>
    <dgm:cxn modelId="{63BD1E73-21BC-41D4-AFE1-12BEDFBB8E11}" type="presOf" srcId="{6BE2E77B-0861-4834-9107-5D90ECDDED56}" destId="{5FAB7A00-61F5-45B8-9320-EA6D718A3729}" srcOrd="0" destOrd="0" presId="urn:microsoft.com/office/officeart/2005/8/layout/list1"/>
    <dgm:cxn modelId="{E34F7173-D364-4EEB-82E4-ED2CB48652DD}" type="presOf" srcId="{CA3D00CE-0518-4A36-BA2C-2E0148E9AB9A}" destId="{14DC9F64-8CD4-4193-8EE0-5DD0ED6E4702}" srcOrd="1" destOrd="0" presId="urn:microsoft.com/office/officeart/2005/8/layout/list1"/>
    <dgm:cxn modelId="{8D47DF7B-7184-4C90-B94D-4ECEDB9B663B}" srcId="{5F00599C-1884-47F5-8E6B-D845080629A7}" destId="{177F13E9-616D-4F21-9489-2086AB2783BC}" srcOrd="1" destOrd="0" parTransId="{39BA6A12-6611-4746-A5C5-6EFFCBE60F5A}" sibTransId="{D4F9ED69-9D2D-488B-B81E-9A21C2011562}"/>
    <dgm:cxn modelId="{474B418A-E77A-4C14-9DA2-FB8833EE8C22}" srcId="{D76F9D0B-E2D4-4E1F-91CC-7EB09E9E36C0}" destId="{3EBA6F7F-4C92-0841-A604-D0D764A024CE}" srcOrd="2" destOrd="0" parTransId="{7CADC76C-89D5-6A44-B451-5898B09D1588}" sibTransId="{8936D002-1252-C645-A2C6-7F6BB9C22CF2}"/>
    <dgm:cxn modelId="{902D208D-74BC-4C0C-B31C-A0EF92075124}" srcId="{2FD646EE-9CCA-4439-8638-FA97A0378912}" destId="{A30C4B9D-079A-4106-BDF8-FFE0990B266D}" srcOrd="0" destOrd="0" parTransId="{FEED3FE7-4B49-458A-8732-3DD84BFA9A8F}" sibTransId="{55C2607E-617F-4E5D-AAEE-29BEB355CD56}"/>
    <dgm:cxn modelId="{81D12397-C286-4358-B4D9-D555CCEB1E9C}" srcId="{5F00599C-1884-47F5-8E6B-D845080629A7}" destId="{D76F9D0B-E2D4-4E1F-91CC-7EB09E9E36C0}" srcOrd="0" destOrd="0" parTransId="{3A411922-0260-4766-B202-28DF021ED556}" sibTransId="{C0005239-2AF8-4DEB-9F9D-5B97D6ED7239}"/>
    <dgm:cxn modelId="{11CE0B9A-8B40-43AB-8363-9F0B3C99E83E}" type="presOf" srcId="{BB4283F0-578E-4B76-9786-6F1BD4CA0645}" destId="{56004759-DD12-472C-B3C1-B621C2227DC7}" srcOrd="0" destOrd="0" presId="urn:microsoft.com/office/officeart/2005/8/layout/list1"/>
    <dgm:cxn modelId="{77B70FB1-F742-4815-84A9-A7E583DEB081}" type="presOf" srcId="{385A3F5C-5F9E-4133-8D68-24D082440438}" destId="{D5EF04ED-A53E-4294-9E41-3C4408769E3D}" srcOrd="0" destOrd="0" presId="urn:microsoft.com/office/officeart/2005/8/layout/list1"/>
    <dgm:cxn modelId="{A0012DB9-3AAC-4F58-B8C3-2B327CEDEF7E}" srcId="{5F00599C-1884-47F5-8E6B-D845080629A7}" destId="{877C6FB9-A29D-1D4C-8868-C6FB919A7577}" srcOrd="4" destOrd="0" parTransId="{6D39553B-718B-A346-B494-6033033D70E3}" sibTransId="{C58F5241-AF84-C741-9B04-52719F18733C}"/>
    <dgm:cxn modelId="{6A9734C1-21EC-4444-9677-8D20ABDC1A57}" type="presOf" srcId="{BB4283F0-578E-4B76-9786-6F1BD4CA0645}" destId="{2AC087F7-96F9-4C53-8C6A-C5B3842C877A}" srcOrd="1" destOrd="0" presId="urn:microsoft.com/office/officeart/2005/8/layout/list1"/>
    <dgm:cxn modelId="{FF8FDCD9-BE54-4F71-A7EF-144D84F7D86C}" type="presOf" srcId="{177F13E9-616D-4F21-9489-2086AB2783BC}" destId="{E121B98C-DCB1-49D4-A69E-92CC68B645A7}" srcOrd="0" destOrd="0" presId="urn:microsoft.com/office/officeart/2005/8/layout/list1"/>
    <dgm:cxn modelId="{427429DA-F50E-4B94-8013-18D818086A71}" type="presOf" srcId="{214B9D01-D8D2-4734-9B8E-435B0FFDDC0B}" destId="{8AE49592-3761-4FE8-BA2C-680CE1CF1AD3}" srcOrd="0" destOrd="1" presId="urn:microsoft.com/office/officeart/2005/8/layout/list1"/>
    <dgm:cxn modelId="{359DCFE7-3D73-4B94-A8D6-03B848A79623}" type="presOf" srcId="{A30C4B9D-079A-4106-BDF8-FFE0990B266D}" destId="{8AE49592-3761-4FE8-BA2C-680CE1CF1AD3}" srcOrd="0" destOrd="0" presId="urn:microsoft.com/office/officeart/2005/8/layout/list1"/>
    <dgm:cxn modelId="{A6736BF0-2E28-4566-8199-481A6EAFF798}" type="presOf" srcId="{D76F9D0B-E2D4-4E1F-91CC-7EB09E9E36C0}" destId="{89AA43C7-726C-4ADC-8B0A-8C7412AE41A4}" srcOrd="1" destOrd="0" presId="urn:microsoft.com/office/officeart/2005/8/layout/list1"/>
    <dgm:cxn modelId="{FAE88EF0-502E-4B43-B1E4-7F2C39081D8C}" srcId="{5F00599C-1884-47F5-8E6B-D845080629A7}" destId="{BB4283F0-578E-4B76-9786-6F1BD4CA0645}" srcOrd="5" destOrd="0" parTransId="{106BD175-805E-433E-923F-32D168916E04}" sibTransId="{DC50BEE5-4D3D-4294-AB5A-429AD814597F}"/>
    <dgm:cxn modelId="{0D46ADF5-8D87-4C92-B805-839832039C19}" type="presOf" srcId="{177F13E9-616D-4F21-9489-2086AB2783BC}" destId="{BA975168-3B3F-42A4-BA1B-FB90C5CD2E78}" srcOrd="1" destOrd="0" presId="urn:microsoft.com/office/officeart/2005/8/layout/list1"/>
    <dgm:cxn modelId="{C8A595FA-3A27-46E2-A400-EE4DB49AB36D}" type="presOf" srcId="{CA3D00CE-0518-4A36-BA2C-2E0148E9AB9A}" destId="{84961BF8-C4F6-42E5-B254-55CFC13EF2C4}" srcOrd="0" destOrd="0" presId="urn:microsoft.com/office/officeart/2005/8/layout/list1"/>
    <dgm:cxn modelId="{AEC695FB-3878-4216-A8AD-3BB7E1512888}" type="presOf" srcId="{2FD646EE-9CCA-4439-8638-FA97A0378912}" destId="{9B26AF39-990E-4C74-BE13-E1AFEC537693}" srcOrd="0" destOrd="0" presId="urn:microsoft.com/office/officeart/2005/8/layout/list1"/>
    <dgm:cxn modelId="{ECB1EFFE-9CD1-4459-8B78-7FA921A1B71F}" type="presOf" srcId="{385A3F5C-5F9E-4133-8D68-24D082440438}" destId="{4040EE73-1B47-42C2-B6B9-CE4FE0737A5C}" srcOrd="1" destOrd="0" presId="urn:microsoft.com/office/officeart/2005/8/layout/list1"/>
    <dgm:cxn modelId="{17527B32-8A27-4945-AB8F-D9825AAD6A7A}" type="presParOf" srcId="{8040E7BF-7976-403C-BD75-0D0FDEF9DFB6}" destId="{4DEC1503-3B6A-4E4D-B31A-DB4878576597}" srcOrd="0" destOrd="0" presId="urn:microsoft.com/office/officeart/2005/8/layout/list1"/>
    <dgm:cxn modelId="{0B83A787-8993-4D11-8B60-EE64F27C2299}" type="presParOf" srcId="{4DEC1503-3B6A-4E4D-B31A-DB4878576597}" destId="{DCA167D2-5665-4209-9B59-E5856097A136}" srcOrd="0" destOrd="0" presId="urn:microsoft.com/office/officeart/2005/8/layout/list1"/>
    <dgm:cxn modelId="{8FEE112A-5CC1-436C-932B-40332C8EAF48}" type="presParOf" srcId="{4DEC1503-3B6A-4E4D-B31A-DB4878576597}" destId="{89AA43C7-726C-4ADC-8B0A-8C7412AE41A4}" srcOrd="1" destOrd="0" presId="urn:microsoft.com/office/officeart/2005/8/layout/list1"/>
    <dgm:cxn modelId="{0AE521C3-0EEE-43E4-8DDB-846104868E0E}" type="presParOf" srcId="{8040E7BF-7976-403C-BD75-0D0FDEF9DFB6}" destId="{84512E9E-9757-41FD-85D5-00D92765ED95}" srcOrd="1" destOrd="0" presId="urn:microsoft.com/office/officeart/2005/8/layout/list1"/>
    <dgm:cxn modelId="{E12D63E4-AF64-4F03-8D64-83F06A5DC651}" type="presParOf" srcId="{8040E7BF-7976-403C-BD75-0D0FDEF9DFB6}" destId="{5FAB7A00-61F5-45B8-9320-EA6D718A3729}" srcOrd="2" destOrd="0" presId="urn:microsoft.com/office/officeart/2005/8/layout/list1"/>
    <dgm:cxn modelId="{93050C66-6019-4E1B-9B34-AB1C47CB3D64}" type="presParOf" srcId="{8040E7BF-7976-403C-BD75-0D0FDEF9DFB6}" destId="{8CD449C9-61D7-4C94-B009-AB18AE91C5E1}" srcOrd="3" destOrd="0" presId="urn:microsoft.com/office/officeart/2005/8/layout/list1"/>
    <dgm:cxn modelId="{59267E12-E568-424E-9E51-46DB61A838E1}" type="presParOf" srcId="{8040E7BF-7976-403C-BD75-0D0FDEF9DFB6}" destId="{D2E7996E-D562-46F6-9AE6-A517629386AF}" srcOrd="4" destOrd="0" presId="urn:microsoft.com/office/officeart/2005/8/layout/list1"/>
    <dgm:cxn modelId="{0C131325-1744-4E52-B05A-BBB1CB92B13F}" type="presParOf" srcId="{D2E7996E-D562-46F6-9AE6-A517629386AF}" destId="{E121B98C-DCB1-49D4-A69E-92CC68B645A7}" srcOrd="0" destOrd="0" presId="urn:microsoft.com/office/officeart/2005/8/layout/list1"/>
    <dgm:cxn modelId="{9BEF39ED-A651-43C8-A575-95930C7AE155}" type="presParOf" srcId="{D2E7996E-D562-46F6-9AE6-A517629386AF}" destId="{BA975168-3B3F-42A4-BA1B-FB90C5CD2E78}" srcOrd="1" destOrd="0" presId="urn:microsoft.com/office/officeart/2005/8/layout/list1"/>
    <dgm:cxn modelId="{8EA3FCA7-253E-495B-A1AD-0C323BD981DE}" type="presParOf" srcId="{8040E7BF-7976-403C-BD75-0D0FDEF9DFB6}" destId="{7A1E32F7-996C-4BB8-A60F-CDA7D7028F9C}" srcOrd="5" destOrd="0" presId="urn:microsoft.com/office/officeart/2005/8/layout/list1"/>
    <dgm:cxn modelId="{859D03FF-F8D9-4430-A58A-C2455E96F137}" type="presParOf" srcId="{8040E7BF-7976-403C-BD75-0D0FDEF9DFB6}" destId="{ACE3896A-97FF-4330-8544-0664B4372759}" srcOrd="6" destOrd="0" presId="urn:microsoft.com/office/officeart/2005/8/layout/list1"/>
    <dgm:cxn modelId="{24BBCA64-BE65-4C63-B139-A4EDC5750EF3}" type="presParOf" srcId="{8040E7BF-7976-403C-BD75-0D0FDEF9DFB6}" destId="{A66B079A-E06B-457E-95D4-935B50CAA772}" srcOrd="7" destOrd="0" presId="urn:microsoft.com/office/officeart/2005/8/layout/list1"/>
    <dgm:cxn modelId="{F014718F-F397-4A45-8F49-18B31A3268C3}" type="presParOf" srcId="{8040E7BF-7976-403C-BD75-0D0FDEF9DFB6}" destId="{7DB26168-E8F6-4147-85EA-7401FD99870E}" srcOrd="8" destOrd="0" presId="urn:microsoft.com/office/officeart/2005/8/layout/list1"/>
    <dgm:cxn modelId="{E046196A-3625-4DEB-A9B1-E7D1D7BD45BC}" type="presParOf" srcId="{7DB26168-E8F6-4147-85EA-7401FD99870E}" destId="{9B26AF39-990E-4C74-BE13-E1AFEC537693}" srcOrd="0" destOrd="0" presId="urn:microsoft.com/office/officeart/2005/8/layout/list1"/>
    <dgm:cxn modelId="{4A3A8C49-5898-449F-8D49-9E9EB7F3D540}" type="presParOf" srcId="{7DB26168-E8F6-4147-85EA-7401FD99870E}" destId="{CE479E27-2510-4528-BC3A-81EB4F89D42C}" srcOrd="1" destOrd="0" presId="urn:microsoft.com/office/officeart/2005/8/layout/list1"/>
    <dgm:cxn modelId="{6E23E99A-2E7C-43B9-830E-1BAA07634115}" type="presParOf" srcId="{8040E7BF-7976-403C-BD75-0D0FDEF9DFB6}" destId="{16DADF77-D4A1-4B89-86D5-3C08EA721A5E}" srcOrd="9" destOrd="0" presId="urn:microsoft.com/office/officeart/2005/8/layout/list1"/>
    <dgm:cxn modelId="{E8C8719A-DB4C-4A05-AFEB-F5360C360A1F}" type="presParOf" srcId="{8040E7BF-7976-403C-BD75-0D0FDEF9DFB6}" destId="{8AE49592-3761-4FE8-BA2C-680CE1CF1AD3}" srcOrd="10" destOrd="0" presId="urn:microsoft.com/office/officeart/2005/8/layout/list1"/>
    <dgm:cxn modelId="{937CDBF8-67E2-4187-9CED-BF962277FB98}" type="presParOf" srcId="{8040E7BF-7976-403C-BD75-0D0FDEF9DFB6}" destId="{710BAA6D-E136-4E0D-826B-04DAFBB3F6FC}" srcOrd="11" destOrd="0" presId="urn:microsoft.com/office/officeart/2005/8/layout/list1"/>
    <dgm:cxn modelId="{AAE1D6DF-7957-4CC3-B9BF-B55ADDE7F991}" type="presParOf" srcId="{8040E7BF-7976-403C-BD75-0D0FDEF9DFB6}" destId="{D2197514-D0CA-4A11-9869-B6085E98DB66}" srcOrd="12" destOrd="0" presId="urn:microsoft.com/office/officeart/2005/8/layout/list1"/>
    <dgm:cxn modelId="{38859DAD-ED03-44F5-B631-E08F442FB8CB}" type="presParOf" srcId="{D2197514-D0CA-4A11-9869-B6085E98DB66}" destId="{84961BF8-C4F6-42E5-B254-55CFC13EF2C4}" srcOrd="0" destOrd="0" presId="urn:microsoft.com/office/officeart/2005/8/layout/list1"/>
    <dgm:cxn modelId="{B61DA6CA-EC10-47B7-B339-81B0E75BE0F6}" type="presParOf" srcId="{D2197514-D0CA-4A11-9869-B6085E98DB66}" destId="{14DC9F64-8CD4-4193-8EE0-5DD0ED6E4702}" srcOrd="1" destOrd="0" presId="urn:microsoft.com/office/officeart/2005/8/layout/list1"/>
    <dgm:cxn modelId="{99DDFEBE-1C15-4854-A421-3DF18AF1EABC}" type="presParOf" srcId="{8040E7BF-7976-403C-BD75-0D0FDEF9DFB6}" destId="{74581963-6C0E-4321-A4AE-66CF879B673B}" srcOrd="13" destOrd="0" presId="urn:microsoft.com/office/officeart/2005/8/layout/list1"/>
    <dgm:cxn modelId="{E026703C-5D5B-4D3F-A843-373720678003}" type="presParOf" srcId="{8040E7BF-7976-403C-BD75-0D0FDEF9DFB6}" destId="{5176B807-9F8C-4200-AE05-4E0A192943E8}" srcOrd="14" destOrd="0" presId="urn:microsoft.com/office/officeart/2005/8/layout/list1"/>
    <dgm:cxn modelId="{8CE21D13-AF79-4C70-9DCE-13113051984D}" type="presParOf" srcId="{8040E7BF-7976-403C-BD75-0D0FDEF9DFB6}" destId="{A26AC573-45A7-4DDB-A18F-2B2E2A735C72}" srcOrd="15" destOrd="0" presId="urn:microsoft.com/office/officeart/2005/8/layout/list1"/>
    <dgm:cxn modelId="{CACF3BB0-645A-41BF-B1B2-F99D3A623E2E}" type="presParOf" srcId="{8040E7BF-7976-403C-BD75-0D0FDEF9DFB6}" destId="{1E727EA8-FE11-0C45-9AF1-19C3368F3AF5}" srcOrd="16" destOrd="0" presId="urn:microsoft.com/office/officeart/2005/8/layout/list1"/>
    <dgm:cxn modelId="{6A9E7E34-9F58-4E96-BE4A-7A2F17583738}" type="presParOf" srcId="{1E727EA8-FE11-0C45-9AF1-19C3368F3AF5}" destId="{0B618FC2-B819-5445-9D73-BEA18E391033}" srcOrd="0" destOrd="0" presId="urn:microsoft.com/office/officeart/2005/8/layout/list1"/>
    <dgm:cxn modelId="{8F32AFA2-E2D9-4CCD-9DEB-A6EADD368B86}" type="presParOf" srcId="{1E727EA8-FE11-0C45-9AF1-19C3368F3AF5}" destId="{0AD9933C-C1E4-B647-AF85-0BBC69295D43}" srcOrd="1" destOrd="0" presId="urn:microsoft.com/office/officeart/2005/8/layout/list1"/>
    <dgm:cxn modelId="{240FB206-1669-4A36-B6AC-EC9895F1229E}" type="presParOf" srcId="{8040E7BF-7976-403C-BD75-0D0FDEF9DFB6}" destId="{1C0EEF63-6966-AA45-BEE1-D15F327945DA}" srcOrd="17" destOrd="0" presId="urn:microsoft.com/office/officeart/2005/8/layout/list1"/>
    <dgm:cxn modelId="{6752E713-32F7-4969-89F2-6726B7BDC2C6}" type="presParOf" srcId="{8040E7BF-7976-403C-BD75-0D0FDEF9DFB6}" destId="{F58A5001-B348-2D4F-A0D8-4D250635D38E}" srcOrd="18" destOrd="0" presId="urn:microsoft.com/office/officeart/2005/8/layout/list1"/>
    <dgm:cxn modelId="{B144A997-DE39-4B70-B8BF-E996CB819AFA}" type="presParOf" srcId="{8040E7BF-7976-403C-BD75-0D0FDEF9DFB6}" destId="{E1652ED5-73AC-BE4A-90CC-ABD52223DA37}" srcOrd="19" destOrd="0" presId="urn:microsoft.com/office/officeart/2005/8/layout/list1"/>
    <dgm:cxn modelId="{AE96F1F5-D73B-42DA-B10F-9E49DD0757A4}" type="presParOf" srcId="{8040E7BF-7976-403C-BD75-0D0FDEF9DFB6}" destId="{521BEEB1-719E-4223-A360-8DC967C9CE84}" srcOrd="20" destOrd="0" presId="urn:microsoft.com/office/officeart/2005/8/layout/list1"/>
    <dgm:cxn modelId="{3651C4C1-CA9E-4DCB-8F8E-B454322AD6F6}" type="presParOf" srcId="{521BEEB1-719E-4223-A360-8DC967C9CE84}" destId="{56004759-DD12-472C-B3C1-B621C2227DC7}" srcOrd="0" destOrd="0" presId="urn:microsoft.com/office/officeart/2005/8/layout/list1"/>
    <dgm:cxn modelId="{0E1035C7-FCB7-4FA2-B8E2-F404279AC558}" type="presParOf" srcId="{521BEEB1-719E-4223-A360-8DC967C9CE84}" destId="{2AC087F7-96F9-4C53-8C6A-C5B3842C877A}" srcOrd="1" destOrd="0" presId="urn:microsoft.com/office/officeart/2005/8/layout/list1"/>
    <dgm:cxn modelId="{F8BC73D1-6D97-498C-ABA9-C21C73B49A74}" type="presParOf" srcId="{8040E7BF-7976-403C-BD75-0D0FDEF9DFB6}" destId="{419F0EC8-B863-431A-9484-A4EBAAE1D584}" srcOrd="21" destOrd="0" presId="urn:microsoft.com/office/officeart/2005/8/layout/list1"/>
    <dgm:cxn modelId="{29490D07-3F50-4A77-B1C9-7AAC9CF68B56}" type="presParOf" srcId="{8040E7BF-7976-403C-BD75-0D0FDEF9DFB6}" destId="{0A059710-6967-4BA2-8CAB-F61B75E0FF19}" srcOrd="22" destOrd="0" presId="urn:microsoft.com/office/officeart/2005/8/layout/list1"/>
    <dgm:cxn modelId="{FB3629B4-7E10-422E-BFDE-C4A9834D00FD}" type="presParOf" srcId="{8040E7BF-7976-403C-BD75-0D0FDEF9DFB6}" destId="{F7C4E000-EA20-433A-992E-22556D4315B9}" srcOrd="23" destOrd="0" presId="urn:microsoft.com/office/officeart/2005/8/layout/list1"/>
    <dgm:cxn modelId="{37E9155B-5F0C-4AB5-9ED8-8822106C16A4}" type="presParOf" srcId="{8040E7BF-7976-403C-BD75-0D0FDEF9DFB6}" destId="{D4A2AC09-B56F-47F5-97FF-07485C5D8FE3}" srcOrd="24" destOrd="0" presId="urn:microsoft.com/office/officeart/2005/8/layout/list1"/>
    <dgm:cxn modelId="{E0CEEC5B-1563-482C-9E48-5DF1153B57A3}" type="presParOf" srcId="{D4A2AC09-B56F-47F5-97FF-07485C5D8FE3}" destId="{D5EF04ED-A53E-4294-9E41-3C4408769E3D}" srcOrd="0" destOrd="0" presId="urn:microsoft.com/office/officeart/2005/8/layout/list1"/>
    <dgm:cxn modelId="{60B5CBB3-2A3A-4D63-8112-DFEDF0B44324}" type="presParOf" srcId="{D4A2AC09-B56F-47F5-97FF-07485C5D8FE3}" destId="{4040EE73-1B47-42C2-B6B9-CE4FE0737A5C}" srcOrd="1" destOrd="0" presId="urn:microsoft.com/office/officeart/2005/8/layout/list1"/>
    <dgm:cxn modelId="{5979F1E3-0C85-4089-9520-7622AB1B8068}" type="presParOf" srcId="{8040E7BF-7976-403C-BD75-0D0FDEF9DFB6}" destId="{FB763279-D776-41A0-A5BD-DBF2F723B3BF}" srcOrd="25" destOrd="0" presId="urn:microsoft.com/office/officeart/2005/8/layout/list1"/>
    <dgm:cxn modelId="{400A9E54-E35E-4B60-996A-F7753ACFB7DE}" type="presParOf" srcId="{8040E7BF-7976-403C-BD75-0D0FDEF9DFB6}" destId="{ABB37A46-1A0D-4CDB-A8D1-62D4B5AE01D6}"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DD09D0-89DA-4F52-8A53-FBF435B3D05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695805D-1195-415D-B07A-6C6B51FB5E4B}">
      <dgm:prSet/>
      <dgm:spPr/>
      <dgm:t>
        <a:bodyPr/>
        <a:lstStyle/>
        <a:p>
          <a:r>
            <a:rPr lang="en-US"/>
            <a:t>Key-value Separation</a:t>
          </a:r>
        </a:p>
      </dgm:t>
    </dgm:pt>
    <dgm:pt modelId="{413FFDA9-7A55-478E-BEEB-AF77A2B7854D}" type="parTrans" cxnId="{A6FEE659-D7C8-48C7-8062-633B6BFBDA14}">
      <dgm:prSet/>
      <dgm:spPr/>
      <dgm:t>
        <a:bodyPr/>
        <a:lstStyle/>
        <a:p>
          <a:endParaRPr lang="en-US"/>
        </a:p>
      </dgm:t>
    </dgm:pt>
    <dgm:pt modelId="{060B87C7-C2C7-41A9-97E3-3F94DB00BBA1}" type="sibTrans" cxnId="{A6FEE659-D7C8-48C7-8062-633B6BFBDA14}">
      <dgm:prSet/>
      <dgm:spPr/>
      <dgm:t>
        <a:bodyPr/>
        <a:lstStyle/>
        <a:p>
          <a:endParaRPr lang="en-US"/>
        </a:p>
      </dgm:t>
    </dgm:pt>
    <dgm:pt modelId="{58D7C5E6-EB45-4DEE-BB0C-A9CBB9BCCA46}">
      <dgm:prSet/>
      <dgm:spPr/>
      <dgm:t>
        <a:bodyPr/>
        <a:lstStyle/>
        <a:p>
          <a:r>
            <a:rPr lang="en-US"/>
            <a:t>Thread-pool controller</a:t>
          </a:r>
        </a:p>
      </dgm:t>
    </dgm:pt>
    <dgm:pt modelId="{FE3A9642-DC2D-4DAF-8D4C-6E4191CF132C}" type="parTrans" cxnId="{2D864E4B-1754-4AAC-BA18-09C37D19768E}">
      <dgm:prSet/>
      <dgm:spPr/>
      <dgm:t>
        <a:bodyPr/>
        <a:lstStyle/>
        <a:p>
          <a:endParaRPr lang="en-US"/>
        </a:p>
      </dgm:t>
    </dgm:pt>
    <dgm:pt modelId="{8C426510-0994-42F5-B94E-59AA840F99A4}" type="sibTrans" cxnId="{2D864E4B-1754-4AAC-BA18-09C37D19768E}">
      <dgm:prSet/>
      <dgm:spPr/>
      <dgm:t>
        <a:bodyPr/>
        <a:lstStyle/>
        <a:p>
          <a:endParaRPr lang="en-US"/>
        </a:p>
      </dgm:t>
    </dgm:pt>
    <dgm:pt modelId="{5DD3C8AE-3E8F-4C66-BAAA-F9AEC0FD453F}">
      <dgm:prSet/>
      <dgm:spPr/>
      <dgm:t>
        <a:bodyPr/>
        <a:lstStyle/>
        <a:p>
          <a:r>
            <a:rPr lang="en-US"/>
            <a:t>Interference-aware scheduler</a:t>
          </a:r>
        </a:p>
      </dgm:t>
    </dgm:pt>
    <dgm:pt modelId="{DFE4E623-0759-4CFD-9B31-DEEF1284D1B0}" type="parTrans" cxnId="{3B34A205-AE0E-462D-BE7A-801012B48995}">
      <dgm:prSet/>
      <dgm:spPr/>
      <dgm:t>
        <a:bodyPr/>
        <a:lstStyle/>
        <a:p>
          <a:endParaRPr lang="en-US"/>
        </a:p>
      </dgm:t>
    </dgm:pt>
    <dgm:pt modelId="{27974FE9-1B1B-4BEC-9054-E4A2D0E19769}" type="sibTrans" cxnId="{3B34A205-AE0E-462D-BE7A-801012B48995}">
      <dgm:prSet/>
      <dgm:spPr/>
      <dgm:t>
        <a:bodyPr/>
        <a:lstStyle/>
        <a:p>
          <a:endParaRPr lang="en-US"/>
        </a:p>
      </dgm:t>
    </dgm:pt>
    <dgm:pt modelId="{9B0C21AE-24C9-45AE-958D-BA8147A0C28A}" type="pres">
      <dgm:prSet presAssocID="{E0DD09D0-89DA-4F52-8A53-FBF435B3D054}" presName="linear" presStyleCnt="0">
        <dgm:presLayoutVars>
          <dgm:animLvl val="lvl"/>
          <dgm:resizeHandles val="exact"/>
        </dgm:presLayoutVars>
      </dgm:prSet>
      <dgm:spPr/>
    </dgm:pt>
    <dgm:pt modelId="{19C3AA62-296B-4D6D-B6D4-57357D09C04E}" type="pres">
      <dgm:prSet presAssocID="{5695805D-1195-415D-B07A-6C6B51FB5E4B}" presName="parentText" presStyleLbl="node1" presStyleIdx="0" presStyleCnt="3">
        <dgm:presLayoutVars>
          <dgm:chMax val="0"/>
          <dgm:bulletEnabled val="1"/>
        </dgm:presLayoutVars>
      </dgm:prSet>
      <dgm:spPr/>
    </dgm:pt>
    <dgm:pt modelId="{1413F6DB-0294-42C3-A6D5-26622C6AB9E6}" type="pres">
      <dgm:prSet presAssocID="{060B87C7-C2C7-41A9-97E3-3F94DB00BBA1}" presName="spacer" presStyleCnt="0"/>
      <dgm:spPr/>
    </dgm:pt>
    <dgm:pt modelId="{AF58FEA5-C2C9-472F-8264-1743CC982996}" type="pres">
      <dgm:prSet presAssocID="{58D7C5E6-EB45-4DEE-BB0C-A9CBB9BCCA46}" presName="parentText" presStyleLbl="node1" presStyleIdx="1" presStyleCnt="3">
        <dgm:presLayoutVars>
          <dgm:chMax val="0"/>
          <dgm:bulletEnabled val="1"/>
        </dgm:presLayoutVars>
      </dgm:prSet>
      <dgm:spPr/>
    </dgm:pt>
    <dgm:pt modelId="{7B85302F-FA46-474C-8E4A-A7A376196233}" type="pres">
      <dgm:prSet presAssocID="{8C426510-0994-42F5-B94E-59AA840F99A4}" presName="spacer" presStyleCnt="0"/>
      <dgm:spPr/>
    </dgm:pt>
    <dgm:pt modelId="{44E5F5FF-300D-492C-A7EA-D27D32AD8A0C}" type="pres">
      <dgm:prSet presAssocID="{5DD3C8AE-3E8F-4C66-BAAA-F9AEC0FD453F}" presName="parentText" presStyleLbl="node1" presStyleIdx="2" presStyleCnt="3">
        <dgm:presLayoutVars>
          <dgm:chMax val="0"/>
          <dgm:bulletEnabled val="1"/>
        </dgm:presLayoutVars>
      </dgm:prSet>
      <dgm:spPr/>
    </dgm:pt>
  </dgm:ptLst>
  <dgm:cxnLst>
    <dgm:cxn modelId="{3B34A205-AE0E-462D-BE7A-801012B48995}" srcId="{E0DD09D0-89DA-4F52-8A53-FBF435B3D054}" destId="{5DD3C8AE-3E8F-4C66-BAAA-F9AEC0FD453F}" srcOrd="2" destOrd="0" parTransId="{DFE4E623-0759-4CFD-9B31-DEEF1284D1B0}" sibTransId="{27974FE9-1B1B-4BEC-9054-E4A2D0E19769}"/>
    <dgm:cxn modelId="{44F8F922-4C3F-407C-9F9D-76281634C29C}" type="presOf" srcId="{5DD3C8AE-3E8F-4C66-BAAA-F9AEC0FD453F}" destId="{44E5F5FF-300D-492C-A7EA-D27D32AD8A0C}" srcOrd="0" destOrd="0" presId="urn:microsoft.com/office/officeart/2005/8/layout/vList2"/>
    <dgm:cxn modelId="{2D864E4B-1754-4AAC-BA18-09C37D19768E}" srcId="{E0DD09D0-89DA-4F52-8A53-FBF435B3D054}" destId="{58D7C5E6-EB45-4DEE-BB0C-A9CBB9BCCA46}" srcOrd="1" destOrd="0" parTransId="{FE3A9642-DC2D-4DAF-8D4C-6E4191CF132C}" sibTransId="{8C426510-0994-42F5-B94E-59AA840F99A4}"/>
    <dgm:cxn modelId="{E3C23055-1CDF-4C44-808B-F73CD21E8E57}" type="presOf" srcId="{58D7C5E6-EB45-4DEE-BB0C-A9CBB9BCCA46}" destId="{AF58FEA5-C2C9-472F-8264-1743CC982996}" srcOrd="0" destOrd="0" presId="urn:microsoft.com/office/officeart/2005/8/layout/vList2"/>
    <dgm:cxn modelId="{A6FEE659-D7C8-48C7-8062-633B6BFBDA14}" srcId="{E0DD09D0-89DA-4F52-8A53-FBF435B3D054}" destId="{5695805D-1195-415D-B07A-6C6B51FB5E4B}" srcOrd="0" destOrd="0" parTransId="{413FFDA9-7A55-478E-BEEB-AF77A2B7854D}" sibTransId="{060B87C7-C2C7-41A9-97E3-3F94DB00BBA1}"/>
    <dgm:cxn modelId="{190CFB89-CF08-4E40-83F2-21D3E8E65201}" type="presOf" srcId="{E0DD09D0-89DA-4F52-8A53-FBF435B3D054}" destId="{9B0C21AE-24C9-45AE-958D-BA8147A0C28A}" srcOrd="0" destOrd="0" presId="urn:microsoft.com/office/officeart/2005/8/layout/vList2"/>
    <dgm:cxn modelId="{0B5BA7F4-DA12-487A-B56E-7F63BB9BD5C9}" type="presOf" srcId="{5695805D-1195-415D-B07A-6C6B51FB5E4B}" destId="{19C3AA62-296B-4D6D-B6D4-57357D09C04E}" srcOrd="0" destOrd="0" presId="urn:microsoft.com/office/officeart/2005/8/layout/vList2"/>
    <dgm:cxn modelId="{652F7BC8-0361-4329-AD4B-743594B2CF86}" type="presParOf" srcId="{9B0C21AE-24C9-45AE-958D-BA8147A0C28A}" destId="{19C3AA62-296B-4D6D-B6D4-57357D09C04E}" srcOrd="0" destOrd="0" presId="urn:microsoft.com/office/officeart/2005/8/layout/vList2"/>
    <dgm:cxn modelId="{17EA4926-A76E-4237-B4C7-8D074FC95CA9}" type="presParOf" srcId="{9B0C21AE-24C9-45AE-958D-BA8147A0C28A}" destId="{1413F6DB-0294-42C3-A6D5-26622C6AB9E6}" srcOrd="1" destOrd="0" presId="urn:microsoft.com/office/officeart/2005/8/layout/vList2"/>
    <dgm:cxn modelId="{AEF72763-1345-4D79-82D3-17C30EB56934}" type="presParOf" srcId="{9B0C21AE-24C9-45AE-958D-BA8147A0C28A}" destId="{AF58FEA5-C2C9-472F-8264-1743CC982996}" srcOrd="2" destOrd="0" presId="urn:microsoft.com/office/officeart/2005/8/layout/vList2"/>
    <dgm:cxn modelId="{C314D052-5987-4FC8-9E6A-338FE39CB9E8}" type="presParOf" srcId="{9B0C21AE-24C9-45AE-958D-BA8147A0C28A}" destId="{7B85302F-FA46-474C-8E4A-A7A376196233}" srcOrd="3" destOrd="0" presId="urn:microsoft.com/office/officeart/2005/8/layout/vList2"/>
    <dgm:cxn modelId="{AEADB55F-C0A8-45D1-A12B-D112993C8120}" type="presParOf" srcId="{9B0C21AE-24C9-45AE-958D-BA8147A0C28A}" destId="{44E5F5FF-300D-492C-A7EA-D27D32AD8A0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AB7A00-61F5-45B8-9320-EA6D718A3729}">
      <dsp:nvSpPr>
        <dsp:cNvPr id="0" name=""/>
        <dsp:cNvSpPr/>
      </dsp:nvSpPr>
      <dsp:spPr>
        <a:xfrm>
          <a:off x="0" y="225634"/>
          <a:ext cx="5906181" cy="9827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8385" tIns="270764" rIns="45838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External Sorting</a:t>
          </a:r>
        </a:p>
        <a:p>
          <a:pPr marL="114300" lvl="1" indent="-114300" algn="l" defTabSz="577850">
            <a:lnSpc>
              <a:spcPct val="90000"/>
            </a:lnSpc>
            <a:spcBef>
              <a:spcPct val="0"/>
            </a:spcBef>
            <a:spcAft>
              <a:spcPct val="15000"/>
            </a:spcAft>
            <a:buChar char="•"/>
          </a:pPr>
          <a:r>
            <a:rPr lang="en-US" sz="1300" kern="1200"/>
            <a:t>Merge Sort &amp; External Merge Sort</a:t>
          </a:r>
        </a:p>
        <a:p>
          <a:pPr marL="114300" lvl="1" indent="-114300" algn="l" defTabSz="577850">
            <a:lnSpc>
              <a:spcPct val="90000"/>
            </a:lnSpc>
            <a:spcBef>
              <a:spcPct val="0"/>
            </a:spcBef>
            <a:spcAft>
              <a:spcPct val="15000"/>
            </a:spcAft>
            <a:buChar char="•"/>
          </a:pPr>
          <a:r>
            <a:rPr lang="en-US" sz="1300" kern="1200"/>
            <a:t>BAS Devices</a:t>
          </a:r>
        </a:p>
      </dsp:txBody>
      <dsp:txXfrm>
        <a:off x="0" y="225634"/>
        <a:ext cx="5906181" cy="982799"/>
      </dsp:txXfrm>
    </dsp:sp>
    <dsp:sp modelId="{89AA43C7-726C-4ADC-8B0A-8C7412AE41A4}">
      <dsp:nvSpPr>
        <dsp:cNvPr id="0" name=""/>
        <dsp:cNvSpPr/>
      </dsp:nvSpPr>
      <dsp:spPr>
        <a:xfrm>
          <a:off x="295309" y="33754"/>
          <a:ext cx="4134326"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77850">
            <a:lnSpc>
              <a:spcPct val="90000"/>
            </a:lnSpc>
            <a:spcBef>
              <a:spcPct val="0"/>
            </a:spcBef>
            <a:spcAft>
              <a:spcPct val="35000"/>
            </a:spcAft>
            <a:buNone/>
          </a:pPr>
          <a:r>
            <a:rPr lang="en-US" sz="1300" kern="1200"/>
            <a:t>Introduction to Problem &amp; Background</a:t>
          </a:r>
        </a:p>
      </dsp:txBody>
      <dsp:txXfrm>
        <a:off x="314043" y="52488"/>
        <a:ext cx="4096858" cy="346292"/>
      </dsp:txXfrm>
    </dsp:sp>
    <dsp:sp modelId="{ACE3896A-97FF-4330-8544-0664B4372759}">
      <dsp:nvSpPr>
        <dsp:cNvPr id="0" name=""/>
        <dsp:cNvSpPr/>
      </dsp:nvSpPr>
      <dsp:spPr>
        <a:xfrm>
          <a:off x="0" y="1470514"/>
          <a:ext cx="5906181" cy="327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975168-3B3F-42A4-BA1B-FB90C5CD2E78}">
      <dsp:nvSpPr>
        <dsp:cNvPr id="0" name=""/>
        <dsp:cNvSpPr/>
      </dsp:nvSpPr>
      <dsp:spPr>
        <a:xfrm>
          <a:off x="295309" y="1278634"/>
          <a:ext cx="4134326"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77850">
            <a:lnSpc>
              <a:spcPct val="90000"/>
            </a:lnSpc>
            <a:spcBef>
              <a:spcPct val="0"/>
            </a:spcBef>
            <a:spcAft>
              <a:spcPct val="35000"/>
            </a:spcAft>
            <a:buNone/>
          </a:pPr>
          <a:r>
            <a:rPr lang="en-US" sz="1300" kern="1200"/>
            <a:t>Problem Statement</a:t>
          </a:r>
        </a:p>
      </dsp:txBody>
      <dsp:txXfrm>
        <a:off x="314043" y="1297368"/>
        <a:ext cx="4096858" cy="346292"/>
      </dsp:txXfrm>
    </dsp:sp>
    <dsp:sp modelId="{8AE49592-3761-4FE8-BA2C-680CE1CF1AD3}">
      <dsp:nvSpPr>
        <dsp:cNvPr id="0" name=""/>
        <dsp:cNvSpPr/>
      </dsp:nvSpPr>
      <dsp:spPr>
        <a:xfrm>
          <a:off x="0" y="2060194"/>
          <a:ext cx="5906181" cy="778049"/>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8385" tIns="270764" rIns="45838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BRAID Model</a:t>
          </a:r>
        </a:p>
        <a:p>
          <a:pPr marL="114300" lvl="1" indent="-114300" algn="l" defTabSz="577850">
            <a:lnSpc>
              <a:spcPct val="90000"/>
            </a:lnSpc>
            <a:spcBef>
              <a:spcPct val="0"/>
            </a:spcBef>
            <a:spcAft>
              <a:spcPct val="15000"/>
            </a:spcAft>
            <a:buChar char="•"/>
          </a:pPr>
          <a:r>
            <a:rPr lang="en-US" sz="1300" kern="1200"/>
            <a:t>The Algorithm</a:t>
          </a:r>
        </a:p>
      </dsp:txBody>
      <dsp:txXfrm>
        <a:off x="0" y="2060194"/>
        <a:ext cx="5906181" cy="778049"/>
      </dsp:txXfrm>
    </dsp:sp>
    <dsp:sp modelId="{CE479E27-2510-4528-BC3A-81EB4F89D42C}">
      <dsp:nvSpPr>
        <dsp:cNvPr id="0" name=""/>
        <dsp:cNvSpPr/>
      </dsp:nvSpPr>
      <dsp:spPr>
        <a:xfrm>
          <a:off x="295309" y="1868314"/>
          <a:ext cx="4134326" cy="3837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77850">
            <a:lnSpc>
              <a:spcPct val="90000"/>
            </a:lnSpc>
            <a:spcBef>
              <a:spcPct val="0"/>
            </a:spcBef>
            <a:spcAft>
              <a:spcPct val="35000"/>
            </a:spcAft>
            <a:buNone/>
          </a:pPr>
          <a:r>
            <a:rPr lang="en-US" sz="1300" kern="1200"/>
            <a:t>WiscSort</a:t>
          </a:r>
        </a:p>
      </dsp:txBody>
      <dsp:txXfrm>
        <a:off x="314043" y="1887048"/>
        <a:ext cx="4096858" cy="346292"/>
      </dsp:txXfrm>
    </dsp:sp>
    <dsp:sp modelId="{5176B807-9F8C-4200-AE05-4E0A192943E8}">
      <dsp:nvSpPr>
        <dsp:cNvPr id="0" name=""/>
        <dsp:cNvSpPr/>
      </dsp:nvSpPr>
      <dsp:spPr>
        <a:xfrm>
          <a:off x="0" y="3100324"/>
          <a:ext cx="5906181" cy="327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DC9F64-8CD4-4193-8EE0-5DD0ED6E4702}">
      <dsp:nvSpPr>
        <dsp:cNvPr id="0" name=""/>
        <dsp:cNvSpPr/>
      </dsp:nvSpPr>
      <dsp:spPr>
        <a:xfrm>
          <a:off x="295309" y="2908444"/>
          <a:ext cx="4134326" cy="3837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77850">
            <a:lnSpc>
              <a:spcPct val="90000"/>
            </a:lnSpc>
            <a:spcBef>
              <a:spcPct val="0"/>
            </a:spcBef>
            <a:spcAft>
              <a:spcPct val="35000"/>
            </a:spcAft>
            <a:buNone/>
          </a:pPr>
          <a:r>
            <a:rPr lang="en-US" sz="1300" kern="1200"/>
            <a:t>Evaluations</a:t>
          </a:r>
        </a:p>
      </dsp:txBody>
      <dsp:txXfrm>
        <a:off x="314043" y="2927178"/>
        <a:ext cx="4096858" cy="346292"/>
      </dsp:txXfrm>
    </dsp:sp>
    <dsp:sp modelId="{F58A5001-B348-2D4F-A0D8-4D250635D38E}">
      <dsp:nvSpPr>
        <dsp:cNvPr id="0" name=""/>
        <dsp:cNvSpPr/>
      </dsp:nvSpPr>
      <dsp:spPr>
        <a:xfrm>
          <a:off x="0" y="3690004"/>
          <a:ext cx="5906181" cy="3276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D9933C-C1E4-B647-AF85-0BBC69295D43}">
      <dsp:nvSpPr>
        <dsp:cNvPr id="0" name=""/>
        <dsp:cNvSpPr/>
      </dsp:nvSpPr>
      <dsp:spPr>
        <a:xfrm>
          <a:off x="295309" y="3498124"/>
          <a:ext cx="4134326" cy="38376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77850">
            <a:lnSpc>
              <a:spcPct val="90000"/>
            </a:lnSpc>
            <a:spcBef>
              <a:spcPct val="0"/>
            </a:spcBef>
            <a:spcAft>
              <a:spcPct val="35000"/>
            </a:spcAft>
            <a:buNone/>
          </a:pPr>
          <a:r>
            <a:rPr lang="en-US" sz="1300" kern="1200"/>
            <a:t>Conclusion</a:t>
          </a:r>
        </a:p>
      </dsp:txBody>
      <dsp:txXfrm>
        <a:off x="314043" y="3516858"/>
        <a:ext cx="4096858" cy="346292"/>
      </dsp:txXfrm>
    </dsp:sp>
    <dsp:sp modelId="{0A059710-6967-4BA2-8CAB-F61B75E0FF19}">
      <dsp:nvSpPr>
        <dsp:cNvPr id="0" name=""/>
        <dsp:cNvSpPr/>
      </dsp:nvSpPr>
      <dsp:spPr>
        <a:xfrm>
          <a:off x="0" y="4279684"/>
          <a:ext cx="5906181" cy="32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C087F7-96F9-4C53-8C6A-C5B3842C877A}">
      <dsp:nvSpPr>
        <dsp:cNvPr id="0" name=""/>
        <dsp:cNvSpPr/>
      </dsp:nvSpPr>
      <dsp:spPr>
        <a:xfrm>
          <a:off x="295309" y="4087804"/>
          <a:ext cx="4134326"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77850">
            <a:lnSpc>
              <a:spcPct val="90000"/>
            </a:lnSpc>
            <a:spcBef>
              <a:spcPct val="0"/>
            </a:spcBef>
            <a:spcAft>
              <a:spcPct val="35000"/>
            </a:spcAft>
            <a:buNone/>
          </a:pPr>
          <a:r>
            <a:rPr lang="en-US" sz="1300" kern="1200"/>
            <a:t>Q&amp;A</a:t>
          </a:r>
        </a:p>
      </dsp:txBody>
      <dsp:txXfrm>
        <a:off x="314043" y="4106538"/>
        <a:ext cx="4096858" cy="346292"/>
      </dsp:txXfrm>
    </dsp:sp>
    <dsp:sp modelId="{ABB37A46-1A0D-4CDB-A8D1-62D4B5AE01D6}">
      <dsp:nvSpPr>
        <dsp:cNvPr id="0" name=""/>
        <dsp:cNvSpPr/>
      </dsp:nvSpPr>
      <dsp:spPr>
        <a:xfrm>
          <a:off x="0" y="4869363"/>
          <a:ext cx="5906181" cy="327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40EE73-1B47-42C2-B6B9-CE4FE0737A5C}">
      <dsp:nvSpPr>
        <dsp:cNvPr id="0" name=""/>
        <dsp:cNvSpPr/>
      </dsp:nvSpPr>
      <dsp:spPr>
        <a:xfrm>
          <a:off x="295309" y="4677484"/>
          <a:ext cx="4134326"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77850">
            <a:lnSpc>
              <a:spcPct val="90000"/>
            </a:lnSpc>
            <a:spcBef>
              <a:spcPct val="0"/>
            </a:spcBef>
            <a:spcAft>
              <a:spcPct val="35000"/>
            </a:spcAft>
            <a:buNone/>
          </a:pPr>
          <a:r>
            <a:rPr lang="en-US" sz="1300" kern="1200"/>
            <a:t>References</a:t>
          </a:r>
        </a:p>
      </dsp:txBody>
      <dsp:txXfrm>
        <a:off x="314043" y="4696218"/>
        <a:ext cx="4096858"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C3AA62-296B-4D6D-B6D4-57357D09C04E}">
      <dsp:nvSpPr>
        <dsp:cNvPr id="0" name=""/>
        <dsp:cNvSpPr/>
      </dsp:nvSpPr>
      <dsp:spPr>
        <a:xfrm>
          <a:off x="0" y="54181"/>
          <a:ext cx="5906181" cy="16287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Key-value Separation</a:t>
          </a:r>
        </a:p>
      </dsp:txBody>
      <dsp:txXfrm>
        <a:off x="79508" y="133689"/>
        <a:ext cx="5747165" cy="1469715"/>
      </dsp:txXfrm>
    </dsp:sp>
    <dsp:sp modelId="{AF58FEA5-C2C9-472F-8264-1743CC982996}">
      <dsp:nvSpPr>
        <dsp:cNvPr id="0" name=""/>
        <dsp:cNvSpPr/>
      </dsp:nvSpPr>
      <dsp:spPr>
        <a:xfrm>
          <a:off x="0" y="1800993"/>
          <a:ext cx="5906181" cy="1628731"/>
        </a:xfrm>
        <a:prstGeom prst="roundRect">
          <a:avLst/>
        </a:prstGeom>
        <a:solidFill>
          <a:schemeClr val="accent5">
            <a:hueOff val="1178392"/>
            <a:satOff val="-5635"/>
            <a:lumOff val="617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Thread-pool controller</a:t>
          </a:r>
        </a:p>
      </dsp:txBody>
      <dsp:txXfrm>
        <a:off x="79508" y="1880501"/>
        <a:ext cx="5747165" cy="1469715"/>
      </dsp:txXfrm>
    </dsp:sp>
    <dsp:sp modelId="{44E5F5FF-300D-492C-A7EA-D27D32AD8A0C}">
      <dsp:nvSpPr>
        <dsp:cNvPr id="0" name=""/>
        <dsp:cNvSpPr/>
      </dsp:nvSpPr>
      <dsp:spPr>
        <a:xfrm>
          <a:off x="0" y="3547804"/>
          <a:ext cx="5906181" cy="1628731"/>
        </a:xfrm>
        <a:prstGeom prst="roundRect">
          <a:avLst/>
        </a:prstGeom>
        <a:solidFill>
          <a:schemeClr val="accent5">
            <a:hueOff val="2356783"/>
            <a:satOff val="-11270"/>
            <a:lumOff val="123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Interference-aware scheduler</a:t>
          </a:r>
        </a:p>
      </dsp:txBody>
      <dsp:txXfrm>
        <a:off x="79508" y="3627312"/>
        <a:ext cx="5747165" cy="146971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22AC5C-8BF3-3F42-B655-47293FCCF87C}" type="datetimeFigureOut">
              <a:rPr lang="en-TR" smtClean="0"/>
              <a:t>17.11.2023</a:t>
            </a:fld>
            <a:endParaRPr lang="en-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7BA15-3AE7-CC4C-88E0-3F1F7C301CB4}" type="slidenum">
              <a:rPr lang="en-TR" smtClean="0"/>
              <a:t>‹#›</a:t>
            </a:fld>
            <a:endParaRPr lang="en-TR"/>
          </a:p>
        </p:txBody>
      </p:sp>
    </p:spTree>
    <p:extLst>
      <p:ext uri="{BB962C8B-B14F-4D97-AF65-F5344CB8AC3E}">
        <p14:creationId xmlns:p14="http://schemas.microsoft.com/office/powerpoint/2010/main" val="2041725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03F7BA15-3AE7-CC4C-88E0-3F1F7C301CB4}" type="slidenum">
              <a:rPr lang="en-TR" smtClean="0"/>
              <a:t>18</a:t>
            </a:fld>
            <a:endParaRPr lang="en-TR"/>
          </a:p>
        </p:txBody>
      </p:sp>
    </p:spTree>
    <p:extLst>
      <p:ext uri="{BB962C8B-B14F-4D97-AF65-F5344CB8AC3E}">
        <p14:creationId xmlns:p14="http://schemas.microsoft.com/office/powerpoint/2010/main" val="329389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3F7BA15-3AE7-CC4C-88E0-3F1F7C301CB4}" type="slidenum">
              <a:rPr lang="en-TR" smtClean="0"/>
              <a:t>24</a:t>
            </a:fld>
            <a:endParaRPr lang="en-TR"/>
          </a:p>
        </p:txBody>
      </p:sp>
    </p:spTree>
    <p:extLst>
      <p:ext uri="{BB962C8B-B14F-4D97-AF65-F5344CB8AC3E}">
        <p14:creationId xmlns:p14="http://schemas.microsoft.com/office/powerpoint/2010/main" val="15512807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CD77EAD3-8816-7344-8C67-A0A09B19EA06}" type="datetimeFigureOut">
              <a:rPr lang="en-TR" smtClean="0"/>
              <a:t>17.11.2023</a:t>
            </a:fld>
            <a:endParaRPr lang="en-TR"/>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TR"/>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6B842543-48FA-644B-88D5-E8AE21331CA3}" type="slidenum">
              <a:rPr lang="en-TR" smtClean="0"/>
              <a:t>‹#›</a:t>
            </a:fld>
            <a:endParaRPr lang="en-TR"/>
          </a:p>
        </p:txBody>
      </p:sp>
    </p:spTree>
    <p:extLst>
      <p:ext uri="{BB962C8B-B14F-4D97-AF65-F5344CB8AC3E}">
        <p14:creationId xmlns:p14="http://schemas.microsoft.com/office/powerpoint/2010/main" val="99386677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77EAD3-8816-7344-8C67-A0A09B19EA06}" type="datetimeFigureOut">
              <a:rPr lang="en-TR" smtClean="0"/>
              <a:t>17.11.2023</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6B842543-48FA-644B-88D5-E8AE21331CA3}" type="slidenum">
              <a:rPr lang="en-TR" smtClean="0"/>
              <a:t>‹#›</a:t>
            </a:fld>
            <a:endParaRPr lang="en-TR"/>
          </a:p>
        </p:txBody>
      </p:sp>
    </p:spTree>
    <p:extLst>
      <p:ext uri="{BB962C8B-B14F-4D97-AF65-F5344CB8AC3E}">
        <p14:creationId xmlns:p14="http://schemas.microsoft.com/office/powerpoint/2010/main" val="2495104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77EAD3-8816-7344-8C67-A0A09B19EA06}" type="datetimeFigureOut">
              <a:rPr lang="en-TR" smtClean="0"/>
              <a:t>17.11.2023</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6B842543-48FA-644B-88D5-E8AE21331CA3}" type="slidenum">
              <a:rPr lang="en-TR" smtClean="0"/>
              <a:t>‹#›</a:t>
            </a:fld>
            <a:endParaRPr lang="en-TR"/>
          </a:p>
        </p:txBody>
      </p:sp>
    </p:spTree>
    <p:extLst>
      <p:ext uri="{BB962C8B-B14F-4D97-AF65-F5344CB8AC3E}">
        <p14:creationId xmlns:p14="http://schemas.microsoft.com/office/powerpoint/2010/main" val="249190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77EAD3-8816-7344-8C67-A0A09B19EA06}" type="datetimeFigureOut">
              <a:rPr lang="en-TR" smtClean="0"/>
              <a:t>17.11.2023</a:t>
            </a:fld>
            <a:endParaRPr lang="en-TR"/>
          </a:p>
        </p:txBody>
      </p:sp>
      <p:sp>
        <p:nvSpPr>
          <p:cNvPr id="8" name="Footer Placeholder 7"/>
          <p:cNvSpPr>
            <a:spLocks noGrp="1"/>
          </p:cNvSpPr>
          <p:nvPr>
            <p:ph type="ftr" sz="quarter" idx="11"/>
          </p:nvPr>
        </p:nvSpPr>
        <p:spPr/>
        <p:txBody>
          <a:bodyPr/>
          <a:lstStyle/>
          <a:p>
            <a:endParaRPr lang="en-TR"/>
          </a:p>
        </p:txBody>
      </p:sp>
      <p:sp>
        <p:nvSpPr>
          <p:cNvPr id="9" name="Slide Number Placeholder 8"/>
          <p:cNvSpPr>
            <a:spLocks noGrp="1"/>
          </p:cNvSpPr>
          <p:nvPr>
            <p:ph type="sldNum" sz="quarter" idx="12"/>
          </p:nvPr>
        </p:nvSpPr>
        <p:spPr/>
        <p:txBody>
          <a:bodyPr/>
          <a:lstStyle/>
          <a:p>
            <a:fld id="{6B842543-48FA-644B-88D5-E8AE21331CA3}" type="slidenum">
              <a:rPr lang="en-TR" smtClean="0"/>
              <a:t>‹#›</a:t>
            </a:fld>
            <a:endParaRPr lang="en-TR"/>
          </a:p>
        </p:txBody>
      </p:sp>
    </p:spTree>
    <p:extLst>
      <p:ext uri="{BB962C8B-B14F-4D97-AF65-F5344CB8AC3E}">
        <p14:creationId xmlns:p14="http://schemas.microsoft.com/office/powerpoint/2010/main" val="4125934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D77EAD3-8816-7344-8C67-A0A09B19EA06}" type="datetimeFigureOut">
              <a:rPr lang="en-TR" smtClean="0"/>
              <a:t>17.11.2023</a:t>
            </a:fld>
            <a:endParaRPr lang="en-TR"/>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TR"/>
          </a:p>
        </p:txBody>
      </p:sp>
      <p:sp>
        <p:nvSpPr>
          <p:cNvPr id="6" name="Slide Number Placeholder 5"/>
          <p:cNvSpPr>
            <a:spLocks noGrp="1"/>
          </p:cNvSpPr>
          <p:nvPr>
            <p:ph type="sldNum" sz="quarter" idx="12"/>
          </p:nvPr>
        </p:nvSpPr>
        <p:spPr>
          <a:xfrm>
            <a:off x="8604504" y="5211060"/>
            <a:ext cx="2112264" cy="228600"/>
          </a:xfrm>
        </p:spPr>
        <p:txBody>
          <a:bodyPr/>
          <a:lstStyle/>
          <a:p>
            <a:fld id="{6B842543-48FA-644B-88D5-E8AE21331CA3}" type="slidenum">
              <a:rPr lang="en-TR" smtClean="0"/>
              <a:t>‹#›</a:t>
            </a:fld>
            <a:endParaRPr lang="en-TR"/>
          </a:p>
        </p:txBody>
      </p:sp>
    </p:spTree>
    <p:extLst>
      <p:ext uri="{BB962C8B-B14F-4D97-AF65-F5344CB8AC3E}">
        <p14:creationId xmlns:p14="http://schemas.microsoft.com/office/powerpoint/2010/main" val="360966907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77EAD3-8816-7344-8C67-A0A09B19EA06}" type="datetimeFigureOut">
              <a:rPr lang="en-TR" smtClean="0"/>
              <a:t>17.11.2023</a:t>
            </a:fld>
            <a:endParaRPr lang="en-TR"/>
          </a:p>
        </p:txBody>
      </p:sp>
      <p:sp>
        <p:nvSpPr>
          <p:cNvPr id="6" name="Footer Placeholder 5"/>
          <p:cNvSpPr>
            <a:spLocks noGrp="1"/>
          </p:cNvSpPr>
          <p:nvPr>
            <p:ph type="ftr" sz="quarter" idx="11"/>
          </p:nvPr>
        </p:nvSpPr>
        <p:spPr/>
        <p:txBody>
          <a:bodyPr/>
          <a:lstStyle/>
          <a:p>
            <a:endParaRPr lang="en-TR"/>
          </a:p>
        </p:txBody>
      </p:sp>
      <p:sp>
        <p:nvSpPr>
          <p:cNvPr id="7" name="Slide Number Placeholder 6"/>
          <p:cNvSpPr>
            <a:spLocks noGrp="1"/>
          </p:cNvSpPr>
          <p:nvPr>
            <p:ph type="sldNum" sz="quarter" idx="12"/>
          </p:nvPr>
        </p:nvSpPr>
        <p:spPr/>
        <p:txBody>
          <a:bodyPr/>
          <a:lstStyle/>
          <a:p>
            <a:fld id="{6B842543-48FA-644B-88D5-E8AE21331CA3}" type="slidenum">
              <a:rPr lang="en-TR" smtClean="0"/>
              <a:t>‹#›</a:t>
            </a:fld>
            <a:endParaRPr lang="en-TR"/>
          </a:p>
        </p:txBody>
      </p:sp>
    </p:spTree>
    <p:extLst>
      <p:ext uri="{BB962C8B-B14F-4D97-AF65-F5344CB8AC3E}">
        <p14:creationId xmlns:p14="http://schemas.microsoft.com/office/powerpoint/2010/main" val="2099679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77EAD3-8816-7344-8C67-A0A09B19EA06}" type="datetimeFigureOut">
              <a:rPr lang="en-TR" smtClean="0"/>
              <a:t>17.11.2023</a:t>
            </a:fld>
            <a:endParaRPr lang="en-TR"/>
          </a:p>
        </p:txBody>
      </p:sp>
      <p:sp>
        <p:nvSpPr>
          <p:cNvPr id="8" name="Footer Placeholder 7"/>
          <p:cNvSpPr>
            <a:spLocks noGrp="1"/>
          </p:cNvSpPr>
          <p:nvPr>
            <p:ph type="ftr" sz="quarter" idx="11"/>
          </p:nvPr>
        </p:nvSpPr>
        <p:spPr/>
        <p:txBody>
          <a:bodyPr/>
          <a:lstStyle/>
          <a:p>
            <a:endParaRPr lang="en-TR"/>
          </a:p>
        </p:txBody>
      </p:sp>
      <p:sp>
        <p:nvSpPr>
          <p:cNvPr id="9" name="Slide Number Placeholder 8"/>
          <p:cNvSpPr>
            <a:spLocks noGrp="1"/>
          </p:cNvSpPr>
          <p:nvPr>
            <p:ph type="sldNum" sz="quarter" idx="12"/>
          </p:nvPr>
        </p:nvSpPr>
        <p:spPr/>
        <p:txBody>
          <a:bodyPr/>
          <a:lstStyle/>
          <a:p>
            <a:fld id="{6B842543-48FA-644B-88D5-E8AE21331CA3}" type="slidenum">
              <a:rPr lang="en-TR" smtClean="0"/>
              <a:t>‹#›</a:t>
            </a:fld>
            <a:endParaRPr lang="en-TR"/>
          </a:p>
        </p:txBody>
      </p:sp>
    </p:spTree>
    <p:extLst>
      <p:ext uri="{BB962C8B-B14F-4D97-AF65-F5344CB8AC3E}">
        <p14:creationId xmlns:p14="http://schemas.microsoft.com/office/powerpoint/2010/main" val="2362786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77EAD3-8816-7344-8C67-A0A09B19EA06}" type="datetimeFigureOut">
              <a:rPr lang="en-TR" smtClean="0"/>
              <a:t>17.11.2023</a:t>
            </a:fld>
            <a:endParaRPr lang="en-TR"/>
          </a:p>
        </p:txBody>
      </p:sp>
      <p:sp>
        <p:nvSpPr>
          <p:cNvPr id="4" name="Footer Placeholder 3"/>
          <p:cNvSpPr>
            <a:spLocks noGrp="1"/>
          </p:cNvSpPr>
          <p:nvPr>
            <p:ph type="ftr" sz="quarter" idx="11"/>
          </p:nvPr>
        </p:nvSpPr>
        <p:spPr/>
        <p:txBody>
          <a:bodyPr/>
          <a:lstStyle/>
          <a:p>
            <a:endParaRPr lang="en-TR"/>
          </a:p>
        </p:txBody>
      </p:sp>
      <p:sp>
        <p:nvSpPr>
          <p:cNvPr id="5" name="Slide Number Placeholder 4"/>
          <p:cNvSpPr>
            <a:spLocks noGrp="1"/>
          </p:cNvSpPr>
          <p:nvPr>
            <p:ph type="sldNum" sz="quarter" idx="12"/>
          </p:nvPr>
        </p:nvSpPr>
        <p:spPr/>
        <p:txBody>
          <a:bodyPr/>
          <a:lstStyle/>
          <a:p>
            <a:fld id="{6B842543-48FA-644B-88D5-E8AE21331CA3}" type="slidenum">
              <a:rPr lang="en-TR" smtClean="0"/>
              <a:t>‹#›</a:t>
            </a:fld>
            <a:endParaRPr lang="en-TR"/>
          </a:p>
        </p:txBody>
      </p:sp>
    </p:spTree>
    <p:extLst>
      <p:ext uri="{BB962C8B-B14F-4D97-AF65-F5344CB8AC3E}">
        <p14:creationId xmlns:p14="http://schemas.microsoft.com/office/powerpoint/2010/main" val="3810268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7EAD3-8816-7344-8C67-A0A09B19EA06}" type="datetimeFigureOut">
              <a:rPr lang="en-TR" smtClean="0"/>
              <a:t>17.11.2023</a:t>
            </a:fld>
            <a:endParaRPr lang="en-TR"/>
          </a:p>
        </p:txBody>
      </p:sp>
      <p:sp>
        <p:nvSpPr>
          <p:cNvPr id="3" name="Footer Placeholder 2"/>
          <p:cNvSpPr>
            <a:spLocks noGrp="1"/>
          </p:cNvSpPr>
          <p:nvPr>
            <p:ph type="ftr" sz="quarter" idx="11"/>
          </p:nvPr>
        </p:nvSpPr>
        <p:spPr/>
        <p:txBody>
          <a:bodyPr/>
          <a:lstStyle/>
          <a:p>
            <a:endParaRPr lang="en-TR"/>
          </a:p>
        </p:txBody>
      </p:sp>
      <p:sp>
        <p:nvSpPr>
          <p:cNvPr id="4" name="Slide Number Placeholder 3"/>
          <p:cNvSpPr>
            <a:spLocks noGrp="1"/>
          </p:cNvSpPr>
          <p:nvPr>
            <p:ph type="sldNum" sz="quarter" idx="12"/>
          </p:nvPr>
        </p:nvSpPr>
        <p:spPr/>
        <p:txBody>
          <a:bodyPr/>
          <a:lstStyle/>
          <a:p>
            <a:fld id="{6B842543-48FA-644B-88D5-E8AE21331CA3}" type="slidenum">
              <a:rPr lang="en-TR" smtClean="0"/>
              <a:t>‹#›</a:t>
            </a:fld>
            <a:endParaRPr lang="en-TR"/>
          </a:p>
        </p:txBody>
      </p:sp>
    </p:spTree>
    <p:extLst>
      <p:ext uri="{BB962C8B-B14F-4D97-AF65-F5344CB8AC3E}">
        <p14:creationId xmlns:p14="http://schemas.microsoft.com/office/powerpoint/2010/main" val="4215056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D77EAD3-8816-7344-8C67-A0A09B19EA06}" type="datetimeFigureOut">
              <a:rPr lang="en-TR" smtClean="0"/>
              <a:t>17.11.2023</a:t>
            </a:fld>
            <a:endParaRPr lang="en-TR"/>
          </a:p>
        </p:txBody>
      </p:sp>
      <p:sp>
        <p:nvSpPr>
          <p:cNvPr id="9" name="Footer Placeholder 8"/>
          <p:cNvSpPr>
            <a:spLocks noGrp="1"/>
          </p:cNvSpPr>
          <p:nvPr>
            <p:ph type="ftr" sz="quarter" idx="11"/>
          </p:nvPr>
        </p:nvSpPr>
        <p:spPr/>
        <p:txBody>
          <a:bodyPr/>
          <a:lstStyle>
            <a:lvl1pPr algn="r">
              <a:defRPr/>
            </a:lvl1pPr>
          </a:lstStyle>
          <a:p>
            <a:endParaRPr lang="en-TR"/>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6B842543-48FA-644B-88D5-E8AE21331CA3}" type="slidenum">
              <a:rPr lang="en-TR" smtClean="0"/>
              <a:t>‹#›</a:t>
            </a:fld>
            <a:endParaRPr lang="en-TR"/>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5631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CD77EAD3-8816-7344-8C67-A0A09B19EA06}" type="datetimeFigureOut">
              <a:rPr lang="en-TR" smtClean="0"/>
              <a:t>17.11.2023</a:t>
            </a:fld>
            <a:endParaRPr lang="en-TR"/>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TR"/>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6B842543-48FA-644B-88D5-E8AE21331CA3}" type="slidenum">
              <a:rPr lang="en-TR" smtClean="0"/>
              <a:t>‹#›</a:t>
            </a:fld>
            <a:endParaRPr lang="en-T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4166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D77EAD3-8816-7344-8C67-A0A09B19EA06}" type="datetimeFigureOut">
              <a:rPr lang="en-TR" smtClean="0"/>
              <a:t>17.11.2023</a:t>
            </a:fld>
            <a:endParaRPr lang="en-TR"/>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TR"/>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B842543-48FA-644B-88D5-E8AE21331CA3}" type="slidenum">
              <a:rPr lang="en-TR" smtClean="0"/>
              <a:t>‹#›</a:t>
            </a:fld>
            <a:endParaRPr lang="en-TR"/>
          </a:p>
        </p:txBody>
      </p:sp>
    </p:spTree>
    <p:extLst>
      <p:ext uri="{BB962C8B-B14F-4D97-AF65-F5344CB8AC3E}">
        <p14:creationId xmlns:p14="http://schemas.microsoft.com/office/powerpoint/2010/main" val="22623782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s://www.intel.com/content/www/us/en/products/details/memory-storage/optane-dc-persistent-memory.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03D24B97-A3CA-7CE2-269A-E5C34B336D72}"/>
              </a:ext>
            </a:extLst>
          </p:cNvPr>
          <p:cNvPicPr>
            <a:picLocks noChangeAspect="1"/>
          </p:cNvPicPr>
          <p:nvPr/>
        </p:nvPicPr>
        <p:blipFill rotWithShape="1">
          <a:blip r:embed="rId2">
            <a:alphaModFix amt="45000"/>
          </a:blip>
          <a:srcRect/>
          <a:stretch/>
        </p:blipFill>
        <p:spPr>
          <a:xfrm>
            <a:off x="20" y="10"/>
            <a:ext cx="12191980" cy="6857990"/>
          </a:xfrm>
          <a:prstGeom prst="rect">
            <a:avLst/>
          </a:prstGeom>
        </p:spPr>
      </p:pic>
      <p:sp>
        <p:nvSpPr>
          <p:cNvPr id="56" name="Rectangle 55">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6350" cap="sq" cmpd="sng" algn="ctr">
            <a:solidFill>
              <a:schemeClr val="tx1">
                <a:lumMod val="75000"/>
                <a:lumOff val="25000"/>
              </a:schemeClr>
            </a:solidFill>
            <a:prstDash val="solid"/>
            <a:miter lim="800000"/>
          </a:ln>
          <a:effectLst>
            <a:outerShdw blurRad="50800" algn="ctr" rotWithShape="0">
              <a:prstClr val="black">
                <a:alpha val="66000"/>
              </a:prstClr>
            </a:outerShdw>
            <a:softEdge rad="0"/>
          </a:effectLst>
        </p:spPr>
        <p:txBody>
          <a:bodyPr/>
          <a:lstStyle/>
          <a:p>
            <a:endParaRPr lang="en-US"/>
          </a:p>
        </p:txBody>
      </p:sp>
      <p:sp>
        <p:nvSpPr>
          <p:cNvPr id="2" name="Title 1">
            <a:extLst>
              <a:ext uri="{FF2B5EF4-FFF2-40B4-BE49-F238E27FC236}">
                <a16:creationId xmlns:a16="http://schemas.microsoft.com/office/drawing/2014/main" id="{D4A70523-8935-0509-35A4-CE688075CB08}"/>
              </a:ext>
            </a:extLst>
          </p:cNvPr>
          <p:cNvSpPr>
            <a:spLocks noGrp="1"/>
          </p:cNvSpPr>
          <p:nvPr>
            <p:ph type="ctrTitle"/>
          </p:nvPr>
        </p:nvSpPr>
        <p:spPr>
          <a:xfrm>
            <a:off x="1561708" y="2091263"/>
            <a:ext cx="9068586" cy="2461504"/>
          </a:xfrm>
        </p:spPr>
        <p:txBody>
          <a:bodyPr>
            <a:normAutofit/>
          </a:bodyPr>
          <a:lstStyle/>
          <a:p>
            <a:r>
              <a:rPr lang="en-TR" sz="5000" cap="none"/>
              <a:t>WiscSort: </a:t>
            </a:r>
            <a:r>
              <a:rPr lang="en-US" sz="5000" cap="none"/>
              <a:t>External Sorting For </a:t>
            </a:r>
            <a:br>
              <a:rPr lang="en-US" sz="5000" cap="none"/>
            </a:br>
            <a:r>
              <a:rPr lang="en-US" sz="5000" cap="none"/>
              <a:t>Byte-Addressable Storage </a:t>
            </a:r>
            <a:br>
              <a:rPr lang="en-US" sz="5000"/>
            </a:br>
            <a:endParaRPr lang="en-TR" sz="5000"/>
          </a:p>
        </p:txBody>
      </p:sp>
      <p:sp>
        <p:nvSpPr>
          <p:cNvPr id="3" name="Subtitle 2">
            <a:extLst>
              <a:ext uri="{FF2B5EF4-FFF2-40B4-BE49-F238E27FC236}">
                <a16:creationId xmlns:a16="http://schemas.microsoft.com/office/drawing/2014/main" id="{1220307C-74AB-B295-6120-BEA397BD5778}"/>
              </a:ext>
            </a:extLst>
          </p:cNvPr>
          <p:cNvSpPr>
            <a:spLocks noGrp="1"/>
          </p:cNvSpPr>
          <p:nvPr>
            <p:ph type="subTitle" idx="1"/>
          </p:nvPr>
        </p:nvSpPr>
        <p:spPr>
          <a:xfrm>
            <a:off x="1561708" y="4623127"/>
            <a:ext cx="9070848" cy="457201"/>
          </a:xfrm>
        </p:spPr>
        <p:txBody>
          <a:bodyPr>
            <a:normAutofit/>
          </a:bodyPr>
          <a:lstStyle/>
          <a:p>
            <a:pPr>
              <a:lnSpc>
                <a:spcPct val="90000"/>
              </a:lnSpc>
              <a:spcAft>
                <a:spcPts val="600"/>
              </a:spcAft>
            </a:pPr>
            <a:r>
              <a:rPr lang="en-TR" sz="1000"/>
              <a:t>Gorkem Yar 27970</a:t>
            </a:r>
          </a:p>
          <a:p>
            <a:pPr>
              <a:lnSpc>
                <a:spcPct val="90000"/>
              </a:lnSpc>
              <a:spcAft>
                <a:spcPts val="600"/>
              </a:spcAft>
            </a:pPr>
            <a:r>
              <a:rPr lang="en-TR" sz="1000"/>
              <a:t>Rebah Ozkoc 29207</a:t>
            </a:r>
          </a:p>
        </p:txBody>
      </p:sp>
      <p:sp>
        <p:nvSpPr>
          <p:cNvPr id="57" name="Rectangle 56">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alpha val="80000"/>
              </a:schemeClr>
            </a:solidFill>
            <a:prstDash val="solid"/>
            <a:miter lim="800000"/>
          </a:ln>
          <a:effectLst/>
        </p:spPr>
        <p:txBody>
          <a:bodyPr/>
          <a:lstStyle/>
          <a:p>
            <a:endParaRPr lang="en-US"/>
          </a:p>
        </p:txBody>
      </p:sp>
    </p:spTree>
    <p:extLst>
      <p:ext uri="{BB962C8B-B14F-4D97-AF65-F5344CB8AC3E}">
        <p14:creationId xmlns:p14="http://schemas.microsoft.com/office/powerpoint/2010/main" val="256722188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930A1-466B-CFA6-C459-CCBD28FF9613}"/>
              </a:ext>
            </a:extLst>
          </p:cNvPr>
          <p:cNvSpPr>
            <a:spLocks noGrp="1"/>
          </p:cNvSpPr>
          <p:nvPr>
            <p:ph type="title"/>
          </p:nvPr>
        </p:nvSpPr>
        <p:spPr/>
        <p:txBody>
          <a:bodyPr>
            <a:normAutofit/>
          </a:bodyPr>
          <a:lstStyle/>
          <a:p>
            <a:r>
              <a:rPr lang="en-TR" sz="4000"/>
              <a:t>The BRAID Model</a:t>
            </a:r>
          </a:p>
        </p:txBody>
      </p:sp>
      <p:sp>
        <p:nvSpPr>
          <p:cNvPr id="3" name="Content Placeholder 2">
            <a:extLst>
              <a:ext uri="{FF2B5EF4-FFF2-40B4-BE49-F238E27FC236}">
                <a16:creationId xmlns:a16="http://schemas.microsoft.com/office/drawing/2014/main" id="{D47B5DD2-9B92-236A-E5EB-60330860BA21}"/>
              </a:ext>
            </a:extLst>
          </p:cNvPr>
          <p:cNvSpPr>
            <a:spLocks noGrp="1"/>
          </p:cNvSpPr>
          <p:nvPr>
            <p:ph idx="1"/>
          </p:nvPr>
        </p:nvSpPr>
        <p:spPr/>
        <p:txBody>
          <a:bodyPr anchor="ctr"/>
          <a:lstStyle/>
          <a:p>
            <a:pPr lvl="1"/>
            <a:r>
              <a:rPr lang="en-US" sz="2000" b="1">
                <a:solidFill>
                  <a:srgbClr val="FF0000"/>
                </a:solidFill>
                <a:latin typeface="LinLibertineT"/>
              </a:rPr>
              <a:t>B</a:t>
            </a:r>
            <a:r>
              <a:rPr lang="en-US" sz="2000" b="1">
                <a:latin typeface="LinLibertineT"/>
              </a:rPr>
              <a:t>yte </a:t>
            </a:r>
            <a:r>
              <a:rPr lang="en-US" sz="2000" b="1">
                <a:latin typeface="LinLibertineTB"/>
              </a:rPr>
              <a:t>Addressability</a:t>
            </a:r>
            <a:r>
              <a:rPr lang="en-US" sz="2000">
                <a:latin typeface="LinLibertineTB"/>
              </a:rPr>
              <a:t>: It, allows access to small data regions without the amplification of page granularity requests. This property reduces unnecessary data movements on the bus and it prevents waste in bandwidth.</a:t>
            </a:r>
          </a:p>
          <a:p>
            <a:pPr lvl="1"/>
            <a:r>
              <a:rPr lang="en-US" sz="2000" b="1">
                <a:latin typeface="LinLibertineTB"/>
              </a:rPr>
              <a:t>Higher </a:t>
            </a:r>
            <a:r>
              <a:rPr lang="en-US" sz="2000" b="1">
                <a:solidFill>
                  <a:srgbClr val="FF0000"/>
                </a:solidFill>
                <a:latin typeface="LinLibertineTB"/>
              </a:rPr>
              <a:t>R</a:t>
            </a:r>
            <a:r>
              <a:rPr lang="en-US" sz="2000" b="1">
                <a:latin typeface="LinLibertineTB"/>
              </a:rPr>
              <a:t>andom-Read performance</a:t>
            </a:r>
            <a:r>
              <a:rPr lang="en-US" sz="2000">
                <a:latin typeface="LinLibertineTB"/>
              </a:rPr>
              <a:t>: Random read performance on BAS is on par with sequential read performance for larger accesses. Concurrent random reads are only 18% slower than concurrent sequential reads for 256B accesses on PMEM (A BRAID device).</a:t>
            </a:r>
          </a:p>
          <a:p>
            <a:endParaRPr lang="en-TR"/>
          </a:p>
        </p:txBody>
      </p:sp>
    </p:spTree>
    <p:extLst>
      <p:ext uri="{BB962C8B-B14F-4D97-AF65-F5344CB8AC3E}">
        <p14:creationId xmlns:p14="http://schemas.microsoft.com/office/powerpoint/2010/main" val="3110041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08556-0A08-0294-3FBD-CD500D1AC92E}"/>
              </a:ext>
            </a:extLst>
          </p:cNvPr>
          <p:cNvSpPr>
            <a:spLocks noGrp="1"/>
          </p:cNvSpPr>
          <p:nvPr>
            <p:ph type="title"/>
          </p:nvPr>
        </p:nvSpPr>
        <p:spPr/>
        <p:txBody>
          <a:bodyPr>
            <a:normAutofit/>
          </a:bodyPr>
          <a:lstStyle/>
          <a:p>
            <a:r>
              <a:rPr lang="en-TR" sz="4000"/>
              <a:t>The BRAID Model</a:t>
            </a:r>
          </a:p>
        </p:txBody>
      </p:sp>
      <p:sp>
        <p:nvSpPr>
          <p:cNvPr id="3" name="Content Placeholder 2">
            <a:extLst>
              <a:ext uri="{FF2B5EF4-FFF2-40B4-BE49-F238E27FC236}">
                <a16:creationId xmlns:a16="http://schemas.microsoft.com/office/drawing/2014/main" id="{69F3FFAA-28EF-1676-BA61-4490050EE1B6}"/>
              </a:ext>
            </a:extLst>
          </p:cNvPr>
          <p:cNvSpPr>
            <a:spLocks noGrp="1"/>
          </p:cNvSpPr>
          <p:nvPr>
            <p:ph idx="1"/>
          </p:nvPr>
        </p:nvSpPr>
        <p:spPr/>
        <p:txBody>
          <a:bodyPr>
            <a:normAutofit/>
          </a:bodyPr>
          <a:lstStyle/>
          <a:p>
            <a:pPr marL="0" indent="0">
              <a:buNone/>
            </a:pPr>
            <a:endParaRPr lang="en-TR" sz="2400"/>
          </a:p>
          <a:p>
            <a:pPr lvl="1"/>
            <a:r>
              <a:rPr lang="en-US" sz="2000" b="1">
                <a:solidFill>
                  <a:srgbClr val="FF0000"/>
                </a:solidFill>
                <a:effectLst/>
                <a:latin typeface="LinLibertineTB"/>
              </a:rPr>
              <a:t>A</a:t>
            </a:r>
            <a:r>
              <a:rPr lang="en-US" sz="2000" b="1">
                <a:effectLst/>
                <a:latin typeface="LinLibertineTB"/>
              </a:rPr>
              <a:t>symmetric Read-Write Cost</a:t>
            </a:r>
            <a:r>
              <a:rPr lang="en-US" sz="2000">
                <a:effectLst/>
                <a:latin typeface="LinLibertineTB"/>
              </a:rPr>
              <a:t>: The read and write performance is very asymmetric. Read is four times better than write. Other devices like HDDs and SSDs have also asymmetric read write performance but on different degrees.</a:t>
            </a:r>
            <a:endParaRPr lang="en-US" sz="2000">
              <a:latin typeface="LinLibertineTB"/>
            </a:endParaRPr>
          </a:p>
          <a:p>
            <a:pPr lvl="1"/>
            <a:r>
              <a:rPr lang="en-US" sz="2000" b="1">
                <a:latin typeface="LinLibertineTB"/>
              </a:rPr>
              <a:t>Read-Write </a:t>
            </a:r>
            <a:r>
              <a:rPr lang="en-US" sz="2000" b="1">
                <a:solidFill>
                  <a:srgbClr val="FF0000"/>
                </a:solidFill>
                <a:latin typeface="LinLibertineTB"/>
              </a:rPr>
              <a:t>I</a:t>
            </a:r>
            <a:r>
              <a:rPr lang="en-US" sz="2000" b="1">
                <a:latin typeface="LinLibertineTB"/>
              </a:rPr>
              <a:t>nterference</a:t>
            </a:r>
            <a:r>
              <a:rPr lang="en-US" sz="2000">
                <a:latin typeface="LinLibertineTB"/>
              </a:rPr>
              <a:t>: Read performance decreases when concurrent writes are issued on BAS. This decrement increases with an increased number of concurrent writes. The opposite effect is minimal.</a:t>
            </a:r>
          </a:p>
          <a:p>
            <a:pPr lvl="1"/>
            <a:r>
              <a:rPr lang="en-US" sz="2000" b="1">
                <a:solidFill>
                  <a:srgbClr val="FF0000"/>
                </a:solidFill>
                <a:latin typeface="LinLibertineTB"/>
              </a:rPr>
              <a:t>D</a:t>
            </a:r>
            <a:r>
              <a:rPr lang="en-US" sz="2000" b="1">
                <a:latin typeface="LinLibertineTB"/>
              </a:rPr>
              <a:t>evice-Constrained Concurrency</a:t>
            </a:r>
            <a:r>
              <a:rPr lang="en-US" sz="2000">
                <a:latin typeface="LinLibertineTB"/>
              </a:rPr>
              <a:t>: The BAS devices creates concurrency constraints on the read write threads.</a:t>
            </a:r>
          </a:p>
        </p:txBody>
      </p:sp>
    </p:spTree>
    <p:extLst>
      <p:ext uri="{BB962C8B-B14F-4D97-AF65-F5344CB8AC3E}">
        <p14:creationId xmlns:p14="http://schemas.microsoft.com/office/powerpoint/2010/main" val="2345540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A0D49-BFCC-F6E6-665F-17DAD89CD17D}"/>
              </a:ext>
            </a:extLst>
          </p:cNvPr>
          <p:cNvSpPr>
            <a:spLocks noGrp="1"/>
          </p:cNvSpPr>
          <p:nvPr>
            <p:ph type="title"/>
          </p:nvPr>
        </p:nvSpPr>
        <p:spPr/>
        <p:txBody>
          <a:bodyPr>
            <a:normAutofit/>
          </a:bodyPr>
          <a:lstStyle/>
          <a:p>
            <a:r>
              <a:rPr lang="en-TR" sz="4000"/>
              <a:t>Design Goals</a:t>
            </a:r>
          </a:p>
        </p:txBody>
      </p:sp>
      <p:sp>
        <p:nvSpPr>
          <p:cNvPr id="3" name="Content Placeholder 2">
            <a:extLst>
              <a:ext uri="{FF2B5EF4-FFF2-40B4-BE49-F238E27FC236}">
                <a16:creationId xmlns:a16="http://schemas.microsoft.com/office/drawing/2014/main" id="{21575980-A3BC-DF10-FB39-0AE38C66AB81}"/>
              </a:ext>
            </a:extLst>
          </p:cNvPr>
          <p:cNvSpPr>
            <a:spLocks noGrp="1"/>
          </p:cNvSpPr>
          <p:nvPr>
            <p:ph idx="1"/>
          </p:nvPr>
        </p:nvSpPr>
        <p:spPr/>
        <p:txBody>
          <a:bodyPr>
            <a:normAutofit fontScale="85000" lnSpcReduction="20000"/>
          </a:bodyPr>
          <a:lstStyle/>
          <a:p>
            <a:r>
              <a:rPr lang="en-US" dirty="0">
                <a:effectLst/>
                <a:latin typeface="LinLibertineTB"/>
              </a:rPr>
              <a:t>Reduce I/O Amplification (B)</a:t>
            </a:r>
          </a:p>
          <a:p>
            <a:pPr lvl="1"/>
            <a:r>
              <a:rPr lang="en-US" dirty="0">
                <a:latin typeface="LinLibertineTB"/>
              </a:rPr>
              <a:t>No longer needed.</a:t>
            </a:r>
          </a:p>
          <a:p>
            <a:pPr lvl="1"/>
            <a:r>
              <a:rPr lang="en-US" dirty="0">
                <a:effectLst/>
                <a:latin typeface="LinLibertineTB"/>
              </a:rPr>
              <a:t>Reduce I/O traffic by making byte-level accesses</a:t>
            </a:r>
          </a:p>
          <a:p>
            <a:pPr marL="0" indent="0">
              <a:buNone/>
            </a:pPr>
            <a:endParaRPr lang="en-US" dirty="0">
              <a:latin typeface="LinLibertineTB"/>
            </a:endParaRPr>
          </a:p>
          <a:p>
            <a:r>
              <a:rPr lang="en-US" dirty="0">
                <a:effectLst/>
                <a:latin typeface="LinLibertineTB"/>
              </a:rPr>
              <a:t>Avoid </a:t>
            </a:r>
            <a:r>
              <a:rPr lang="en-US" dirty="0">
                <a:latin typeface="LinLibertineTB"/>
              </a:rPr>
              <a:t>R</a:t>
            </a:r>
            <a:r>
              <a:rPr lang="en-US" dirty="0">
                <a:effectLst/>
                <a:latin typeface="LinLibertineTB"/>
              </a:rPr>
              <a:t>edundant Reads (R)</a:t>
            </a:r>
          </a:p>
          <a:p>
            <a:pPr lvl="1"/>
            <a:r>
              <a:rPr lang="en-US" dirty="0">
                <a:effectLst/>
                <a:latin typeface="LinLibertineTB"/>
              </a:rPr>
              <a:t>Not a concern anymore due to BRAID’s high random read bandwidth</a:t>
            </a:r>
          </a:p>
          <a:p>
            <a:endParaRPr lang="en-TR" dirty="0">
              <a:latin typeface="LinLibertineTB"/>
            </a:endParaRPr>
          </a:p>
          <a:p>
            <a:r>
              <a:rPr lang="en-US" dirty="0">
                <a:effectLst/>
                <a:latin typeface="LinLibertineTB"/>
              </a:rPr>
              <a:t>Trade more reads for fewer writes (A)</a:t>
            </a:r>
            <a:endParaRPr lang="en-TR" dirty="0">
              <a:latin typeface="LinLibertineTB"/>
            </a:endParaRPr>
          </a:p>
          <a:p>
            <a:endParaRPr lang="en-TR" dirty="0">
              <a:latin typeface="LinLibertineTB"/>
            </a:endParaRPr>
          </a:p>
          <a:p>
            <a:r>
              <a:rPr lang="en-US" dirty="0">
                <a:effectLst/>
                <a:latin typeface="LinLibertineTB"/>
              </a:rPr>
              <a:t>Manage access concurrency (D)</a:t>
            </a:r>
          </a:p>
          <a:p>
            <a:pPr lvl="1"/>
            <a:r>
              <a:rPr lang="en-US" dirty="0">
                <a:latin typeface="LinLibertineTB"/>
              </a:rPr>
              <a:t>Too few bad, too much can hurt BRAID Performance</a:t>
            </a:r>
          </a:p>
          <a:p>
            <a:pPr lvl="1"/>
            <a:endParaRPr lang="en-US" dirty="0">
              <a:effectLst/>
              <a:latin typeface="LinLibertineTB"/>
            </a:endParaRPr>
          </a:p>
          <a:p>
            <a:r>
              <a:rPr lang="en-US" sz="1900" dirty="0">
                <a:effectLst/>
                <a:latin typeface="LinLibertineTB"/>
              </a:rPr>
              <a:t>Avoid </a:t>
            </a:r>
            <a:r>
              <a:rPr lang="en-US" sz="1900" dirty="0">
                <a:latin typeface="LinLibertineTB"/>
              </a:rPr>
              <a:t>R</a:t>
            </a:r>
            <a:r>
              <a:rPr lang="en-US" sz="1900" dirty="0">
                <a:effectLst/>
                <a:latin typeface="LinLibertineTB"/>
              </a:rPr>
              <a:t>ead-</a:t>
            </a:r>
            <a:r>
              <a:rPr lang="en-US" sz="1900" dirty="0">
                <a:latin typeface="LinLibertineTB"/>
              </a:rPr>
              <a:t>W</a:t>
            </a:r>
            <a:r>
              <a:rPr lang="en-US" sz="1900" dirty="0">
                <a:effectLst/>
                <a:latin typeface="LinLibertineTB"/>
              </a:rPr>
              <a:t>rite Interference (I)</a:t>
            </a:r>
            <a:endParaRPr lang="en-US" sz="1900" dirty="0">
              <a:latin typeface="LinLibertineTB"/>
            </a:endParaRPr>
          </a:p>
          <a:p>
            <a:pPr lvl="1"/>
            <a:r>
              <a:rPr lang="en-US" dirty="0">
                <a:latin typeface="LinLibertineTB"/>
              </a:rPr>
              <a:t> ensure that reads and writes are not overlapped</a:t>
            </a:r>
          </a:p>
          <a:p>
            <a:pPr lvl="1"/>
            <a:endParaRPr lang="en-US" dirty="0">
              <a:effectLst/>
              <a:latin typeface="LinLibertineTB"/>
            </a:endParaRPr>
          </a:p>
          <a:p>
            <a:endParaRPr lang="en-TR" dirty="0">
              <a:latin typeface="LinLibertineTB"/>
            </a:endParaRPr>
          </a:p>
          <a:p>
            <a:endParaRPr lang="en-TR" dirty="0">
              <a:latin typeface="LinLibertineTB"/>
            </a:endParaRPr>
          </a:p>
        </p:txBody>
      </p:sp>
    </p:spTree>
    <p:extLst>
      <p:ext uri="{BB962C8B-B14F-4D97-AF65-F5344CB8AC3E}">
        <p14:creationId xmlns:p14="http://schemas.microsoft.com/office/powerpoint/2010/main" val="35980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55F7F3-3A58-4BBB-95C7-CF706F9F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AE3D314-6F93-4D91-8C0F-E92657F46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txBody>
          <a:bodyPr/>
          <a:lstStyle/>
          <a:p>
            <a:endParaRPr lang="en-US"/>
          </a:p>
        </p:txBody>
      </p:sp>
      <p:sp>
        <p:nvSpPr>
          <p:cNvPr id="2" name="Title 1">
            <a:extLst>
              <a:ext uri="{FF2B5EF4-FFF2-40B4-BE49-F238E27FC236}">
                <a16:creationId xmlns:a16="http://schemas.microsoft.com/office/drawing/2014/main" id="{49A406D4-BE85-FE63-278F-05484F5EC27B}"/>
              </a:ext>
            </a:extLst>
          </p:cNvPr>
          <p:cNvSpPr>
            <a:spLocks noGrp="1"/>
          </p:cNvSpPr>
          <p:nvPr>
            <p:ph type="title"/>
          </p:nvPr>
        </p:nvSpPr>
        <p:spPr>
          <a:xfrm>
            <a:off x="573409" y="559477"/>
            <a:ext cx="3765200" cy="5709931"/>
          </a:xfrm>
        </p:spPr>
        <p:txBody>
          <a:bodyPr>
            <a:normAutofit/>
          </a:bodyPr>
          <a:lstStyle/>
          <a:p>
            <a:pPr algn="ctr"/>
            <a:r>
              <a:rPr lang="en-US"/>
              <a:t>Innovations of Wiscsort</a:t>
            </a:r>
          </a:p>
        </p:txBody>
      </p:sp>
      <p:graphicFrame>
        <p:nvGraphicFramePr>
          <p:cNvPr id="7" name="Content Placeholder 2">
            <a:extLst>
              <a:ext uri="{FF2B5EF4-FFF2-40B4-BE49-F238E27FC236}">
                <a16:creationId xmlns:a16="http://schemas.microsoft.com/office/drawing/2014/main" id="{CB4DF0FC-3614-6DC5-5099-195BCB8BEA31}"/>
              </a:ext>
            </a:extLst>
          </p:cNvPr>
          <p:cNvGraphicFramePr>
            <a:graphicFrameLocks noGrp="1"/>
          </p:cNvGraphicFramePr>
          <p:nvPr>
            <p:ph idx="1"/>
            <p:extLst>
              <p:ext uri="{D42A27DB-BD31-4B8C-83A1-F6EECF244321}">
                <p14:modId xmlns:p14="http://schemas.microsoft.com/office/powerpoint/2010/main" val="2099336967"/>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4987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A1540-0992-023C-429B-FC4A678BCF5A}"/>
              </a:ext>
            </a:extLst>
          </p:cNvPr>
          <p:cNvSpPr>
            <a:spLocks noGrp="1"/>
          </p:cNvSpPr>
          <p:nvPr>
            <p:ph type="title"/>
          </p:nvPr>
        </p:nvSpPr>
        <p:spPr/>
        <p:txBody>
          <a:bodyPr>
            <a:normAutofit/>
          </a:bodyPr>
          <a:lstStyle/>
          <a:p>
            <a:r>
              <a:rPr lang="en-TR" sz="4000"/>
              <a:t>Key Value Separation</a:t>
            </a:r>
          </a:p>
        </p:txBody>
      </p:sp>
      <p:sp>
        <p:nvSpPr>
          <p:cNvPr id="3" name="Content Placeholder 2">
            <a:extLst>
              <a:ext uri="{FF2B5EF4-FFF2-40B4-BE49-F238E27FC236}">
                <a16:creationId xmlns:a16="http://schemas.microsoft.com/office/drawing/2014/main" id="{87353842-58DD-1914-95A3-B9AB8EEE70BB}"/>
              </a:ext>
            </a:extLst>
          </p:cNvPr>
          <p:cNvSpPr>
            <a:spLocks noGrp="1"/>
          </p:cNvSpPr>
          <p:nvPr>
            <p:ph idx="1"/>
          </p:nvPr>
        </p:nvSpPr>
        <p:spPr/>
        <p:txBody>
          <a:bodyPr/>
          <a:lstStyle/>
          <a:p>
            <a:r>
              <a:rPr lang="en-TR"/>
              <a:t>The separation of key value pairs.</a:t>
            </a:r>
          </a:p>
          <a:p>
            <a:r>
              <a:rPr lang="en-TR"/>
              <a:t>Joining the keys with the address of the values.</a:t>
            </a:r>
          </a:p>
          <a:p>
            <a:pPr lvl="1"/>
            <a:r>
              <a:rPr lang="en-TR"/>
              <a:t>List of key-pointers is called IndexMap.</a:t>
            </a:r>
          </a:p>
          <a:p>
            <a:r>
              <a:rPr lang="en-TR"/>
              <a:t>A classic idea proposed in 1963.</a:t>
            </a:r>
          </a:p>
          <a:p>
            <a:pPr lvl="1"/>
            <a:r>
              <a:rPr lang="en-US"/>
              <a:t>S</a:t>
            </a:r>
            <a:r>
              <a:rPr lang="en-TR"/>
              <a:t>low random reads on HDD</a:t>
            </a:r>
          </a:p>
          <a:p>
            <a:pPr lvl="1"/>
            <a:r>
              <a:rPr lang="en-TR"/>
              <a:t>Convert random reads to sequential reads.</a:t>
            </a:r>
          </a:p>
          <a:p>
            <a:pPr lvl="1"/>
            <a:r>
              <a:rPr lang="en-US"/>
              <a:t>E</a:t>
            </a:r>
            <a:r>
              <a:rPr lang="en-TR"/>
              <a:t>xcessive amount of read write operation related to value.</a:t>
            </a:r>
          </a:p>
          <a:p>
            <a:r>
              <a:rPr lang="en-TR"/>
              <a:t>PMSort an approach proposed in 2021 performs key-value separation on a BAS device.</a:t>
            </a:r>
          </a:p>
          <a:p>
            <a:pPr lvl="1"/>
            <a:r>
              <a:rPr lang="en-TR"/>
              <a:t>It mainly focuses on single thread.</a:t>
            </a:r>
          </a:p>
          <a:p>
            <a:pPr lvl="1"/>
            <a:r>
              <a:rPr lang="en-TR"/>
              <a:t>It does not fully exploit BRAID properties.</a:t>
            </a:r>
          </a:p>
          <a:p>
            <a:pPr lvl="2"/>
            <a:r>
              <a:rPr lang="en-TR"/>
              <a:t>It has problems with read and write interferance</a:t>
            </a:r>
          </a:p>
          <a:p>
            <a:endParaRPr lang="en-TR"/>
          </a:p>
        </p:txBody>
      </p:sp>
      <p:pic>
        <p:nvPicPr>
          <p:cNvPr id="7" name="Picture 6" descr="A table with a list of different types of objects&#10;&#10;Description automatically generated with medium confidence">
            <a:extLst>
              <a:ext uri="{FF2B5EF4-FFF2-40B4-BE49-F238E27FC236}">
                <a16:creationId xmlns:a16="http://schemas.microsoft.com/office/drawing/2014/main" id="{F5EFE342-FDA1-0383-E3AE-E000C8AA196B}"/>
              </a:ext>
            </a:extLst>
          </p:cNvPr>
          <p:cNvPicPr>
            <a:picLocks noChangeAspect="1"/>
          </p:cNvPicPr>
          <p:nvPr/>
        </p:nvPicPr>
        <p:blipFill>
          <a:blip r:embed="rId2"/>
          <a:stretch>
            <a:fillRect/>
          </a:stretch>
        </p:blipFill>
        <p:spPr>
          <a:xfrm>
            <a:off x="6378574" y="4854651"/>
            <a:ext cx="4746626" cy="1541509"/>
          </a:xfrm>
          <a:prstGeom prst="rect">
            <a:avLst/>
          </a:prstGeom>
        </p:spPr>
      </p:pic>
    </p:spTree>
    <p:extLst>
      <p:ext uri="{BB962C8B-B14F-4D97-AF65-F5344CB8AC3E}">
        <p14:creationId xmlns:p14="http://schemas.microsoft.com/office/powerpoint/2010/main" val="3843099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C6AD8-9645-0FAC-DDCB-65095414BA62}"/>
              </a:ext>
            </a:extLst>
          </p:cNvPr>
          <p:cNvSpPr>
            <a:spLocks noGrp="1"/>
          </p:cNvSpPr>
          <p:nvPr>
            <p:ph type="title"/>
          </p:nvPr>
        </p:nvSpPr>
        <p:spPr/>
        <p:txBody>
          <a:bodyPr>
            <a:normAutofit/>
          </a:bodyPr>
          <a:lstStyle/>
          <a:p>
            <a:r>
              <a:rPr lang="en-TR" sz="4400"/>
              <a:t>Key Value Separation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024A17-4A86-D820-092E-D4DF886D39DA}"/>
                  </a:ext>
                </a:extLst>
              </p:cNvPr>
              <p:cNvSpPr>
                <a:spLocks noGrp="1"/>
              </p:cNvSpPr>
              <p:nvPr>
                <p:ph idx="1"/>
              </p:nvPr>
            </p:nvSpPr>
            <p:spPr/>
            <p:txBody>
              <a:bodyPr/>
              <a:lstStyle/>
              <a:p>
                <a:r>
                  <a:rPr lang="en-TR"/>
                  <a:t>Example:</a:t>
                </a:r>
              </a:p>
              <a:p>
                <a:pPr lvl="1"/>
                <a:r>
                  <a:rPr lang="en-TR"/>
                  <a:t>Key size 10 bytes, value size 90 byte.</a:t>
                </a:r>
              </a:p>
              <a:p>
                <a:pPr lvl="1"/>
                <a:r>
                  <a:rPr lang="en-TR"/>
                  <a:t>With key-value separation, it will reduce read cost 10 times.</a:t>
                </a:r>
              </a:p>
              <a:p>
                <a:pPr lvl="1"/>
                <a:r>
                  <a:rPr lang="en-TR"/>
                  <a:t>If pointer size is 5 bytes the reduction is about 7 times.</a:t>
                </a:r>
              </a:p>
              <a:p>
                <a:pPr marL="274320" lvl="1" indent="0">
                  <a:buNone/>
                </a:pPr>
                <a:endParaRPr lang="en-TR"/>
              </a:p>
              <a:p>
                <a:pPr marL="274320" lvl="1" indent="0">
                  <a:buNone/>
                </a:pPr>
                <a:r>
                  <a:rPr lang="en-TR"/>
                  <a:t>Overall Read Write Reduction:</a:t>
                </a:r>
              </a:p>
              <a:p>
                <a:pPr lvl="1"/>
                <a:r>
                  <a:rPr lang="en-TR"/>
                  <a:t>WiscSort has </a:t>
                </a:r>
                <a:r>
                  <a:rPr lang="en-TR" b="1"/>
                  <a:t>2N(V-P)</a:t>
                </a:r>
                <a:r>
                  <a:rPr lang="en-TR"/>
                  <a:t> less I/O cost compared to External Merge Sort.</a:t>
                </a:r>
              </a:p>
              <a:p>
                <a:pPr lvl="1"/>
                <a:r>
                  <a:rPr lang="en-TR"/>
                  <a:t>In the OnePass case the I/O cost reduction can be further extended to </a:t>
                </a:r>
                <a:r>
                  <a:rPr lang="en-TR" b="1"/>
                  <a:t>2N(K+V) </a:t>
                </a:r>
              </a:p>
              <a:p>
                <a:pPr lvl="1"/>
                <a:r>
                  <a:rPr lang="en-TR"/>
                  <a:t>K = Key Size, V = Value Size, P = Pointer Size, N = Number of (key, value) pairs. P </a:t>
                </a:r>
                <a14:m>
                  <m:oMath xmlns:m="http://schemas.openxmlformats.org/officeDocument/2006/math">
                    <m:r>
                      <a:rPr lang="en-TR"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𝐾</m:t>
                    </m:r>
                  </m:oMath>
                </a14:m>
                <a:endParaRPr lang="en-TR"/>
              </a:p>
              <a:p>
                <a:pPr lvl="1"/>
                <a:endParaRPr lang="en-TR" b="1"/>
              </a:p>
              <a:p>
                <a:pPr lvl="1"/>
                <a:endParaRPr lang="en-TR"/>
              </a:p>
              <a:p>
                <a:pPr lvl="1"/>
                <a:endParaRPr lang="en-TR"/>
              </a:p>
            </p:txBody>
          </p:sp>
        </mc:Choice>
        <mc:Fallback xmlns="">
          <p:sp>
            <p:nvSpPr>
              <p:cNvPr id="3" name="Content Placeholder 2">
                <a:extLst>
                  <a:ext uri="{FF2B5EF4-FFF2-40B4-BE49-F238E27FC236}">
                    <a16:creationId xmlns:a16="http://schemas.microsoft.com/office/drawing/2014/main" id="{2A024A17-4A86-D820-092E-D4DF886D39DA}"/>
                  </a:ext>
                </a:extLst>
              </p:cNvPr>
              <p:cNvSpPr>
                <a:spLocks noGrp="1" noRot="1" noChangeAspect="1" noMove="1" noResize="1" noEditPoints="1" noAdjustHandles="1" noChangeArrowheads="1" noChangeShapeType="1" noTextEdit="1"/>
              </p:cNvSpPr>
              <p:nvPr>
                <p:ph idx="1"/>
              </p:nvPr>
            </p:nvSpPr>
            <p:spPr>
              <a:blipFill>
                <a:blip r:embed="rId2"/>
                <a:stretch>
                  <a:fillRect l="-485" t="-775"/>
                </a:stretch>
              </a:blipFill>
            </p:spPr>
            <p:txBody>
              <a:bodyPr/>
              <a:lstStyle/>
              <a:p>
                <a:r>
                  <a:rPr lang="en-US">
                    <a:noFill/>
                  </a:rPr>
                  <a:t> </a:t>
                </a:r>
              </a:p>
            </p:txBody>
          </p:sp>
        </mc:Fallback>
      </mc:AlternateContent>
    </p:spTree>
    <p:extLst>
      <p:ext uri="{BB962C8B-B14F-4D97-AF65-F5344CB8AC3E}">
        <p14:creationId xmlns:p14="http://schemas.microsoft.com/office/powerpoint/2010/main" val="1064619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86C24-613E-C61E-E7BB-A2B834C497BE}"/>
              </a:ext>
            </a:extLst>
          </p:cNvPr>
          <p:cNvSpPr>
            <a:spLocks noGrp="1"/>
          </p:cNvSpPr>
          <p:nvPr>
            <p:ph type="title"/>
          </p:nvPr>
        </p:nvSpPr>
        <p:spPr/>
        <p:txBody>
          <a:bodyPr>
            <a:normAutofit/>
          </a:bodyPr>
          <a:lstStyle/>
          <a:p>
            <a:r>
              <a:rPr lang="en-TR" sz="4000"/>
              <a:t>Thread-Pool Controller </a:t>
            </a:r>
            <a:endParaRPr lang="en-TR" sz="8000"/>
          </a:p>
        </p:txBody>
      </p:sp>
      <p:sp>
        <p:nvSpPr>
          <p:cNvPr id="3" name="Content Placeholder 2">
            <a:extLst>
              <a:ext uri="{FF2B5EF4-FFF2-40B4-BE49-F238E27FC236}">
                <a16:creationId xmlns:a16="http://schemas.microsoft.com/office/drawing/2014/main" id="{A6A037BC-B07C-F7AA-FAB2-1ADACFC2A63D}"/>
              </a:ext>
            </a:extLst>
          </p:cNvPr>
          <p:cNvSpPr>
            <a:spLocks noGrp="1"/>
          </p:cNvSpPr>
          <p:nvPr>
            <p:ph idx="1"/>
          </p:nvPr>
        </p:nvSpPr>
        <p:spPr/>
        <p:txBody>
          <a:bodyPr/>
          <a:lstStyle/>
          <a:p>
            <a:r>
              <a:rPr lang="en-TR"/>
              <a:t>Without a synchronization mechanism there is no way to control number of concurrent threads performing a particular operation. </a:t>
            </a:r>
          </a:p>
          <a:p>
            <a:r>
              <a:rPr lang="en-TR"/>
              <a:t>Read and write operations can overlap in the concurrent threads.</a:t>
            </a:r>
          </a:p>
          <a:p>
            <a:r>
              <a:rPr lang="en-TR"/>
              <a:t>Depending on the read and write bandwidth the controller determines the thread pool sizes. </a:t>
            </a:r>
          </a:p>
          <a:p>
            <a:r>
              <a:rPr lang="en-TR"/>
              <a:t>The number of read threads is bigger than write threads.</a:t>
            </a:r>
          </a:p>
          <a:p>
            <a:endParaRPr lang="en-TR"/>
          </a:p>
        </p:txBody>
      </p:sp>
      <p:pic>
        <p:nvPicPr>
          <p:cNvPr id="5" name="Picture 4" descr="A diagram of a graph&#10;&#10;Description automatically generated with medium confidence">
            <a:extLst>
              <a:ext uri="{FF2B5EF4-FFF2-40B4-BE49-F238E27FC236}">
                <a16:creationId xmlns:a16="http://schemas.microsoft.com/office/drawing/2014/main" id="{CE825909-E0EC-FEC0-BEA1-C68548136905}"/>
              </a:ext>
            </a:extLst>
          </p:cNvPr>
          <p:cNvPicPr>
            <a:picLocks noChangeAspect="1"/>
          </p:cNvPicPr>
          <p:nvPr/>
        </p:nvPicPr>
        <p:blipFill>
          <a:blip r:embed="rId2"/>
          <a:stretch>
            <a:fillRect/>
          </a:stretch>
        </p:blipFill>
        <p:spPr>
          <a:xfrm>
            <a:off x="1111145" y="4334325"/>
            <a:ext cx="9969709" cy="1700715"/>
          </a:xfrm>
          <a:prstGeom prst="rect">
            <a:avLst/>
          </a:prstGeom>
        </p:spPr>
      </p:pic>
    </p:spTree>
    <p:extLst>
      <p:ext uri="{BB962C8B-B14F-4D97-AF65-F5344CB8AC3E}">
        <p14:creationId xmlns:p14="http://schemas.microsoft.com/office/powerpoint/2010/main" val="3492743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340AE-E272-715C-7FA0-D86B785A90F0}"/>
              </a:ext>
            </a:extLst>
          </p:cNvPr>
          <p:cNvSpPr>
            <a:spLocks noGrp="1"/>
          </p:cNvSpPr>
          <p:nvPr>
            <p:ph type="title"/>
          </p:nvPr>
        </p:nvSpPr>
        <p:spPr/>
        <p:txBody>
          <a:bodyPr>
            <a:normAutofit/>
          </a:bodyPr>
          <a:lstStyle/>
          <a:p>
            <a:r>
              <a:rPr lang="en-TR" sz="4000"/>
              <a:t>Interference-aware Scheduling</a:t>
            </a:r>
          </a:p>
        </p:txBody>
      </p:sp>
      <p:sp>
        <p:nvSpPr>
          <p:cNvPr id="3" name="Content Placeholder 2">
            <a:extLst>
              <a:ext uri="{FF2B5EF4-FFF2-40B4-BE49-F238E27FC236}">
                <a16:creationId xmlns:a16="http://schemas.microsoft.com/office/drawing/2014/main" id="{12AF0976-F852-A0B8-7B31-DE8EA82B2EB4}"/>
              </a:ext>
            </a:extLst>
          </p:cNvPr>
          <p:cNvSpPr>
            <a:spLocks noGrp="1"/>
          </p:cNvSpPr>
          <p:nvPr>
            <p:ph idx="1"/>
          </p:nvPr>
        </p:nvSpPr>
        <p:spPr/>
        <p:txBody>
          <a:bodyPr/>
          <a:lstStyle/>
          <a:p>
            <a:r>
              <a:rPr lang="en-US"/>
              <a:t>Write operation during read operation slows down read operation significantly (BRA</a:t>
            </a:r>
            <a:r>
              <a:rPr lang="en-US" b="1">
                <a:solidFill>
                  <a:srgbClr val="FF0000"/>
                </a:solidFill>
              </a:rPr>
              <a:t>I</a:t>
            </a:r>
            <a:r>
              <a:rPr lang="en-US"/>
              <a:t>D).</a:t>
            </a:r>
          </a:p>
          <a:p>
            <a:r>
              <a:rPr lang="en-US"/>
              <a:t>Read and write operations should be isolated.</a:t>
            </a:r>
          </a:p>
          <a:p>
            <a:r>
              <a:rPr lang="en-US"/>
              <a:t>Majority of read operations occur at the start of the run and merge phases, with write operations primarily towards the end.</a:t>
            </a:r>
          </a:p>
          <a:p>
            <a:r>
              <a:rPr lang="en-US"/>
              <a:t>A write buffer temporarily holds sorted data during the run phase and isolates written data during the merge phase, acting as a control point.</a:t>
            </a:r>
          </a:p>
          <a:p>
            <a:endParaRPr lang="en-US"/>
          </a:p>
          <a:p>
            <a:endParaRPr lang="en-TR"/>
          </a:p>
        </p:txBody>
      </p:sp>
      <p:pic>
        <p:nvPicPr>
          <p:cNvPr id="4" name="Picture 3" descr="A diagram of a graph&#10;&#10;Description automatically generated with medium confidence">
            <a:extLst>
              <a:ext uri="{FF2B5EF4-FFF2-40B4-BE49-F238E27FC236}">
                <a16:creationId xmlns:a16="http://schemas.microsoft.com/office/drawing/2014/main" id="{7E04CDC4-6A71-4B8F-CCA2-B2A34F75B4C7}"/>
              </a:ext>
            </a:extLst>
          </p:cNvPr>
          <p:cNvPicPr>
            <a:picLocks noChangeAspect="1"/>
          </p:cNvPicPr>
          <p:nvPr/>
        </p:nvPicPr>
        <p:blipFill>
          <a:blip r:embed="rId2"/>
          <a:stretch>
            <a:fillRect/>
          </a:stretch>
        </p:blipFill>
        <p:spPr>
          <a:xfrm>
            <a:off x="1111145" y="4334325"/>
            <a:ext cx="9969709" cy="1700715"/>
          </a:xfrm>
          <a:prstGeom prst="rect">
            <a:avLst/>
          </a:prstGeom>
        </p:spPr>
      </p:pic>
    </p:spTree>
    <p:extLst>
      <p:ext uri="{BB962C8B-B14F-4D97-AF65-F5344CB8AC3E}">
        <p14:creationId xmlns:p14="http://schemas.microsoft.com/office/powerpoint/2010/main" val="3907162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BF9D-5F7E-5A4B-612C-440B275BB331}"/>
              </a:ext>
            </a:extLst>
          </p:cNvPr>
          <p:cNvSpPr>
            <a:spLocks noGrp="1"/>
          </p:cNvSpPr>
          <p:nvPr>
            <p:ph type="title"/>
          </p:nvPr>
        </p:nvSpPr>
        <p:spPr>
          <a:xfrm>
            <a:off x="1066800" y="642594"/>
            <a:ext cx="10058400" cy="782169"/>
          </a:xfrm>
        </p:spPr>
        <p:txBody>
          <a:bodyPr>
            <a:normAutofit/>
          </a:bodyPr>
          <a:lstStyle/>
          <a:p>
            <a:r>
              <a:rPr lang="en-TR" sz="4000"/>
              <a:t>WiscSort’s Steps</a:t>
            </a:r>
          </a:p>
        </p:txBody>
      </p:sp>
      <p:pic>
        <p:nvPicPr>
          <p:cNvPr id="9" name="Content Placeholder 8" descr="A diagram of a diagram&#10;&#10;Description automatically generated">
            <a:extLst>
              <a:ext uri="{FF2B5EF4-FFF2-40B4-BE49-F238E27FC236}">
                <a16:creationId xmlns:a16="http://schemas.microsoft.com/office/drawing/2014/main" id="{C63B424F-63F3-2616-D86B-DDFB0E6CA8EC}"/>
              </a:ext>
            </a:extLst>
          </p:cNvPr>
          <p:cNvPicPr>
            <a:picLocks noGrp="1" noChangeAspect="1"/>
          </p:cNvPicPr>
          <p:nvPr>
            <p:ph idx="1"/>
          </p:nvPr>
        </p:nvPicPr>
        <p:blipFill>
          <a:blip r:embed="rId3"/>
          <a:stretch>
            <a:fillRect/>
          </a:stretch>
        </p:blipFill>
        <p:spPr>
          <a:xfrm>
            <a:off x="894400" y="1976717"/>
            <a:ext cx="10403200" cy="3570521"/>
          </a:xfrm>
        </p:spPr>
      </p:pic>
      <p:sp>
        <p:nvSpPr>
          <p:cNvPr id="4" name="TextBox 3">
            <a:extLst>
              <a:ext uri="{FF2B5EF4-FFF2-40B4-BE49-F238E27FC236}">
                <a16:creationId xmlns:a16="http://schemas.microsoft.com/office/drawing/2014/main" id="{9FE2BFDB-A7ED-A2D6-484F-BD496937A2C8}"/>
              </a:ext>
            </a:extLst>
          </p:cNvPr>
          <p:cNvSpPr txBox="1"/>
          <p:nvPr/>
        </p:nvSpPr>
        <p:spPr>
          <a:xfrm>
            <a:off x="894400" y="4900907"/>
            <a:ext cx="1401328" cy="646331"/>
          </a:xfrm>
          <a:prstGeom prst="rect">
            <a:avLst/>
          </a:prstGeom>
          <a:noFill/>
        </p:spPr>
        <p:txBody>
          <a:bodyPr wrap="square" rtlCol="0">
            <a:spAutoFit/>
          </a:bodyPr>
          <a:lstStyle/>
          <a:p>
            <a:r>
              <a:rPr lang="en-US" sz="1200"/>
              <a:t>K: Key</a:t>
            </a:r>
          </a:p>
          <a:p>
            <a:r>
              <a:rPr lang="en-US" sz="1200"/>
              <a:t>P: Pointer</a:t>
            </a:r>
          </a:p>
          <a:p>
            <a:r>
              <a:rPr lang="en-US" sz="1200"/>
              <a:t>V: Value</a:t>
            </a:r>
          </a:p>
        </p:txBody>
      </p:sp>
      <p:sp>
        <p:nvSpPr>
          <p:cNvPr id="6" name="TextBox 5">
            <a:extLst>
              <a:ext uri="{FF2B5EF4-FFF2-40B4-BE49-F238E27FC236}">
                <a16:creationId xmlns:a16="http://schemas.microsoft.com/office/drawing/2014/main" id="{5793BD7B-9462-4E55-FE13-A43DABE6EC65}"/>
              </a:ext>
            </a:extLst>
          </p:cNvPr>
          <p:cNvSpPr txBox="1"/>
          <p:nvPr/>
        </p:nvSpPr>
        <p:spPr>
          <a:xfrm>
            <a:off x="894400" y="1976717"/>
            <a:ext cx="1897438" cy="461665"/>
          </a:xfrm>
          <a:prstGeom prst="rect">
            <a:avLst/>
          </a:prstGeom>
          <a:noFill/>
        </p:spPr>
        <p:txBody>
          <a:bodyPr wrap="square" rtlCol="0">
            <a:spAutoFit/>
          </a:bodyPr>
          <a:lstStyle/>
          <a:p>
            <a:r>
              <a:rPr lang="en-US" sz="1200"/>
              <a:t>Dashed Box: DRAM</a:t>
            </a:r>
          </a:p>
          <a:p>
            <a:r>
              <a:rPr lang="en-US" sz="1200"/>
              <a:t>Solid Box: BRAID</a:t>
            </a:r>
          </a:p>
        </p:txBody>
      </p:sp>
    </p:spTree>
    <p:extLst>
      <p:ext uri="{BB962C8B-B14F-4D97-AF65-F5344CB8AC3E}">
        <p14:creationId xmlns:p14="http://schemas.microsoft.com/office/powerpoint/2010/main" val="1397833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04FA4-C77B-9C05-AFA2-BE2AE62BE27A}"/>
              </a:ext>
            </a:extLst>
          </p:cNvPr>
          <p:cNvSpPr>
            <a:spLocks noGrp="1"/>
          </p:cNvSpPr>
          <p:nvPr>
            <p:ph type="title"/>
          </p:nvPr>
        </p:nvSpPr>
        <p:spPr/>
        <p:txBody>
          <a:bodyPr>
            <a:normAutofit/>
          </a:bodyPr>
          <a:lstStyle/>
          <a:p>
            <a:r>
              <a:rPr lang="en-TR" sz="4000"/>
              <a:t>WiscSort Step’s</a:t>
            </a:r>
          </a:p>
        </p:txBody>
      </p:sp>
      <p:sp>
        <p:nvSpPr>
          <p:cNvPr id="3" name="Content Placeholder 2">
            <a:extLst>
              <a:ext uri="{FF2B5EF4-FFF2-40B4-BE49-F238E27FC236}">
                <a16:creationId xmlns:a16="http://schemas.microsoft.com/office/drawing/2014/main" id="{23071288-BEE5-86CD-F93B-85EB40FB3B39}"/>
              </a:ext>
            </a:extLst>
          </p:cNvPr>
          <p:cNvSpPr>
            <a:spLocks noGrp="1"/>
          </p:cNvSpPr>
          <p:nvPr>
            <p:ph idx="1"/>
          </p:nvPr>
        </p:nvSpPr>
        <p:spPr/>
        <p:txBody>
          <a:bodyPr/>
          <a:lstStyle/>
          <a:p>
            <a:r>
              <a:rPr lang="en-TR" dirty="0"/>
              <a:t>Step 1 </a:t>
            </a:r>
            <a:r>
              <a:rPr lang="en-US" b="1" dirty="0"/>
              <a:t>RUN Read</a:t>
            </a:r>
            <a:r>
              <a:rPr lang="en-TR" dirty="0"/>
              <a:t>: Determine the maximum IndexMap size that can fit into main memory. Partition the input file among the reader threads. Each thread fetches key, pointer values from file to main memory and forms the IndexMap.</a:t>
            </a:r>
          </a:p>
          <a:p>
            <a:r>
              <a:rPr lang="en-TR" dirty="0"/>
              <a:t>Step 2 </a:t>
            </a:r>
            <a:r>
              <a:rPr lang="en-TR" b="1" dirty="0"/>
              <a:t>RUN Sort</a:t>
            </a:r>
            <a:r>
              <a:rPr lang="en-TR" dirty="0"/>
              <a:t>: Once all the reading from the threads finished, sort the IndexMap file according to keys. If all IndexMap fits into RAM it will perform OnePass otherwise MergePass</a:t>
            </a:r>
            <a:r>
              <a:rPr lang="en-US" dirty="0"/>
              <a:t>. OnePass bypasses the creation of </a:t>
            </a:r>
            <a:r>
              <a:rPr lang="en-US" dirty="0" err="1"/>
              <a:t>IndexMap</a:t>
            </a:r>
            <a:r>
              <a:rPr lang="en-US" dirty="0"/>
              <a:t>.</a:t>
            </a:r>
            <a:endParaRPr lang="en-TR" dirty="0"/>
          </a:p>
          <a:p>
            <a:r>
              <a:rPr lang="en-TR" dirty="0"/>
              <a:t> One Pass:</a:t>
            </a:r>
          </a:p>
          <a:p>
            <a:pPr lvl="1"/>
            <a:r>
              <a:rPr lang="en-TR" dirty="0"/>
              <a:t>Step 3 </a:t>
            </a:r>
            <a:r>
              <a:rPr lang="en-TR" b="1" dirty="0"/>
              <a:t>Record Read</a:t>
            </a:r>
            <a:r>
              <a:rPr lang="en-TR" dirty="0"/>
              <a:t>: The sorted IndexMap is partitioned among the read threads provided by the thread pool controller. Each thread performs a random read and places it into write buffer.</a:t>
            </a:r>
          </a:p>
          <a:p>
            <a:pPr lvl="1"/>
            <a:r>
              <a:rPr lang="en-TR" dirty="0"/>
              <a:t>Step 4 </a:t>
            </a:r>
            <a:r>
              <a:rPr lang="en-TR" b="1" dirty="0"/>
              <a:t>Run Write</a:t>
            </a:r>
            <a:r>
              <a:rPr lang="en-TR" dirty="0"/>
              <a:t>: Whenever the write buffer is full, it is written sequentially to the output file.</a:t>
            </a:r>
          </a:p>
          <a:p>
            <a:pPr marL="274320" lvl="1" indent="0">
              <a:buNone/>
            </a:pPr>
            <a:endParaRPr lang="en-TR" dirty="0"/>
          </a:p>
          <a:p>
            <a:pPr marL="274320" lvl="1" indent="0">
              <a:buNone/>
            </a:pPr>
            <a:endParaRPr lang="en-TR" dirty="0"/>
          </a:p>
          <a:p>
            <a:pPr lvl="1"/>
            <a:endParaRPr lang="en-TR" dirty="0"/>
          </a:p>
          <a:p>
            <a:endParaRPr lang="en-TR" dirty="0"/>
          </a:p>
        </p:txBody>
      </p:sp>
    </p:spTree>
    <p:extLst>
      <p:ext uri="{BB962C8B-B14F-4D97-AF65-F5344CB8AC3E}">
        <p14:creationId xmlns:p14="http://schemas.microsoft.com/office/powerpoint/2010/main" val="1373403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7455F7F3-3A58-4BBB-95C7-CF706F9F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AE3D314-6F93-4D91-8C0F-E92657F46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txBody>
          <a:bodyPr/>
          <a:lstStyle/>
          <a:p>
            <a:endParaRPr lang="en-US"/>
          </a:p>
        </p:txBody>
      </p:sp>
      <p:sp>
        <p:nvSpPr>
          <p:cNvPr id="2" name="Title 1">
            <a:extLst>
              <a:ext uri="{FF2B5EF4-FFF2-40B4-BE49-F238E27FC236}">
                <a16:creationId xmlns:a16="http://schemas.microsoft.com/office/drawing/2014/main" id="{22E03DC0-B83E-7D3A-0369-BD8CFC138A1A}"/>
              </a:ext>
            </a:extLst>
          </p:cNvPr>
          <p:cNvSpPr>
            <a:spLocks noGrp="1"/>
          </p:cNvSpPr>
          <p:nvPr>
            <p:ph type="title"/>
          </p:nvPr>
        </p:nvSpPr>
        <p:spPr>
          <a:xfrm>
            <a:off x="573409" y="559477"/>
            <a:ext cx="3765200" cy="5709931"/>
          </a:xfrm>
        </p:spPr>
        <p:txBody>
          <a:bodyPr>
            <a:normAutofit/>
          </a:bodyPr>
          <a:lstStyle/>
          <a:p>
            <a:pPr algn="ctr"/>
            <a:r>
              <a:rPr lang="en-TR"/>
              <a:t>Outline</a:t>
            </a:r>
          </a:p>
        </p:txBody>
      </p:sp>
      <p:graphicFrame>
        <p:nvGraphicFramePr>
          <p:cNvPr id="8" name="Content Placeholder 2">
            <a:extLst>
              <a:ext uri="{FF2B5EF4-FFF2-40B4-BE49-F238E27FC236}">
                <a16:creationId xmlns:a16="http://schemas.microsoft.com/office/drawing/2014/main" id="{E7B2E093-F385-7DED-0ED3-319207487D26}"/>
              </a:ext>
            </a:extLst>
          </p:cNvPr>
          <p:cNvGraphicFramePr>
            <a:graphicFrameLocks noGrp="1"/>
          </p:cNvGraphicFramePr>
          <p:nvPr>
            <p:ph idx="1"/>
            <p:extLst>
              <p:ext uri="{D42A27DB-BD31-4B8C-83A1-F6EECF244321}">
                <p14:modId xmlns:p14="http://schemas.microsoft.com/office/powerpoint/2010/main" val="142689156"/>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2076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397A-AB7B-8C22-954E-F523FF4D207C}"/>
              </a:ext>
            </a:extLst>
          </p:cNvPr>
          <p:cNvSpPr>
            <a:spLocks noGrp="1"/>
          </p:cNvSpPr>
          <p:nvPr>
            <p:ph type="title"/>
          </p:nvPr>
        </p:nvSpPr>
        <p:spPr/>
        <p:txBody>
          <a:bodyPr/>
          <a:lstStyle/>
          <a:p>
            <a:r>
              <a:rPr lang="en-TR"/>
              <a:t>WiscSort Merge Pass</a:t>
            </a:r>
          </a:p>
        </p:txBody>
      </p:sp>
      <p:sp>
        <p:nvSpPr>
          <p:cNvPr id="3" name="Content Placeholder 2">
            <a:extLst>
              <a:ext uri="{FF2B5EF4-FFF2-40B4-BE49-F238E27FC236}">
                <a16:creationId xmlns:a16="http://schemas.microsoft.com/office/drawing/2014/main" id="{BBDF38B7-DE62-3B65-65C3-0D3E4CF0B0B4}"/>
              </a:ext>
            </a:extLst>
          </p:cNvPr>
          <p:cNvSpPr>
            <a:spLocks noGrp="1"/>
          </p:cNvSpPr>
          <p:nvPr>
            <p:ph idx="1"/>
          </p:nvPr>
        </p:nvSpPr>
        <p:spPr/>
        <p:txBody>
          <a:bodyPr>
            <a:normAutofit lnSpcReduction="10000"/>
          </a:bodyPr>
          <a:lstStyle/>
          <a:p>
            <a:r>
              <a:rPr lang="en-TR"/>
              <a:t>Step 5 </a:t>
            </a:r>
            <a:r>
              <a:rPr lang="en-TR" b="1"/>
              <a:t>Run Write</a:t>
            </a:r>
            <a:r>
              <a:rPr lang="en-TR"/>
              <a:t>: Since a single IndexMap cannot always contain all the keys, it is temporarily written to a file on the BRAID. Step 1,2, and 5 repeated until all the keys are of the IndexMap files are sorted and saved.</a:t>
            </a:r>
          </a:p>
          <a:p>
            <a:r>
              <a:rPr lang="en-TR"/>
              <a:t>Step 6 </a:t>
            </a:r>
            <a:r>
              <a:rPr lang="en-TR" b="1"/>
              <a:t>Merge Read</a:t>
            </a:r>
            <a:r>
              <a:rPr lang="en-TR"/>
              <a:t>: </a:t>
            </a:r>
            <a:r>
              <a:rPr lang="en-US"/>
              <a:t>The read buffer is split evenly amongst the number of </a:t>
            </a:r>
            <a:r>
              <a:rPr lang="en-US" err="1"/>
              <a:t>IndexMap</a:t>
            </a:r>
            <a:r>
              <a:rPr lang="en-US"/>
              <a:t> files. Reader threads then sequentially load a chunk of each </a:t>
            </a:r>
            <a:r>
              <a:rPr lang="en-US" err="1"/>
              <a:t>IndexMap</a:t>
            </a:r>
            <a:r>
              <a:rPr lang="en-US"/>
              <a:t> to its appropriate area in the read buffer. Set a cursor for the starting and ending positions for each </a:t>
            </a:r>
            <a:r>
              <a:rPr lang="en-US" err="1"/>
              <a:t>IndexMap</a:t>
            </a:r>
            <a:r>
              <a:rPr lang="en-US"/>
              <a:t>.</a:t>
            </a:r>
          </a:p>
          <a:p>
            <a:r>
              <a:rPr lang="en-US"/>
              <a:t>Step 7 </a:t>
            </a:r>
            <a:r>
              <a:rPr lang="en-US" b="1"/>
              <a:t>Merge Other</a:t>
            </a:r>
            <a:r>
              <a:rPr lang="en-US"/>
              <a:t>: Find the minimum key by using the starting cursor of each </a:t>
            </a:r>
            <a:r>
              <a:rPr lang="en-US" err="1"/>
              <a:t>IndexMap</a:t>
            </a:r>
            <a:r>
              <a:rPr lang="en-US"/>
              <a:t>. Enqueue this minimum key offset queue to it’s value read into write buffer.</a:t>
            </a:r>
          </a:p>
          <a:p>
            <a:r>
              <a:rPr lang="en-US"/>
              <a:t>Step 8 </a:t>
            </a:r>
            <a:r>
              <a:rPr lang="en-US" b="1"/>
              <a:t>Record Read</a:t>
            </a:r>
            <a:r>
              <a:rPr lang="en-US"/>
              <a:t>: The size of the offset queue is determined by the size of the write buffer. Once the offset queue is full, </a:t>
            </a:r>
            <a:r>
              <a:rPr lang="en-US" err="1"/>
              <a:t>WiscSort</a:t>
            </a:r>
            <a:r>
              <a:rPr lang="en-US"/>
              <a:t> performs concurrent random reads of records to retrieve the values from the input file and update the write buffer.</a:t>
            </a:r>
          </a:p>
          <a:p>
            <a:r>
              <a:rPr lang="en-US"/>
              <a:t>Step 9 </a:t>
            </a:r>
            <a:r>
              <a:rPr lang="en-US" b="1"/>
              <a:t>Merge Write</a:t>
            </a:r>
            <a:r>
              <a:rPr lang="en-US"/>
              <a:t>: Like the step 4 sequentially write the result into output file.</a:t>
            </a:r>
          </a:p>
          <a:p>
            <a:endParaRPr lang="en-US"/>
          </a:p>
          <a:p>
            <a:endParaRPr lang="en-TR"/>
          </a:p>
        </p:txBody>
      </p:sp>
    </p:spTree>
    <p:extLst>
      <p:ext uri="{BB962C8B-B14F-4D97-AF65-F5344CB8AC3E}">
        <p14:creationId xmlns:p14="http://schemas.microsoft.com/office/powerpoint/2010/main" val="1239463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9D79-9CCC-24CB-4728-AD30A3354AF4}"/>
              </a:ext>
            </a:extLst>
          </p:cNvPr>
          <p:cNvSpPr>
            <a:spLocks noGrp="1"/>
          </p:cNvSpPr>
          <p:nvPr>
            <p:ph type="title"/>
          </p:nvPr>
        </p:nvSpPr>
        <p:spPr/>
        <p:txBody>
          <a:bodyPr>
            <a:normAutofit/>
          </a:bodyPr>
          <a:lstStyle/>
          <a:p>
            <a:r>
              <a:rPr lang="en-TR" sz="4000"/>
              <a:t>Evaluations</a:t>
            </a:r>
          </a:p>
        </p:txBody>
      </p:sp>
      <p:sp>
        <p:nvSpPr>
          <p:cNvPr id="3" name="Content Placeholder 2">
            <a:extLst>
              <a:ext uri="{FF2B5EF4-FFF2-40B4-BE49-F238E27FC236}">
                <a16:creationId xmlns:a16="http://schemas.microsoft.com/office/drawing/2014/main" id="{9DB81C93-A0A7-49ED-E157-2E8FB6E09175}"/>
              </a:ext>
            </a:extLst>
          </p:cNvPr>
          <p:cNvSpPr>
            <a:spLocks noGrp="1"/>
          </p:cNvSpPr>
          <p:nvPr>
            <p:ph idx="1"/>
          </p:nvPr>
        </p:nvSpPr>
        <p:spPr/>
        <p:txBody>
          <a:bodyPr/>
          <a:lstStyle/>
          <a:p>
            <a:r>
              <a:rPr lang="en-TR"/>
              <a:t>External Merge Sort vs WiscSort</a:t>
            </a:r>
          </a:p>
          <a:p>
            <a:r>
              <a:rPr lang="en-US"/>
              <a:t>M</a:t>
            </a:r>
            <a:r>
              <a:rPr lang="en-TR"/>
              <a:t>ain memory set to 20 GB.</a:t>
            </a:r>
          </a:p>
          <a:p>
            <a:r>
              <a:rPr lang="en-TR"/>
              <a:t>Pointer size is 5 byte.</a:t>
            </a:r>
          </a:p>
          <a:p>
            <a:r>
              <a:rPr lang="en-TR"/>
              <a:t>OnePass 3x faster.</a:t>
            </a:r>
          </a:p>
          <a:p>
            <a:r>
              <a:rPr lang="en-TR"/>
              <a:t>MergePass 2x faster.</a:t>
            </a:r>
          </a:p>
        </p:txBody>
      </p:sp>
      <p:pic>
        <p:nvPicPr>
          <p:cNvPr id="5" name="Picture 4" descr="A graph of dataset size&#10;&#10;Description automatically generated with medium confidence">
            <a:extLst>
              <a:ext uri="{FF2B5EF4-FFF2-40B4-BE49-F238E27FC236}">
                <a16:creationId xmlns:a16="http://schemas.microsoft.com/office/drawing/2014/main" id="{6B7ABC4D-383A-8E52-27D9-B08F0BFE72AD}"/>
              </a:ext>
            </a:extLst>
          </p:cNvPr>
          <p:cNvPicPr>
            <a:picLocks noChangeAspect="1"/>
          </p:cNvPicPr>
          <p:nvPr/>
        </p:nvPicPr>
        <p:blipFill>
          <a:blip r:embed="rId2"/>
          <a:stretch>
            <a:fillRect/>
          </a:stretch>
        </p:blipFill>
        <p:spPr>
          <a:xfrm>
            <a:off x="5060612" y="2103120"/>
            <a:ext cx="5511800" cy="3098800"/>
          </a:xfrm>
          <a:prstGeom prst="rect">
            <a:avLst/>
          </a:prstGeom>
        </p:spPr>
      </p:pic>
    </p:spTree>
    <p:extLst>
      <p:ext uri="{BB962C8B-B14F-4D97-AF65-F5344CB8AC3E}">
        <p14:creationId xmlns:p14="http://schemas.microsoft.com/office/powerpoint/2010/main" val="498760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graph&#10;&#10;Description automatically generated">
            <a:extLst>
              <a:ext uri="{FF2B5EF4-FFF2-40B4-BE49-F238E27FC236}">
                <a16:creationId xmlns:a16="http://schemas.microsoft.com/office/drawing/2014/main" id="{6FD4CAF8-14B1-22FB-AD8D-1BB2B9B26FAE}"/>
              </a:ext>
            </a:extLst>
          </p:cNvPr>
          <p:cNvPicPr>
            <a:picLocks noGrp="1" noChangeAspect="1"/>
          </p:cNvPicPr>
          <p:nvPr>
            <p:ph idx="1"/>
          </p:nvPr>
        </p:nvPicPr>
        <p:blipFill>
          <a:blip r:embed="rId2"/>
          <a:stretch>
            <a:fillRect/>
          </a:stretch>
        </p:blipFill>
        <p:spPr>
          <a:xfrm>
            <a:off x="1938337" y="452212"/>
            <a:ext cx="8315325" cy="5953576"/>
          </a:xfrm>
        </p:spPr>
      </p:pic>
    </p:spTree>
    <p:extLst>
      <p:ext uri="{BB962C8B-B14F-4D97-AF65-F5344CB8AC3E}">
        <p14:creationId xmlns:p14="http://schemas.microsoft.com/office/powerpoint/2010/main" val="3021975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B2387-6176-A5E3-DE94-3B723C4E29E7}"/>
              </a:ext>
            </a:extLst>
          </p:cNvPr>
          <p:cNvSpPr>
            <a:spLocks noGrp="1"/>
          </p:cNvSpPr>
          <p:nvPr>
            <p:ph type="title"/>
          </p:nvPr>
        </p:nvSpPr>
        <p:spPr/>
        <p:txBody>
          <a:bodyPr>
            <a:normAutofit/>
          </a:bodyPr>
          <a:lstStyle/>
          <a:p>
            <a:r>
              <a:rPr lang="en-TR" sz="4000"/>
              <a:t>Evaluations</a:t>
            </a:r>
            <a:endParaRPr lang="en-US" sz="4000"/>
          </a:p>
        </p:txBody>
      </p:sp>
      <p:sp>
        <p:nvSpPr>
          <p:cNvPr id="4" name="Content Placeholder 3">
            <a:extLst>
              <a:ext uri="{FF2B5EF4-FFF2-40B4-BE49-F238E27FC236}">
                <a16:creationId xmlns:a16="http://schemas.microsoft.com/office/drawing/2014/main" id="{C0CFEB0E-D7DF-379B-FE58-540E81749C65}"/>
              </a:ext>
            </a:extLst>
          </p:cNvPr>
          <p:cNvSpPr>
            <a:spLocks noGrp="1"/>
          </p:cNvSpPr>
          <p:nvPr>
            <p:ph sz="half" idx="2"/>
          </p:nvPr>
        </p:nvSpPr>
        <p:spPr/>
        <p:txBody>
          <a:bodyPr/>
          <a:lstStyle/>
          <a:p>
            <a:r>
              <a:rPr lang="en-US"/>
              <a:t>No IO overlap performs 25.7% faster than No Sync</a:t>
            </a:r>
          </a:p>
          <a:p>
            <a:r>
              <a:rPr lang="en-US"/>
              <a:t>The I/O overlap merge is 36% faster than No Sync</a:t>
            </a:r>
          </a:p>
          <a:p>
            <a:endParaRPr lang="en-US"/>
          </a:p>
        </p:txBody>
      </p:sp>
      <p:pic>
        <p:nvPicPr>
          <p:cNvPr id="5" name="Content Placeholder 8" descr="A graph with a line and a line&#10;&#10;Description automatically generated with medium confidence">
            <a:extLst>
              <a:ext uri="{FF2B5EF4-FFF2-40B4-BE49-F238E27FC236}">
                <a16:creationId xmlns:a16="http://schemas.microsoft.com/office/drawing/2014/main" id="{ED44C03E-AFED-C936-CCE1-D93C483147C6}"/>
              </a:ext>
            </a:extLst>
          </p:cNvPr>
          <p:cNvPicPr>
            <a:picLocks noGrp="1" noChangeAspect="1"/>
          </p:cNvPicPr>
          <p:nvPr>
            <p:ph sz="half" idx="1"/>
          </p:nvPr>
        </p:nvPicPr>
        <p:blipFill>
          <a:blip r:embed="rId2"/>
          <a:stretch>
            <a:fillRect/>
          </a:stretch>
        </p:blipFill>
        <p:spPr>
          <a:xfrm>
            <a:off x="1589786" y="2408951"/>
            <a:ext cx="3708591" cy="3137061"/>
          </a:xfrm>
        </p:spPr>
      </p:pic>
    </p:spTree>
    <p:extLst>
      <p:ext uri="{BB962C8B-B14F-4D97-AF65-F5344CB8AC3E}">
        <p14:creationId xmlns:p14="http://schemas.microsoft.com/office/powerpoint/2010/main" val="2024984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9627E-9845-D645-3184-B6951CE307D2}"/>
              </a:ext>
            </a:extLst>
          </p:cNvPr>
          <p:cNvSpPr>
            <a:spLocks noGrp="1"/>
          </p:cNvSpPr>
          <p:nvPr>
            <p:ph type="title"/>
          </p:nvPr>
        </p:nvSpPr>
        <p:spPr/>
        <p:txBody>
          <a:bodyPr>
            <a:normAutofit/>
          </a:bodyPr>
          <a:lstStyle/>
          <a:p>
            <a:r>
              <a:rPr lang="en-US" sz="4000"/>
              <a:t>Conclusion</a:t>
            </a:r>
          </a:p>
        </p:txBody>
      </p:sp>
      <p:sp>
        <p:nvSpPr>
          <p:cNvPr id="3" name="Content Placeholder 2">
            <a:extLst>
              <a:ext uri="{FF2B5EF4-FFF2-40B4-BE49-F238E27FC236}">
                <a16:creationId xmlns:a16="http://schemas.microsoft.com/office/drawing/2014/main" id="{669CA1C8-162C-2ADD-8667-C63BB00E2BE2}"/>
              </a:ext>
            </a:extLst>
          </p:cNvPr>
          <p:cNvSpPr>
            <a:spLocks noGrp="1"/>
          </p:cNvSpPr>
          <p:nvPr>
            <p:ph idx="1"/>
          </p:nvPr>
        </p:nvSpPr>
        <p:spPr/>
        <p:txBody>
          <a:bodyPr/>
          <a:lstStyle/>
          <a:p>
            <a:r>
              <a:rPr lang="en-US"/>
              <a:t>Byte-addressable storage needs application redesign for peak performance.</a:t>
            </a:r>
          </a:p>
          <a:p>
            <a:r>
              <a:rPr lang="en-US"/>
              <a:t>The BRAID model reveals the key principles for this redesign process.</a:t>
            </a:r>
          </a:p>
          <a:p>
            <a:r>
              <a:rPr lang="en-US" err="1"/>
              <a:t>WiscSort</a:t>
            </a:r>
            <a:r>
              <a:rPr lang="en-US"/>
              <a:t>, a high-performance concurrent sorting system that complies BRAID.</a:t>
            </a:r>
          </a:p>
          <a:p>
            <a:endParaRPr lang="en-US"/>
          </a:p>
          <a:p>
            <a:r>
              <a:rPr lang="en-US" b="1" err="1"/>
              <a:t>WiscSort</a:t>
            </a:r>
            <a:r>
              <a:rPr lang="en-US"/>
              <a:t>:</a:t>
            </a:r>
          </a:p>
          <a:p>
            <a:r>
              <a:rPr lang="en-US"/>
              <a:t>Key-value separation</a:t>
            </a:r>
          </a:p>
          <a:p>
            <a:r>
              <a:rPr lang="en-US"/>
              <a:t>Thread-pool control</a:t>
            </a:r>
          </a:p>
          <a:p>
            <a:r>
              <a:rPr lang="en-US"/>
              <a:t>Interference-aware scheduling</a:t>
            </a:r>
          </a:p>
        </p:txBody>
      </p:sp>
    </p:spTree>
    <p:extLst>
      <p:ext uri="{BB962C8B-B14F-4D97-AF65-F5344CB8AC3E}">
        <p14:creationId xmlns:p14="http://schemas.microsoft.com/office/powerpoint/2010/main" val="1262405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645BD8A-B13F-463A-9101-4FB883F06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4B934719-2D81-443B-8FB8-9CA4FFF2E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ln w="6350" cap="flat" cmpd="sng" algn="ctr">
            <a:noFill/>
            <a:prstDash val="solid"/>
            <a:miter lim="800000"/>
          </a:ln>
          <a:effectLst>
            <a:softEdge rad="0"/>
          </a:effectLst>
        </p:spPr>
        <p:txBody>
          <a:bodyPr/>
          <a:lstStyle/>
          <a:p>
            <a:endParaRPr lang="en-US"/>
          </a:p>
        </p:txBody>
      </p:sp>
      <p:sp>
        <p:nvSpPr>
          <p:cNvPr id="2" name="Title 1">
            <a:extLst>
              <a:ext uri="{FF2B5EF4-FFF2-40B4-BE49-F238E27FC236}">
                <a16:creationId xmlns:a16="http://schemas.microsoft.com/office/drawing/2014/main" id="{79BE4BFC-FD9E-0C32-3C5B-A18FCC6C7F3E}"/>
              </a:ext>
            </a:extLst>
          </p:cNvPr>
          <p:cNvSpPr>
            <a:spLocks noGrp="1"/>
          </p:cNvSpPr>
          <p:nvPr>
            <p:ph type="ctrTitle"/>
          </p:nvPr>
        </p:nvSpPr>
        <p:spPr>
          <a:xfrm>
            <a:off x="1101369" y="1106424"/>
            <a:ext cx="6699963" cy="4633289"/>
          </a:xfrm>
        </p:spPr>
        <p:txBody>
          <a:bodyPr>
            <a:normAutofit/>
          </a:bodyPr>
          <a:lstStyle/>
          <a:p>
            <a:pPr algn="r"/>
            <a:r>
              <a:rPr lang="en-US" sz="6600">
                <a:solidFill>
                  <a:schemeClr val="tx1"/>
                </a:solidFill>
              </a:rPr>
              <a:t>QUESTIONS &amp; ANSWERS</a:t>
            </a:r>
          </a:p>
        </p:txBody>
      </p:sp>
      <p:cxnSp>
        <p:nvCxnSpPr>
          <p:cNvPr id="11" name="Straight Connector 10">
            <a:extLst>
              <a:ext uri="{FF2B5EF4-FFF2-40B4-BE49-F238E27FC236}">
                <a16:creationId xmlns:a16="http://schemas.microsoft.com/office/drawing/2014/main" id="{B29CC623-FD26-47FD-9E70-44325D453E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384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D967F-32E5-CFC6-DC75-798E5147F3AB}"/>
              </a:ext>
            </a:extLst>
          </p:cNvPr>
          <p:cNvSpPr>
            <a:spLocks noGrp="1"/>
          </p:cNvSpPr>
          <p:nvPr>
            <p:ph type="title"/>
          </p:nvPr>
        </p:nvSpPr>
        <p:spPr/>
        <p:txBody>
          <a:bodyPr>
            <a:normAutofit/>
          </a:bodyPr>
          <a:lstStyle/>
          <a:p>
            <a:r>
              <a:rPr lang="en-US" sz="4000"/>
              <a:t>References</a:t>
            </a:r>
          </a:p>
        </p:txBody>
      </p:sp>
      <p:sp>
        <p:nvSpPr>
          <p:cNvPr id="3" name="Content Placeholder 2">
            <a:extLst>
              <a:ext uri="{FF2B5EF4-FFF2-40B4-BE49-F238E27FC236}">
                <a16:creationId xmlns:a16="http://schemas.microsoft.com/office/drawing/2014/main" id="{ADF57EE4-591C-ADD3-21A4-5FB21CD8EF5E}"/>
              </a:ext>
            </a:extLst>
          </p:cNvPr>
          <p:cNvSpPr>
            <a:spLocks noGrp="1"/>
          </p:cNvSpPr>
          <p:nvPr>
            <p:ph idx="1"/>
          </p:nvPr>
        </p:nvSpPr>
        <p:spPr/>
        <p:txBody>
          <a:bodyPr/>
          <a:lstStyle/>
          <a:p>
            <a:r>
              <a:rPr lang="en-US"/>
              <a:t>Vinay </a:t>
            </a:r>
            <a:r>
              <a:rPr lang="en-US" err="1"/>
              <a:t>Banakar</a:t>
            </a:r>
            <a:r>
              <a:rPr lang="en-US"/>
              <a:t>, Kan Wu, Yuvraj Patel, Kimberly Keeton, Andrea C. </a:t>
            </a:r>
            <a:r>
              <a:rPr lang="en-US" err="1"/>
              <a:t>Arpaci-Dusseau</a:t>
            </a:r>
            <a:r>
              <a:rPr lang="en-US"/>
              <a:t>, and </a:t>
            </a:r>
            <a:r>
              <a:rPr lang="en-US" err="1"/>
              <a:t>Remzi</a:t>
            </a:r>
            <a:r>
              <a:rPr lang="en-US"/>
              <a:t> H. </a:t>
            </a:r>
            <a:r>
              <a:rPr lang="en-US" err="1"/>
              <a:t>Arpaci-Dusseau</a:t>
            </a:r>
            <a:r>
              <a:rPr lang="en-US"/>
              <a:t>. </a:t>
            </a:r>
            <a:r>
              <a:rPr lang="en-US" err="1"/>
              <a:t>WiscSort</a:t>
            </a:r>
            <a:r>
              <a:rPr lang="en-US"/>
              <a:t>: External Sorting For Byte-Addressable Storage. PVLDB, 16(9): 2103 - 2116, 2023. doi:10.14778/3598581.3598585 </a:t>
            </a:r>
          </a:p>
          <a:p>
            <a:r>
              <a:rPr lang="en-US">
                <a:hlinkClick r:id="rId2"/>
              </a:rPr>
              <a:t>https://levelup.gitconnected.com/implement-an-external-memory-merge-sort-algorithm-373fada27c93</a:t>
            </a:r>
          </a:p>
          <a:p>
            <a:r>
              <a:rPr lang="en-US">
                <a:hlinkClick r:id="rId2"/>
              </a:rPr>
              <a:t>https://www.intel.com/content/www/us/en/products/details/memory-storage/optane-dc-persistent-memory.html</a:t>
            </a:r>
            <a:endParaRPr lang="en-US"/>
          </a:p>
          <a:p>
            <a:endParaRPr lang="en-US"/>
          </a:p>
        </p:txBody>
      </p:sp>
    </p:spTree>
    <p:extLst>
      <p:ext uri="{BB962C8B-B14F-4D97-AF65-F5344CB8AC3E}">
        <p14:creationId xmlns:p14="http://schemas.microsoft.com/office/powerpoint/2010/main" val="4282446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descr="Arrows going up">
            <a:extLst>
              <a:ext uri="{FF2B5EF4-FFF2-40B4-BE49-F238E27FC236}">
                <a16:creationId xmlns:a16="http://schemas.microsoft.com/office/drawing/2014/main" id="{F61EA86C-F19F-4EFE-4AC5-820D85C5684F}"/>
              </a:ext>
            </a:extLst>
          </p:cNvPr>
          <p:cNvPicPr>
            <a:picLocks noChangeAspect="1"/>
          </p:cNvPicPr>
          <p:nvPr/>
        </p:nvPicPr>
        <p:blipFill rotWithShape="1">
          <a:blip r:embed="rId2">
            <a:duotone>
              <a:schemeClr val="bg2">
                <a:shade val="45000"/>
                <a:satMod val="135000"/>
              </a:schemeClr>
              <a:prstClr val="white"/>
            </a:duotone>
            <a:alphaModFix amt="25000"/>
          </a:blip>
          <a:srcRect t="27234" b="5199"/>
          <a:stretch/>
        </p:blipFill>
        <p:spPr>
          <a:xfrm>
            <a:off x="20" y="10"/>
            <a:ext cx="12191980" cy="6857990"/>
          </a:xfrm>
          <a:prstGeom prst="rect">
            <a:avLst/>
          </a:prstGeom>
        </p:spPr>
      </p:pic>
      <p:sp>
        <p:nvSpPr>
          <p:cNvPr id="2" name="Title 1">
            <a:extLst>
              <a:ext uri="{FF2B5EF4-FFF2-40B4-BE49-F238E27FC236}">
                <a16:creationId xmlns:a16="http://schemas.microsoft.com/office/drawing/2014/main" id="{306873E1-43E4-52D5-D028-E0588098150E}"/>
              </a:ext>
            </a:extLst>
          </p:cNvPr>
          <p:cNvSpPr>
            <a:spLocks noGrp="1"/>
          </p:cNvSpPr>
          <p:nvPr>
            <p:ph type="title"/>
          </p:nvPr>
        </p:nvSpPr>
        <p:spPr>
          <a:xfrm>
            <a:off x="1066800" y="642594"/>
            <a:ext cx="10058400" cy="1371600"/>
          </a:xfrm>
        </p:spPr>
        <p:txBody>
          <a:bodyPr>
            <a:normAutofit/>
          </a:bodyPr>
          <a:lstStyle/>
          <a:p>
            <a:r>
              <a:rPr lang="en-TR"/>
              <a:t>What is External Sorting </a:t>
            </a:r>
            <a:r>
              <a:rPr lang="en-TR">
                <a:latin typeface="Times New Roman" panose="02020603050405020304" pitchFamily="18" charset="0"/>
                <a:cs typeface="Times New Roman" panose="02020603050405020304" pitchFamily="18" charset="0"/>
              </a:rPr>
              <a:t>?</a:t>
            </a:r>
            <a:endParaRPr lang="en-TR"/>
          </a:p>
        </p:txBody>
      </p:sp>
      <p:sp>
        <p:nvSpPr>
          <p:cNvPr id="19" name="Content Placeholder 2">
            <a:extLst>
              <a:ext uri="{FF2B5EF4-FFF2-40B4-BE49-F238E27FC236}">
                <a16:creationId xmlns:a16="http://schemas.microsoft.com/office/drawing/2014/main" id="{D64F9441-30AD-C706-F82F-BBC1D49873AB}"/>
              </a:ext>
            </a:extLst>
          </p:cNvPr>
          <p:cNvSpPr>
            <a:spLocks noGrp="1"/>
          </p:cNvSpPr>
          <p:nvPr>
            <p:ph idx="1"/>
          </p:nvPr>
        </p:nvSpPr>
        <p:spPr>
          <a:xfrm>
            <a:off x="1066800" y="2103120"/>
            <a:ext cx="10058400" cy="3931920"/>
          </a:xfrm>
        </p:spPr>
        <p:txBody>
          <a:bodyPr>
            <a:normAutofit/>
          </a:bodyPr>
          <a:lstStyle/>
          <a:p>
            <a:r>
              <a:rPr lang="en-US"/>
              <a:t>It is a class of sorting algorithms that can handle massive amounts of data.</a:t>
            </a:r>
          </a:p>
          <a:p>
            <a:r>
              <a:rPr lang="en-US"/>
              <a:t>Data does not fit into the main memory.</a:t>
            </a:r>
          </a:p>
          <a:p>
            <a:r>
              <a:rPr lang="en-US"/>
              <a:t>Instead, it must reside in the slower external memory.</a:t>
            </a:r>
          </a:p>
          <a:p>
            <a:r>
              <a:rPr lang="en-US"/>
              <a:t>External Merge Sort</a:t>
            </a:r>
          </a:p>
          <a:p>
            <a:r>
              <a:rPr lang="en-US"/>
              <a:t>It is widely used in the modern data intensive applications.</a:t>
            </a:r>
          </a:p>
          <a:p>
            <a:pPr lvl="1"/>
            <a:r>
              <a:rPr lang="en-US">
                <a:effectLst/>
              </a:rPr>
              <a:t>web indexing</a:t>
            </a:r>
          </a:p>
          <a:p>
            <a:pPr lvl="1"/>
            <a:r>
              <a:rPr lang="en-US">
                <a:effectLst/>
              </a:rPr>
              <a:t>key-value stores</a:t>
            </a:r>
          </a:p>
          <a:p>
            <a:pPr lvl="1"/>
            <a:r>
              <a:rPr lang="en-US">
                <a:effectLst/>
              </a:rPr>
              <a:t>data analytics</a:t>
            </a:r>
          </a:p>
          <a:p>
            <a:pPr lvl="1"/>
            <a:r>
              <a:rPr lang="en-US">
                <a:effectLst/>
              </a:rPr>
              <a:t>relational databases, for instance MySQL use external sorting for the ORDER BY queries whose input exceeds the available memory.</a:t>
            </a:r>
            <a:endParaRPr lang="en-US"/>
          </a:p>
          <a:p>
            <a:endParaRPr lang="en-US"/>
          </a:p>
          <a:p>
            <a:endParaRPr lang="en-US"/>
          </a:p>
          <a:p>
            <a:endParaRPr lang="en-TR"/>
          </a:p>
        </p:txBody>
      </p:sp>
    </p:spTree>
    <p:extLst>
      <p:ext uri="{BB962C8B-B14F-4D97-AF65-F5344CB8AC3E}">
        <p14:creationId xmlns:p14="http://schemas.microsoft.com/office/powerpoint/2010/main" val="4176897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8520-C7FA-8635-94A8-D37C92842B92}"/>
              </a:ext>
            </a:extLst>
          </p:cNvPr>
          <p:cNvSpPr>
            <a:spLocks noGrp="1"/>
          </p:cNvSpPr>
          <p:nvPr>
            <p:ph type="title"/>
          </p:nvPr>
        </p:nvSpPr>
        <p:spPr/>
        <p:txBody>
          <a:bodyPr/>
          <a:lstStyle/>
          <a:p>
            <a:r>
              <a:rPr lang="en-TR"/>
              <a:t>Reminder: Merge Sort</a:t>
            </a:r>
          </a:p>
        </p:txBody>
      </p:sp>
      <p:pic>
        <p:nvPicPr>
          <p:cNvPr id="5" name="Content Placeholder 4" descr="A screenshot of a computer&#10;&#10;Description automatically generated">
            <a:extLst>
              <a:ext uri="{FF2B5EF4-FFF2-40B4-BE49-F238E27FC236}">
                <a16:creationId xmlns:a16="http://schemas.microsoft.com/office/drawing/2014/main" id="{D3E9D084-3B24-44F5-8813-6F8ED35411E6}"/>
              </a:ext>
            </a:extLst>
          </p:cNvPr>
          <p:cNvPicPr>
            <a:picLocks noGrp="1" noChangeAspect="1"/>
          </p:cNvPicPr>
          <p:nvPr>
            <p:ph idx="1"/>
          </p:nvPr>
        </p:nvPicPr>
        <p:blipFill>
          <a:blip r:embed="rId2"/>
          <a:stretch>
            <a:fillRect/>
          </a:stretch>
        </p:blipFill>
        <p:spPr>
          <a:xfrm>
            <a:off x="1066800" y="2287948"/>
            <a:ext cx="10058400" cy="3738313"/>
          </a:xfrm>
        </p:spPr>
      </p:pic>
    </p:spTree>
    <p:extLst>
      <p:ext uri="{BB962C8B-B14F-4D97-AF65-F5344CB8AC3E}">
        <p14:creationId xmlns:p14="http://schemas.microsoft.com/office/powerpoint/2010/main" val="663237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59A96-E515-4200-9A01-1940EE1DD916}"/>
              </a:ext>
            </a:extLst>
          </p:cNvPr>
          <p:cNvSpPr>
            <a:spLocks noGrp="1"/>
          </p:cNvSpPr>
          <p:nvPr>
            <p:ph type="title"/>
          </p:nvPr>
        </p:nvSpPr>
        <p:spPr/>
        <p:txBody>
          <a:bodyPr>
            <a:normAutofit/>
          </a:bodyPr>
          <a:lstStyle/>
          <a:p>
            <a:r>
              <a:rPr lang="en-TR" sz="4000"/>
              <a:t>External Merge Sort</a:t>
            </a:r>
          </a:p>
        </p:txBody>
      </p:sp>
      <p:sp>
        <p:nvSpPr>
          <p:cNvPr id="3" name="Content Placeholder 2">
            <a:extLst>
              <a:ext uri="{FF2B5EF4-FFF2-40B4-BE49-F238E27FC236}">
                <a16:creationId xmlns:a16="http://schemas.microsoft.com/office/drawing/2014/main" id="{D5FC2DE1-E296-011E-2704-F9F82CC5CF20}"/>
              </a:ext>
            </a:extLst>
          </p:cNvPr>
          <p:cNvSpPr>
            <a:spLocks noGrp="1"/>
          </p:cNvSpPr>
          <p:nvPr>
            <p:ph idx="1"/>
          </p:nvPr>
        </p:nvSpPr>
        <p:spPr/>
        <p:txBody>
          <a:bodyPr/>
          <a:lstStyle/>
          <a:p>
            <a:r>
              <a:rPr lang="en-TR"/>
              <a:t>External merge sort consists </a:t>
            </a:r>
            <a:r>
              <a:rPr lang="en-US"/>
              <a:t>of </a:t>
            </a:r>
            <a:r>
              <a:rPr lang="en-TR"/>
              <a:t>two phases: Run and Merge Phase.</a:t>
            </a:r>
          </a:p>
          <a:p>
            <a:r>
              <a:rPr lang="en-TR"/>
              <a:t>Run Phase:</a:t>
            </a:r>
          </a:p>
          <a:p>
            <a:pPr lvl="1"/>
            <a:r>
              <a:rPr lang="en-TR"/>
              <a:t>Divide the data into </a:t>
            </a:r>
            <a:r>
              <a:rPr lang="en-TR" b="1"/>
              <a:t>K=D/M</a:t>
            </a:r>
            <a:r>
              <a:rPr lang="en-TR"/>
              <a:t> chunks </a:t>
            </a:r>
            <a:endParaRPr lang="en-US"/>
          </a:p>
          <a:p>
            <a:pPr lvl="1"/>
            <a:r>
              <a:rPr lang="en-TR"/>
              <a:t>D</a:t>
            </a:r>
            <a:r>
              <a:rPr lang="en-US"/>
              <a:t> = T</a:t>
            </a:r>
            <a:r>
              <a:rPr lang="en-TR"/>
              <a:t>he size of data</a:t>
            </a:r>
            <a:endParaRPr lang="en-US"/>
          </a:p>
          <a:p>
            <a:pPr lvl="1"/>
            <a:r>
              <a:rPr lang="en-TR"/>
              <a:t>M</a:t>
            </a:r>
            <a:r>
              <a:rPr lang="en-US"/>
              <a:t> = T</a:t>
            </a:r>
            <a:r>
              <a:rPr lang="en-TR"/>
              <a:t>he size of main memory.</a:t>
            </a:r>
          </a:p>
          <a:p>
            <a:pPr lvl="1"/>
            <a:r>
              <a:rPr lang="en-US"/>
              <a:t>Sort </a:t>
            </a:r>
            <a:r>
              <a:rPr lang="en-TR"/>
              <a:t>each chunk using an internal sorting algorithm</a:t>
            </a:r>
          </a:p>
          <a:p>
            <a:r>
              <a:rPr lang="en-TR"/>
              <a:t>Merge Phase:</a:t>
            </a:r>
          </a:p>
          <a:p>
            <a:pPr lvl="1"/>
            <a:r>
              <a:rPr lang="en-TR"/>
              <a:t>Some proportion of the chunks read to</a:t>
            </a:r>
            <a:r>
              <a:rPr lang="en-US"/>
              <a:t> the</a:t>
            </a:r>
            <a:r>
              <a:rPr lang="en-TR"/>
              <a:t> main memory.</a:t>
            </a:r>
          </a:p>
          <a:p>
            <a:pPr lvl="1"/>
            <a:r>
              <a:rPr lang="en-TR"/>
              <a:t>Using </a:t>
            </a:r>
            <a:r>
              <a:rPr lang="en-TR" b="1"/>
              <a:t>K-Merge Algorithm</a:t>
            </a:r>
            <a:r>
              <a:rPr lang="en-TR"/>
              <a:t> this proportions are sorted.</a:t>
            </a:r>
          </a:p>
          <a:p>
            <a:pPr lvl="1"/>
            <a:r>
              <a:rPr lang="en-TR"/>
              <a:t>Whenever a chunk’s proportion in the main memory fully sorted out, read more data from chunk.</a:t>
            </a:r>
          </a:p>
          <a:p>
            <a:pPr lvl="1"/>
            <a:endParaRPr lang="en-TR"/>
          </a:p>
          <a:p>
            <a:endParaRPr lang="en-TR"/>
          </a:p>
        </p:txBody>
      </p:sp>
    </p:spTree>
    <p:extLst>
      <p:ext uri="{BB962C8B-B14F-4D97-AF65-F5344CB8AC3E}">
        <p14:creationId xmlns:p14="http://schemas.microsoft.com/office/powerpoint/2010/main" val="825027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4A67-D5FC-7608-16B8-C814FDF1D12F}"/>
              </a:ext>
            </a:extLst>
          </p:cNvPr>
          <p:cNvSpPr>
            <a:spLocks noGrp="1"/>
          </p:cNvSpPr>
          <p:nvPr>
            <p:ph type="title"/>
          </p:nvPr>
        </p:nvSpPr>
        <p:spPr>
          <a:xfrm>
            <a:off x="6579450" y="727627"/>
            <a:ext cx="4957553" cy="1645920"/>
          </a:xfrm>
        </p:spPr>
        <p:txBody>
          <a:bodyPr>
            <a:normAutofit/>
          </a:bodyPr>
          <a:lstStyle/>
          <a:p>
            <a:r>
              <a:rPr lang="en-TR" sz="4000"/>
              <a:t>BAS Devices</a:t>
            </a:r>
          </a:p>
        </p:txBody>
      </p:sp>
      <p:sp>
        <p:nvSpPr>
          <p:cNvPr id="1031" name="Rectangle 1030">
            <a:extLst>
              <a:ext uri="{FF2B5EF4-FFF2-40B4-BE49-F238E27FC236}">
                <a16:creationId xmlns:a16="http://schemas.microsoft.com/office/drawing/2014/main" id="{CD000060-D06D-4A48-BD8E-978966CC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654" y="727628"/>
            <a:ext cx="5367164" cy="541555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TR"/>
          </a:p>
        </p:txBody>
      </p:sp>
      <p:sp>
        <p:nvSpPr>
          <p:cNvPr id="1033" name="Rectangle 1032">
            <a:extLst>
              <a:ext uri="{FF2B5EF4-FFF2-40B4-BE49-F238E27FC236}">
                <a16:creationId xmlns:a16="http://schemas.microsoft.com/office/drawing/2014/main" id="{DE4E5113-B3D0-40F8-9F39-B2C2BF92A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3978" y="886862"/>
            <a:ext cx="5054517" cy="5097085"/>
          </a:xfrm>
          <a:prstGeom prst="rect">
            <a:avLst/>
          </a:prstGeom>
          <a:noFill/>
          <a:ln w="6350" cap="sq" cmpd="sng" algn="ctr">
            <a:solidFill>
              <a:schemeClr val="tx1">
                <a:lumMod val="75000"/>
                <a:lumOff val="25000"/>
              </a:schemeClr>
            </a:solidFill>
            <a:prstDash val="solid"/>
            <a:miter lim="800000"/>
          </a:ln>
          <a:effectLst/>
        </p:spPr>
        <p:txBody>
          <a:bodyPr/>
          <a:lstStyle/>
          <a:p>
            <a:endParaRPr lang="en-TR"/>
          </a:p>
        </p:txBody>
      </p:sp>
      <p:pic>
        <p:nvPicPr>
          <p:cNvPr id="1026" name="Picture 2">
            <a:extLst>
              <a:ext uri="{FF2B5EF4-FFF2-40B4-BE49-F238E27FC236}">
                <a16:creationId xmlns:a16="http://schemas.microsoft.com/office/drawing/2014/main" id="{C667A323-F92A-30A6-D896-EDA8431EFC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04017" y="2144181"/>
            <a:ext cx="4414438" cy="258244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671F28B-82BC-0C36-2444-70A4C61A58CA}"/>
              </a:ext>
            </a:extLst>
          </p:cNvPr>
          <p:cNvSpPr>
            <a:spLocks noGrp="1"/>
          </p:cNvSpPr>
          <p:nvPr>
            <p:ph idx="1"/>
          </p:nvPr>
        </p:nvSpPr>
        <p:spPr>
          <a:xfrm>
            <a:off x="6579450" y="2011680"/>
            <a:ext cx="4957554" cy="4023359"/>
          </a:xfrm>
        </p:spPr>
        <p:txBody>
          <a:bodyPr>
            <a:normAutofit lnSpcReduction="10000"/>
          </a:bodyPr>
          <a:lstStyle/>
          <a:p>
            <a:r>
              <a:rPr lang="en-US"/>
              <a:t>Byte Addressable Storage</a:t>
            </a:r>
          </a:p>
          <a:p>
            <a:r>
              <a:rPr lang="en-US"/>
              <a:t>Enables the CPU to fetch each program instruction or single byte of data residing in memory.</a:t>
            </a:r>
          </a:p>
          <a:p>
            <a:r>
              <a:rPr lang="en-US"/>
              <a:t>A single numeric digit can be calculated, compared and copied independently of the data residing in the byte before or after it.</a:t>
            </a:r>
          </a:p>
          <a:p>
            <a:r>
              <a:rPr lang="en-US"/>
              <a:t>Blocks have been the traditional unit of I/O for mass storage systems, and data management systems (including the operating system) have been heavily optimized for block-based device characteristics .</a:t>
            </a:r>
          </a:p>
          <a:p>
            <a:endParaRPr lang="en-TR"/>
          </a:p>
        </p:txBody>
      </p:sp>
      <p:sp>
        <p:nvSpPr>
          <p:cNvPr id="4" name="Rectangle 3">
            <a:extLst>
              <a:ext uri="{FF2B5EF4-FFF2-40B4-BE49-F238E27FC236}">
                <a16:creationId xmlns:a16="http://schemas.microsoft.com/office/drawing/2014/main" id="{FE63FE90-00B8-D01F-F12D-77565967358F}"/>
              </a:ext>
            </a:extLst>
          </p:cNvPr>
          <p:cNvSpPr/>
          <p:nvPr/>
        </p:nvSpPr>
        <p:spPr>
          <a:xfrm>
            <a:off x="2103120" y="4587240"/>
            <a:ext cx="1485900" cy="2438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4492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C7A27-D582-EB8E-C10D-0F92846E78A8}"/>
              </a:ext>
            </a:extLst>
          </p:cNvPr>
          <p:cNvSpPr>
            <a:spLocks noGrp="1"/>
          </p:cNvSpPr>
          <p:nvPr>
            <p:ph type="title"/>
          </p:nvPr>
        </p:nvSpPr>
        <p:spPr/>
        <p:txBody>
          <a:bodyPr>
            <a:normAutofit/>
          </a:bodyPr>
          <a:lstStyle/>
          <a:p>
            <a:r>
              <a:rPr lang="en-US" sz="4000"/>
              <a:t>Intel Optane Persistent Memory (PMEM)</a:t>
            </a:r>
          </a:p>
        </p:txBody>
      </p:sp>
      <p:pic>
        <p:nvPicPr>
          <p:cNvPr id="5" name="Content Placeholder 4">
            <a:extLst>
              <a:ext uri="{FF2B5EF4-FFF2-40B4-BE49-F238E27FC236}">
                <a16:creationId xmlns:a16="http://schemas.microsoft.com/office/drawing/2014/main" id="{74B80283-20DE-F876-F339-EEDC93E5EFC8}"/>
              </a:ext>
            </a:extLst>
          </p:cNvPr>
          <p:cNvPicPr>
            <a:picLocks noGrp="1" noChangeAspect="1"/>
          </p:cNvPicPr>
          <p:nvPr>
            <p:ph idx="1"/>
          </p:nvPr>
        </p:nvPicPr>
        <p:blipFill>
          <a:blip r:embed="rId2"/>
          <a:stretch>
            <a:fillRect/>
          </a:stretch>
        </p:blipFill>
        <p:spPr>
          <a:xfrm>
            <a:off x="2300445" y="2103438"/>
            <a:ext cx="7591109" cy="3932237"/>
          </a:xfrm>
        </p:spPr>
      </p:pic>
      <p:sp>
        <p:nvSpPr>
          <p:cNvPr id="4" name="Rectangle 3">
            <a:extLst>
              <a:ext uri="{FF2B5EF4-FFF2-40B4-BE49-F238E27FC236}">
                <a16:creationId xmlns:a16="http://schemas.microsoft.com/office/drawing/2014/main" id="{CAB5BD90-6905-6689-AF73-9A81635ECBB3}"/>
              </a:ext>
            </a:extLst>
          </p:cNvPr>
          <p:cNvSpPr/>
          <p:nvPr/>
        </p:nvSpPr>
        <p:spPr>
          <a:xfrm>
            <a:off x="3579779" y="2821020"/>
            <a:ext cx="1439693" cy="2850205"/>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28635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44DD1-D866-B2BC-A11F-AE9F203F52AF}"/>
              </a:ext>
            </a:extLst>
          </p:cNvPr>
          <p:cNvSpPr>
            <a:spLocks noGrp="1"/>
          </p:cNvSpPr>
          <p:nvPr>
            <p:ph type="title"/>
          </p:nvPr>
        </p:nvSpPr>
        <p:spPr/>
        <p:txBody>
          <a:bodyPr>
            <a:normAutofit/>
          </a:bodyPr>
          <a:lstStyle/>
          <a:p>
            <a:r>
              <a:rPr lang="en-TR" sz="4000"/>
              <a:t>Problem Definition</a:t>
            </a:r>
          </a:p>
        </p:txBody>
      </p:sp>
      <p:sp>
        <p:nvSpPr>
          <p:cNvPr id="3" name="Content Placeholder 2">
            <a:extLst>
              <a:ext uri="{FF2B5EF4-FFF2-40B4-BE49-F238E27FC236}">
                <a16:creationId xmlns:a16="http://schemas.microsoft.com/office/drawing/2014/main" id="{575BC958-8EA4-D4A4-1C53-B4D28613F4FB}"/>
              </a:ext>
            </a:extLst>
          </p:cNvPr>
          <p:cNvSpPr>
            <a:spLocks noGrp="1"/>
          </p:cNvSpPr>
          <p:nvPr>
            <p:ph idx="1"/>
          </p:nvPr>
        </p:nvSpPr>
        <p:spPr/>
        <p:txBody>
          <a:bodyPr>
            <a:normAutofit/>
          </a:bodyPr>
          <a:lstStyle/>
          <a:p>
            <a:r>
              <a:rPr lang="en-TR" sz="2000"/>
              <a:t>External sorting is crucial for the datasets that cannot fit the main memory. Wiscsort’s objective is to make external sorting faster by exploiting the features of the </a:t>
            </a:r>
            <a:r>
              <a:rPr lang="en-US" sz="2000"/>
              <a:t>byte-addressable storage (BAS) devices. </a:t>
            </a:r>
          </a:p>
          <a:p>
            <a:r>
              <a:rPr lang="en-US" sz="2000"/>
              <a:t>To make a faster external sorting algorithm, The </a:t>
            </a:r>
            <a:r>
              <a:rPr lang="en-US" sz="2000" b="1" err="1"/>
              <a:t>WiscSort</a:t>
            </a:r>
            <a:r>
              <a:rPr lang="en-US" sz="2000"/>
              <a:t> comes up with four algorithmic innovations.</a:t>
            </a:r>
          </a:p>
          <a:p>
            <a:pPr lvl="1"/>
            <a:r>
              <a:rPr lang="en-US" sz="1800" b="1"/>
              <a:t>Key-Value Separation</a:t>
            </a:r>
            <a:r>
              <a:rPr lang="en-US" sz="1800"/>
              <a:t>: Separating the key from value which reduces the r/w cost.</a:t>
            </a:r>
          </a:p>
          <a:p>
            <a:pPr lvl="1"/>
            <a:r>
              <a:rPr lang="en-US" sz="1800" b="1"/>
              <a:t>Interference Aware Scheduler</a:t>
            </a:r>
            <a:r>
              <a:rPr lang="en-US" sz="1800"/>
              <a:t>: In BAS devices the write operations reduce the efficiency of read so they should not simultaneously occur.</a:t>
            </a:r>
          </a:p>
          <a:p>
            <a:pPr lvl="1"/>
            <a:r>
              <a:rPr lang="en-US" sz="1800" b="1"/>
              <a:t>Thread Pool Controller</a:t>
            </a:r>
            <a:r>
              <a:rPr lang="en-US" sz="1800"/>
              <a:t>: The number of read and write threads managed by a controller.</a:t>
            </a:r>
          </a:p>
          <a:p>
            <a:pPr lvl="1"/>
            <a:r>
              <a:rPr lang="en-US" sz="1800" b="1"/>
              <a:t>OnePass</a:t>
            </a:r>
            <a:r>
              <a:rPr lang="en-US" sz="1800"/>
              <a:t>: Because of the separation of key-value pairs, the dataset might be sorted in a single pass.</a:t>
            </a:r>
          </a:p>
        </p:txBody>
      </p:sp>
    </p:spTree>
    <p:extLst>
      <p:ext uri="{BB962C8B-B14F-4D97-AF65-F5344CB8AC3E}">
        <p14:creationId xmlns:p14="http://schemas.microsoft.com/office/powerpoint/2010/main" val="2915773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61072-733C-2C05-C22E-C53E9EF34FC1}"/>
              </a:ext>
            </a:extLst>
          </p:cNvPr>
          <p:cNvSpPr>
            <a:spLocks noGrp="1"/>
          </p:cNvSpPr>
          <p:nvPr>
            <p:ph type="title"/>
          </p:nvPr>
        </p:nvSpPr>
        <p:spPr/>
        <p:txBody>
          <a:bodyPr>
            <a:normAutofit/>
          </a:bodyPr>
          <a:lstStyle/>
          <a:p>
            <a:r>
              <a:rPr lang="en-TR" sz="4000"/>
              <a:t>The BRAID Model</a:t>
            </a:r>
          </a:p>
        </p:txBody>
      </p:sp>
      <p:sp>
        <p:nvSpPr>
          <p:cNvPr id="3" name="Content Placeholder 2">
            <a:extLst>
              <a:ext uri="{FF2B5EF4-FFF2-40B4-BE49-F238E27FC236}">
                <a16:creationId xmlns:a16="http://schemas.microsoft.com/office/drawing/2014/main" id="{3590432D-C31E-7BAD-75D2-115E392416D9}"/>
              </a:ext>
            </a:extLst>
          </p:cNvPr>
          <p:cNvSpPr>
            <a:spLocks noGrp="1"/>
          </p:cNvSpPr>
          <p:nvPr>
            <p:ph idx="1"/>
          </p:nvPr>
        </p:nvSpPr>
        <p:spPr>
          <a:xfrm>
            <a:off x="1066800" y="1711842"/>
            <a:ext cx="10058400" cy="4323198"/>
          </a:xfrm>
        </p:spPr>
        <p:txBody>
          <a:bodyPr>
            <a:normAutofit/>
          </a:bodyPr>
          <a:lstStyle/>
          <a:p>
            <a:r>
              <a:rPr lang="en-US" sz="2400">
                <a:effectLst/>
                <a:latin typeface="LinLibertineT"/>
              </a:rPr>
              <a:t>A device model for byte-addressable storage </a:t>
            </a:r>
          </a:p>
          <a:p>
            <a:r>
              <a:rPr lang="en-US" sz="2400">
                <a:latin typeface="LinLibertineT"/>
              </a:rPr>
              <a:t>S</a:t>
            </a:r>
            <a:r>
              <a:rPr lang="en-US" sz="2400">
                <a:effectLst/>
                <a:latin typeface="LinLibertineT"/>
              </a:rPr>
              <a:t>pecifies the properties </a:t>
            </a:r>
            <a:r>
              <a:rPr lang="en-US" sz="2400">
                <a:latin typeface="LinLibertineT"/>
              </a:rPr>
              <a:t>of BAS that distinguishes from other storages devices (HDD/SSD/DRAM)</a:t>
            </a:r>
          </a:p>
          <a:p>
            <a:r>
              <a:rPr lang="en-US" sz="2400">
                <a:latin typeface="LinLibertineT"/>
              </a:rPr>
              <a:t>Enables the full potential of </a:t>
            </a:r>
            <a:r>
              <a:rPr lang="en-US" sz="2400">
                <a:effectLst/>
                <a:latin typeface="LinLibertineT"/>
              </a:rPr>
              <a:t>byte-addressable storage devices.</a:t>
            </a:r>
            <a:endParaRPr lang="en-US" sz="2400">
              <a:latin typeface="LinLibertineT"/>
            </a:endParaRPr>
          </a:p>
          <a:p>
            <a:r>
              <a:rPr lang="en-US" sz="2400">
                <a:latin typeface="LinLibertineT"/>
              </a:rPr>
              <a:t>It constitutes a device with following features:</a:t>
            </a:r>
          </a:p>
          <a:p>
            <a:pPr lvl="1"/>
            <a:r>
              <a:rPr lang="en-US" sz="2000">
                <a:solidFill>
                  <a:srgbClr val="FF0000"/>
                </a:solidFill>
                <a:latin typeface="LinLibertineT"/>
              </a:rPr>
              <a:t>B</a:t>
            </a:r>
            <a:r>
              <a:rPr lang="en-US" sz="2000">
                <a:latin typeface="LinLibertineT"/>
              </a:rPr>
              <a:t>yte </a:t>
            </a:r>
            <a:r>
              <a:rPr lang="en-US" sz="2000">
                <a:latin typeface="LinLibertineTB"/>
              </a:rPr>
              <a:t>Addressability</a:t>
            </a:r>
          </a:p>
          <a:p>
            <a:pPr lvl="1"/>
            <a:r>
              <a:rPr lang="en-US" sz="2000">
                <a:latin typeface="LinLibertineTB"/>
              </a:rPr>
              <a:t>Higher </a:t>
            </a:r>
            <a:r>
              <a:rPr lang="en-US" sz="2000">
                <a:solidFill>
                  <a:srgbClr val="FF0000"/>
                </a:solidFill>
                <a:latin typeface="LinLibertineTB"/>
              </a:rPr>
              <a:t>R</a:t>
            </a:r>
            <a:r>
              <a:rPr lang="en-US" sz="2000">
                <a:latin typeface="LinLibertineTB"/>
              </a:rPr>
              <a:t>andom-Read performance</a:t>
            </a:r>
          </a:p>
          <a:p>
            <a:pPr lvl="1"/>
            <a:r>
              <a:rPr lang="en-US" sz="2000">
                <a:solidFill>
                  <a:srgbClr val="FF0000"/>
                </a:solidFill>
                <a:effectLst/>
                <a:latin typeface="LinLibertineTB"/>
              </a:rPr>
              <a:t>A</a:t>
            </a:r>
            <a:r>
              <a:rPr lang="en-US" sz="2000">
                <a:effectLst/>
                <a:latin typeface="LinLibertineTB"/>
              </a:rPr>
              <a:t>symmetric Read-Write Cost</a:t>
            </a:r>
          </a:p>
          <a:p>
            <a:pPr lvl="1"/>
            <a:r>
              <a:rPr lang="en-US" sz="2000">
                <a:latin typeface="LinLibertineTB"/>
              </a:rPr>
              <a:t>Read-Write </a:t>
            </a:r>
            <a:r>
              <a:rPr lang="en-US" sz="2000">
                <a:solidFill>
                  <a:srgbClr val="FF0000"/>
                </a:solidFill>
                <a:latin typeface="LinLibertineTB"/>
              </a:rPr>
              <a:t>I</a:t>
            </a:r>
            <a:r>
              <a:rPr lang="en-US" sz="2000">
                <a:latin typeface="LinLibertineTB"/>
              </a:rPr>
              <a:t>nterference</a:t>
            </a:r>
          </a:p>
          <a:p>
            <a:pPr lvl="1"/>
            <a:r>
              <a:rPr lang="en-US" sz="2000">
                <a:solidFill>
                  <a:srgbClr val="FF0000"/>
                </a:solidFill>
                <a:latin typeface="LinLibertineTB"/>
              </a:rPr>
              <a:t>D</a:t>
            </a:r>
            <a:r>
              <a:rPr lang="en-US" sz="2000">
                <a:latin typeface="LinLibertineTB"/>
              </a:rPr>
              <a:t>evice-Constrained Concurrency</a:t>
            </a:r>
          </a:p>
          <a:p>
            <a:pPr lvl="1"/>
            <a:endParaRPr lang="en-US" sz="1800">
              <a:effectLst/>
            </a:endParaRPr>
          </a:p>
          <a:p>
            <a:pPr lvl="1"/>
            <a:endParaRPr lang="en-US" sz="1800">
              <a:solidFill>
                <a:srgbClr val="FF0000"/>
              </a:solidFill>
            </a:endParaRPr>
          </a:p>
          <a:p>
            <a:endParaRPr lang="en-TR" sz="2000"/>
          </a:p>
        </p:txBody>
      </p:sp>
    </p:spTree>
    <p:extLst>
      <p:ext uri="{BB962C8B-B14F-4D97-AF65-F5344CB8AC3E}">
        <p14:creationId xmlns:p14="http://schemas.microsoft.com/office/powerpoint/2010/main" val="3503514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{20756F6A-BF6C-0B4C-A571-D06DC83F299F}tf10001067</Template>
  <TotalTime>0</TotalTime>
  <Words>1626</Words>
  <Application>Microsoft Macintosh PowerPoint</Application>
  <PresentationFormat>Widescreen</PresentationFormat>
  <Paragraphs>169</Paragraphs>
  <Slides>26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Calibri</vt:lpstr>
      <vt:lpstr>Cambria Math</vt:lpstr>
      <vt:lpstr>Century Gothic</vt:lpstr>
      <vt:lpstr>Garamond</vt:lpstr>
      <vt:lpstr>LinLibertineT</vt:lpstr>
      <vt:lpstr>LinLibertineTB</vt:lpstr>
      <vt:lpstr>Times New Roman</vt:lpstr>
      <vt:lpstr>Savon</vt:lpstr>
      <vt:lpstr>WiscSort: External Sorting For  Byte-Addressable Storage  </vt:lpstr>
      <vt:lpstr>Outline</vt:lpstr>
      <vt:lpstr>What is External Sorting ?</vt:lpstr>
      <vt:lpstr>Reminder: Merge Sort</vt:lpstr>
      <vt:lpstr>External Merge Sort</vt:lpstr>
      <vt:lpstr>BAS Devices</vt:lpstr>
      <vt:lpstr>Intel Optane Persistent Memory (PMEM)</vt:lpstr>
      <vt:lpstr>Problem Definition</vt:lpstr>
      <vt:lpstr>The BRAID Model</vt:lpstr>
      <vt:lpstr>The BRAID Model</vt:lpstr>
      <vt:lpstr>The BRAID Model</vt:lpstr>
      <vt:lpstr>Design Goals</vt:lpstr>
      <vt:lpstr>Innovations of Wiscsort</vt:lpstr>
      <vt:lpstr>Key Value Separation</vt:lpstr>
      <vt:lpstr>Key Value Separation</vt:lpstr>
      <vt:lpstr>Thread-Pool Controller </vt:lpstr>
      <vt:lpstr>Interference-aware Scheduling</vt:lpstr>
      <vt:lpstr>WiscSort’s Steps</vt:lpstr>
      <vt:lpstr>WiscSort Step’s</vt:lpstr>
      <vt:lpstr>WiscSort Merge Pass</vt:lpstr>
      <vt:lpstr>Evaluations</vt:lpstr>
      <vt:lpstr>PowerPoint Presentation</vt:lpstr>
      <vt:lpstr>Evaluations</vt:lpstr>
      <vt:lpstr>Conclusion</vt:lpstr>
      <vt:lpstr>QUESTIONS &amp; ANSWERS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Wiscsort: External Sorting For  Byte-Addressable Storage  </dc:title>
  <dc:creator>gorkem yar</dc:creator>
  <cp:lastModifiedBy>gorkem yar</cp:lastModifiedBy>
  <cp:revision>1</cp:revision>
  <dcterms:created xsi:type="dcterms:W3CDTF">2023-11-09T13:52:17Z</dcterms:created>
  <dcterms:modified xsi:type="dcterms:W3CDTF">2023-11-17T16:52:14Z</dcterms:modified>
</cp:coreProperties>
</file>