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5"/>
    <p:restoredTop sz="94676"/>
  </p:normalViewPr>
  <p:slideViewPr>
    <p:cSldViewPr snapToGrid="0">
      <p:cViewPr varScale="1">
        <p:scale>
          <a:sx n="106" d="100"/>
          <a:sy n="106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8D8-99A9-7C08-6CA8-752B2C87F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558FE-CC2B-EF8F-6D82-E71CE075B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FC2B-77D2-53DC-708B-1AD7A010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76BA-9668-55A3-6F6D-3C348339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D357-8032-6F40-EFDF-4B6D54B0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8309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FD95-37F0-C915-55ED-A2575CE0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4E533-14FF-D5F2-AEA7-57FFADF5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6877C-95E9-9126-EE00-C7A23B2C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1F7D-B4EE-6C54-0E86-510D007A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23500-CCC3-89BB-BB64-63F3494D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649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2F983-547C-1CFA-E5DE-7364815F6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05D08-731F-D783-A32A-ADC54DFF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279B8-D028-DFED-6E26-71CC2562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595D-CF47-C052-985E-398DBD7B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9DD2-CD31-0D3C-4B14-E7CD6D36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056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3778-FA10-BCA4-60C3-01742980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5A73-B22A-C59A-AB66-15BB4A76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FEBD1-19D4-0BF8-AECF-AAA0188F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6B5B-11E2-E630-235B-67845BF8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8AE9-1037-12A5-6377-2A65C429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84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B515-2FD3-30C9-62E3-0E4A633E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FCCA2-C4BC-C7E0-A2F6-32C2E679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CAFD-BB71-0DD9-B36F-25A53727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2D83-4E70-782D-13A2-AA246A45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9B6B-1325-F704-05BE-76A406B4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4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28E5-847C-AE10-1061-636ED7BD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C59BD-C262-795A-3391-8BDA2CFC7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25E83-CA84-66D6-7389-81155DFA3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5C4DD-CB3F-B465-719C-DFBAAC5E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1712A-6205-72A7-7320-9CA66C6E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5F8F9-66AF-94CA-A76D-412D1667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0701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F10-B002-81C9-D2E8-0203AB30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1B15-0F4B-D085-33EF-932A76ED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29B62-B428-3BB8-533E-AF8C78537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6AD6C-69F7-2C9D-CFB4-BAF5B7158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6E6E5-DA3F-835A-C121-E51125419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BFB6F-B2A1-3D04-FCED-3E308DC2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D989C-4F54-65F6-F10E-EBE7D501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438B8-C717-FAA0-1D0A-3E8D4E87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5092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5452-7319-02F4-131F-846516B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839B4-BF04-EAE3-3C68-4B896D0F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970E9-6CD7-FED9-4706-39F69A76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2F3BF-06BD-718E-5627-0B70106F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8380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18C26-2B34-6864-F06B-28F1B6D7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E5371-3DF2-B1A3-3B03-3B9790D3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16377-5055-267D-D44A-2DE3AA36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2458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1FE5-FF92-903B-DE1D-E52E5112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ECAD-17E7-34ED-29E6-6D1977A7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AC8CD-CEA7-10DD-B6AC-F013B40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157C7-598B-DD9C-BA13-611A7AFE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F45E9-781E-8863-0C36-50276EAB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FE661-CD73-A530-E274-24F1C4C1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3464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EDB0-E2F1-8575-0C18-E71832B9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9991D-A3C4-5ECD-6D16-7F3354F47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CCCBF-3816-F46E-0559-386FBFCAC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0474-5A36-A423-6E89-243D0335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7EF97-6230-CAE0-DD2C-C5FD7718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963CE-9669-51EC-FE54-4CAD85F1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6907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D5F42-F922-6F5D-C608-D1838516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6FA1-04DA-9192-611F-61DD99F7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C82A1-81A9-9410-6509-50CE73301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A2CD2-AFAF-0F4E-8AC6-D4D4C66E5471}" type="datetimeFigureOut">
              <a:rPr lang="en-TR" smtClean="0"/>
              <a:t>17.05.2024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E8D0-CB88-7EDA-8F2C-F29479A1B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E06D-6FC1-4651-F748-C389B2A05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118B3-948F-C446-A750-FAED9A735F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7694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EDEC-D6C0-03DB-F595-35129891A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145"/>
            <a:ext cx="9144000" cy="477837"/>
          </a:xfrm>
        </p:spPr>
        <p:txBody>
          <a:bodyPr anchor="t">
            <a:normAutofit/>
          </a:bodyPr>
          <a:lstStyle/>
          <a:p>
            <a:r>
              <a:rPr lang="en-TR" sz="2800" dirty="0"/>
              <a:t>Propositional Logic </a:t>
            </a:r>
            <a:r>
              <a:rPr lang="en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TR" sz="2800" dirty="0"/>
              <a:t> of the Vertex Coloring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8D2A77E-1B73-AA0A-7D3A-BA44628438E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8904" y="655981"/>
                <a:ext cx="12013096" cy="5913783"/>
              </a:xfrm>
            </p:spPr>
            <p:txBody>
              <a:bodyPr/>
              <a:lstStyle/>
              <a:p>
                <a:pPr algn="l"/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({0,1},{{0,1}}) 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 </a:t>
                </a:r>
                <a:r>
                  <a:rPr lang="en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itchFamily="2" charset="2"/>
                  </a:rPr>
                  <a:t>V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= {0,1} and E = {{0,1}},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c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olor(v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i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,c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j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 = (C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j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Vi 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</a:p>
              <a:p>
                <a:pPr algn="l"/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	color(0, red) = r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,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color(0, blue) = b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, color(1, red) = r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, color(1, blue) = b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endParaRPr lang="en-TR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l"/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C1: Every vertex in </a:t>
                </a:r>
                <a:r>
                  <a:rPr lang="en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itchFamily="2" charset="2"/>
                  </a:rPr>
                  <a:t>V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is assigned to a color in C.</a:t>
                </a:r>
              </a:p>
              <a:p>
                <a:pPr algn="l"/>
                <a:r>
                  <a:rPr lang="en-TR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𝑐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 ∈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T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color</m:t>
                        </m:r>
                        <m:r>
                          <m:rPr>
                            <m:nor/>
                          </m:rPr>
                          <a:rPr lang="en-T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lang="tr-T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en-T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T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T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) (</m:t>
                        </m:r>
                        <m:r>
                          <a:rPr lang="tr-T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𝑣</m:t>
                        </m:r>
                        <m:r>
                          <a:rPr lang="en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∈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𝑉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n-TR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</a:t>
                </a:r>
              </a:p>
              <a:p>
                <a:pPr algn="l"/>
                <a:r>
                  <a:rPr lang="en-TR" sz="1800" kern="1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TR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18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(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r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 </a:t>
                </a:r>
                <a:r>
                  <a:rPr lang="en-T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⋁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b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(r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en-T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⋁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b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</a:t>
                </a:r>
                <a:endParaRPr lang="en-TR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</a:endParaRPr>
              </a:p>
              <a:p>
                <a:pPr algn="l"/>
                <a:r>
                  <a:rPr lang="en-TR" kern="1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C2: No vertex in V is assigned to more than one color in C.</a:t>
                </a:r>
              </a:p>
              <a:p>
                <a:pPr algn="l"/>
                <a:r>
                  <a:rPr lang="en-TR" kern="100" dirty="0"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(color(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1, c1)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 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color(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1, c2))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T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(</m:t>
                    </m:r>
                    <m:r>
                      <a:rPr lang="tr-TR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𝑣</m:t>
                    </m:r>
                    <m:r>
                      <m:rPr>
                        <m:nor/>
                      </m:rPr>
                      <a:rPr lang="tr-TR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1</m:t>
                    </m:r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∈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𝑉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;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c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1,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c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2</m:t>
                    </m:r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∈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𝐶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;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𝑐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1≠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𝑐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2 ))</m:t>
                    </m:r>
                  </m:oMath>
                </a14:m>
                <a:endParaRPr lang="en-TR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</a:endParaRPr>
              </a:p>
              <a:p>
                <a:pPr algn="l"/>
                <a:r>
                  <a:rPr lang="en-TR" kern="1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	</a:t>
                </a:r>
                <a:r>
                  <a:rPr lang="en-TR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(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r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b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(r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b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 </a:t>
                </a:r>
              </a:p>
              <a:p>
                <a:pPr algn="l"/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	</a:t>
                </a:r>
                <a:r>
                  <a:rPr lang="en-TR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r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 </a:t>
                </a:r>
                <a:r>
                  <a:rPr lang="en-T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⋁</a:t>
                </a:r>
                <a14:m>
                  <m:oMath xmlns:m="http://schemas.openxmlformats.org/officeDocument/2006/math">
                    <m:r>
                      <a:rPr lang="tr-TR" b="0" i="0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b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r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 </a:t>
                </a:r>
                <a:r>
                  <a:rPr lang="en-T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⋁ 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b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 </a:t>
                </a:r>
              </a:p>
              <a:p>
                <a:pPr algn="l"/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C3: No two vertices connected by an edge in E have the same color.</a:t>
                </a:r>
              </a:p>
              <a:p>
                <a:pPr algn="l"/>
                <a:r>
                  <a:rPr lang="en-TR" kern="1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	</a:t>
                </a:r>
                <a:r>
                  <a:rPr lang="en-TR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(color(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1, c)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 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color(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2, c))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T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(</m:t>
                    </m:r>
                    <m:r>
                      <a:rPr lang="tr-TR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{</m:t>
                    </m:r>
                    <m:r>
                      <a:rPr lang="tr-TR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𝑣</m:t>
                    </m:r>
                    <m:r>
                      <m:rPr>
                        <m:nor/>
                      </m:rPr>
                      <a:rPr lang="tr-T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1</m:t>
                    </m:r>
                    <m:r>
                      <m:rPr>
                        <m:nor/>
                      </m:rPr>
                      <a:rPr lang="tr-TR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, </m:t>
                    </m:r>
                    <m:r>
                      <a:rPr lang="tr-TR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𝑣</m:t>
                    </m:r>
                    <m:r>
                      <a:rPr lang="tr-TR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2}</m:t>
                    </m:r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∈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𝐸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;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c</m:t>
                    </m:r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∈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𝐶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))</m:t>
                    </m:r>
                  </m:oMath>
                </a14:m>
                <a:endParaRPr lang="en-TR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</a:endParaRPr>
              </a:p>
              <a:p>
                <a:pPr algn="l"/>
                <a:r>
                  <a:rPr lang="en-TR" kern="1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	</a:t>
                </a:r>
                <a:r>
                  <a:rPr lang="en-TR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(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r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r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(b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b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 </a:t>
                </a:r>
              </a:p>
              <a:p>
                <a:pPr algn="l"/>
                <a:r>
                  <a:rPr lang="en-TR" kern="100" dirty="0"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TR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R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r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 </a:t>
                </a:r>
                <a:r>
                  <a:rPr lang="en-T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⋁</a:t>
                </a:r>
                <a14:m>
                  <m:oMath xmlns:m="http://schemas.openxmlformats.org/officeDocument/2006/math">
                    <m:r>
                      <a:rPr lang="tr-TR" b="0" i="0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tr-TR" b="0" i="0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tr-TR" b="0" i="0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0 </a:t>
                </a:r>
                <a:r>
                  <a:rPr lang="en-T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⋁ </a:t>
                </a:r>
                <a14:m>
                  <m:oMath xmlns:m="http://schemas.openxmlformats.org/officeDocument/2006/math">
                    <m:r>
                      <a:rPr lang="en-TR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b</a:t>
                </a:r>
                <a:r>
                  <a:rPr lang="en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 </a:t>
                </a:r>
              </a:p>
              <a:p>
                <a:pPr algn="l"/>
                <a:endParaRPr lang="en-TR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</a:endParaRPr>
              </a:p>
              <a:p>
                <a:pPr algn="l"/>
                <a:endParaRPr lang="en-TR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8D2A77E-1B73-AA0A-7D3A-BA446284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8904" y="655981"/>
                <a:ext cx="12013096" cy="5913783"/>
              </a:xfrm>
              <a:blipFill>
                <a:blip r:embed="rId2"/>
                <a:stretch>
                  <a:fillRect l="-738" t="-1499" b="-2141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81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D6ED-FEAA-11E8-B3B1-66F76444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B) CNF Formats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EF827-99B4-E9AF-5530-1A7947CDE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R" dirty="0"/>
                  <a:t>C</a:t>
                </a:r>
                <a:r>
                  <a:rPr lang="en-TR" baseline="-25000" dirty="0"/>
                  <a:t>1</a:t>
                </a:r>
                <a:r>
                  <a:rPr lang="en-TR" dirty="0"/>
                  <a:t>: (</a:t>
                </a:r>
                <a:r>
                  <a:rPr lang="en-TR" sz="2800" dirty="0"/>
                  <a:t>r</a:t>
                </a:r>
                <a:r>
                  <a:rPr lang="en-TR" sz="2800" baseline="-25000" dirty="0"/>
                  <a:t>0</a:t>
                </a:r>
                <a:r>
                  <a:rPr lang="en-TR" baseline="-25000" dirty="0"/>
                  <a:t> 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⋁</a:t>
                </a:r>
                <a:r>
                  <a:rPr lang="en-TR" baseline="-25000" dirty="0"/>
                  <a:t> </a:t>
                </a:r>
                <a:r>
                  <a:rPr lang="en-TR" sz="2800" dirty="0"/>
                  <a:t>b</a:t>
                </a:r>
                <a:r>
                  <a:rPr lang="en-TR" sz="2800" baseline="-25000" dirty="0"/>
                  <a:t>0</a:t>
                </a:r>
                <a:r>
                  <a:rPr lang="en-TR" sz="2800" dirty="0"/>
                  <a:t>) 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sz="2800" dirty="0"/>
                  <a:t> (r</a:t>
                </a:r>
                <a:r>
                  <a:rPr lang="en-TR" sz="2800" baseline="-25000" dirty="0"/>
                  <a:t>1</a:t>
                </a:r>
                <a:r>
                  <a:rPr lang="en-TR" sz="2800" dirty="0"/>
                  <a:t> 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⋁</a:t>
                </a:r>
                <a:r>
                  <a:rPr lang="en-TR" sz="2800" dirty="0"/>
                  <a:t> b</a:t>
                </a:r>
                <a:r>
                  <a:rPr lang="en-TR" sz="2800" baseline="-25000" dirty="0"/>
                  <a:t>1</a:t>
                </a:r>
                <a:r>
                  <a:rPr lang="en-TR" sz="2800" dirty="0"/>
                  <a:t>)</a:t>
                </a:r>
              </a:p>
              <a:p>
                <a:r>
                  <a:rPr lang="en-TR" dirty="0"/>
                  <a:t>C</a:t>
                </a:r>
                <a:r>
                  <a:rPr lang="en-TR" baseline="-25000" dirty="0"/>
                  <a:t>2</a:t>
                </a:r>
                <a:r>
                  <a:rPr lang="en-TR" dirty="0"/>
                  <a:t>: (</a:t>
                </a:r>
                <a14:m>
                  <m:oMath xmlns:m="http://schemas.openxmlformats.org/officeDocument/2006/math"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/>
                  <a:t>r</a:t>
                </a:r>
                <a:r>
                  <a:rPr lang="en-TR" baseline="-25000" dirty="0"/>
                  <a:t>0 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⋁</a:t>
                </a:r>
                <a:r>
                  <a:rPr lang="en-TR" dirty="0"/>
                  <a:t> </a:t>
                </a:r>
                <a14:m>
                  <m:oMath xmlns:m="http://schemas.openxmlformats.org/officeDocument/2006/math"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/>
                  <a:t>b</a:t>
                </a:r>
                <a:r>
                  <a:rPr lang="en-TR" baseline="-25000" dirty="0"/>
                  <a:t>0</a:t>
                </a:r>
                <a:r>
                  <a:rPr lang="en-TR" dirty="0"/>
                  <a:t>)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dirty="0"/>
                  <a:t> (</a:t>
                </a:r>
                <a14:m>
                  <m:oMath xmlns:m="http://schemas.openxmlformats.org/officeDocument/2006/math"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/>
                  <a:t>r</a:t>
                </a:r>
                <a:r>
                  <a:rPr lang="en-TR" baseline="-25000" dirty="0"/>
                  <a:t>1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⋁</a:t>
                </a:r>
                <a:r>
                  <a:rPr lang="en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/>
                  <a:t>b</a:t>
                </a:r>
                <a:r>
                  <a:rPr lang="en-TR" baseline="-25000" dirty="0"/>
                  <a:t>1</a:t>
                </a:r>
                <a:r>
                  <a:rPr lang="en-TR" dirty="0"/>
                  <a:t>)</a:t>
                </a:r>
              </a:p>
              <a:p>
                <a:r>
                  <a:rPr lang="en-TR" dirty="0"/>
                  <a:t>C</a:t>
                </a:r>
                <a:r>
                  <a:rPr lang="en-TR" baseline="-25000" dirty="0"/>
                  <a:t>3</a:t>
                </a:r>
                <a:r>
                  <a:rPr lang="en-TR" dirty="0"/>
                  <a:t>: (</a:t>
                </a:r>
                <a14:m>
                  <m:oMath xmlns:m="http://schemas.openxmlformats.org/officeDocument/2006/math"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/>
                  <a:t>r</a:t>
                </a:r>
                <a:r>
                  <a:rPr lang="en-TR" baseline="-25000" dirty="0"/>
                  <a:t>0 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⋁</a:t>
                </a:r>
                <a:r>
                  <a:rPr lang="en-TR" dirty="0"/>
                  <a:t> </a:t>
                </a:r>
                <a14:m>
                  <m:oMath xmlns:m="http://schemas.openxmlformats.org/officeDocument/2006/math"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/>
                  <a:t>r</a:t>
                </a:r>
                <a:r>
                  <a:rPr lang="en-TR" baseline="-25000" dirty="0"/>
                  <a:t>1</a:t>
                </a:r>
                <a:r>
                  <a:rPr lang="en-TR" dirty="0"/>
                  <a:t>)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⋀</m:t>
                    </m:r>
                  </m:oMath>
                </a14:m>
                <a:r>
                  <a:rPr lang="en-TR" dirty="0"/>
                  <a:t> (</a:t>
                </a:r>
                <a14:m>
                  <m:oMath xmlns:m="http://schemas.openxmlformats.org/officeDocument/2006/math"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TR" baseline="-25000" dirty="0"/>
                  <a:t>0</a:t>
                </a:r>
                <a:r>
                  <a:rPr lang="en-T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⋁</a:t>
                </a:r>
                <a:r>
                  <a:rPr lang="en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dirty="0"/>
                  <a:t>b</a:t>
                </a:r>
                <a:r>
                  <a:rPr lang="en-TR" baseline="-25000" dirty="0"/>
                  <a:t>1</a:t>
                </a:r>
                <a:r>
                  <a:rPr lang="en-TR" dirty="0"/>
                  <a:t>)</a:t>
                </a:r>
              </a:p>
              <a:p>
                <a:endParaRPr lang="en-TR" dirty="0"/>
              </a:p>
              <a:p>
                <a:r>
                  <a:rPr lang="en-TR" sz="2000" dirty="0"/>
                  <a:t>Clause Representation of Vertex Coloring Problem for Given Graph:</a:t>
                </a:r>
              </a:p>
              <a:p>
                <a:pPr lvl="1"/>
                <a:r>
                  <a:rPr lang="en-TR" sz="2000" dirty="0"/>
                  <a:t>{{r</a:t>
                </a:r>
                <a:r>
                  <a:rPr lang="en-TR" sz="2000" baseline="-25000" dirty="0"/>
                  <a:t>0</a:t>
                </a:r>
                <a:r>
                  <a:rPr lang="en-TR" sz="2000" dirty="0"/>
                  <a:t>,b</a:t>
                </a:r>
                <a:r>
                  <a:rPr lang="en-TR" sz="2000" baseline="-25000" dirty="0"/>
                  <a:t>0</a:t>
                </a:r>
                <a:r>
                  <a:rPr lang="en-TR" sz="2000" dirty="0"/>
                  <a:t>}, {r</a:t>
                </a:r>
                <a:r>
                  <a:rPr lang="en-TR" sz="2000" baseline="-25000" dirty="0"/>
                  <a:t>1</a:t>
                </a:r>
                <a:r>
                  <a:rPr lang="en-TR" sz="2000" dirty="0"/>
                  <a:t>,b</a:t>
                </a:r>
                <a:r>
                  <a:rPr lang="en-TR" sz="2000" baseline="-25000" dirty="0"/>
                  <a:t>1</a:t>
                </a:r>
                <a:r>
                  <a:rPr lang="en-TR" sz="2000" dirty="0"/>
                  <a:t>}, {</a:t>
                </a:r>
                <a14:m>
                  <m:oMath xmlns:m="http://schemas.openxmlformats.org/officeDocument/2006/math">
                    <m:r>
                      <a:rPr lang="en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2000" dirty="0"/>
                  <a:t>r</a:t>
                </a:r>
                <a:r>
                  <a:rPr lang="en-TR" sz="2000" baseline="-25000" dirty="0"/>
                  <a:t>0</a:t>
                </a:r>
                <a:r>
                  <a:rPr lang="en-TR" sz="2000" dirty="0"/>
                  <a:t>,</a:t>
                </a:r>
                <a:r>
                  <a:rPr lang="en-T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2000" dirty="0"/>
                  <a:t>b</a:t>
                </a:r>
                <a:r>
                  <a:rPr lang="en-TR" sz="2000" baseline="-25000" dirty="0"/>
                  <a:t>0</a:t>
                </a:r>
                <a:r>
                  <a:rPr lang="en-TR" sz="2000" dirty="0"/>
                  <a:t>}, {</a:t>
                </a:r>
                <a14:m>
                  <m:oMath xmlns:m="http://schemas.openxmlformats.org/officeDocument/2006/math">
                    <m:r>
                      <a:rPr lang="en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2000" dirty="0"/>
                  <a:t>r</a:t>
                </a:r>
                <a:r>
                  <a:rPr lang="en-TR" sz="2000" baseline="-25000" dirty="0"/>
                  <a:t>1</a:t>
                </a:r>
                <a:r>
                  <a:rPr lang="en-TR" sz="2000" dirty="0"/>
                  <a:t>,</a:t>
                </a:r>
                <a:r>
                  <a:rPr lang="en-T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2000" dirty="0"/>
                  <a:t>b</a:t>
                </a:r>
                <a:r>
                  <a:rPr lang="en-TR" sz="2000" baseline="-25000" dirty="0"/>
                  <a:t>1</a:t>
                </a:r>
                <a:r>
                  <a:rPr lang="en-TR" sz="2000" dirty="0"/>
                  <a:t>}, {</a:t>
                </a:r>
                <a14:m>
                  <m:oMath xmlns:m="http://schemas.openxmlformats.org/officeDocument/2006/math">
                    <m:r>
                      <a:rPr lang="en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2000" dirty="0"/>
                  <a:t>r</a:t>
                </a:r>
                <a:r>
                  <a:rPr lang="en-TR" sz="2000" baseline="-25000" dirty="0"/>
                  <a:t>0</a:t>
                </a:r>
                <a:r>
                  <a:rPr lang="en-TR" sz="2000" dirty="0"/>
                  <a:t>,</a:t>
                </a:r>
                <a:r>
                  <a:rPr lang="en-T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2000" dirty="0"/>
                  <a:t>r</a:t>
                </a:r>
                <a:r>
                  <a:rPr lang="en-TR" sz="2000" baseline="-25000" dirty="0"/>
                  <a:t>1</a:t>
                </a:r>
                <a:r>
                  <a:rPr lang="en-TR" sz="2000" dirty="0"/>
                  <a:t>}, {</a:t>
                </a:r>
                <a14:m>
                  <m:oMath xmlns:m="http://schemas.openxmlformats.org/officeDocument/2006/math">
                    <m:r>
                      <a:rPr lang="en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tr-T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TR" sz="2000" baseline="-25000" dirty="0"/>
                  <a:t>0</a:t>
                </a:r>
                <a:r>
                  <a:rPr lang="en-TR" sz="2000" dirty="0"/>
                  <a:t>,</a:t>
                </a:r>
                <a:r>
                  <a:rPr lang="en-T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2000" dirty="0"/>
                  <a:t>b</a:t>
                </a:r>
                <a:r>
                  <a:rPr lang="en-TR" sz="2000" baseline="-25000" dirty="0"/>
                  <a:t>1</a:t>
                </a:r>
                <a:r>
                  <a:rPr lang="en-TR" sz="2000" dirty="0"/>
                  <a:t>}}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EF827-99B4-E9AF-5530-1A7947CDE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36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9729-2147-3311-AF7A-4804D65E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C) CNF to DIMACS CNF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7FE-FF5F-864D-44E7-FE04B9AE2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/>
              <a:lstStyle/>
              <a:p>
                <a:r>
                  <a:rPr lang="en-TR" sz="1800" dirty="0"/>
                  <a:t>{{r</a:t>
                </a:r>
                <a:r>
                  <a:rPr lang="en-TR" sz="1800" baseline="-25000" dirty="0"/>
                  <a:t>0</a:t>
                </a:r>
                <a:r>
                  <a:rPr lang="en-TR" sz="1800" dirty="0"/>
                  <a:t>,b</a:t>
                </a:r>
                <a:r>
                  <a:rPr lang="en-TR" sz="1800" baseline="-25000" dirty="0"/>
                  <a:t>0</a:t>
                </a:r>
                <a:r>
                  <a:rPr lang="en-TR" sz="1800" dirty="0"/>
                  <a:t>}, {r</a:t>
                </a:r>
                <a:r>
                  <a:rPr lang="en-TR" sz="1800" baseline="-25000" dirty="0"/>
                  <a:t>1</a:t>
                </a:r>
                <a:r>
                  <a:rPr lang="en-TR" sz="1800" dirty="0"/>
                  <a:t>,b</a:t>
                </a:r>
                <a:r>
                  <a:rPr lang="en-TR" sz="1800" baseline="-25000" dirty="0"/>
                  <a:t>1</a:t>
                </a:r>
                <a:r>
                  <a:rPr lang="en-TR" sz="1800" dirty="0"/>
                  <a:t>}, {</a:t>
                </a:r>
                <a14:m>
                  <m:oMath xmlns:m="http://schemas.openxmlformats.org/officeDocument/2006/math">
                    <m:r>
                      <a:rPr lang="en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1800" dirty="0"/>
                  <a:t>r</a:t>
                </a:r>
                <a:r>
                  <a:rPr lang="en-TR" sz="1800" baseline="-25000" dirty="0"/>
                  <a:t>0</a:t>
                </a:r>
                <a:r>
                  <a:rPr lang="en-TR" sz="1800" dirty="0"/>
                  <a:t>,</a:t>
                </a:r>
                <a:r>
                  <a:rPr lang="en-T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1800" dirty="0"/>
                  <a:t>b</a:t>
                </a:r>
                <a:r>
                  <a:rPr lang="en-TR" sz="1800" baseline="-25000" dirty="0"/>
                  <a:t>0</a:t>
                </a:r>
                <a:r>
                  <a:rPr lang="en-TR" sz="1800" dirty="0"/>
                  <a:t>}, {</a:t>
                </a:r>
                <a14:m>
                  <m:oMath xmlns:m="http://schemas.openxmlformats.org/officeDocument/2006/math">
                    <m:r>
                      <a:rPr lang="en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1800" dirty="0"/>
                  <a:t>r</a:t>
                </a:r>
                <a:r>
                  <a:rPr lang="en-TR" sz="1800" baseline="-25000" dirty="0"/>
                  <a:t>1</a:t>
                </a:r>
                <a:r>
                  <a:rPr lang="en-TR" sz="1800" dirty="0"/>
                  <a:t>,</a:t>
                </a:r>
                <a:r>
                  <a:rPr lang="en-T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1800" dirty="0"/>
                  <a:t>b</a:t>
                </a:r>
                <a:r>
                  <a:rPr lang="en-TR" sz="1800" baseline="-25000" dirty="0"/>
                  <a:t>1</a:t>
                </a:r>
                <a:r>
                  <a:rPr lang="en-TR" sz="1800" dirty="0"/>
                  <a:t>}, {</a:t>
                </a:r>
                <a14:m>
                  <m:oMath xmlns:m="http://schemas.openxmlformats.org/officeDocument/2006/math">
                    <m:r>
                      <a:rPr lang="en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1800" dirty="0"/>
                  <a:t>r</a:t>
                </a:r>
                <a:r>
                  <a:rPr lang="en-TR" sz="1800" baseline="-25000" dirty="0"/>
                  <a:t>0</a:t>
                </a:r>
                <a:r>
                  <a:rPr lang="en-TR" sz="1800" dirty="0"/>
                  <a:t>,</a:t>
                </a:r>
                <a:r>
                  <a:rPr lang="en-T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1800" dirty="0"/>
                  <a:t>r</a:t>
                </a:r>
                <a:r>
                  <a:rPr lang="en-TR" sz="1800" baseline="-25000" dirty="0"/>
                  <a:t>1</a:t>
                </a:r>
                <a:r>
                  <a:rPr lang="en-TR" sz="1800" dirty="0"/>
                  <a:t>}, {</a:t>
                </a:r>
                <a14:m>
                  <m:oMath xmlns:m="http://schemas.openxmlformats.org/officeDocument/2006/math">
                    <m:r>
                      <a:rPr lang="en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tr-T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TR" sz="1800" baseline="-25000" dirty="0"/>
                  <a:t>0</a:t>
                </a:r>
                <a:r>
                  <a:rPr lang="en-TR" sz="1800" dirty="0"/>
                  <a:t>,</a:t>
                </a:r>
                <a:r>
                  <a:rPr lang="en-T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TR" sz="1800" dirty="0"/>
                  <a:t>b</a:t>
                </a:r>
                <a:r>
                  <a:rPr lang="en-TR" sz="1800" baseline="-25000" dirty="0"/>
                  <a:t>1</a:t>
                </a:r>
                <a:r>
                  <a:rPr lang="en-TR" sz="1800" dirty="0"/>
                  <a:t>}}</a:t>
                </a:r>
              </a:p>
              <a:p>
                <a:r>
                  <a:rPr lang="en-TR" sz="1800" dirty="0"/>
                  <a:t># of clauses = 6, # of literals = 4, r</a:t>
                </a:r>
                <a:r>
                  <a:rPr lang="en-TR" sz="1800" baseline="-25000" dirty="0"/>
                  <a:t>0 </a:t>
                </a:r>
                <a:r>
                  <a:rPr lang="en-TR" sz="1800" dirty="0"/>
                  <a:t>= 1, b</a:t>
                </a:r>
                <a:r>
                  <a:rPr lang="en-TR" sz="1800" baseline="-25000" dirty="0"/>
                  <a:t>0 </a:t>
                </a:r>
                <a:r>
                  <a:rPr lang="en-TR" sz="1800" dirty="0"/>
                  <a:t>= 2, r</a:t>
                </a:r>
                <a:r>
                  <a:rPr lang="en-TR" sz="1800" baseline="-25000" dirty="0"/>
                  <a:t>1</a:t>
                </a:r>
                <a:r>
                  <a:rPr lang="en-TR" sz="1800" dirty="0"/>
                  <a:t> = 3, b</a:t>
                </a:r>
                <a:r>
                  <a:rPr lang="en-TR" sz="1800" baseline="-25000" dirty="0"/>
                  <a:t>1 </a:t>
                </a:r>
                <a:r>
                  <a:rPr lang="en-TR" sz="1800" dirty="0"/>
                  <a:t>= 4</a:t>
                </a:r>
              </a:p>
              <a:p>
                <a:r>
                  <a:rPr lang="en-US" sz="1800" dirty="0"/>
                  <a:t>p </a:t>
                </a:r>
                <a:r>
                  <a:rPr lang="en-US" sz="1800" dirty="0" err="1"/>
                  <a:t>cnf</a:t>
                </a:r>
                <a:r>
                  <a:rPr lang="en-US" sz="1800" dirty="0"/>
                  <a:t> 4 6 </a:t>
                </a:r>
              </a:p>
              <a:p>
                <a:r>
                  <a:rPr lang="en-US" sz="1800" dirty="0"/>
                  <a:t>1 2 0</a:t>
                </a:r>
              </a:p>
              <a:p>
                <a:r>
                  <a:rPr lang="en-US" sz="1800" dirty="0"/>
                  <a:t>3 4 0</a:t>
                </a:r>
              </a:p>
              <a:p>
                <a:r>
                  <a:rPr lang="en-US" sz="1800" dirty="0"/>
                  <a:t>-1 -2 0</a:t>
                </a:r>
              </a:p>
              <a:p>
                <a:r>
                  <a:rPr lang="en-US" sz="1800" dirty="0"/>
                  <a:t>-3 -4 0</a:t>
                </a:r>
              </a:p>
              <a:p>
                <a:r>
                  <a:rPr lang="en-US" sz="1800" dirty="0"/>
                  <a:t>-1 -3 0</a:t>
                </a:r>
              </a:p>
              <a:p>
                <a:r>
                  <a:rPr lang="en-US" sz="1800" dirty="0"/>
                  <a:t>-2 -4 0</a:t>
                </a:r>
                <a:endParaRPr lang="en-TR" sz="1800" dirty="0"/>
              </a:p>
              <a:p>
                <a:endParaRPr lang="en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7FE-FF5F-864D-44E7-FE04B9AE2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483" t="-1055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8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461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Times New Roman</vt:lpstr>
      <vt:lpstr>Office Theme</vt:lpstr>
      <vt:lpstr>Propositional Logic Description of the Vertex Coloring Problem</vt:lpstr>
      <vt:lpstr>B) CNF Formats</vt:lpstr>
      <vt:lpstr>C) CNF to DIMACS CNF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Description of the Vertex Coloring Problem</dc:title>
  <dc:creator>murat demiraslan</dc:creator>
  <cp:lastModifiedBy>gorkem yar</cp:lastModifiedBy>
  <cp:revision>8</cp:revision>
  <dcterms:created xsi:type="dcterms:W3CDTF">2024-05-08T16:49:17Z</dcterms:created>
  <dcterms:modified xsi:type="dcterms:W3CDTF">2024-05-17T11:05:58Z</dcterms:modified>
</cp:coreProperties>
</file>