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71" r:id="rId9"/>
    <p:sldId id="274" r:id="rId10"/>
    <p:sldId id="275" r:id="rId11"/>
    <p:sldId id="265" r:id="rId12"/>
    <p:sldId id="266" r:id="rId13"/>
    <p:sldId id="273" r:id="rId14"/>
    <p:sldId id="276" r:id="rId15"/>
    <p:sldId id="269" r:id="rId16"/>
  </p:sldIdLst>
  <p:sldSz cx="9144000" cy="5143500" type="screen16x9"/>
  <p:notesSz cx="6858000" cy="9144000"/>
  <p:embeddedFontLst>
    <p:embeddedFont>
      <p:font typeface="Avenir Next LT Pro" panose="020B0504020202020204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C077D-91F6-414E-B44F-781D3456093F}" v="1528" dt="2024-06-06T21:57:52.279"/>
    <p1510:client id="{A402DAFA-2106-4BAF-B423-83C0B1F469CA}" v="2611" dt="2024-06-06T21:36:37.711"/>
    <p1510:client id="{B360C2BE-C394-4EA8-8200-C5FB19651F15}" v="2793" dt="2024-06-06T21:53:52.853"/>
  </p1510:revLst>
</p1510:revInfo>
</file>

<file path=ppt/tableStyles.xml><?xml version="1.0" encoding="utf-8"?>
<a:tblStyleLst xmlns:a="http://schemas.openxmlformats.org/drawingml/2006/main" def="{385BCBED-08CA-443A-9CEF-E5D42C8F5937}">
  <a:tblStyle styleId="{385BCBED-08CA-443A-9CEF-E5D42C8F59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357ecf10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357ecf10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357ecf1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357ecf1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357ecf10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357ecf10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57ecf10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57ecf10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357ecf1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357ecf10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57ecf10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57ecf10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357ecf10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357ecf10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57ecf1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57ecf1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" y="843534"/>
            <a:ext cx="8277606" cy="2379726"/>
          </a:xfrm>
        </p:spPr>
        <p:txBody>
          <a:bodyPr anchor="b">
            <a:normAutofit/>
          </a:bodyPr>
          <a:lstStyle>
            <a:lvl1pPr algn="l">
              <a:defRPr sz="142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4" y="3545586"/>
            <a:ext cx="8277606" cy="1110996"/>
          </a:xfrm>
        </p:spPr>
        <p:txBody>
          <a:bodyPr>
            <a:normAutofit/>
          </a:bodyPr>
          <a:lstStyle>
            <a:lvl1pPr marL="0" indent="0" algn="l">
              <a:buNone/>
              <a:defRPr sz="4978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54" y="4767263"/>
            <a:ext cx="2057400" cy="273844"/>
          </a:xfrm>
        </p:spPr>
        <p:txBody>
          <a:bodyPr/>
          <a:lstStyle/>
          <a:p>
            <a:fld id="{965A7A7B-B71A-428D-833F-0F3507A6DB13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260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433989" y="3375901"/>
            <a:ext cx="8276022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76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9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5CF65307-640F-4AE7-B0BE-50C709AD86C5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374126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480060"/>
            <a:ext cx="8167878" cy="3086100"/>
          </a:xfrm>
        </p:spPr>
        <p:txBody>
          <a:bodyPr anchor="b">
            <a:normAutofit/>
          </a:bodyPr>
          <a:lstStyle>
            <a:lvl1pPr>
              <a:defRPr sz="11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826764"/>
            <a:ext cx="7955280" cy="438912"/>
          </a:xfrm>
        </p:spPr>
        <p:txBody>
          <a:bodyPr anchor="ctr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2" y="1858518"/>
            <a:ext cx="3703320" cy="2770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202278E8-5F4B-47D5-A617-8CCDF75D6A33}" type="datetimeFigureOut">
              <a:rPr lang="en-US" dirty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>
            <a:normAutofit/>
          </a:bodyPr>
          <a:lstStyle>
            <a:lvl1pPr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2402766"/>
            <a:ext cx="3703320" cy="2226384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1779488"/>
            <a:ext cx="3703320" cy="617934"/>
          </a:xfrm>
        </p:spPr>
        <p:txBody>
          <a:bodyPr anchor="b"/>
          <a:lstStyle>
            <a:lvl1pPr marL="0" indent="0">
              <a:buNone/>
              <a:defRPr sz="4267" b="1" cap="none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2402766"/>
            <a:ext cx="3703320" cy="2226383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4767263"/>
            <a:ext cx="2057400" cy="273844"/>
          </a:xfrm>
        </p:spPr>
        <p:txBody>
          <a:bodyPr/>
          <a:lstStyle/>
          <a:p>
            <a:fld id="{16AAFA52-7A21-407F-8339-40DF182D7460}" type="datetimeFigureOut">
              <a:rPr lang="en-US" dirty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7632954" cy="2242566"/>
          </a:xfrm>
        </p:spPr>
        <p:txBody>
          <a:bodyPr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282446"/>
            <a:ext cx="5047488" cy="3072384"/>
          </a:xfrm>
        </p:spPr>
        <p:txBody>
          <a:bodyPr/>
          <a:lstStyle>
            <a:lvl1pPr>
              <a:defRPr sz="4978"/>
            </a:lvl1pPr>
            <a:lvl2pPr>
              <a:defRPr sz="4267"/>
            </a:lvl2pPr>
            <a:lvl3pPr>
              <a:defRPr sz="3556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1750"/>
            <a:ext cx="2324862" cy="154990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E6483A1-31A8-47A2-AB0A-53A7803D5EBF}" type="datetimeFigureOut">
              <a:rPr lang="en-US" dirty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604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23894" y="870966"/>
            <a:ext cx="5047488" cy="3483864"/>
          </a:xfrm>
        </p:spPr>
        <p:txBody>
          <a:bodyPr anchor="t">
            <a:normAutofit/>
          </a:bodyPr>
          <a:lstStyle>
            <a:lvl1pPr marL="0" indent="0">
              <a:buNone/>
              <a:defRPr sz="4978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8608"/>
            <a:ext cx="2324862" cy="15430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/>
          <a:lstStyle/>
          <a:p>
            <a:fld id="{6D8810B9-2C7C-4CAF-99E2-617AE20BA331}" type="datetimeFigureOut">
              <a:rPr lang="en-US" dirty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3600"/>
              <a:t>CS 406 Project</a:t>
            </a:r>
            <a:endParaRPr lang="tr-TR"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Permanent Computation on Sparse Matrices</a:t>
            </a:r>
            <a:endParaRPr sz="36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-183475" y="3376900"/>
            <a:ext cx="940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/>
              <a:t>Görkem Yar 27970, Kaan Bilgili 27983, İsmail Berat </a:t>
            </a:r>
            <a:r>
              <a:rPr lang="en" sz="2180" err="1"/>
              <a:t>Düzenli</a:t>
            </a:r>
            <a:r>
              <a:rPr lang="en" sz="2180"/>
              <a:t> 28037</a:t>
            </a:r>
            <a:endParaRPr sz="21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AC8283B-C337-3FE1-8FE0-31A494FDEB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9D064D56-8931-F1E3-7DE9-2F3147F3C491}"/>
              </a:ext>
            </a:extLst>
          </p:cNvPr>
          <p:cNvGrpSpPr/>
          <p:nvPr/>
        </p:nvGrpSpPr>
        <p:grpSpPr>
          <a:xfrm>
            <a:off x="0" y="567309"/>
            <a:ext cx="9144000" cy="4008880"/>
            <a:chOff x="0" y="567309"/>
            <a:chExt cx="9144000" cy="4008880"/>
          </a:xfrm>
        </p:grpSpPr>
        <p:pic>
          <p:nvPicPr>
            <p:cNvPr id="5" name="Resim 4" descr="metin, ekran görüntüsü, yazı tipi, sayı, numara içeren bir resim&#10;&#10;Açıklama otomatik olarak oluşturuldu">
              <a:extLst>
                <a:ext uri="{FF2B5EF4-FFF2-40B4-BE49-F238E27FC236}">
                  <a16:creationId xmlns:a16="http://schemas.microsoft.com/office/drawing/2014/main" id="{675B4DE5-3788-4C4F-3A0B-5EAEE6DE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67309"/>
              <a:ext cx="9144000" cy="4008880"/>
            </a:xfrm>
            <a:prstGeom prst="rect">
              <a:avLst/>
            </a:prstGeom>
          </p:spPr>
        </p:pic>
        <p:sp>
          <p:nvSpPr>
            <p:cNvPr id="6" name="Dikdörtgen 5">
              <a:extLst>
                <a:ext uri="{FF2B5EF4-FFF2-40B4-BE49-F238E27FC236}">
                  <a16:creationId xmlns:a16="http://schemas.microsoft.com/office/drawing/2014/main" id="{3A34A9FC-BD42-1DD4-E598-408FAE747C80}"/>
                </a:ext>
              </a:extLst>
            </p:cNvPr>
            <p:cNvSpPr/>
            <p:nvPr/>
          </p:nvSpPr>
          <p:spPr>
            <a:xfrm>
              <a:off x="4012837" y="2914172"/>
              <a:ext cx="1171338" cy="85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58441824-34CF-0D2D-244D-C0220A577882}"/>
              </a:ext>
            </a:extLst>
          </p:cNvPr>
          <p:cNvSpPr/>
          <p:nvPr/>
        </p:nvSpPr>
        <p:spPr>
          <a:xfrm>
            <a:off x="1266356" y="2066859"/>
            <a:ext cx="3697652" cy="1116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732B596-DB0F-9042-31A3-9E68D06AE286}"/>
              </a:ext>
            </a:extLst>
          </p:cNvPr>
          <p:cNvSpPr txBox="1"/>
          <p:nvPr/>
        </p:nvSpPr>
        <p:spPr>
          <a:xfrm>
            <a:off x="5651426" y="1090293"/>
            <a:ext cx="3378883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Nextg</a:t>
            </a:r>
            <a:r>
              <a:rPr lang="tr-TR"/>
              <a:t> </a:t>
            </a:r>
            <a:r>
              <a:rPr lang="tr-TR" err="1"/>
              <a:t>jumps</a:t>
            </a:r>
            <a:r>
              <a:rPr lang="tr-TR"/>
              <a:t> </a:t>
            </a:r>
            <a:r>
              <a:rPr lang="tr-TR" err="1"/>
              <a:t>when</a:t>
            </a:r>
            <a:r>
              <a:rPr lang="tr-TR"/>
              <a:t> </a:t>
            </a:r>
            <a:r>
              <a:rPr lang="tr-TR" err="1"/>
              <a:t>x_i</a:t>
            </a:r>
            <a:r>
              <a:rPr lang="tr-TR"/>
              <a:t> = 0 </a:t>
            </a:r>
            <a:r>
              <a:rPr lang="tr-TR" err="1"/>
              <a:t>for</a:t>
            </a:r>
            <a:r>
              <a:rPr lang="tr-TR"/>
              <a:t> </a:t>
            </a:r>
            <a:r>
              <a:rPr lang="tr-TR" err="1"/>
              <a:t>some</a:t>
            </a:r>
            <a:r>
              <a:rPr lang="tr-TR"/>
              <a:t> x;</a:t>
            </a:r>
          </a:p>
          <a:p>
            <a:r>
              <a:rPr lang="tr-TR" err="1"/>
              <a:t>some</a:t>
            </a:r>
            <a:r>
              <a:rPr lang="tr-TR"/>
              <a:t> </a:t>
            </a:r>
            <a:r>
              <a:rPr lang="tr-TR" err="1"/>
              <a:t>x_i</a:t>
            </a:r>
            <a:r>
              <a:rPr lang="tr-TR"/>
              <a:t> == 0 =&gt; </a:t>
            </a:r>
            <a:r>
              <a:rPr lang="tr-TR" err="1"/>
              <a:t>prod</a:t>
            </a:r>
            <a:r>
              <a:rPr lang="tr-TR"/>
              <a:t> = 0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32062527-B4A0-D90B-EA24-D18C5C66B61B}"/>
              </a:ext>
            </a:extLst>
          </p:cNvPr>
          <p:cNvCxnSpPr/>
          <p:nvPr/>
        </p:nvCxnSpPr>
        <p:spPr>
          <a:xfrm flipV="1">
            <a:off x="4981659" y="1431277"/>
            <a:ext cx="655848" cy="1182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F907EC3-7B20-C3F2-30F4-A3BE71659A6D}"/>
              </a:ext>
            </a:extLst>
          </p:cNvPr>
          <p:cNvCxnSpPr/>
          <p:nvPr/>
        </p:nvCxnSpPr>
        <p:spPr>
          <a:xfrm>
            <a:off x="3440411" y="1110647"/>
            <a:ext cx="2218160" cy="2506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E72C9E17-7AC5-D6E3-3BFC-32E5CF1BD3BA}"/>
              </a:ext>
            </a:extLst>
          </p:cNvPr>
          <p:cNvSpPr/>
          <p:nvPr/>
        </p:nvSpPr>
        <p:spPr>
          <a:xfrm>
            <a:off x="1266356" y="1613437"/>
            <a:ext cx="3697652" cy="29938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8DF1955-C201-2140-B88D-042D02D8B7E4}"/>
              </a:ext>
            </a:extLst>
          </p:cNvPr>
          <p:cNvSpPr/>
          <p:nvPr/>
        </p:nvSpPr>
        <p:spPr>
          <a:xfrm>
            <a:off x="742087" y="3776635"/>
            <a:ext cx="3848792" cy="4599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 descr="metin, diyagram, çizgi, plan içeren bir resim&#10;&#10;Açıklama otomatik olarak oluşturuldu">
            <a:extLst>
              <a:ext uri="{FF2B5EF4-FFF2-40B4-BE49-F238E27FC236}">
                <a16:creationId xmlns:a16="http://schemas.microsoft.com/office/drawing/2014/main" id="{92246C4A-D58A-CBC3-FC1C-6E3A21EB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80" y="2467760"/>
            <a:ext cx="3854083" cy="1428536"/>
          </a:xfrm>
          <a:prstGeom prst="rect">
            <a:avLst/>
          </a:prstGeom>
          <a:ln w="12700" cap="sq">
            <a:solidFill>
              <a:srgbClr val="00B0F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710EAF4E-9E3A-D643-B91E-1AF78F549214}"/>
              </a:ext>
            </a:extLst>
          </p:cNvPr>
          <p:cNvCxnSpPr>
            <a:cxnSpLocks/>
          </p:cNvCxnSpPr>
          <p:nvPr/>
        </p:nvCxnSpPr>
        <p:spPr>
          <a:xfrm flipV="1">
            <a:off x="4612460" y="3403710"/>
            <a:ext cx="883435" cy="6915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20A5E4BE-8ABA-0B70-8B95-EED69486AA28}"/>
              </a:ext>
            </a:extLst>
          </p:cNvPr>
          <p:cNvCxnSpPr>
            <a:cxnSpLocks/>
          </p:cNvCxnSpPr>
          <p:nvPr/>
        </p:nvCxnSpPr>
        <p:spPr>
          <a:xfrm>
            <a:off x="4678209" y="1778948"/>
            <a:ext cx="1576314" cy="9571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56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en" sz="2400" err="1"/>
              <a:t>ParSpaRyser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305BC72-798E-6481-7EF7-562FF9D1E7BF}"/>
              </a:ext>
            </a:extLst>
          </p:cNvPr>
          <p:cNvSpPr txBox="1"/>
          <p:nvPr/>
        </p:nvSpPr>
        <p:spPr>
          <a:xfrm>
            <a:off x="5759532" y="2575460"/>
            <a:ext cx="26942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Each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 </a:t>
            </a:r>
            <a:r>
              <a:rPr lang="tr-TR" err="1"/>
              <a:t>works</a:t>
            </a:r>
            <a:r>
              <a:rPr lang="tr-TR"/>
              <a:t> </a:t>
            </a:r>
            <a:r>
              <a:rPr lang="tr-TR" err="1"/>
              <a:t>with</a:t>
            </a:r>
            <a:r>
              <a:rPr lang="tr-TR"/>
              <a:t> </a:t>
            </a:r>
            <a:r>
              <a:rPr lang="tr-TR" err="1"/>
              <a:t>its</a:t>
            </a:r>
            <a:r>
              <a:rPr lang="tr-TR"/>
              <a:t> </a:t>
            </a:r>
            <a:r>
              <a:rPr lang="tr-TR" err="1"/>
              <a:t>own</a:t>
            </a:r>
            <a:r>
              <a:rPr lang="tr-TR"/>
              <a:t> </a:t>
            </a:r>
            <a:r>
              <a:rPr lang="tr-TR" err="1"/>
              <a:t>rowSum</a:t>
            </a:r>
            <a:r>
              <a:rPr lang="tr-TR"/>
              <a:t> </a:t>
            </a:r>
            <a:r>
              <a:rPr lang="tr-TR" err="1"/>
              <a:t>array</a:t>
            </a:r>
            <a:r>
              <a:rPr lang="tr-TR"/>
              <a:t>.</a:t>
            </a:r>
          </a:p>
        </p:txBody>
      </p:sp>
      <p:pic>
        <p:nvPicPr>
          <p:cNvPr id="7" name="Resim 6" descr="metin, yazı tipi, ekran görüntüsü, el yazısı içeren bir resim&#10;&#10;Açıklama otomatik olarak oluşturuldu">
            <a:extLst>
              <a:ext uri="{FF2B5EF4-FFF2-40B4-BE49-F238E27FC236}">
                <a16:creationId xmlns:a16="http://schemas.microsoft.com/office/drawing/2014/main" id="{47D89CEA-B43A-498B-CEB5-33CF7610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7" y="964228"/>
            <a:ext cx="5086232" cy="3555892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BE3FF4A-8870-3A76-FBD9-A24F3F6A8926}"/>
              </a:ext>
            </a:extLst>
          </p:cNvPr>
          <p:cNvCxnSpPr/>
          <p:nvPr/>
        </p:nvCxnSpPr>
        <p:spPr>
          <a:xfrm flipV="1">
            <a:off x="1996540" y="2775856"/>
            <a:ext cx="3755571" cy="5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ağ Ayraç 14">
            <a:extLst>
              <a:ext uri="{FF2B5EF4-FFF2-40B4-BE49-F238E27FC236}">
                <a16:creationId xmlns:a16="http://schemas.microsoft.com/office/drawing/2014/main" id="{EB696F6F-170A-2371-BF5B-7372A0FC0DA2}"/>
              </a:ext>
            </a:extLst>
          </p:cNvPr>
          <p:cNvSpPr/>
          <p:nvPr/>
        </p:nvSpPr>
        <p:spPr>
          <a:xfrm>
            <a:off x="1684811" y="3124694"/>
            <a:ext cx="192973" cy="3488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990"/>
            </a:pPr>
            <a:r>
              <a:rPr lang="tr-TR" sz="2450" err="1"/>
              <a:t>ParSpaRyser</a:t>
            </a:r>
            <a:r>
              <a:rPr lang="tr-TR" sz="2450"/>
              <a:t> </a:t>
            </a:r>
            <a:r>
              <a:rPr lang="tr-TR" sz="2400" err="1">
                <a:ea typeface="+mj-lt"/>
                <a:cs typeface="+mj-lt"/>
              </a:rPr>
              <a:t>Parallelization</a:t>
            </a: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DC216EF6-FDBE-3C0E-C393-38171EAD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95833"/>
              </p:ext>
            </p:extLst>
          </p:nvPr>
        </p:nvGraphicFramePr>
        <p:xfrm>
          <a:off x="5207085" y="3386019"/>
          <a:ext cx="2682848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35356">
                  <a:extLst>
                    <a:ext uri="{9D8B030D-6E8A-4147-A177-3AD203B41FA5}">
                      <a16:colId xmlns:a16="http://schemas.microsoft.com/office/drawing/2014/main" val="3895108038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307794251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330252874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788160926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14194553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811688055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665492181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292911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1829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8BE87C93-C250-A69C-A53D-8F9368F40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35806"/>
              </p:ext>
            </p:extLst>
          </p:nvPr>
        </p:nvGraphicFramePr>
        <p:xfrm>
          <a:off x="5207085" y="2035200"/>
          <a:ext cx="2682848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35356">
                  <a:extLst>
                    <a:ext uri="{9D8B030D-6E8A-4147-A177-3AD203B41FA5}">
                      <a16:colId xmlns:a16="http://schemas.microsoft.com/office/drawing/2014/main" val="3895108038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307794251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330252874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788160926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14194553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811688055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665492181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292911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1829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D7225428-FC1A-F23B-8B5F-92696336DE7A}"/>
              </a:ext>
            </a:extLst>
          </p:cNvPr>
          <p:cNvSpPr txBox="1"/>
          <p:nvPr/>
        </p:nvSpPr>
        <p:spPr>
          <a:xfrm>
            <a:off x="5240397" y="1491873"/>
            <a:ext cx="27947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Before</a:t>
            </a:r>
            <a:r>
              <a:rPr lang="tr-TR"/>
              <a:t>: </a:t>
            </a:r>
            <a:r>
              <a:rPr lang="tr-TR" err="1"/>
              <a:t>iterate</a:t>
            </a:r>
            <a:r>
              <a:rPr lang="tr-TR"/>
              <a:t> </a:t>
            </a:r>
            <a:r>
              <a:rPr lang="tr-TR" err="1"/>
              <a:t>over</a:t>
            </a:r>
            <a:r>
              <a:rPr lang="tr-TR"/>
              <a:t> </a:t>
            </a:r>
            <a:r>
              <a:rPr lang="tr-TR" err="1"/>
              <a:t>every</a:t>
            </a:r>
            <a:r>
              <a:rPr lang="tr-TR"/>
              <a:t> bit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37601A9-AB6E-A411-30F8-934DCF82C8D6}"/>
              </a:ext>
            </a:extLst>
          </p:cNvPr>
          <p:cNvSpPr txBox="1"/>
          <p:nvPr/>
        </p:nvSpPr>
        <p:spPr>
          <a:xfrm>
            <a:off x="5084534" y="2819075"/>
            <a:ext cx="29222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After</a:t>
            </a:r>
            <a:r>
              <a:rPr lang="tr-TR"/>
              <a:t>: </a:t>
            </a:r>
            <a:r>
              <a:rPr lang="tr-TR" err="1"/>
              <a:t>shift&amp;computenecessary</a:t>
            </a:r>
            <a:r>
              <a:rPr lang="tr-TR"/>
              <a:t> </a:t>
            </a:r>
            <a:r>
              <a:rPr lang="tr-TR" err="1"/>
              <a:t>bits</a:t>
            </a:r>
            <a:endParaRPr lang="tr-TR"/>
          </a:p>
        </p:txBody>
      </p:sp>
      <p:pic>
        <p:nvPicPr>
          <p:cNvPr id="6" name="Resim 5" descr="metin, ekran görüntüsü, yazı tipi, cebir içeren bir resim&#10;&#10;Açıklama otomatik olarak oluşturuldu">
            <a:extLst>
              <a:ext uri="{FF2B5EF4-FFF2-40B4-BE49-F238E27FC236}">
                <a16:creationId xmlns:a16="http://schemas.microsoft.com/office/drawing/2014/main" id="{F43E6A8F-95C3-CE8C-EE9B-87702857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7" y="1285391"/>
            <a:ext cx="4015505" cy="3086100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F2708302-12E5-1EE3-5703-21A9C6639AA1}"/>
              </a:ext>
            </a:extLst>
          </p:cNvPr>
          <p:cNvSpPr/>
          <p:nvPr/>
        </p:nvSpPr>
        <p:spPr>
          <a:xfrm>
            <a:off x="259772" y="1321130"/>
            <a:ext cx="3400425" cy="1414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EE2DC-3CD2-577A-3710-108DB7C4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9300"/>
            <a:ext cx="8520600" cy="707400"/>
          </a:xfrm>
        </p:spPr>
        <p:txBody>
          <a:bodyPr>
            <a:normAutofit/>
          </a:bodyPr>
          <a:lstStyle/>
          <a:p>
            <a:r>
              <a:rPr lang="en" sz="2400" err="1">
                <a:ea typeface="+mj-lt"/>
                <a:cs typeface="+mj-lt"/>
              </a:rPr>
              <a:t>ParSpaRyser</a:t>
            </a:r>
            <a:r>
              <a:rPr lang="tr-TR" sz="2400"/>
              <a:t> </a:t>
            </a:r>
            <a:r>
              <a:rPr lang="en" sz="2400">
                <a:ea typeface="+mj-lt"/>
                <a:cs typeface="+mj-lt"/>
              </a:rPr>
              <a:t>Parallelization</a:t>
            </a:r>
            <a:endParaRPr lang="tr-TR" sz="240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66A9383-DD60-C949-80D6-E3B327414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9B35047-122A-955E-E6DA-72DBF8B27833}"/>
              </a:ext>
            </a:extLst>
          </p:cNvPr>
          <p:cNvSpPr txBox="1"/>
          <p:nvPr/>
        </p:nvSpPr>
        <p:spPr>
          <a:xfrm>
            <a:off x="5748213" y="807615"/>
            <a:ext cx="30801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Each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 </a:t>
            </a:r>
            <a:r>
              <a:rPr lang="tr-TR" err="1"/>
              <a:t>works</a:t>
            </a:r>
            <a:r>
              <a:rPr lang="tr-TR"/>
              <a:t> on </a:t>
            </a:r>
            <a:r>
              <a:rPr lang="tr-TR" err="1"/>
              <a:t>its</a:t>
            </a:r>
            <a:r>
              <a:rPr lang="tr-TR"/>
              <a:t> </a:t>
            </a:r>
            <a:r>
              <a:rPr lang="tr-TR" err="1"/>
              <a:t>own</a:t>
            </a:r>
            <a:r>
              <a:rPr lang="tr-TR"/>
              <a:t> domain.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C3214920-F201-FACF-6F22-FEAC1570723F}"/>
              </a:ext>
            </a:extLst>
          </p:cNvPr>
          <p:cNvCxnSpPr/>
          <p:nvPr/>
        </p:nvCxnSpPr>
        <p:spPr>
          <a:xfrm flipV="1">
            <a:off x="1076201" y="1387928"/>
            <a:ext cx="1035843" cy="142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D3B3022F-1F7B-C43D-8475-861013FB3D83}"/>
              </a:ext>
            </a:extLst>
          </p:cNvPr>
          <p:cNvSpPr txBox="1"/>
          <p:nvPr/>
        </p:nvSpPr>
        <p:spPr>
          <a:xfrm>
            <a:off x="5677889" y="1632857"/>
            <a:ext cx="30282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Using a  </a:t>
            </a:r>
            <a:r>
              <a:rPr lang="tr-TR" err="1"/>
              <a:t>built</a:t>
            </a:r>
            <a:r>
              <a:rPr lang="tr-TR"/>
              <a:t>-in </a:t>
            </a:r>
            <a:r>
              <a:rPr lang="tr-TR" err="1"/>
              <a:t>function</a:t>
            </a:r>
            <a:r>
              <a:rPr lang="tr-TR"/>
              <a:t> </a:t>
            </a:r>
            <a:r>
              <a:rPr lang="tr-TR" err="1"/>
              <a:t>instead</a:t>
            </a:r>
            <a:r>
              <a:rPr lang="tr-TR"/>
              <a:t> of </a:t>
            </a:r>
            <a:r>
              <a:rPr lang="tr-TR" err="1"/>
              <a:t>using</a:t>
            </a:r>
            <a:r>
              <a:rPr lang="tr-TR"/>
              <a:t> log </a:t>
            </a:r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faster</a:t>
            </a:r>
            <a:r>
              <a:rPr lang="tr-TR"/>
              <a:t> </a:t>
            </a:r>
            <a:r>
              <a:rPr lang="tr-TR" err="1"/>
              <a:t>calculation</a:t>
            </a:r>
            <a:r>
              <a:rPr lang="tr-TR"/>
              <a:t>.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change</a:t>
            </a:r>
            <a:r>
              <a:rPr lang="tr-TR"/>
              <a:t> </a:t>
            </a:r>
            <a:r>
              <a:rPr lang="tr-TR" err="1"/>
              <a:t>from</a:t>
            </a:r>
            <a:r>
              <a:rPr lang="tr-TR"/>
              <a:t> log </a:t>
            </a:r>
            <a:r>
              <a:rPr lang="tr-TR" err="1"/>
              <a:t>to</a:t>
            </a:r>
            <a:r>
              <a:rPr lang="tr-TR"/>
              <a:t> _</a:t>
            </a:r>
            <a:r>
              <a:rPr lang="tr-TR" err="1"/>
              <a:t>built_ctzl</a:t>
            </a:r>
            <a:r>
              <a:rPr lang="tr-TR"/>
              <a:t> </a:t>
            </a:r>
            <a:r>
              <a:rPr lang="tr-TR" err="1"/>
              <a:t>improved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algorithm</a:t>
            </a:r>
            <a:r>
              <a:rPr lang="tr-TR"/>
              <a:t> 1.5 times.</a:t>
            </a:r>
          </a:p>
        </p:txBody>
      </p:sp>
      <p:pic>
        <p:nvPicPr>
          <p:cNvPr id="6" name="Resim 5" descr="metin, yazı tipi, ekran görüntüsü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F1A54612-EFAC-EDEE-BFA6-E2FF2BF0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7" y="898733"/>
            <a:ext cx="2896948" cy="4036219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6ED071A-4961-EECB-4308-B93548884548}"/>
              </a:ext>
            </a:extLst>
          </p:cNvPr>
          <p:cNvCxnSpPr/>
          <p:nvPr/>
        </p:nvCxnSpPr>
        <p:spPr>
          <a:xfrm flipV="1">
            <a:off x="1189572" y="938707"/>
            <a:ext cx="4486275" cy="4572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044B260C-4237-D00F-BF25-17AD789893AE}"/>
              </a:ext>
            </a:extLst>
          </p:cNvPr>
          <p:cNvCxnSpPr/>
          <p:nvPr/>
        </p:nvCxnSpPr>
        <p:spPr>
          <a:xfrm>
            <a:off x="1791504" y="1781111"/>
            <a:ext cx="3886198" cy="7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936EAB31-BF0C-9B92-0B39-03179F1DA356}"/>
              </a:ext>
            </a:extLst>
          </p:cNvPr>
          <p:cNvCxnSpPr/>
          <p:nvPr/>
        </p:nvCxnSpPr>
        <p:spPr>
          <a:xfrm>
            <a:off x="764751" y="1782132"/>
            <a:ext cx="500062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99085071-0F06-831C-7560-90569A1701AC}"/>
              </a:ext>
            </a:extLst>
          </p:cNvPr>
          <p:cNvCxnSpPr>
            <a:cxnSpLocks/>
          </p:cNvCxnSpPr>
          <p:nvPr/>
        </p:nvCxnSpPr>
        <p:spPr>
          <a:xfrm>
            <a:off x="686170" y="2882270"/>
            <a:ext cx="1014412" cy="0"/>
          </a:xfrm>
          <a:prstGeom prst="straightConnector1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D18C7EAF-06AE-AFF9-B79B-DA6A6066944D}"/>
              </a:ext>
            </a:extLst>
          </p:cNvPr>
          <p:cNvCxnSpPr>
            <a:cxnSpLocks/>
          </p:cNvCxnSpPr>
          <p:nvPr/>
        </p:nvCxnSpPr>
        <p:spPr>
          <a:xfrm>
            <a:off x="378988" y="3810958"/>
            <a:ext cx="635794" cy="0"/>
          </a:xfrm>
          <a:prstGeom prst="straightConnector1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5A08115D-D686-BB81-ACAF-C38FCE061886}"/>
              </a:ext>
            </a:extLst>
          </p:cNvPr>
          <p:cNvCxnSpPr/>
          <p:nvPr/>
        </p:nvCxnSpPr>
        <p:spPr>
          <a:xfrm flipV="1">
            <a:off x="1796142" y="2716480"/>
            <a:ext cx="3764756" cy="1500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BE1AC80-0E41-9500-FA3C-233B612A1FBF}"/>
              </a:ext>
            </a:extLst>
          </p:cNvPr>
          <p:cNvCxnSpPr>
            <a:cxnSpLocks/>
          </p:cNvCxnSpPr>
          <p:nvPr/>
        </p:nvCxnSpPr>
        <p:spPr>
          <a:xfrm flipV="1">
            <a:off x="1081765" y="2880787"/>
            <a:ext cx="4471988" cy="9644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7E6FC7D-5505-1178-9638-E0CF8941660A}"/>
              </a:ext>
            </a:extLst>
          </p:cNvPr>
          <p:cNvSpPr txBox="1"/>
          <p:nvPr/>
        </p:nvSpPr>
        <p:spPr>
          <a:xfrm>
            <a:off x="5707577" y="2694214"/>
            <a:ext cx="296883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Dividing</a:t>
            </a:r>
            <a:r>
              <a:rPr lang="tr-TR"/>
              <a:t> can </a:t>
            </a:r>
            <a:r>
              <a:rPr lang="tr-TR" err="1"/>
              <a:t>take</a:t>
            </a:r>
            <a:r>
              <a:rPr lang="tr-TR"/>
              <a:t> </a:t>
            </a:r>
            <a:r>
              <a:rPr lang="tr-TR" err="1"/>
              <a:t>up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30 </a:t>
            </a:r>
            <a:r>
              <a:rPr lang="tr-TR" err="1"/>
              <a:t>clock</a:t>
            </a:r>
            <a:r>
              <a:rPr lang="tr-TR"/>
              <a:t> </a:t>
            </a:r>
            <a:r>
              <a:rPr lang="tr-TR" err="1"/>
              <a:t>cycles</a:t>
            </a:r>
            <a:r>
              <a:rPr lang="tr-TR"/>
              <a:t>. </a:t>
            </a:r>
            <a:r>
              <a:rPr lang="tr-TR" err="1"/>
              <a:t>If</a:t>
            </a:r>
            <a:r>
              <a:rPr lang="tr-TR"/>
              <a:t> </a:t>
            </a:r>
            <a:r>
              <a:rPr lang="tr-TR" err="1"/>
              <a:t>we</a:t>
            </a:r>
            <a:r>
              <a:rPr lang="tr-TR"/>
              <a:t> </a:t>
            </a:r>
            <a:r>
              <a:rPr lang="tr-TR" err="1"/>
              <a:t>divide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wait</a:t>
            </a:r>
            <a:r>
              <a:rPr lang="tr-TR"/>
              <a:t> </a:t>
            </a:r>
            <a:r>
              <a:rPr lang="tr-TR" err="1"/>
              <a:t>for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result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be </a:t>
            </a:r>
            <a:r>
              <a:rPr lang="tr-TR" err="1"/>
              <a:t>written</a:t>
            </a:r>
            <a:r>
              <a:rPr lang="tr-TR"/>
              <a:t> </a:t>
            </a:r>
            <a:r>
              <a:rPr lang="tr-TR" err="1"/>
              <a:t>into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prod</a:t>
            </a:r>
            <a:r>
              <a:rPr lang="tr-TR"/>
              <a:t>. </a:t>
            </a:r>
            <a:r>
              <a:rPr lang="tr-TR" err="1"/>
              <a:t>It</a:t>
            </a:r>
            <a:r>
              <a:rPr lang="tr-TR"/>
              <a:t> </a:t>
            </a:r>
            <a:r>
              <a:rPr lang="tr-TR" err="1"/>
              <a:t>would</a:t>
            </a:r>
            <a:r>
              <a:rPr lang="tr-TR"/>
              <a:t> </a:t>
            </a:r>
            <a:r>
              <a:rPr lang="tr-TR" err="1"/>
              <a:t>cost</a:t>
            </a:r>
            <a:r>
              <a:rPr lang="tr-TR"/>
              <a:t> </a:t>
            </a:r>
            <a:r>
              <a:rPr lang="tr-TR" err="1"/>
              <a:t>many</a:t>
            </a:r>
            <a:r>
              <a:rPr lang="tr-TR"/>
              <a:t> </a:t>
            </a:r>
            <a:r>
              <a:rPr lang="tr-TR" err="1"/>
              <a:t>clock</a:t>
            </a:r>
            <a:r>
              <a:rPr lang="tr-TR"/>
              <a:t> </a:t>
            </a:r>
            <a:r>
              <a:rPr lang="tr-TR" err="1"/>
              <a:t>cycles</a:t>
            </a:r>
            <a:r>
              <a:rPr lang="tr-TR"/>
              <a:t>. </a:t>
            </a:r>
            <a:r>
              <a:rPr lang="tr-TR" err="1"/>
              <a:t>Instead</a:t>
            </a:r>
            <a:r>
              <a:rPr lang="tr-TR"/>
              <a:t> of </a:t>
            </a:r>
            <a:r>
              <a:rPr lang="tr-TR" err="1"/>
              <a:t>dividing</a:t>
            </a:r>
            <a:r>
              <a:rPr lang="tr-TR"/>
              <a:t> at </a:t>
            </a:r>
            <a:r>
              <a:rPr lang="tr-TR" err="1"/>
              <a:t>each</a:t>
            </a:r>
            <a:r>
              <a:rPr lang="tr-TR"/>
              <a:t> </a:t>
            </a:r>
            <a:r>
              <a:rPr lang="tr-TR" err="1"/>
              <a:t>iteration</a:t>
            </a:r>
            <a:r>
              <a:rPr lang="tr-TR"/>
              <a:t>, </a:t>
            </a:r>
            <a:r>
              <a:rPr lang="tr-TR" err="1"/>
              <a:t>multiplying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divisors</a:t>
            </a:r>
            <a:r>
              <a:rPr lang="tr-TR"/>
              <a:t>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dividing</a:t>
            </a:r>
            <a:r>
              <a:rPr lang="tr-TR"/>
              <a:t> at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end</a:t>
            </a:r>
            <a:r>
              <a:rPr lang="tr-TR"/>
              <a:t> </a:t>
            </a:r>
            <a:r>
              <a:rPr lang="tr-TR" err="1"/>
              <a:t>once</a:t>
            </a:r>
            <a:r>
              <a:rPr lang="tr-TR"/>
              <a:t> </a:t>
            </a:r>
            <a:r>
              <a:rPr lang="tr-TR" err="1"/>
              <a:t>achieves</a:t>
            </a:r>
            <a:r>
              <a:rPr lang="tr-TR"/>
              <a:t> a </a:t>
            </a:r>
            <a:r>
              <a:rPr lang="tr-TR" err="1"/>
              <a:t>speed-up</a:t>
            </a:r>
            <a:r>
              <a:rPr lang="tr-TR"/>
              <a:t> of 1.6 </a:t>
            </a:r>
            <a:r>
              <a:rPr lang="tr-TR" err="1"/>
              <a:t>times</a:t>
            </a:r>
            <a:r>
              <a:rPr lang="tr-T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358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00EB7E-18E4-B203-D7CD-4F279BD8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1376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tr-TR"/>
              <a:t>GPU </a:t>
            </a:r>
            <a:r>
              <a:rPr lang="tr-TR" err="1"/>
              <a:t>Skipper</a:t>
            </a:r>
            <a:r>
              <a:rPr lang="tr-TR"/>
              <a:t> &amp; </a:t>
            </a:r>
            <a:r>
              <a:rPr lang="tr-TR" err="1"/>
              <a:t>ParSpaRyser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4335ADF-36A0-875B-EB78-C637128C6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B33E431A-9ABB-1B62-9B7B-478D2AA5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4034"/>
              </p:ext>
            </p:extLst>
          </p:nvPr>
        </p:nvGraphicFramePr>
        <p:xfrm>
          <a:off x="311349" y="1010488"/>
          <a:ext cx="8084420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8084420">
                  <a:extLst>
                    <a:ext uri="{9D8B030D-6E8A-4147-A177-3AD203B41FA5}">
                      <a16:colId xmlns:a16="http://schemas.microsoft.com/office/drawing/2014/main" val="3694891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err="1"/>
                        <a:t>Computation</a:t>
                      </a:r>
                      <a:r>
                        <a:rPr lang="tr-TR"/>
                        <a:t> 1.... 2^(N-1)</a:t>
                      </a:r>
                      <a:endParaRPr lang="tr-T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42930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5EDB235F-6098-3B8F-3998-09885FAA211A}"/>
              </a:ext>
            </a:extLst>
          </p:cNvPr>
          <p:cNvSpPr txBox="1"/>
          <p:nvPr/>
        </p:nvSpPr>
        <p:spPr>
          <a:xfrm>
            <a:off x="309512" y="2736496"/>
            <a:ext cx="669076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tr-TR" sz="1600" dirty="0" err="1"/>
              <a:t>In</a:t>
            </a:r>
            <a:r>
              <a:rPr lang="tr-TR" sz="1600" dirty="0"/>
              <a:t> </a:t>
            </a:r>
            <a:r>
              <a:rPr lang="tr-TR" sz="1600" dirty="0" err="1"/>
              <a:t>device</a:t>
            </a:r>
            <a:r>
              <a:rPr lang="tr-TR" sz="1600" dirty="0"/>
              <a:t>, </a:t>
            </a:r>
            <a:r>
              <a:rPr lang="tr-TR" sz="1600" dirty="0" err="1"/>
              <a:t>thread</a:t>
            </a:r>
            <a:r>
              <a:rPr lang="tr-TR" sz="1600" dirty="0"/>
              <a:t> </a:t>
            </a:r>
            <a:r>
              <a:rPr lang="tr-TR" sz="1600" dirty="0" err="1"/>
              <a:t>parallelisation</a:t>
            </a:r>
            <a:r>
              <a:rPr lang="tr-TR" sz="1600" dirty="0"/>
              <a:t> is </a:t>
            </a:r>
            <a:r>
              <a:rPr lang="tr-TR" sz="1600" dirty="0" err="1"/>
              <a:t>like</a:t>
            </a:r>
            <a:r>
              <a:rPr lang="tr-TR" sz="1600" dirty="0"/>
              <a:t> CPU                         ???????</a:t>
            </a:r>
          </a:p>
          <a:p>
            <a:pPr marL="285750" indent="-285750">
              <a:buChar char="•"/>
            </a:pPr>
            <a:r>
              <a:rPr lang="tr-TR" sz="1600" dirty="0" err="1"/>
              <a:t>In</a:t>
            </a:r>
            <a:r>
              <a:rPr lang="tr-TR" sz="1600" dirty="0"/>
              <a:t> </a:t>
            </a:r>
            <a:r>
              <a:rPr lang="tr-TR" sz="1600" dirty="0" err="1"/>
              <a:t>Block</a:t>
            </a:r>
            <a:r>
              <a:rPr lang="tr-TR" sz="1600" dirty="0"/>
              <a:t> </a:t>
            </a:r>
            <a:r>
              <a:rPr lang="tr-TR" sz="1600" dirty="0" err="1"/>
              <a:t>Shared</a:t>
            </a:r>
            <a:r>
              <a:rPr lang="tr-TR" sz="1600" dirty="0"/>
              <a:t> Memory: </a:t>
            </a:r>
            <a:r>
              <a:rPr lang="tr-TR" sz="1600" dirty="0" err="1"/>
              <a:t>cptrs</a:t>
            </a:r>
            <a:r>
              <a:rPr lang="tr-TR" sz="1600" dirty="0"/>
              <a:t>, </a:t>
            </a:r>
            <a:r>
              <a:rPr lang="tr-TR" sz="1600" dirty="0" err="1"/>
              <a:t>rowids</a:t>
            </a:r>
            <a:r>
              <a:rPr lang="tr-TR" sz="1600" dirty="0"/>
              <a:t>, </a:t>
            </a:r>
            <a:r>
              <a:rPr lang="tr-TR" sz="1600" dirty="0" err="1"/>
              <a:t>cvals</a:t>
            </a:r>
            <a:endParaRPr lang="tr-TR" sz="1600" dirty="0"/>
          </a:p>
          <a:p>
            <a:pPr marL="285750" indent="-285750">
              <a:buChar char="•"/>
            </a:pPr>
            <a:r>
              <a:rPr lang="tr-TR" sz="1600" dirty="0" err="1"/>
              <a:t>Instead</a:t>
            </a:r>
            <a:r>
              <a:rPr lang="tr-TR" sz="1600" dirty="0"/>
              <a:t> of </a:t>
            </a:r>
            <a:r>
              <a:rPr lang="tr-TR" sz="1600" dirty="0" err="1"/>
              <a:t>local</a:t>
            </a:r>
            <a:r>
              <a:rPr lang="tr-TR" sz="1600" dirty="0"/>
              <a:t> </a:t>
            </a:r>
            <a:r>
              <a:rPr lang="tr-TR" sz="1600" dirty="0" err="1"/>
              <a:t>myx</a:t>
            </a:r>
            <a:r>
              <a:rPr lang="tr-TR" sz="1600" dirty="0"/>
              <a:t> </a:t>
            </a:r>
            <a:r>
              <a:rPr lang="tr-TR" sz="1600" dirty="0" err="1"/>
              <a:t>arrays</a:t>
            </a:r>
            <a:r>
              <a:rPr lang="tr-TR" sz="1600" dirty="0"/>
              <a:t> -&gt; </a:t>
            </a:r>
            <a:r>
              <a:rPr lang="tr-TR" sz="1600" dirty="0" err="1"/>
              <a:t>united</a:t>
            </a:r>
            <a:r>
              <a:rPr lang="tr-TR" sz="1600" dirty="0"/>
              <a:t> </a:t>
            </a:r>
            <a:r>
              <a:rPr lang="tr-TR" sz="1600" dirty="0" err="1"/>
              <a:t>single</a:t>
            </a:r>
            <a:r>
              <a:rPr lang="tr-TR" sz="1600" dirty="0"/>
              <a:t> </a:t>
            </a:r>
            <a:r>
              <a:rPr lang="tr-TR" sz="1600" dirty="0" err="1"/>
              <a:t>shared</a:t>
            </a:r>
            <a:r>
              <a:rPr lang="tr-TR" sz="1600" dirty="0"/>
              <a:t> x </a:t>
            </a:r>
            <a:r>
              <a:rPr lang="tr-TR" sz="1600" dirty="0" err="1"/>
              <a:t>array</a:t>
            </a:r>
            <a:endParaRPr lang="tr-TR" sz="1600" dirty="0"/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96F1CD62-A553-1AC0-A10D-8D2A7F8A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9281"/>
              </p:ext>
            </p:extLst>
          </p:nvPr>
        </p:nvGraphicFramePr>
        <p:xfrm>
          <a:off x="1832201" y="3646000"/>
          <a:ext cx="5980432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747554">
                  <a:extLst>
                    <a:ext uri="{9D8B030D-6E8A-4147-A177-3AD203B41FA5}">
                      <a16:colId xmlns:a16="http://schemas.microsoft.com/office/drawing/2014/main" val="2959932678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60528767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1071863808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3801697295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4086358973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1842235176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2709688476"/>
                    </a:ext>
                  </a:extLst>
                </a:gridCol>
                <a:gridCol w="747554">
                  <a:extLst>
                    <a:ext uri="{9D8B030D-6E8A-4147-A177-3AD203B41FA5}">
                      <a16:colId xmlns:a16="http://schemas.microsoft.com/office/drawing/2014/main" val="278942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myx1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myx2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myx3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myxn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15887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3AD4079C-E7AE-0E00-0C86-30DD23253FF1}"/>
              </a:ext>
            </a:extLst>
          </p:cNvPr>
          <p:cNvSpPr txBox="1"/>
          <p:nvPr/>
        </p:nvSpPr>
        <p:spPr>
          <a:xfrm>
            <a:off x="663538" y="3677278"/>
            <a:ext cx="11640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All_X_Arr</a:t>
            </a:r>
            <a:r>
              <a:rPr lang="tr-TR"/>
              <a:t>  =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6727E79-08CF-0E24-B0C4-B477052E2A19}"/>
              </a:ext>
            </a:extLst>
          </p:cNvPr>
          <p:cNvSpPr txBox="1"/>
          <p:nvPr/>
        </p:nvSpPr>
        <p:spPr>
          <a:xfrm>
            <a:off x="309512" y="4134546"/>
            <a:ext cx="669076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tr-TR" sz="1600" err="1"/>
              <a:t>Coalescing</a:t>
            </a:r>
            <a:r>
              <a:rPr lang="tr-TR" sz="1600"/>
              <a:t>: </a:t>
            </a:r>
            <a:r>
              <a:rPr lang="tr-TR" sz="1600" err="1"/>
              <a:t>The</a:t>
            </a:r>
            <a:r>
              <a:rPr lang="tr-TR" sz="1600"/>
              <a:t> </a:t>
            </a:r>
            <a:r>
              <a:rPr lang="tr-TR" sz="1600" err="1"/>
              <a:t>indexes</a:t>
            </a:r>
            <a:r>
              <a:rPr lang="tr-TR" sz="1600"/>
              <a:t> of </a:t>
            </a:r>
            <a:r>
              <a:rPr lang="tr-TR" sz="1600" err="1"/>
              <a:t>the</a:t>
            </a:r>
            <a:r>
              <a:rPr lang="tr-TR" sz="1600"/>
              <a:t> </a:t>
            </a:r>
            <a:r>
              <a:rPr lang="tr-TR" sz="1600" err="1"/>
              <a:t>united</a:t>
            </a:r>
            <a:r>
              <a:rPr lang="tr-TR" sz="1600"/>
              <a:t> </a:t>
            </a:r>
            <a:r>
              <a:rPr lang="tr-TR" sz="1600" err="1"/>
              <a:t>myx</a:t>
            </a:r>
            <a:r>
              <a:rPr lang="tr-TR" sz="1600"/>
              <a:t> </a:t>
            </a:r>
            <a:r>
              <a:rPr lang="tr-TR" sz="1600" err="1"/>
              <a:t>arrays</a:t>
            </a:r>
            <a:r>
              <a:rPr lang="tr-TR" sz="1600"/>
              <a:t> </a:t>
            </a:r>
            <a:r>
              <a:rPr lang="tr-TR" sz="1600" err="1"/>
              <a:t>arranged</a:t>
            </a:r>
            <a:r>
              <a:rPr lang="tr-TR" sz="1600"/>
              <a:t> </a:t>
            </a:r>
            <a:r>
              <a:rPr lang="tr-TR" sz="1600" err="1"/>
              <a:t>based</a:t>
            </a:r>
            <a:r>
              <a:rPr lang="tr-TR" sz="1600"/>
              <a:t> on </a:t>
            </a:r>
            <a:r>
              <a:rPr lang="tr-TR" sz="1600" err="1"/>
              <a:t>coaslescing</a:t>
            </a:r>
            <a:r>
              <a:rPr lang="tr-TR" sz="1600"/>
              <a:t> </a:t>
            </a:r>
            <a:r>
              <a:rPr lang="tr-TR" sz="1600" err="1"/>
              <a:t>to</a:t>
            </a:r>
            <a:r>
              <a:rPr lang="tr-TR" sz="1600"/>
              <a:t> </a:t>
            </a:r>
            <a:r>
              <a:rPr lang="tr-TR" sz="1600" err="1"/>
              <a:t>improve</a:t>
            </a:r>
            <a:r>
              <a:rPr lang="tr-TR" sz="1600"/>
              <a:t> </a:t>
            </a:r>
            <a:r>
              <a:rPr lang="tr-TR" sz="1600" err="1"/>
              <a:t>memory</a:t>
            </a:r>
            <a:r>
              <a:rPr lang="tr-TR" sz="1600"/>
              <a:t> </a:t>
            </a:r>
            <a:r>
              <a:rPr lang="tr-TR" sz="1600" err="1"/>
              <a:t>accesses</a:t>
            </a:r>
            <a:r>
              <a:rPr lang="tr-TR" sz="1600"/>
              <a:t> </a:t>
            </a:r>
            <a:r>
              <a:rPr lang="tr-TR" sz="1600" err="1"/>
              <a:t>and</a:t>
            </a:r>
            <a:r>
              <a:rPr lang="tr-TR" sz="1600"/>
              <a:t> </a:t>
            </a:r>
            <a:r>
              <a:rPr lang="tr-TR" sz="1600" err="1"/>
              <a:t>bandwidth</a:t>
            </a:r>
            <a:r>
              <a:rPr lang="tr-TR" sz="1600"/>
              <a:t>.</a:t>
            </a:r>
          </a:p>
          <a:p>
            <a:endParaRPr lang="tr-TR"/>
          </a:p>
        </p:txBody>
      </p:sp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6AF7132B-A2BF-3509-EA84-A7C71CE6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96304"/>
              </p:ext>
            </p:extLst>
          </p:nvPr>
        </p:nvGraphicFramePr>
        <p:xfrm>
          <a:off x="311349" y="2007071"/>
          <a:ext cx="3653946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653946">
                  <a:extLst>
                    <a:ext uri="{9D8B030D-6E8A-4147-A177-3AD203B41FA5}">
                      <a16:colId xmlns:a16="http://schemas.microsoft.com/office/drawing/2014/main" val="229687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Device 1 : [1 .... 2^(N-2)]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226"/>
                  </a:ext>
                </a:extLst>
              </a:tr>
            </a:tbl>
          </a:graphicData>
        </a:graphic>
      </p:graphicFrame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71B5A3EB-283A-1EEF-5CB4-8C32DFA9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30528"/>
              </p:ext>
            </p:extLst>
          </p:nvPr>
        </p:nvGraphicFramePr>
        <p:xfrm>
          <a:off x="4605061" y="2002612"/>
          <a:ext cx="3795558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795558">
                  <a:extLst>
                    <a:ext uri="{9D8B030D-6E8A-4147-A177-3AD203B41FA5}">
                      <a16:colId xmlns:a16="http://schemas.microsoft.com/office/drawing/2014/main" val="229687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Device 2 : [ 2^(N-2)+1 …. 2^(N-1)]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226"/>
                  </a:ext>
                </a:extLst>
              </a:tr>
            </a:tbl>
          </a:graphicData>
        </a:graphic>
      </p:graphicFrame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1ECBABA-9E16-6F7B-3352-A77D68AC4042}"/>
              </a:ext>
            </a:extLst>
          </p:cNvPr>
          <p:cNvCxnSpPr/>
          <p:nvPr/>
        </p:nvCxnSpPr>
        <p:spPr>
          <a:xfrm flipH="1">
            <a:off x="1992663" y="1390484"/>
            <a:ext cx="1879810" cy="547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49D1815F-BE0B-DD8F-4B17-E5FF85E36245}"/>
              </a:ext>
            </a:extLst>
          </p:cNvPr>
          <p:cNvCxnSpPr>
            <a:cxnSpLocks/>
          </p:cNvCxnSpPr>
          <p:nvPr/>
        </p:nvCxnSpPr>
        <p:spPr>
          <a:xfrm>
            <a:off x="4618728" y="1385762"/>
            <a:ext cx="1752286" cy="590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2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tr-TR"/>
              <a:t>Results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D642F71-AE49-A7A1-C6E9-45A2530C3B84}"/>
              </a:ext>
            </a:extLst>
          </p:cNvPr>
          <p:cNvSpPr txBox="1"/>
          <p:nvPr/>
        </p:nvSpPr>
        <p:spPr>
          <a:xfrm>
            <a:off x="383845" y="3813561"/>
            <a:ext cx="77125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 CPU </a:t>
            </a:r>
            <a:r>
              <a:rPr lang="tr-TR" dirty="0" err="1"/>
              <a:t>version</a:t>
            </a:r>
            <a:r>
              <a:rPr lang="tr-TR" dirty="0"/>
              <a:t> of GD98_a, bcspwr01, </a:t>
            </a:r>
            <a:r>
              <a:rPr lang="tr-TR" dirty="0" err="1"/>
              <a:t>cheasapeake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 </a:t>
            </a:r>
            <a:r>
              <a:rPr lang="tr-TR" dirty="0" err="1"/>
              <a:t>SkipPer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versions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ParSpaRyser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43C21E-1EB7-C4C0-44CA-528F40EB4B0D}"/>
              </a:ext>
            </a:extLst>
          </p:cNvPr>
          <p:cNvSpPr txBox="1"/>
          <p:nvPr/>
        </p:nvSpPr>
        <p:spPr>
          <a:xfrm>
            <a:off x="6345253" y="1036177"/>
            <a:ext cx="265687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We</a:t>
            </a:r>
            <a:r>
              <a:rPr lang="tr-TR" dirty="0"/>
              <a:t> </a:t>
            </a:r>
            <a:r>
              <a:rPr lang="tr-TR" err="1"/>
              <a:t>implemented</a:t>
            </a:r>
            <a:r>
              <a:rPr lang="tr-TR" dirty="0"/>
              <a:t> </a:t>
            </a:r>
            <a:r>
              <a:rPr lang="tr-TR" err="1"/>
              <a:t>both</a:t>
            </a:r>
            <a:r>
              <a:rPr lang="tr-TR" dirty="0"/>
              <a:t> </a:t>
            </a:r>
            <a:r>
              <a:rPr lang="tr-TR" err="1"/>
              <a:t>versions</a:t>
            </a:r>
            <a:r>
              <a:rPr lang="tr-TR" dirty="0"/>
              <a:t> of </a:t>
            </a:r>
            <a:r>
              <a:rPr lang="tr-TR" err="1"/>
              <a:t>the</a:t>
            </a:r>
            <a:r>
              <a:rPr lang="tr-TR" dirty="0"/>
              <a:t> </a:t>
            </a:r>
            <a:r>
              <a:rPr lang="tr-TR" err="1"/>
              <a:t>GPU's</a:t>
            </a:r>
            <a:r>
              <a:rPr lang="tr-TR" dirty="0"/>
              <a:t> </a:t>
            </a:r>
            <a:r>
              <a:rPr lang="tr-TR" err="1"/>
              <a:t>accurately</a:t>
            </a:r>
            <a:r>
              <a:rPr lang="tr-TR" dirty="0"/>
              <a:t>. </a:t>
            </a:r>
            <a:r>
              <a:rPr lang="tr-TR" err="1"/>
              <a:t>Furthermore</a:t>
            </a:r>
            <a:r>
              <a:rPr lang="tr-TR" dirty="0"/>
              <a:t>, </a:t>
            </a:r>
            <a:r>
              <a:rPr lang="tr-TR" err="1"/>
              <a:t>we</a:t>
            </a:r>
            <a:r>
              <a:rPr lang="tr-TR" dirty="0"/>
              <a:t> </a:t>
            </a:r>
            <a:r>
              <a:rPr lang="tr-TR" err="1"/>
              <a:t>get</a:t>
            </a:r>
            <a:r>
              <a:rPr lang="tr-TR" dirty="0"/>
              <a:t> a </a:t>
            </a:r>
            <a:r>
              <a:rPr lang="tr-TR" err="1"/>
              <a:t>performence</a:t>
            </a:r>
            <a:r>
              <a:rPr lang="tr-TR" dirty="0"/>
              <a:t> 6-8 </a:t>
            </a:r>
            <a:r>
              <a:rPr lang="tr-TR" err="1"/>
              <a:t>times</a:t>
            </a:r>
            <a:r>
              <a:rPr lang="tr-TR" dirty="0"/>
              <a:t> </a:t>
            </a:r>
            <a:r>
              <a:rPr lang="tr-TR" err="1"/>
              <a:t>improvement</a:t>
            </a:r>
            <a:r>
              <a:rPr lang="tr-TR" dirty="0"/>
              <a:t> on </a:t>
            </a:r>
            <a:r>
              <a:rPr lang="tr-TR" err="1"/>
              <a:t>our</a:t>
            </a:r>
            <a:r>
              <a:rPr lang="tr-TR"/>
              <a:t> </a:t>
            </a:r>
            <a:r>
              <a:rPr lang="tr-TR" err="1"/>
              <a:t>single</a:t>
            </a:r>
            <a:r>
              <a:rPr lang="tr-TR"/>
              <a:t> GPU </a:t>
            </a:r>
            <a:r>
              <a:rPr lang="tr-TR" err="1"/>
              <a:t>implementation</a:t>
            </a:r>
            <a:r>
              <a:rPr lang="tr-TR" dirty="0"/>
              <a:t> </a:t>
            </a:r>
            <a:r>
              <a:rPr lang="tr-TR" err="1"/>
              <a:t>compared</a:t>
            </a:r>
            <a:r>
              <a:rPr lang="tr-TR" dirty="0"/>
              <a:t> </a:t>
            </a:r>
            <a:r>
              <a:rPr lang="tr-TR" err="1"/>
              <a:t>to</a:t>
            </a:r>
            <a:r>
              <a:rPr lang="tr-TR" dirty="0"/>
              <a:t> CPU. </a:t>
            </a:r>
            <a:endParaRPr lang="tr-TR"/>
          </a:p>
          <a:p>
            <a:endParaRPr lang="tr-TR" dirty="0"/>
          </a:p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almost</a:t>
            </a:r>
            <a:r>
              <a:rPr lang="tr-TR" dirty="0"/>
              <a:t> in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matrices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 GPU </a:t>
            </a:r>
            <a:r>
              <a:rPr lang="tr-TR" dirty="0" err="1"/>
              <a:t>performed</a:t>
            </a:r>
            <a:r>
              <a:rPr lang="tr-TR" dirty="0"/>
              <a:t> 2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GPU.</a:t>
            </a:r>
            <a:endParaRPr lang="tr-TR"/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ABA61AC-62EE-B4AC-E62A-C6678675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" y="1329939"/>
            <a:ext cx="4979566" cy="1857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52889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</a:t>
            </a:r>
            <a:endParaRPr sz="300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31400" cy="3179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600"/>
              <a:t>Problem</a:t>
            </a:r>
          </a:p>
          <a:p>
            <a:pPr indent="-336550">
              <a:lnSpc>
                <a:spcPct val="150000"/>
              </a:lnSpc>
              <a:buClr>
                <a:schemeClr val="dk1"/>
              </a:buClr>
              <a:buSzPts val="1700"/>
            </a:pPr>
            <a:r>
              <a:rPr lang="tr-TR" sz="1600" err="1"/>
              <a:t>Skipper</a:t>
            </a:r>
            <a:r>
              <a:rPr lang="tr-TR" sz="1600"/>
              <a:t> </a:t>
            </a:r>
            <a:r>
              <a:rPr lang="tr-TR" sz="1600" err="1"/>
              <a:t>with</a:t>
            </a:r>
            <a:r>
              <a:rPr lang="tr-TR" sz="1600"/>
              <a:t> </a:t>
            </a:r>
            <a:r>
              <a:rPr lang="tr-TR" sz="1600" err="1"/>
              <a:t>SkipOrd</a:t>
            </a:r>
            <a:endParaRPr lang="tr-TR" sz="1600"/>
          </a:p>
          <a:p>
            <a:pPr lvl="1">
              <a:lnSpc>
                <a:spcPct val="150000"/>
              </a:lnSpc>
              <a:buClr>
                <a:schemeClr val="dk1"/>
              </a:buClr>
              <a:buSzPts val="1700"/>
            </a:pPr>
            <a:r>
              <a:rPr lang="tr-TR" sz="1600" err="1">
                <a:ea typeface="+mn-lt"/>
                <a:cs typeface="+mn-lt"/>
              </a:rPr>
              <a:t>Optimizations</a:t>
            </a:r>
            <a:endParaRPr lang="tr-TR" sz="1600"/>
          </a:p>
          <a:p>
            <a:pPr indent="-336550">
              <a:lnSpc>
                <a:spcPct val="150000"/>
              </a:lnSpc>
              <a:buClr>
                <a:schemeClr val="dk1"/>
              </a:buClr>
              <a:buSzPts val="1700"/>
            </a:pPr>
            <a:r>
              <a:rPr lang="tr-TR" sz="1600" err="1"/>
              <a:t>ParSpaRyser</a:t>
            </a:r>
            <a:r>
              <a:rPr lang="tr-TR" sz="1600"/>
              <a:t> </a:t>
            </a:r>
            <a:r>
              <a:rPr lang="tr-TR" sz="1600" err="1"/>
              <a:t>with</a:t>
            </a:r>
            <a:r>
              <a:rPr lang="tr-TR" sz="1600"/>
              <a:t> </a:t>
            </a:r>
            <a:r>
              <a:rPr lang="tr-TR" sz="1600" err="1"/>
              <a:t>SortOrd</a:t>
            </a:r>
            <a:endParaRPr lang="tr-TR" sz="1600"/>
          </a:p>
          <a:p>
            <a:pPr lvl="1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tr-TR" sz="1600" err="1">
                <a:ea typeface="+mn-lt"/>
                <a:cs typeface="+mn-lt"/>
              </a:rPr>
              <a:t>Optimizations</a:t>
            </a:r>
            <a:endParaRPr lang="tr-TR" sz="16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600" err="1"/>
              <a:t>Parallelism</a:t>
            </a:r>
            <a:endParaRPr lang="tr-TR" sz="16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tr-TR" sz="1600" err="1"/>
              <a:t>Results</a:t>
            </a:r>
            <a:r>
              <a:rPr lang="tr-TR" sz="1600"/>
              <a:t> </a:t>
            </a:r>
            <a:r>
              <a:rPr lang="tr-TR" sz="1600" err="1"/>
              <a:t>and</a:t>
            </a:r>
            <a:r>
              <a:rPr lang="tr-TR" sz="1600"/>
              <a:t> </a:t>
            </a:r>
            <a:r>
              <a:rPr lang="tr-TR" sz="1600" err="1"/>
              <a:t>discussion</a:t>
            </a:r>
            <a:endParaRPr lang="tr-TR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19100"/>
            <a:ext cx="4826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/>
              <a:t>Matrix Permanent Calculation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76600"/>
            <a:ext cx="7606200" cy="41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550">
                <a:solidFill>
                  <a:schemeClr val="dk1"/>
                </a:solidFill>
              </a:rPr>
              <a:t>The permanent of a square matrix (</a:t>
            </a:r>
            <a:r>
              <a:rPr lang="en" sz="1550" err="1">
                <a:solidFill>
                  <a:schemeClr val="dk1"/>
                </a:solidFill>
              </a:rPr>
              <a:t>nxn</a:t>
            </a:r>
            <a:r>
              <a:rPr lang="en" sz="1550">
                <a:solidFill>
                  <a:schemeClr val="dk1"/>
                </a:solidFill>
              </a:rPr>
              <a:t> matrix) is defined as:</a:t>
            </a:r>
            <a:endParaRPr lang="tr-TR" sz="1550">
              <a:solidFill>
                <a:schemeClr val="dk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tr-TR" sz="1550">
              <a:solidFill>
                <a:schemeClr val="dk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lang="tr-TR" sz="155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lang="tr-TR" sz="155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endParaRPr lang="tr-TR" sz="155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/>
              <a:buChar char="●"/>
            </a:pPr>
            <a:endParaRPr lang="tr-TR" sz="155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50">
                <a:solidFill>
                  <a:schemeClr val="dk1"/>
                </a:solidFill>
              </a:rPr>
              <a:t>where the summation is done on the set of all permutations of numbers 1 to n.</a:t>
            </a:r>
            <a:endParaRPr lang="tr-TR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" sz="1550">
                <a:solidFill>
                  <a:schemeClr val="dk1"/>
                </a:solidFill>
              </a:rPr>
              <a:t>It resembles the computation of determinant:</a:t>
            </a:r>
          </a:p>
          <a:p>
            <a:pPr marL="285750" indent="-285750">
              <a:buSzPts val="1100"/>
            </a:pPr>
            <a:endParaRPr lang="en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endParaRPr lang="en" sz="1550">
              <a:solidFill>
                <a:schemeClr val="dk1"/>
              </a:solidFill>
            </a:endParaRPr>
          </a:p>
          <a:p>
            <a:pPr marL="0" indent="0">
              <a:buSzPts val="1100"/>
              <a:buNone/>
            </a:pPr>
            <a:endParaRPr lang="en" sz="155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" sz="1550">
                <a:solidFill>
                  <a:schemeClr val="dk1"/>
                </a:solidFill>
              </a:rPr>
              <a:t>The difference between two algorithms is the sign's of the summations. This difference leads to a complexity difference. Determinant Complexity: O(N^3) while permanent is an NP-Hard problem.</a:t>
            </a:r>
          </a:p>
          <a:p>
            <a:pPr marL="0" indent="0">
              <a:buSzPts val="1100"/>
              <a:buFont typeface="Arial"/>
              <a:buNone/>
            </a:pPr>
            <a:endParaRPr lang="en" sz="1550">
              <a:solidFill>
                <a:schemeClr val="dk1"/>
              </a:solidFill>
            </a:endParaRPr>
          </a:p>
          <a:p>
            <a:pPr marL="0" indent="0">
              <a:buSzPts val="1100"/>
              <a:buFont typeface="Arial"/>
              <a:buNone/>
            </a:pPr>
            <a:endParaRPr lang="en" sz="1550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tr-TR" sz="155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300" y="1285825"/>
            <a:ext cx="3155301" cy="9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 descr="yazı tipi, metin, beyaz, diyagram içeren bir resim&#10;&#10;Açıklama otomatik olarak oluşturuldu">
            <a:extLst>
              <a:ext uri="{FF2B5EF4-FFF2-40B4-BE49-F238E27FC236}">
                <a16:creationId xmlns:a16="http://schemas.microsoft.com/office/drawing/2014/main" id="{7671B7B5-4053-CE47-6787-3F65C97A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983" y="2833099"/>
            <a:ext cx="4572000" cy="1154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228025"/>
            <a:ext cx="7203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3150"/>
              <a:t>Ryser's Algorithm</a:t>
            </a:r>
            <a:endParaRPr sz="3177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0" y="2597820"/>
            <a:ext cx="4266936" cy="10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flipH="1">
            <a:off x="4539873" y="1912442"/>
            <a:ext cx="1414493" cy="75592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Metin kutusu 4">
            <a:extLst>
              <a:ext uri="{FF2B5EF4-FFF2-40B4-BE49-F238E27FC236}">
                <a16:creationId xmlns:a16="http://schemas.microsoft.com/office/drawing/2014/main" id="{19E2451A-5F96-8A93-52D6-805E62780299}"/>
              </a:ext>
            </a:extLst>
          </p:cNvPr>
          <p:cNvSpPr txBox="1"/>
          <p:nvPr/>
        </p:nvSpPr>
        <p:spPr>
          <a:xfrm>
            <a:off x="581186" y="1288296"/>
            <a:ext cx="139484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a b c</a:t>
            </a:r>
          </a:p>
          <a:p>
            <a:r>
              <a:rPr lang="tr-TR"/>
              <a:t>d e f</a:t>
            </a:r>
          </a:p>
          <a:p>
            <a:r>
              <a:rPr lang="tr-TR"/>
              <a:t>g h 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75BDD43-417D-73EE-29FF-CDF611BAE68F}"/>
              </a:ext>
            </a:extLst>
          </p:cNvPr>
          <p:cNvSpPr txBox="1"/>
          <p:nvPr/>
        </p:nvSpPr>
        <p:spPr>
          <a:xfrm>
            <a:off x="1" y="1104254"/>
            <a:ext cx="149655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per</a:t>
            </a:r>
            <a:r>
              <a:rPr lang="tr-TR"/>
              <a:t> </a:t>
            </a:r>
            <a:r>
              <a:rPr lang="tr-TR" sz="6600"/>
              <a:t>[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44C81E5-F600-95E3-9137-E4DAEFA2F9F6}"/>
              </a:ext>
            </a:extLst>
          </p:cNvPr>
          <p:cNvSpPr txBox="1"/>
          <p:nvPr/>
        </p:nvSpPr>
        <p:spPr>
          <a:xfrm>
            <a:off x="939584" y="1104254"/>
            <a:ext cx="42620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6600"/>
              <a:t>]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C1551BD-7A2E-C289-8CC8-2926DB981DFD}"/>
              </a:ext>
            </a:extLst>
          </p:cNvPr>
          <p:cNvSpPr txBox="1"/>
          <p:nvPr/>
        </p:nvSpPr>
        <p:spPr>
          <a:xfrm>
            <a:off x="2189135" y="1457809"/>
            <a:ext cx="2847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aei</a:t>
            </a:r>
            <a:r>
              <a:rPr lang="tr-TR"/>
              <a:t> + </a:t>
            </a:r>
            <a:r>
              <a:rPr lang="tr-TR" err="1"/>
              <a:t>afh</a:t>
            </a:r>
            <a:r>
              <a:rPr lang="tr-TR"/>
              <a:t> + </a:t>
            </a:r>
            <a:r>
              <a:rPr lang="tr-TR" err="1"/>
              <a:t>bfg</a:t>
            </a:r>
            <a:r>
              <a:rPr lang="tr-TR"/>
              <a:t> + </a:t>
            </a:r>
            <a:r>
              <a:rPr lang="tr-TR" err="1"/>
              <a:t>bdi</a:t>
            </a:r>
            <a:r>
              <a:rPr lang="tr-TR"/>
              <a:t> + </a:t>
            </a:r>
            <a:r>
              <a:rPr lang="tr-TR" err="1"/>
              <a:t>cdh</a:t>
            </a:r>
            <a:r>
              <a:rPr lang="tr-TR"/>
              <a:t> + </a:t>
            </a:r>
            <a:r>
              <a:rPr lang="tr-TR" err="1"/>
              <a:t>ceg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E2468D5-11BF-F163-29B6-4EAFF0D4A5FB}"/>
              </a:ext>
            </a:extLst>
          </p:cNvPr>
          <p:cNvSpPr txBox="1"/>
          <p:nvPr/>
        </p:nvSpPr>
        <p:spPr>
          <a:xfrm>
            <a:off x="5734373" y="770072"/>
            <a:ext cx="326433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(</a:t>
            </a:r>
            <a:r>
              <a:rPr lang="tr-TR" err="1"/>
              <a:t>a+b+c</a:t>
            </a:r>
            <a:r>
              <a:rPr lang="tr-TR"/>
              <a:t>)(</a:t>
            </a:r>
            <a:r>
              <a:rPr lang="tr-TR" err="1"/>
              <a:t>d+e+f</a:t>
            </a:r>
            <a:r>
              <a:rPr lang="tr-TR"/>
              <a:t>)(</a:t>
            </a:r>
            <a:r>
              <a:rPr lang="tr-TR" err="1"/>
              <a:t>g+h+i</a:t>
            </a:r>
            <a:r>
              <a:rPr lang="tr-TR"/>
              <a:t>) </a:t>
            </a:r>
          </a:p>
          <a:p>
            <a:r>
              <a:rPr lang="tr-TR"/>
              <a:t>- (</a:t>
            </a:r>
            <a:r>
              <a:rPr lang="tr-TR" err="1"/>
              <a:t>a+b</a:t>
            </a:r>
            <a:r>
              <a:rPr lang="tr-TR"/>
              <a:t>)(</a:t>
            </a:r>
            <a:r>
              <a:rPr lang="tr-TR" err="1"/>
              <a:t>d+e</a:t>
            </a:r>
            <a:r>
              <a:rPr lang="tr-TR"/>
              <a:t>)(</a:t>
            </a:r>
            <a:r>
              <a:rPr lang="tr-TR" err="1"/>
              <a:t>g+h</a:t>
            </a:r>
            <a:r>
              <a:rPr lang="tr-TR"/>
              <a:t>)</a:t>
            </a:r>
          </a:p>
          <a:p>
            <a:r>
              <a:rPr lang="tr-TR"/>
              <a:t>- (</a:t>
            </a:r>
            <a:r>
              <a:rPr lang="tr-TR" err="1"/>
              <a:t>a+c</a:t>
            </a:r>
            <a:r>
              <a:rPr lang="tr-TR"/>
              <a:t>)(</a:t>
            </a:r>
            <a:r>
              <a:rPr lang="tr-TR" err="1"/>
              <a:t>d+f</a:t>
            </a:r>
            <a:r>
              <a:rPr lang="tr-TR"/>
              <a:t>)(</a:t>
            </a:r>
            <a:r>
              <a:rPr lang="tr-TR" err="1"/>
              <a:t>g+i</a:t>
            </a:r>
            <a:r>
              <a:rPr lang="tr-TR"/>
              <a:t>)</a:t>
            </a:r>
          </a:p>
          <a:p>
            <a:r>
              <a:rPr lang="tr-TR"/>
              <a:t>- (</a:t>
            </a:r>
            <a:r>
              <a:rPr lang="tr-TR" err="1"/>
              <a:t>b+c</a:t>
            </a:r>
            <a:r>
              <a:rPr lang="tr-TR"/>
              <a:t>)(</a:t>
            </a:r>
            <a:r>
              <a:rPr lang="tr-TR" err="1"/>
              <a:t>e+f</a:t>
            </a:r>
            <a:r>
              <a:rPr lang="tr-TR"/>
              <a:t>)(</a:t>
            </a:r>
            <a:r>
              <a:rPr lang="tr-TR" err="1"/>
              <a:t>h+i</a:t>
            </a:r>
            <a:r>
              <a:rPr lang="tr-TR"/>
              <a:t>)</a:t>
            </a:r>
          </a:p>
          <a:p>
            <a:r>
              <a:rPr lang="tr-TR"/>
              <a:t>+ </a:t>
            </a:r>
            <a:r>
              <a:rPr lang="tr-TR" err="1"/>
              <a:t>adg</a:t>
            </a:r>
            <a:r>
              <a:rPr lang="tr-TR"/>
              <a:t> + </a:t>
            </a:r>
            <a:r>
              <a:rPr lang="tr-TR" err="1"/>
              <a:t>beh</a:t>
            </a:r>
            <a:r>
              <a:rPr lang="tr-TR"/>
              <a:t> + </a:t>
            </a:r>
            <a:r>
              <a:rPr lang="tr-TR" err="1"/>
              <a:t>cfi</a:t>
            </a:r>
          </a:p>
          <a:p>
            <a:endParaRPr lang="tr-TR"/>
          </a:p>
          <a:p>
            <a:pPr marL="285750" indent="-285750">
              <a:buFont typeface="Calibri"/>
              <a:buChar char="-"/>
            </a:pPr>
            <a:endParaRPr lang="tr-TR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9D4B6E2-7ACC-0AEA-9F58-B9F6A4B2A2EC}"/>
              </a:ext>
            </a:extLst>
          </p:cNvPr>
          <p:cNvSpPr txBox="1"/>
          <p:nvPr/>
        </p:nvSpPr>
        <p:spPr>
          <a:xfrm>
            <a:off x="4441233" y="2029309"/>
            <a:ext cx="11865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err="1"/>
              <a:t>Generalize</a:t>
            </a:r>
          </a:p>
        </p:txBody>
      </p:sp>
      <p:cxnSp>
        <p:nvCxnSpPr>
          <p:cNvPr id="14" name="Google Shape;94;p17">
            <a:extLst>
              <a:ext uri="{FF2B5EF4-FFF2-40B4-BE49-F238E27FC236}">
                <a16:creationId xmlns:a16="http://schemas.microsoft.com/office/drawing/2014/main" id="{EC838EF4-BC55-4072-2477-D886520B517D}"/>
              </a:ext>
            </a:extLst>
          </p:cNvPr>
          <p:cNvCxnSpPr>
            <a:cxnSpLocks/>
          </p:cNvCxnSpPr>
          <p:nvPr/>
        </p:nvCxnSpPr>
        <p:spPr>
          <a:xfrm flipV="1">
            <a:off x="4854955" y="1321954"/>
            <a:ext cx="900565" cy="29505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94;p17">
            <a:extLst>
              <a:ext uri="{FF2B5EF4-FFF2-40B4-BE49-F238E27FC236}">
                <a16:creationId xmlns:a16="http://schemas.microsoft.com/office/drawing/2014/main" id="{8BD6C1C6-61CA-1DE4-CF44-19534DF84BD4}"/>
              </a:ext>
            </a:extLst>
          </p:cNvPr>
          <p:cNvCxnSpPr>
            <a:cxnSpLocks/>
          </p:cNvCxnSpPr>
          <p:nvPr/>
        </p:nvCxnSpPr>
        <p:spPr>
          <a:xfrm flipV="1">
            <a:off x="1367839" y="1646452"/>
            <a:ext cx="832757" cy="141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94;p17">
            <a:extLst>
              <a:ext uri="{FF2B5EF4-FFF2-40B4-BE49-F238E27FC236}">
                <a16:creationId xmlns:a16="http://schemas.microsoft.com/office/drawing/2014/main" id="{F2E0717A-140D-6638-98CB-8018CAA7BEC0}"/>
              </a:ext>
            </a:extLst>
          </p:cNvPr>
          <p:cNvCxnSpPr>
            <a:cxnSpLocks/>
          </p:cNvCxnSpPr>
          <p:nvPr/>
        </p:nvCxnSpPr>
        <p:spPr>
          <a:xfrm>
            <a:off x="4583736" y="3563978"/>
            <a:ext cx="1142724" cy="13115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" name="Resim 1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B461E3F-568D-E2C1-EFF3-1FFA49F8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41" y="2214724"/>
            <a:ext cx="2549148" cy="27578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16817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Skipper</a:t>
            </a:r>
            <a:endParaRPr sz="28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273775" y="1245044"/>
            <a:ext cx="8373600" cy="822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71450" indent="-171450"/>
            <a:r>
              <a:rPr lang="en" sz="1600"/>
              <a:t>Skip iterations to exploit sparsity. </a:t>
            </a:r>
            <a:endParaRPr lang="tr-TR" sz="1600"/>
          </a:p>
          <a:p>
            <a:pPr marL="171450" lvl="0" indent="-171450" algn="l" rtl="0">
              <a:spcBef>
                <a:spcPts val="1200"/>
              </a:spcBef>
              <a:spcAft>
                <a:spcPts val="1200"/>
              </a:spcAft>
            </a:pPr>
            <a:r>
              <a:rPr lang="en" sz="1600" err="1"/>
              <a:t>nextg</a:t>
            </a:r>
            <a:r>
              <a:rPr lang="en" sz="1600"/>
              <a:t>(.) -&gt; next gray code that would contribute to the calculation of the permanent</a:t>
            </a:r>
            <a:endParaRPr lang="tr-TR" sz="1600"/>
          </a:p>
        </p:txBody>
      </p:sp>
      <p:sp>
        <p:nvSpPr>
          <p:cNvPr id="102" name="Google Shape;102;p18"/>
          <p:cNvSpPr/>
          <p:nvPr/>
        </p:nvSpPr>
        <p:spPr>
          <a:xfrm>
            <a:off x="421175" y="2236875"/>
            <a:ext cx="8226300" cy="33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Computations 1 ....  2^(N-1)</a:t>
            </a:r>
            <a:endParaRPr lang="tr-TR"/>
          </a:p>
        </p:txBody>
      </p:sp>
      <p:cxnSp>
        <p:nvCxnSpPr>
          <p:cNvPr id="103" name="Google Shape;103;p18"/>
          <p:cNvCxnSpPr/>
          <p:nvPr/>
        </p:nvCxnSpPr>
        <p:spPr>
          <a:xfrm>
            <a:off x="1573740" y="2227500"/>
            <a:ext cx="0" cy="327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8"/>
          <p:cNvSpPr txBox="1"/>
          <p:nvPr/>
        </p:nvSpPr>
        <p:spPr>
          <a:xfrm>
            <a:off x="-27" y="2790936"/>
            <a:ext cx="6197525" cy="5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err="1">
                <a:solidFill>
                  <a:schemeClr val="dk2"/>
                </a:solidFill>
              </a:rPr>
              <a:t>Graycode</a:t>
            </a:r>
            <a:r>
              <a:rPr lang="en" sz="1800">
                <a:solidFill>
                  <a:schemeClr val="dk2"/>
                </a:solidFill>
              </a:rPr>
              <a:t> = 10</a:t>
            </a:r>
            <a:r>
              <a:rPr lang="en" sz="1800">
                <a:solidFill>
                  <a:srgbClr val="FF0000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0 -&gt; 1001 jump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5" name="Google Shape;105;p18"/>
          <p:cNvGraphicFramePr/>
          <p:nvPr>
            <p:extLst>
              <p:ext uri="{D42A27DB-BD31-4B8C-83A1-F6EECF244321}">
                <p14:modId xmlns:p14="http://schemas.microsoft.com/office/powerpoint/2010/main" val="988678718"/>
              </p:ext>
            </p:extLst>
          </p:nvPr>
        </p:nvGraphicFramePr>
        <p:xfrm>
          <a:off x="1827575" y="3672210"/>
          <a:ext cx="6728900" cy="914340"/>
        </p:xfrm>
        <a:graphic>
          <a:graphicData uri="http://schemas.openxmlformats.org/drawingml/2006/table">
            <a:tbl>
              <a:tblPr>
                <a:noFill/>
                <a:tableStyleId>{385BCBED-08CA-443A-9CEF-E5D42C8F5937}</a:tableStyleId>
              </a:tblPr>
              <a:tblGrid>
                <a:gridCol w="168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Row 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 Row2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 Row 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Row 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12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0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6" name="Google Shape;106;p18"/>
          <p:cNvCxnSpPr/>
          <p:nvPr/>
        </p:nvCxnSpPr>
        <p:spPr>
          <a:xfrm>
            <a:off x="1583116" y="2395975"/>
            <a:ext cx="9735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547116" y="2236875"/>
            <a:ext cx="9300" cy="318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1652019" y="2434365"/>
            <a:ext cx="842724" cy="41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err="1">
                <a:solidFill>
                  <a:schemeClr val="dk2"/>
                </a:solidFill>
              </a:rPr>
              <a:t>nextg</a:t>
            </a:r>
          </a:p>
        </p:txBody>
      </p:sp>
      <p:sp>
        <p:nvSpPr>
          <p:cNvPr id="109" name="Google Shape;109;p18"/>
          <p:cNvSpPr txBox="1"/>
          <p:nvPr/>
        </p:nvSpPr>
        <p:spPr>
          <a:xfrm>
            <a:off x="1161875" y="3793910"/>
            <a:ext cx="9267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 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968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Skipper Parallelization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42295" y="2578206"/>
            <a:ext cx="8226300" cy="33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Computations [1 … 2^(N-1)]</a:t>
            </a: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1282225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2331550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3154164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5640112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6528850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7578175" y="2535125"/>
            <a:ext cx="0" cy="42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243350" y="3113350"/>
            <a:ext cx="118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Thread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219375" y="2006775"/>
            <a:ext cx="118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Thread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279625" y="3051475"/>
            <a:ext cx="118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Thread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457950" y="2159175"/>
            <a:ext cx="1188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Thread 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A4DEBA1-B5A6-5C69-C4B0-5698A623AB5C}"/>
              </a:ext>
            </a:extLst>
          </p:cNvPr>
          <p:cNvSpPr txBox="1"/>
          <p:nvPr/>
        </p:nvSpPr>
        <p:spPr>
          <a:xfrm>
            <a:off x="606903" y="1335186"/>
            <a:ext cx="70603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tr-TR" err="1"/>
              <a:t>Computation</a:t>
            </a:r>
            <a:r>
              <a:rPr lang="tr-TR"/>
              <a:t> is </a:t>
            </a:r>
            <a:r>
              <a:rPr lang="tr-TR" err="1"/>
              <a:t>divided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number</a:t>
            </a:r>
            <a:r>
              <a:rPr lang="tr-TR"/>
              <a:t> of </a:t>
            </a:r>
            <a:r>
              <a:rPr lang="tr-TR" err="1"/>
              <a:t>threads</a:t>
            </a:r>
            <a:r>
              <a:rPr lang="tr-TR"/>
              <a:t>. </a:t>
            </a:r>
            <a:r>
              <a:rPr lang="tr-TR" err="1"/>
              <a:t>Every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 </a:t>
            </a:r>
            <a:r>
              <a:rPr lang="tr-TR" err="1"/>
              <a:t>computes</a:t>
            </a:r>
            <a:r>
              <a:rPr lang="tr-TR"/>
              <a:t> </a:t>
            </a:r>
            <a:r>
              <a:rPr lang="tr-TR" err="1"/>
              <a:t>single</a:t>
            </a:r>
            <a:r>
              <a:rPr lang="tr-TR"/>
              <a:t> </a:t>
            </a:r>
            <a:r>
              <a:rPr lang="tr-TR" err="1"/>
              <a:t>chunk</a:t>
            </a:r>
            <a:r>
              <a:rPr lang="tr-TR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696969-A3C8-E22E-34A1-C7C08A81D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6" name="Resim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F114A2F-1AAA-613E-2895-5F782655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9" y="646707"/>
            <a:ext cx="6816837" cy="3843461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B2CFBF7F-EA7C-DC6E-DF9F-22245D31AD0C}"/>
              </a:ext>
            </a:extLst>
          </p:cNvPr>
          <p:cNvSpPr/>
          <p:nvPr/>
        </p:nvSpPr>
        <p:spPr>
          <a:xfrm>
            <a:off x="469666" y="3393202"/>
            <a:ext cx="2554355" cy="67585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00B0F0"/>
              </a:solidFill>
            </a:endParaRPr>
          </a:p>
        </p:txBody>
      </p:sp>
      <p:pic>
        <p:nvPicPr>
          <p:cNvPr id="27" name="Resim 26" descr="diyagram, çizgi, metin, öykü gelişim çizgisi&#10;&#10;Açıklama otomatik olarak oluşturuldu">
            <a:extLst>
              <a:ext uri="{FF2B5EF4-FFF2-40B4-BE49-F238E27FC236}">
                <a16:creationId xmlns:a16="http://schemas.microsoft.com/office/drawing/2014/main" id="{49F10029-32F2-4224-961A-DB4C412C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22" y="1411415"/>
            <a:ext cx="4420860" cy="1258049"/>
          </a:xfrm>
          <a:prstGeom prst="rect">
            <a:avLst/>
          </a:prstGeom>
          <a:ln w="12700" cap="sq">
            <a:solidFill>
              <a:srgbClr val="4472C4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BC2195C-48EE-C687-D053-985FCB3B7AE9}"/>
              </a:ext>
            </a:extLst>
          </p:cNvPr>
          <p:cNvSpPr txBox="1"/>
          <p:nvPr/>
        </p:nvSpPr>
        <p:spPr>
          <a:xfrm>
            <a:off x="2712203" y="145296"/>
            <a:ext cx="3923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err="1"/>
              <a:t>Our</a:t>
            </a:r>
            <a:r>
              <a:rPr lang="tr-TR" sz="1800"/>
              <a:t> </a:t>
            </a:r>
            <a:r>
              <a:rPr lang="tr-TR" sz="1800" err="1"/>
              <a:t>SkipPer</a:t>
            </a:r>
            <a:r>
              <a:rPr lang="tr-TR" sz="1800"/>
              <a:t> </a:t>
            </a:r>
            <a:r>
              <a:rPr lang="tr-TR" sz="1800" err="1"/>
              <a:t>Implementation</a:t>
            </a:r>
            <a:endParaRPr lang="tr-TR" sz="180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9449831-7E58-EC0E-13FD-EB63DA69B298}"/>
              </a:ext>
            </a:extLst>
          </p:cNvPr>
          <p:cNvSpPr txBox="1"/>
          <p:nvPr/>
        </p:nvSpPr>
        <p:spPr>
          <a:xfrm>
            <a:off x="3627330" y="3554477"/>
            <a:ext cx="33757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tr-TR" err="1"/>
              <a:t>Handle</a:t>
            </a:r>
            <a:r>
              <a:rPr lang="tr-TR"/>
              <a:t> </a:t>
            </a:r>
            <a:r>
              <a:rPr lang="tr-TR" err="1"/>
              <a:t>memory</a:t>
            </a:r>
            <a:r>
              <a:rPr lang="tr-TR"/>
              <a:t> </a:t>
            </a:r>
            <a:r>
              <a:rPr lang="tr-TR" err="1"/>
              <a:t>access</a:t>
            </a:r>
            <a:r>
              <a:rPr lang="tr-TR"/>
              <a:t> </a:t>
            </a:r>
            <a:r>
              <a:rPr lang="tr-TR" err="1"/>
              <a:t>overhead</a:t>
            </a:r>
            <a:r>
              <a:rPr lang="tr-TR"/>
              <a:t> of </a:t>
            </a:r>
            <a:r>
              <a:rPr lang="tr-TR" err="1"/>
              <a:t>threads</a:t>
            </a:r>
            <a:r>
              <a:rPr lang="tr-TR"/>
              <a:t> </a:t>
            </a:r>
            <a:r>
              <a:rPr lang="tr-TR" err="1"/>
              <a:t>by</a:t>
            </a:r>
            <a:r>
              <a:rPr lang="tr-TR"/>
              <a:t> </a:t>
            </a:r>
            <a:r>
              <a:rPr lang="tr-TR" err="1"/>
              <a:t>copying</a:t>
            </a:r>
            <a:r>
              <a:rPr lang="tr-TR"/>
              <a:t> </a:t>
            </a:r>
            <a:r>
              <a:rPr lang="tr-TR" err="1"/>
              <a:t>array</a:t>
            </a:r>
            <a:r>
              <a:rPr lang="tr-TR"/>
              <a:t> x.</a:t>
            </a:r>
          </a:p>
        </p:txBody>
      </p:sp>
    </p:spTree>
    <p:extLst>
      <p:ext uri="{BB962C8B-B14F-4D97-AF65-F5344CB8AC3E}">
        <p14:creationId xmlns:p14="http://schemas.microsoft.com/office/powerpoint/2010/main" val="140268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377E67-70FC-E0DF-1BCB-A10AAFEC9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10" name="Resim 9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75CDBB32-1108-CDD2-3EA2-04119AF5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1" y="865469"/>
            <a:ext cx="4025941" cy="348996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1E0572B9-CAC3-ADDC-7866-4ED3CC319669}"/>
              </a:ext>
            </a:extLst>
          </p:cNvPr>
          <p:cNvSpPr/>
          <p:nvPr/>
        </p:nvSpPr>
        <p:spPr>
          <a:xfrm>
            <a:off x="940460" y="867182"/>
            <a:ext cx="3017520" cy="563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17EB330E-F155-104C-B2F5-51506D7CF39D}"/>
              </a:ext>
            </a:extLst>
          </p:cNvPr>
          <p:cNvSpPr/>
          <p:nvPr/>
        </p:nvSpPr>
        <p:spPr>
          <a:xfrm>
            <a:off x="940460" y="2772181"/>
            <a:ext cx="3017520" cy="1143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Resim 15" descr="metin, çizgi, diyagram, yazı tipi içeren bir resim&#10;&#10;Açıklama otomatik olarak oluşturuldu">
            <a:extLst>
              <a:ext uri="{FF2B5EF4-FFF2-40B4-BE49-F238E27FC236}">
                <a16:creationId xmlns:a16="http://schemas.microsoft.com/office/drawing/2014/main" id="{6B1932B8-3307-A4CE-CFAC-03EEF73D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770" y="1148099"/>
            <a:ext cx="4470850" cy="1856028"/>
          </a:xfrm>
          <a:prstGeom prst="rect">
            <a:avLst/>
          </a:prstGeom>
          <a:ln w="127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5EF043E-6FFF-0F41-8579-5DD12CC1B51E}"/>
              </a:ext>
            </a:extLst>
          </p:cNvPr>
          <p:cNvSpPr txBox="1"/>
          <p:nvPr/>
        </p:nvSpPr>
        <p:spPr>
          <a:xfrm>
            <a:off x="4582115" y="3246929"/>
            <a:ext cx="43595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tr-TR" err="1"/>
              <a:t>Computation</a:t>
            </a:r>
            <a:r>
              <a:rPr lang="tr-TR"/>
              <a:t> </a:t>
            </a:r>
            <a:r>
              <a:rPr lang="tr-TR" err="1"/>
              <a:t>divided</a:t>
            </a:r>
            <a:r>
              <a:rPr lang="tr-TR"/>
              <a:t> </a:t>
            </a:r>
            <a:r>
              <a:rPr lang="tr-TR" err="1"/>
              <a:t>into</a:t>
            </a:r>
            <a:r>
              <a:rPr lang="tr-TR"/>
              <a:t> k </a:t>
            </a:r>
            <a:r>
              <a:rPr lang="tr-TR" err="1"/>
              <a:t>chunks</a:t>
            </a:r>
            <a:r>
              <a:rPr lang="tr-TR"/>
              <a:t>.</a:t>
            </a:r>
          </a:p>
          <a:p>
            <a:pPr marL="285750" indent="-285750">
              <a:buChar char="•"/>
            </a:pPr>
            <a:r>
              <a:rPr lang="tr-TR" err="1"/>
              <a:t>Every</a:t>
            </a:r>
            <a:r>
              <a:rPr lang="tr-TR"/>
              <a:t> </a:t>
            </a:r>
            <a:r>
              <a:rPr lang="tr-TR" err="1"/>
              <a:t>chunk</a:t>
            </a:r>
            <a:r>
              <a:rPr lang="tr-TR"/>
              <a:t> is </a:t>
            </a:r>
            <a:r>
              <a:rPr lang="tr-TR" err="1"/>
              <a:t>divided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every</a:t>
            </a:r>
            <a:r>
              <a:rPr lang="tr-TR"/>
              <a:t> </a:t>
            </a:r>
            <a:r>
              <a:rPr lang="tr-TR" err="1"/>
              <a:t>thread</a:t>
            </a:r>
            <a:r>
              <a:rPr lang="tr-TR"/>
              <a:t>.</a:t>
            </a:r>
          </a:p>
          <a:p>
            <a:pPr marL="285750" indent="-285750">
              <a:buChar char="•"/>
            </a:pPr>
            <a:endParaRPr lang="tr-TR"/>
          </a:p>
          <a:p>
            <a:pPr marL="285750" indent="-285750">
              <a:buChar char="•"/>
            </a:pPr>
            <a:r>
              <a:rPr lang="tr-TR" err="1"/>
              <a:t>Skip</a:t>
            </a:r>
            <a:r>
              <a:rPr lang="tr-TR"/>
              <a:t> </a:t>
            </a:r>
            <a:r>
              <a:rPr lang="tr-TR" err="1"/>
              <a:t>actions</a:t>
            </a:r>
            <a:r>
              <a:rPr lang="tr-TR"/>
              <a:t> </a:t>
            </a:r>
            <a:r>
              <a:rPr lang="tr-TR" err="1"/>
              <a:t>becomes</a:t>
            </a:r>
            <a:r>
              <a:rPr lang="tr-TR"/>
              <a:t> </a:t>
            </a:r>
            <a:r>
              <a:rPr lang="tr-TR" err="1"/>
              <a:t>more</a:t>
            </a:r>
            <a:r>
              <a:rPr lang="tr-TR"/>
              <a:t> </a:t>
            </a:r>
            <a:r>
              <a:rPr lang="tr-TR" err="1"/>
              <a:t>balanced</a:t>
            </a:r>
            <a:r>
              <a:rPr lang="tr-T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58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D4166E-2EBE-B692-F35E-8AF86F98FC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5" name="Resim 4" descr="metin, yazı tipi, ekran görüntüsü, el yazısı içeren bir resim&#10;&#10;Açıklama otomatik olarak oluşturuldu">
            <a:extLst>
              <a:ext uri="{FF2B5EF4-FFF2-40B4-BE49-F238E27FC236}">
                <a16:creationId xmlns:a16="http://schemas.microsoft.com/office/drawing/2014/main" id="{4AE1717C-854F-9035-48BB-8307BB93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" y="741532"/>
            <a:ext cx="5924867" cy="411858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BC5C0EC-517F-4374-7003-412A423832F4}"/>
              </a:ext>
            </a:extLst>
          </p:cNvPr>
          <p:cNvSpPr/>
          <p:nvPr/>
        </p:nvSpPr>
        <p:spPr>
          <a:xfrm>
            <a:off x="1365542" y="2661975"/>
            <a:ext cx="4647003" cy="1933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3D15A442-0F3C-BF96-187D-F6F3B37F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37806"/>
              </p:ext>
            </p:extLst>
          </p:nvPr>
        </p:nvGraphicFramePr>
        <p:xfrm>
          <a:off x="6371516" y="3443169"/>
          <a:ext cx="2682848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35356">
                  <a:extLst>
                    <a:ext uri="{9D8B030D-6E8A-4147-A177-3AD203B41FA5}">
                      <a16:colId xmlns:a16="http://schemas.microsoft.com/office/drawing/2014/main" val="3895108038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307794251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330252874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788160926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14194553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811688055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665492181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292911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1829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id="{B663EDA5-18ED-4F8B-4D7F-68CBAFFB3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34538"/>
              </p:ext>
            </p:extLst>
          </p:nvPr>
        </p:nvGraphicFramePr>
        <p:xfrm>
          <a:off x="6371516" y="2092350"/>
          <a:ext cx="2682848" cy="370840"/>
        </p:xfrm>
        <a:graphic>
          <a:graphicData uri="http://schemas.openxmlformats.org/drawingml/2006/table">
            <a:tbl>
              <a:tblPr firstRow="1" bandRow="1">
                <a:tableStyleId>{385BCBED-08CA-443A-9CEF-E5D42C8F5937}</a:tableStyleId>
              </a:tblPr>
              <a:tblGrid>
                <a:gridCol w="335356">
                  <a:extLst>
                    <a:ext uri="{9D8B030D-6E8A-4147-A177-3AD203B41FA5}">
                      <a16:colId xmlns:a16="http://schemas.microsoft.com/office/drawing/2014/main" val="3895108038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307794251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330252874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788160926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141945533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2811688055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665492181"/>
                    </a:ext>
                  </a:extLst>
                </a:gridCol>
                <a:gridCol w="335356">
                  <a:extLst>
                    <a:ext uri="{9D8B030D-6E8A-4147-A177-3AD203B41FA5}">
                      <a16:colId xmlns:a16="http://schemas.microsoft.com/office/drawing/2014/main" val="1292911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71829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C8A8589E-6A14-8064-1C3B-A05350ADD898}"/>
              </a:ext>
            </a:extLst>
          </p:cNvPr>
          <p:cNvSpPr txBox="1"/>
          <p:nvPr/>
        </p:nvSpPr>
        <p:spPr>
          <a:xfrm>
            <a:off x="6225349" y="1567916"/>
            <a:ext cx="27947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Before</a:t>
            </a:r>
            <a:r>
              <a:rPr lang="tr-TR"/>
              <a:t>: </a:t>
            </a:r>
            <a:r>
              <a:rPr lang="tr-TR" err="1"/>
              <a:t>iterate</a:t>
            </a:r>
            <a:r>
              <a:rPr lang="tr-TR"/>
              <a:t> </a:t>
            </a:r>
            <a:r>
              <a:rPr lang="tr-TR" err="1"/>
              <a:t>over</a:t>
            </a:r>
            <a:r>
              <a:rPr lang="tr-TR"/>
              <a:t> </a:t>
            </a:r>
            <a:r>
              <a:rPr lang="tr-TR" err="1"/>
              <a:t>every</a:t>
            </a:r>
            <a:r>
              <a:rPr lang="tr-TR"/>
              <a:t> bit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C5C2490-1B8B-CD01-AF74-8716821DD8FB}"/>
              </a:ext>
            </a:extLst>
          </p:cNvPr>
          <p:cNvSpPr txBox="1"/>
          <p:nvPr/>
        </p:nvSpPr>
        <p:spPr>
          <a:xfrm>
            <a:off x="6088379" y="2876225"/>
            <a:ext cx="3097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After</a:t>
            </a:r>
            <a:r>
              <a:rPr lang="tr-TR"/>
              <a:t>: </a:t>
            </a:r>
            <a:r>
              <a:rPr lang="tr-TR" err="1"/>
              <a:t>shift</a:t>
            </a:r>
            <a:r>
              <a:rPr lang="tr-TR"/>
              <a:t> &amp; </a:t>
            </a:r>
            <a:r>
              <a:rPr lang="tr-TR" err="1"/>
              <a:t>compute</a:t>
            </a:r>
            <a:r>
              <a:rPr lang="tr-TR"/>
              <a:t> </a:t>
            </a:r>
            <a:r>
              <a:rPr lang="tr-TR" err="1"/>
              <a:t>necessary</a:t>
            </a:r>
            <a:r>
              <a:rPr lang="tr-TR"/>
              <a:t> </a:t>
            </a:r>
            <a:r>
              <a:rPr lang="tr-TR" err="1"/>
              <a:t>bits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2494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Macintosh PowerPoint</Application>
  <PresentationFormat>On-screen Show (16:9)</PresentationFormat>
  <Paragraphs>138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CS 406 Project Permanent Computation on Sparse Matrices</vt:lpstr>
      <vt:lpstr>Contents</vt:lpstr>
      <vt:lpstr>Matrix Permanent Calculation</vt:lpstr>
      <vt:lpstr>Ryser's Algorithm</vt:lpstr>
      <vt:lpstr>Skipper</vt:lpstr>
      <vt:lpstr>Skipper Parallelization</vt:lpstr>
      <vt:lpstr>PowerPoint Presentation</vt:lpstr>
      <vt:lpstr>PowerPoint Presentation</vt:lpstr>
      <vt:lpstr>PowerPoint Presentation</vt:lpstr>
      <vt:lpstr>PowerPoint Presentation</vt:lpstr>
      <vt:lpstr>ParSpaRyser</vt:lpstr>
      <vt:lpstr>ParSpaRyser Parallelization</vt:lpstr>
      <vt:lpstr>ParSpaRyser Parallelization</vt:lpstr>
      <vt:lpstr>GPU Skipper &amp; ParSpaRyser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406 Project Permanent Computation on Sparse Matrices</dc:title>
  <cp:lastModifiedBy>gorkem yar</cp:lastModifiedBy>
  <cp:revision>301</cp:revision>
  <dcterms:modified xsi:type="dcterms:W3CDTF">2024-06-10T00:39:48Z</dcterms:modified>
</cp:coreProperties>
</file>