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  <p:sldMasterId id="2147483779" r:id="rId6"/>
    <p:sldMasterId id="2147483811" r:id="rId7"/>
    <p:sldMasterId id="2147483817" r:id="rId8"/>
  </p:sldMasterIdLst>
  <p:notesMasterIdLst>
    <p:notesMasterId r:id="rId74"/>
  </p:notesMasterIdLst>
  <p:handoutMasterIdLst>
    <p:handoutMasterId r:id="rId75"/>
  </p:handoutMasterIdLst>
  <p:sldIdLst>
    <p:sldId id="774" r:id="rId9"/>
    <p:sldId id="791" r:id="rId10"/>
    <p:sldId id="848" r:id="rId11"/>
    <p:sldId id="784" r:id="rId12"/>
    <p:sldId id="785" r:id="rId13"/>
    <p:sldId id="788" r:id="rId14"/>
    <p:sldId id="789" r:id="rId15"/>
    <p:sldId id="849" r:id="rId16"/>
    <p:sldId id="792" r:id="rId17"/>
    <p:sldId id="793" r:id="rId18"/>
    <p:sldId id="794" r:id="rId19"/>
    <p:sldId id="795" r:id="rId20"/>
    <p:sldId id="796" r:id="rId21"/>
    <p:sldId id="850" r:id="rId22"/>
    <p:sldId id="797" r:id="rId23"/>
    <p:sldId id="798" r:id="rId24"/>
    <p:sldId id="799" r:id="rId25"/>
    <p:sldId id="800" r:id="rId26"/>
    <p:sldId id="801" r:id="rId27"/>
    <p:sldId id="802" r:id="rId28"/>
    <p:sldId id="803" r:id="rId29"/>
    <p:sldId id="804" r:id="rId30"/>
    <p:sldId id="805" r:id="rId31"/>
    <p:sldId id="806" r:id="rId32"/>
    <p:sldId id="851" r:id="rId33"/>
    <p:sldId id="807" r:id="rId34"/>
    <p:sldId id="808" r:id="rId35"/>
    <p:sldId id="809" r:id="rId36"/>
    <p:sldId id="810" r:id="rId37"/>
    <p:sldId id="811" r:id="rId38"/>
    <p:sldId id="812" r:id="rId39"/>
    <p:sldId id="813" r:id="rId40"/>
    <p:sldId id="814" r:id="rId41"/>
    <p:sldId id="815" r:id="rId42"/>
    <p:sldId id="852" r:id="rId43"/>
    <p:sldId id="816" r:id="rId44"/>
    <p:sldId id="817" r:id="rId45"/>
    <p:sldId id="818" r:id="rId46"/>
    <p:sldId id="819" r:id="rId47"/>
    <p:sldId id="820" r:id="rId48"/>
    <p:sldId id="821" r:id="rId49"/>
    <p:sldId id="822" r:id="rId50"/>
    <p:sldId id="823" r:id="rId51"/>
    <p:sldId id="824" r:id="rId52"/>
    <p:sldId id="825" r:id="rId53"/>
    <p:sldId id="826" r:id="rId54"/>
    <p:sldId id="830" r:id="rId55"/>
    <p:sldId id="853" r:id="rId56"/>
    <p:sldId id="831" r:id="rId57"/>
    <p:sldId id="832" r:id="rId58"/>
    <p:sldId id="833" r:id="rId59"/>
    <p:sldId id="834" r:id="rId60"/>
    <p:sldId id="835" r:id="rId61"/>
    <p:sldId id="836" r:id="rId62"/>
    <p:sldId id="837" r:id="rId63"/>
    <p:sldId id="838" r:id="rId64"/>
    <p:sldId id="839" r:id="rId65"/>
    <p:sldId id="840" r:id="rId66"/>
    <p:sldId id="841" r:id="rId67"/>
    <p:sldId id="842" r:id="rId68"/>
    <p:sldId id="843" r:id="rId69"/>
    <p:sldId id="844" r:id="rId70"/>
    <p:sldId id="845" r:id="rId71"/>
    <p:sldId id="846" r:id="rId72"/>
    <p:sldId id="847" r:id="rId73"/>
  </p:sldIdLst>
  <p:sldSz cx="9144000" cy="5143500" type="screen16x9"/>
  <p:notesSz cx="4691063" cy="8686800"/>
  <p:defaultTextStyle>
    <a:defPPr>
      <a:defRPr lang="en-US"/>
    </a:defPPr>
    <a:lvl1pPr marL="0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DC7975-6527-4445-A1A1-8C25B669150C}">
          <p14:sldIdLst>
            <p14:sldId id="774"/>
            <p14:sldId id="791"/>
          </p14:sldIdLst>
        </p14:section>
        <p14:section name="Why Clean Code Matter" id="{E542C93F-67D6-4162-A451-F32E685C46F7}">
          <p14:sldIdLst>
            <p14:sldId id="848"/>
            <p14:sldId id="784"/>
            <p14:sldId id="785"/>
            <p14:sldId id="788"/>
            <p14:sldId id="789"/>
          </p14:sldIdLst>
        </p14:section>
        <p14:section name="Naming" id="{C8C713AB-B406-4FA8-8006-D1AABE2F019B}">
          <p14:sldIdLst>
            <p14:sldId id="849"/>
            <p14:sldId id="792"/>
            <p14:sldId id="793"/>
            <p14:sldId id="794"/>
            <p14:sldId id="795"/>
            <p14:sldId id="796"/>
          </p14:sldIdLst>
        </p14:section>
        <p14:section name="Comments" id="{D61F7D72-A71F-4D6E-A070-976A1EE9311C}">
          <p14:sldIdLst>
            <p14:sldId id="850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</p14:sldIdLst>
        </p14:section>
        <p14:section name="DRY Principle" id="{01A28991-0BD5-43D6-87B2-A8A3C6BC6AA6}">
          <p14:sldIdLst>
            <p14:sldId id="851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</p14:sldIdLst>
        </p14:section>
        <p14:section name="SRP" id="{4F1C2CCA-DFA5-48FA-AE75-DA2E6C4BE032}">
          <p14:sldIdLst>
            <p14:sldId id="852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30"/>
          </p14:sldIdLst>
        </p14:section>
        <p14:section name="Error Handling" id="{922F4628-8B93-47D5-B774-F12F9F91426E}">
          <p14:sldIdLst>
            <p14:sldId id="853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  <p14:sldId id="842"/>
            <p14:sldId id="843"/>
            <p14:sldId id="844"/>
            <p14:sldId id="845"/>
            <p14:sldId id="846"/>
          </p14:sldIdLst>
        </p14:section>
        <p14:section name="Credits" id="{2D2EB9D5-DB92-4FB0-8D7D-32779F899510}">
          <p14:sldIdLst>
            <p14:sldId id="847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3544" userDrawn="1">
          <p15:clr>
            <a:srgbClr val="A4A3A4"/>
          </p15:clr>
        </p15:guide>
        <p15:guide id="4" orient="horz" pos="300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9" pos="144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4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9" orient="horz" pos="2820" userDrawn="1">
          <p15:clr>
            <a:srgbClr val="A4A3A4"/>
          </p15:clr>
        </p15:guide>
        <p15:guide id="22" pos="5736" userDrawn="1">
          <p15:clr>
            <a:srgbClr val="A4A3A4"/>
          </p15:clr>
        </p15:guide>
        <p15:guide id="26" orient="horz">
          <p15:clr>
            <a:srgbClr val="A4A3A4"/>
          </p15:clr>
        </p15:guide>
        <p15:guide id="28" pos="2880" userDrawn="1">
          <p15:clr>
            <a:srgbClr val="A4A3A4"/>
          </p15:clr>
        </p15:guide>
        <p15:guide id="29" orient="horz" pos="156" userDrawn="1">
          <p15:clr>
            <a:srgbClr val="A4A3A4"/>
          </p15:clr>
        </p15:guide>
        <p15:guide id="30" orient="horz" pos="492" userDrawn="1">
          <p15:clr>
            <a:srgbClr val="A4A3A4"/>
          </p15:clr>
        </p15:guide>
        <p15:guide id="31" orient="horz" pos="3060" userDrawn="1">
          <p15:clr>
            <a:srgbClr val="A4A3A4"/>
          </p15:clr>
        </p15:guide>
        <p15:guide id="32" pos="600" userDrawn="1">
          <p15:clr>
            <a:srgbClr val="A4A3A4"/>
          </p15:clr>
        </p15:guide>
        <p15:guide id="33" pos="744" userDrawn="1">
          <p15:clr>
            <a:srgbClr val="A4A3A4"/>
          </p15:clr>
        </p15:guide>
        <p15:guide id="34" pos="312" userDrawn="1">
          <p15:clr>
            <a:srgbClr val="A4A3A4"/>
          </p15:clr>
        </p15:guide>
        <p15:guide id="35" orient="horz" pos="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147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Danielle Ruess-Saltz" initials="DR" lastIdx="12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2D9"/>
    <a:srgbClr val="A3C644"/>
    <a:srgbClr val="464547"/>
    <a:srgbClr val="CCCCCC"/>
    <a:srgbClr val="666666"/>
    <a:srgbClr val="5AE7F8"/>
    <a:srgbClr val="000000"/>
    <a:srgbClr val="B22746"/>
    <a:srgbClr val="E6E6E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77" autoAdjust="0"/>
    <p:restoredTop sz="94343" autoAdjust="0"/>
  </p:normalViewPr>
  <p:slideViewPr>
    <p:cSldViewPr snapToGrid="0">
      <p:cViewPr varScale="1">
        <p:scale>
          <a:sx n="91" d="100"/>
          <a:sy n="91" d="100"/>
        </p:scale>
        <p:origin x="244" y="52"/>
      </p:cViewPr>
      <p:guideLst>
        <p:guide orient="horz" pos="3544"/>
        <p:guide orient="horz" pos="300"/>
        <p:guide orient="horz" pos="3699"/>
        <p:guide pos="144"/>
        <p:guide pos="7299"/>
        <p:guide/>
        <p:guide pos="6809"/>
        <p:guide pos="6888"/>
        <p:guide orient="horz" pos="2820"/>
        <p:guide pos="5736"/>
        <p:guide orient="horz"/>
        <p:guide pos="2880"/>
        <p:guide orient="horz" pos="156"/>
        <p:guide orient="horz" pos="492"/>
        <p:guide orient="horz" pos="3060"/>
        <p:guide pos="600"/>
        <p:guide pos="744"/>
        <p:guide pos="312"/>
        <p:guide orient="horz" pos="6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4" d="100"/>
        <a:sy n="104" d="100"/>
      </p:scale>
      <p:origin x="0" y="2816"/>
    </p:cViewPr>
  </p:sorterViewPr>
  <p:notesViewPr>
    <p:cSldViewPr snapToGrid="0" snapToObjects="1">
      <p:cViewPr varScale="1">
        <p:scale>
          <a:sx n="109" d="100"/>
          <a:sy n="109" d="100"/>
        </p:scale>
        <p:origin x="-4352" y="-96"/>
      </p:cViewPr>
      <p:guideLst>
        <p:guide orient="horz" pos="2736"/>
        <p:guide pos="147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16" Type="http://schemas.openxmlformats.org/officeDocument/2006/relationships/slide" Target="slides/slide8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3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presProps" Target="presProps.xml"/><Relationship Id="rId8" Type="http://schemas.openxmlformats.org/officeDocument/2006/relationships/slideMaster" Target="slideMasters/slideMaster4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commentAuthors" Target="commentAuthors.xml"/><Relationship Id="rId7" Type="http://schemas.openxmlformats.org/officeDocument/2006/relationships/slideMaster" Target="slideMasters/slideMaster3.xml"/><Relationship Id="rId71" Type="http://schemas.openxmlformats.org/officeDocument/2006/relationships/slide" Target="slides/slide63.xml"/><Relationship Id="rId2" Type="http://schemas.openxmlformats.org/officeDocument/2006/relationships/customXml" Target="../customXml/item2.xml"/><Relationship Id="rId29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83051179773401"/>
          <c:y val="4.7869641294838103E-2"/>
          <c:w val="0.50549765163511995"/>
          <c:h val="0.658322693280502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A3C64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73A8-4741-B960-6C0D3A8B4DF8}"/>
              </c:ext>
            </c:extLst>
          </c:dPt>
          <c:dPt>
            <c:idx val="1"/>
            <c:bubble3D val="0"/>
            <c:explosion val="8"/>
            <c:spPr>
              <a:solidFill>
                <a:srgbClr val="2FC2D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73A8-4741-B960-6C0D3A8B4DF8}"/>
              </c:ext>
            </c:extLst>
          </c:dPt>
          <c:dLbls>
            <c:dLbl>
              <c:idx val="0"/>
              <c:layout>
                <c:manualLayout>
                  <c:x val="-0.159747375328084"/>
                  <c:y val="0.1052711752152479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3A8-4741-B960-6C0D3A8B4DF8}"/>
                </c:ext>
              </c:extLst>
            </c:dLbl>
            <c:dLbl>
              <c:idx val="1"/>
              <c:layout>
                <c:manualLayout>
                  <c:x val="0.15358478627671501"/>
                  <c:y val="-0.10402678637133"/>
                </c:manualLayout>
              </c:layout>
              <c:tx>
                <c:rich>
                  <a:bodyPr/>
                  <a:lstStyle/>
                  <a:p>
                    <a:fld id="{9A925B8A-DFA5-443A-8215-C2F1C8ADE8CA}" type="PERCENTAGE">
                      <a:rPr lang="en-US" baseline="0" smtClean="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3A8-4741-B960-6C0D3A8B4D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Development (6-9-12 months)</c:v>
                </c:pt>
                <c:pt idx="1">
                  <c:v>Maintenance (24-60 months)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A8-4741-B960-6C0D3A8B4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legendEntry>
        <c:idx val="0"/>
        <c:txPr>
          <a:bodyPr/>
          <a:lstStyle/>
          <a:p>
            <a:pPr>
              <a:defRPr sz="1600">
                <a:solidFill>
                  <a:schemeClr val="bg1"/>
                </a:solidFill>
                <a:latin typeface="Trebuchet MS" panose="020B0603020202020204" pitchFamily="34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600">
                <a:solidFill>
                  <a:schemeClr val="bg1"/>
                </a:solidFill>
                <a:latin typeface="Trebuchet MS" panose="020B0603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121695906432749"/>
          <c:y val="0.77625329136029497"/>
          <c:w val="0.75660818713450295"/>
          <c:h val="0.20119311363756601"/>
        </c:manualLayout>
      </c:layout>
      <c:overlay val="0"/>
      <c:txPr>
        <a:bodyPr/>
        <a:lstStyle/>
        <a:p>
          <a:pPr>
            <a:defRPr sz="1600">
              <a:solidFill>
                <a:schemeClr val="bg1"/>
              </a:solidFill>
              <a:latin typeface="Trebuchet MS" panose="020B0603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657185" y="0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/>
          <a:lstStyle>
            <a:lvl1pPr algn="r">
              <a:defRPr sz="1000"/>
            </a:lvl1pPr>
          </a:lstStyle>
          <a:p>
            <a:fld id="{7F5E9BF7-95E4-A242-BA1D-05FDCF603BE6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250953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 anchor="b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657185" y="8250953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 anchor="b"/>
          <a:lstStyle>
            <a:lvl1pPr algn="r">
              <a:defRPr sz="10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57185" y="0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/>
          <a:lstStyle>
            <a:lvl1pPr algn="r">
              <a:defRPr sz="1000"/>
            </a:lvl1pPr>
          </a:lstStyle>
          <a:p>
            <a:fld id="{165DBCB1-0306-AD41-9452-11E7C08D5C04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49275" y="650875"/>
            <a:ext cx="5789613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6420" tIns="38210" rIns="76420" bIns="382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9107" y="4126230"/>
            <a:ext cx="3752850" cy="3909060"/>
          </a:xfrm>
          <a:prstGeom prst="rect">
            <a:avLst/>
          </a:prstGeom>
        </p:spPr>
        <p:txBody>
          <a:bodyPr vert="horz" lIns="76420" tIns="38210" rIns="76420" bIns="3821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250953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 anchor="b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57185" y="8250953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 anchor="b"/>
          <a:lstStyle>
            <a:lvl1pPr algn="r">
              <a:defRPr sz="10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12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13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15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16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17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18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19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20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21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22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2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23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24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26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27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28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29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30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31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32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33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4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34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36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37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38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39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40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41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42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43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44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45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46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47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49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50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51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52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53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54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55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56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57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58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59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60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61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62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63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64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65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7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9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10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video/9o36K2al" TargetMode="External"/><Relationship Id="rId13" Type="http://schemas.openxmlformats.org/officeDocument/2006/relationships/hyperlink" Target="https://videoportal.epam.com/video/xazMdLJG" TargetMode="External"/><Relationship Id="rId3" Type="http://schemas.openxmlformats.org/officeDocument/2006/relationships/hyperlink" Target="https://videoportal.epam.com/video/LoEpvyad" TargetMode="External"/><Relationship Id="rId7" Type="http://schemas.openxmlformats.org/officeDocument/2006/relationships/hyperlink" Target="https://videoportal.epam.com/video/qay0ByJl" TargetMode="External"/><Relationship Id="rId12" Type="http://schemas.openxmlformats.org/officeDocument/2006/relationships/hyperlink" Target="https://videoportal.epam.com/video/BR0X1bRl" TargetMode="External"/><Relationship Id="rId17" Type="http://schemas.openxmlformats.org/officeDocument/2006/relationships/hyperlink" Target="https://videoportal.epam.com/video/PaK27VJ0" TargetMode="External"/><Relationship Id="rId2" Type="http://schemas.openxmlformats.org/officeDocument/2006/relationships/slide" Target="../slides/slide11.xml"/><Relationship Id="rId16" Type="http://schemas.openxmlformats.org/officeDocument/2006/relationships/hyperlink" Target="https://videoportal.epam.com/video/LoBm2b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deoportal.epam.com/video/2RdLp8Rd" TargetMode="External"/><Relationship Id="rId11" Type="http://schemas.openxmlformats.org/officeDocument/2006/relationships/hyperlink" Target="https://videoportal.epam.com/video/nR4X2ARD" TargetMode="External"/><Relationship Id="rId5" Type="http://schemas.openxmlformats.org/officeDocument/2006/relationships/hyperlink" Target="https://videoportal.epam.com/video/7oWwGGoP" TargetMode="External"/><Relationship Id="rId15" Type="http://schemas.openxmlformats.org/officeDocument/2006/relationships/hyperlink" Target="https://videoportal.epam.com/video/Koe9n7oq" TargetMode="External"/><Relationship Id="rId10" Type="http://schemas.openxmlformats.org/officeDocument/2006/relationships/hyperlink" Target="https://videoportal.epam.com/video/nR49ZzJD" TargetMode="External"/><Relationship Id="rId4" Type="http://schemas.openxmlformats.org/officeDocument/2006/relationships/hyperlink" Target="https://videoportal.epam.com/video/noZmMgaq" TargetMode="External"/><Relationship Id="rId9" Type="http://schemas.openxmlformats.org/officeDocument/2006/relationships/hyperlink" Target="https://videoportal.epam.com/video/BR0XWbRl" TargetMode="External"/><Relationship Id="rId14" Type="http://schemas.openxmlformats.org/officeDocument/2006/relationships/hyperlink" Target="https://videoportal.epam.com/video/7oWlpvR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AE90029-A909-AD4E-9775-A0D64990AD22}" type="slidenum">
              <a:rPr lang="en-US" smtClean="0">
                <a:solidFill>
                  <a:prstClr val="black"/>
                </a:solidFill>
              </a:rPr>
              <a:pPr defTabSz="914400"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4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81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99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30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17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51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91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1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94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94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0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</a:t>
            </a:r>
            <a:r>
              <a:rPr lang="en-US" baseline="0" dirty="0"/>
              <a:t> Video Links:</a:t>
            </a:r>
          </a:p>
          <a:p>
            <a:endParaRPr lang="en-US" baseline="0" dirty="0"/>
          </a:p>
          <a:p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12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79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13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36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36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78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909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20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64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495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37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</a:t>
            </a:r>
            <a:r>
              <a:rPr lang="en-US" baseline="0" dirty="0"/>
              <a:t> Video Links:</a:t>
            </a:r>
          </a:p>
          <a:p>
            <a:endParaRPr lang="en-US" baseline="0" dirty="0"/>
          </a:p>
          <a:p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82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232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524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620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612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759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824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897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173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837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08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</a:t>
            </a:r>
            <a:r>
              <a:rPr lang="en-US" baseline="0" dirty="0"/>
              <a:t> Video Links:</a:t>
            </a:r>
          </a:p>
          <a:p>
            <a:endParaRPr lang="en-US" baseline="0" dirty="0"/>
          </a:p>
          <a:p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165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587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621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05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972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39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213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862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305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356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99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</a:t>
            </a:r>
            <a:r>
              <a:rPr lang="en-US" baseline="0" dirty="0"/>
              <a:t> Video Links:</a:t>
            </a:r>
          </a:p>
          <a:p>
            <a:endParaRPr lang="en-US" baseline="0" dirty="0"/>
          </a:p>
          <a:p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864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082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165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2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446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49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714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2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134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365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2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</a:t>
            </a:r>
            <a:r>
              <a:rPr lang="en-US" baseline="0" dirty="0"/>
              <a:t> Video Links:</a:t>
            </a:r>
          </a:p>
          <a:p>
            <a:endParaRPr lang="en-US" baseline="0" dirty="0"/>
          </a:p>
          <a:p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8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95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84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Video Links:</a:t>
            </a:r>
          </a:p>
          <a:p>
            <a:endParaRPr lang="en-US" baseline="0" dirty="0" smtClean="0"/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Presentations: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DPES position – bit dated but this material landed us in lead category for Forrester wave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https://videoportal.epam.com/video/LoEpvyad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Global Locations – Elaina Shekhter &amp;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https://videoportal.epam.com/video/noZmMgaq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Data Intelligence Practice – Max Bogretsov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https://videoportal.epam.com/video/7oWwGGoP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Services – Kevin Labick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https://videoportal.epam.com/video/2RdLp8Rd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Presentations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Energy Practice – Alan Harlan, John Chu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https://videoportal.epam.com/video/qay0ByJl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Healthcare – Alan Harlan, Daniel Estrada, Jacob Jesson, Yuriy Gankin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https://videoportal.epam.com/video/9o36K2al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Digital in Retail – Kevin Labick,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Valeri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Makovic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Kjaergaard, Pedro Silva, &amp; Robin Smith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https://videoportal.epam.com/video/BR0XWbRl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Areas/Products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IoT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https://videoportal.epam.com/video/nR49ZzJD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https://videoportal.epam.com/video/nR4X2ARD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https://videoportal.epam.com/video/BR0X1bRl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API Strategy – Max &amp; Pavel Veller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https://videoportal.epam.com/video/xazMdLJG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Cloud Services – Eli Feldman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https://videoportal.epam.com/video/7oWlpvRP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Blockchain – FB1, Ilya Romanov, Roman Polupanov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https://videoportal.epam.com/video/Koe9n7oq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DevOps – Eli &amp; Dmitry Tikhomirov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https://videoportal.epam.com/video/LoBm2ba9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InfoNgen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Serge Velychko - </a:t>
            </a:r>
            <a:r>
              <a:rPr lang="en-US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https://videoportal.epam.com/video/PaK27VJ0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5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6" y="1417375"/>
            <a:ext cx="7450669" cy="744805"/>
          </a:xfrm>
          <a:prstGeom prst="rect">
            <a:avLst/>
          </a:prstGeom>
        </p:spPr>
        <p:txBody>
          <a:bodyPr lIns="68576" tIns="0" rIns="68576" bIns="34289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70" y="2879526"/>
            <a:ext cx="2670477" cy="281614"/>
          </a:xfrm>
          <a:prstGeom prst="rect">
            <a:avLst/>
          </a:prstGeom>
          <a:solidFill>
            <a:schemeClr val="accent2"/>
          </a:solidFill>
        </p:spPr>
        <p:txBody>
          <a:bodyPr wrap="none" lIns="68576" tIns="27431" rIns="68576" bIns="34289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875" indent="0">
              <a:buFontTx/>
              <a:buNone/>
              <a:defRPr/>
            </a:lvl2pPr>
            <a:lvl3pPr marL="685749" indent="0">
              <a:buFontTx/>
              <a:buNone/>
              <a:defRPr/>
            </a:lvl3pPr>
            <a:lvl4pPr marL="1028624" indent="0">
              <a:buFontTx/>
              <a:buNone/>
              <a:defRPr/>
            </a:lvl4pPr>
            <a:lvl5pPr marL="13714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8"/>
            <a:ext cx="3649662" cy="279797"/>
          </a:xfrm>
          <a:prstGeom prst="rect">
            <a:avLst/>
          </a:prstGeom>
        </p:spPr>
        <p:txBody>
          <a:bodyPr lIns="68576" tIns="34289" rIns="68576" bIns="34289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30"/>
            <a:ext cx="1243502" cy="458237"/>
          </a:xfrm>
          <a:prstGeom prst="rect">
            <a:avLst/>
          </a:prstGeom>
        </p:spPr>
        <p:txBody>
          <a:bodyPr vert="horz" lIns="68576" tIns="34289" rIns="68576" bIns="34289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6" y="504829"/>
            <a:ext cx="1411591" cy="458881"/>
          </a:xfrm>
          <a:prstGeom prst="rect">
            <a:avLst/>
          </a:prstGeom>
        </p:spPr>
        <p:txBody>
          <a:bodyPr vert="horz" lIns="68576" tIns="34289" rIns="68576" bIns="34289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672208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664511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0" y="278433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2" y="1487023"/>
            <a:ext cx="2661921" cy="1172882"/>
          </a:xfrm>
          <a:prstGeom prst="rect">
            <a:avLst/>
          </a:prstGeom>
        </p:spPr>
        <p:txBody>
          <a:bodyPr vert="horz"/>
          <a:lstStyle>
            <a:lvl1pPr marL="0" marR="0" indent="0" algn="ctr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51204" y="1476452"/>
            <a:ext cx="2641601" cy="1184957"/>
          </a:xfrm>
          <a:prstGeom prst="rect">
            <a:avLst/>
          </a:prstGeom>
        </p:spPr>
        <p:txBody>
          <a:bodyPr vert="horz"/>
          <a:lstStyle>
            <a:lvl1pPr marL="0" marR="0" indent="0" algn="ctr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50002" y="1476452"/>
            <a:ext cx="2600960" cy="1184957"/>
          </a:xfrm>
          <a:prstGeom prst="rect">
            <a:avLst/>
          </a:prstGeom>
        </p:spPr>
        <p:txBody>
          <a:bodyPr vert="horz"/>
          <a:lstStyle>
            <a:lvl1pPr marL="0" marR="0" indent="0" algn="ctr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882" y="3588258"/>
            <a:ext cx="2661921" cy="11267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251204" y="3598826"/>
            <a:ext cx="2641601" cy="111470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339840" y="3609400"/>
            <a:ext cx="2611120" cy="110263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631207" y="902100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3703394" y="902101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38" hasCustomPrompt="1"/>
          </p:nvPr>
        </p:nvSpPr>
        <p:spPr>
          <a:xfrm>
            <a:off x="6727208" y="902100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9" hasCustomPrompt="1"/>
          </p:nvPr>
        </p:nvSpPr>
        <p:spPr>
          <a:xfrm>
            <a:off x="631207" y="3015743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40" hasCustomPrompt="1"/>
          </p:nvPr>
        </p:nvSpPr>
        <p:spPr>
          <a:xfrm>
            <a:off x="3703394" y="3015743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5" name="Picture Placeholder 4"/>
          <p:cNvSpPr>
            <a:spLocks noGrp="1"/>
          </p:cNvSpPr>
          <p:nvPr>
            <p:ph type="pic" sz="quarter" idx="41" hasCustomPrompt="1"/>
          </p:nvPr>
        </p:nvSpPr>
        <p:spPr>
          <a:xfrm>
            <a:off x="6727208" y="3015743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</p:spTree>
    <p:extLst>
      <p:ext uri="{BB962C8B-B14F-4D97-AF65-F5344CB8AC3E}">
        <p14:creationId xmlns:p14="http://schemas.microsoft.com/office/powerpoint/2010/main" val="158791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994640" y="922196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994640" y="1711877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994640" y="2501557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94640" y="3291237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1005224" y="4080916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03483" y="846138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03483" y="1631950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03483" y="2417763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03483" y="3203575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03483" y="3989388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541025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_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903200" y="922196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903200" y="1711877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903200" y="2501557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03200" y="3291237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913784" y="4080916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56646" y="846137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56646" y="1631949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6646" y="2417762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56646" y="3203574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56646" y="3989387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8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5394629" y="925375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5394629" y="1715055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0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5394629" y="2504735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5394629" y="3294416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26" hasCustomPrompt="1"/>
          </p:nvPr>
        </p:nvSpPr>
        <p:spPr>
          <a:xfrm>
            <a:off x="5405213" y="4084094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748076" y="849315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748076" y="1635128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48076" y="2420940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748076" y="3206753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4748076" y="3992565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01513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5" y="704277"/>
            <a:ext cx="3059113" cy="392545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3050314" y="704277"/>
            <a:ext cx="3059113" cy="392545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84892" y="704277"/>
            <a:ext cx="3059113" cy="392545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048000" y="669642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6096000" y="669642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72738" y="1186277"/>
            <a:ext cx="1691266" cy="39836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3740367" y="1186277"/>
            <a:ext cx="1691266" cy="39836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6807992" y="1186277"/>
            <a:ext cx="1691266" cy="39836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Client Logo</a:t>
            </a:r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0" y="1674090"/>
            <a:ext cx="9144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161636" y="1835729"/>
            <a:ext cx="2759364" cy="28394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52"/>
          <p:cNvSpPr>
            <a:spLocks noGrp="1"/>
          </p:cNvSpPr>
          <p:nvPr>
            <p:ph type="body" sz="quarter" idx="25"/>
          </p:nvPr>
        </p:nvSpPr>
        <p:spPr>
          <a:xfrm>
            <a:off x="3223491" y="1861127"/>
            <a:ext cx="2759364" cy="28394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Text Placeholder 52"/>
          <p:cNvSpPr>
            <a:spLocks noGrp="1"/>
          </p:cNvSpPr>
          <p:nvPr>
            <p:ph type="body" sz="quarter" idx="26"/>
          </p:nvPr>
        </p:nvSpPr>
        <p:spPr>
          <a:xfrm>
            <a:off x="6248400" y="1861127"/>
            <a:ext cx="2759364" cy="28394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743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28467" y="841852"/>
            <a:ext cx="2781012" cy="39254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3178776" y="841852"/>
            <a:ext cx="2781012" cy="392546"/>
          </a:xfrm>
          <a:prstGeom prst="rect">
            <a:avLst/>
          </a:prstGeom>
          <a:solidFill>
            <a:schemeClr val="accent4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213354" y="841852"/>
            <a:ext cx="2781012" cy="392546"/>
          </a:xfrm>
          <a:prstGeom prst="rect">
            <a:avLst/>
          </a:prstGeom>
          <a:solidFill>
            <a:schemeClr val="accent6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048000" y="669642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6096000" y="669642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81965" y="372835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161636" y="1344087"/>
            <a:ext cx="2759364" cy="16679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135167" y="373964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30" hasCustomPrompt="1"/>
          </p:nvPr>
        </p:nvSpPr>
        <p:spPr>
          <a:xfrm>
            <a:off x="193255" y="4106534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33" hasCustomPrompt="1"/>
          </p:nvPr>
        </p:nvSpPr>
        <p:spPr>
          <a:xfrm>
            <a:off x="1146457" y="4117824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36" hasCustomPrompt="1"/>
          </p:nvPr>
        </p:nvSpPr>
        <p:spPr>
          <a:xfrm>
            <a:off x="190434" y="4470599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39" hasCustomPrompt="1"/>
          </p:nvPr>
        </p:nvSpPr>
        <p:spPr>
          <a:xfrm>
            <a:off x="1143636" y="4481889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077786" y="373682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43" hasCustomPrompt="1"/>
          </p:nvPr>
        </p:nvSpPr>
        <p:spPr>
          <a:xfrm>
            <a:off x="2089076" y="4115003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44" hasCustomPrompt="1"/>
          </p:nvPr>
        </p:nvSpPr>
        <p:spPr>
          <a:xfrm>
            <a:off x="2086255" y="447906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190502" y="3128433"/>
            <a:ext cx="2719917" cy="448733"/>
          </a:xfrm>
        </p:spPr>
        <p:txBody>
          <a:bodyPr>
            <a:normAutofit/>
          </a:bodyPr>
          <a:lstStyle>
            <a:lvl1pPr>
              <a:defRPr sz="1200" cap="all" baseline="0">
                <a:latin typeface="Arial Black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213028" y="373259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6" name="Text Placeholder 52"/>
          <p:cNvSpPr>
            <a:spLocks noGrp="1"/>
          </p:cNvSpPr>
          <p:nvPr>
            <p:ph type="body" sz="quarter" idx="47"/>
          </p:nvPr>
        </p:nvSpPr>
        <p:spPr>
          <a:xfrm>
            <a:off x="3192699" y="1348325"/>
            <a:ext cx="2759364" cy="16679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166230" y="374388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3224318" y="4110772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4177520" y="4122062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3221497" y="447483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4174699" y="448612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5108849" y="3741065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3" name="Picture Placeholder 13"/>
          <p:cNvSpPr>
            <a:spLocks noGrp="1"/>
          </p:cNvSpPr>
          <p:nvPr>
            <p:ph type="pic" sz="quarter" idx="54" hasCustomPrompt="1"/>
          </p:nvPr>
        </p:nvSpPr>
        <p:spPr>
          <a:xfrm>
            <a:off x="5120139" y="4119241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4" name="Picture Placeholder 13"/>
          <p:cNvSpPr>
            <a:spLocks noGrp="1"/>
          </p:cNvSpPr>
          <p:nvPr>
            <p:ph type="pic" sz="quarter" idx="55" hasCustomPrompt="1"/>
          </p:nvPr>
        </p:nvSpPr>
        <p:spPr>
          <a:xfrm>
            <a:off x="5117318" y="448330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56" hasCustomPrompt="1"/>
          </p:nvPr>
        </p:nvSpPr>
        <p:spPr>
          <a:xfrm>
            <a:off x="3221564" y="3132671"/>
            <a:ext cx="2719917" cy="448733"/>
          </a:xfrm>
        </p:spPr>
        <p:txBody>
          <a:bodyPr>
            <a:normAutofit/>
          </a:bodyPr>
          <a:lstStyle>
            <a:lvl1pPr>
              <a:defRPr sz="1200" cap="all" baseline="0">
                <a:latin typeface="Arial Black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57" hasCustomPrompt="1"/>
          </p:nvPr>
        </p:nvSpPr>
        <p:spPr>
          <a:xfrm>
            <a:off x="6229278" y="373259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8" name="Text Placeholder 52"/>
          <p:cNvSpPr>
            <a:spLocks noGrp="1"/>
          </p:cNvSpPr>
          <p:nvPr>
            <p:ph type="body" sz="quarter" idx="58"/>
          </p:nvPr>
        </p:nvSpPr>
        <p:spPr>
          <a:xfrm>
            <a:off x="6208949" y="1348325"/>
            <a:ext cx="2759364" cy="16679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59" hasCustomPrompt="1"/>
          </p:nvPr>
        </p:nvSpPr>
        <p:spPr>
          <a:xfrm>
            <a:off x="7182480" y="374388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60" hasCustomPrompt="1"/>
          </p:nvPr>
        </p:nvSpPr>
        <p:spPr>
          <a:xfrm>
            <a:off x="6240568" y="4110772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61" hasCustomPrompt="1"/>
          </p:nvPr>
        </p:nvSpPr>
        <p:spPr>
          <a:xfrm>
            <a:off x="7193770" y="4122062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2" name="Picture Placeholder 13"/>
          <p:cNvSpPr>
            <a:spLocks noGrp="1"/>
          </p:cNvSpPr>
          <p:nvPr>
            <p:ph type="pic" sz="quarter" idx="62" hasCustomPrompt="1"/>
          </p:nvPr>
        </p:nvSpPr>
        <p:spPr>
          <a:xfrm>
            <a:off x="6237747" y="447483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3" hasCustomPrompt="1"/>
          </p:nvPr>
        </p:nvSpPr>
        <p:spPr>
          <a:xfrm>
            <a:off x="7190949" y="448612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64" hasCustomPrompt="1"/>
          </p:nvPr>
        </p:nvSpPr>
        <p:spPr>
          <a:xfrm>
            <a:off x="8125099" y="3741065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65" hasCustomPrompt="1"/>
          </p:nvPr>
        </p:nvSpPr>
        <p:spPr>
          <a:xfrm>
            <a:off x="8136389" y="4119241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66" hasCustomPrompt="1"/>
          </p:nvPr>
        </p:nvSpPr>
        <p:spPr>
          <a:xfrm>
            <a:off x="8133568" y="448330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idx="67" hasCustomPrompt="1"/>
          </p:nvPr>
        </p:nvSpPr>
        <p:spPr>
          <a:xfrm>
            <a:off x="6237815" y="3132671"/>
            <a:ext cx="2719917" cy="448733"/>
          </a:xfrm>
        </p:spPr>
        <p:txBody>
          <a:bodyPr>
            <a:normAutofit/>
          </a:bodyPr>
          <a:lstStyle>
            <a:lvl1pPr>
              <a:defRPr sz="1200" cap="all" baseline="0">
                <a:latin typeface="Arial Black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05774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ox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2278306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556608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834910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11545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2289850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4568152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6846454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304465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60709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6842436" y="699653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92658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Block Phot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670470"/>
            <a:ext cx="2286000" cy="13978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297546" y="670470"/>
            <a:ext cx="2286000" cy="13978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866194" y="670470"/>
            <a:ext cx="2286000" cy="13978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3468588"/>
            <a:ext cx="2286000" cy="1380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580194" y="3468588"/>
            <a:ext cx="2286000" cy="1380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866194" y="3468588"/>
            <a:ext cx="2286000" cy="1380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297546" y="2080669"/>
            <a:ext cx="2286000" cy="137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580194" y="2080669"/>
            <a:ext cx="2286000" cy="137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0" y="2082800"/>
            <a:ext cx="2286000" cy="1381760"/>
          </a:xfrm>
          <a:solidFill>
            <a:schemeClr val="accent6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4" hasCustomPrompt="1"/>
          </p:nvPr>
        </p:nvSpPr>
        <p:spPr>
          <a:xfrm>
            <a:off x="4576763" y="691516"/>
            <a:ext cx="2286000" cy="138176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25" hasCustomPrompt="1"/>
          </p:nvPr>
        </p:nvSpPr>
        <p:spPr>
          <a:xfrm>
            <a:off x="2284413" y="3469322"/>
            <a:ext cx="2286000" cy="1380744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2077405"/>
            <a:ext cx="2286000" cy="1381760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288040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ust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98049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3220854"/>
            <a:ext cx="6000750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22250" y="877889"/>
            <a:ext cx="5619750" cy="2132482"/>
          </a:xfrm>
        </p:spPr>
        <p:txBody>
          <a:bodyPr numCol="2"/>
          <a:lstStyle>
            <a:lvl2pPr marL="228582" marR="0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 dirty="0"/>
              <a:t>Bulleted List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9502" y="868367"/>
            <a:ext cx="2814638" cy="3760081"/>
          </a:xfrm>
        </p:spPr>
        <p:txBody>
          <a:bodyPr/>
          <a:lstStyle>
            <a:lvl1pPr marL="0" indent="0">
              <a:buFont typeface="Arial"/>
              <a:buNone/>
              <a:defRPr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79917" y="3394791"/>
            <a:ext cx="2635250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Clients we serve in this area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97604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334775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71946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609117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746289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208899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46070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83241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620412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4757584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215639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ust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98049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3220854"/>
            <a:ext cx="6000750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177138" y="896706"/>
            <a:ext cx="2769306" cy="3712927"/>
          </a:xfrm>
        </p:spPr>
        <p:txBody>
          <a:bodyPr numCol="1"/>
          <a:lstStyle>
            <a:lvl2pPr marL="228582" marR="0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 dirty="0"/>
              <a:t>Bulleted List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79917" y="3394791"/>
            <a:ext cx="2635250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Clients we serve in this area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97604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334775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71946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609117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746289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208899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46070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83241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620412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4757584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0" name="Content Placeholder 9"/>
          <p:cNvSpPr>
            <a:spLocks noGrp="1"/>
          </p:cNvSpPr>
          <p:nvPr>
            <p:ph sz="quarter" idx="54" hasCustomPrompt="1"/>
          </p:nvPr>
        </p:nvSpPr>
        <p:spPr>
          <a:xfrm>
            <a:off x="189919" y="845384"/>
            <a:ext cx="1016005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Key facts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57" hasCustomPrompt="1"/>
          </p:nvPr>
        </p:nvSpPr>
        <p:spPr>
          <a:xfrm>
            <a:off x="4781839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58" hasCustomPrompt="1"/>
          </p:nvPr>
        </p:nvSpPr>
        <p:spPr>
          <a:xfrm>
            <a:off x="358122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Picture Placeholder 34"/>
          <p:cNvSpPr>
            <a:spLocks noGrp="1"/>
          </p:cNvSpPr>
          <p:nvPr>
            <p:ph type="pic" sz="quarter" idx="59" hasCustomPrompt="1"/>
          </p:nvPr>
        </p:nvSpPr>
        <p:spPr>
          <a:xfrm>
            <a:off x="2635140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7" name="Picture Placeholder 34"/>
          <p:cNvSpPr>
            <a:spLocks noGrp="1"/>
          </p:cNvSpPr>
          <p:nvPr>
            <p:ph type="pic" sz="quarter" idx="60" hasCustomPrompt="1"/>
          </p:nvPr>
        </p:nvSpPr>
        <p:spPr>
          <a:xfrm>
            <a:off x="3773649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8" name="Picture Placeholder 34"/>
          <p:cNvSpPr>
            <a:spLocks noGrp="1"/>
          </p:cNvSpPr>
          <p:nvPr>
            <p:ph type="pic" sz="quarter" idx="61" hasCustomPrompt="1"/>
          </p:nvPr>
        </p:nvSpPr>
        <p:spPr>
          <a:xfrm>
            <a:off x="4912158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65" hasCustomPrompt="1"/>
          </p:nvPr>
        </p:nvSpPr>
        <p:spPr>
          <a:xfrm>
            <a:off x="4780212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41" name="Picture Placeholder 34"/>
          <p:cNvSpPr>
            <a:spLocks noGrp="1"/>
          </p:cNvSpPr>
          <p:nvPr>
            <p:ph type="pic" sz="quarter" idx="66" hasCustomPrompt="1"/>
          </p:nvPr>
        </p:nvSpPr>
        <p:spPr>
          <a:xfrm>
            <a:off x="1496631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67" hasCustomPrompt="1"/>
          </p:nvPr>
        </p:nvSpPr>
        <p:spPr>
          <a:xfrm>
            <a:off x="3630373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68" hasCustomPrompt="1"/>
          </p:nvPr>
        </p:nvSpPr>
        <p:spPr>
          <a:xfrm>
            <a:off x="3628746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69" hasCustomPrompt="1"/>
          </p:nvPr>
        </p:nvSpPr>
        <p:spPr>
          <a:xfrm>
            <a:off x="2504305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70" hasCustomPrompt="1"/>
          </p:nvPr>
        </p:nvSpPr>
        <p:spPr>
          <a:xfrm>
            <a:off x="2502677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71" hasCustomPrompt="1"/>
          </p:nvPr>
        </p:nvSpPr>
        <p:spPr>
          <a:xfrm>
            <a:off x="1369771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72" hasCustomPrompt="1"/>
          </p:nvPr>
        </p:nvSpPr>
        <p:spPr>
          <a:xfrm>
            <a:off x="1368144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73" hasCustomPrompt="1"/>
          </p:nvPr>
        </p:nvSpPr>
        <p:spPr>
          <a:xfrm>
            <a:off x="226771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74" hasCustomPrompt="1"/>
          </p:nvPr>
        </p:nvSpPr>
        <p:spPr>
          <a:xfrm>
            <a:off x="225144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</p:spTree>
    <p:extLst>
      <p:ext uri="{BB962C8B-B14F-4D97-AF65-F5344CB8AC3E}">
        <p14:creationId xmlns:p14="http://schemas.microsoft.com/office/powerpoint/2010/main" val="4058709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y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68127" y="541873"/>
            <a:ext cx="22693" cy="362561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0" y="2728156"/>
            <a:ext cx="9144000" cy="3521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873042" y="896707"/>
            <a:ext cx="4073407" cy="1605667"/>
          </a:xfrm>
        </p:spPr>
        <p:txBody>
          <a:bodyPr numCol="1"/>
          <a:lstStyle>
            <a:lvl2pPr marL="228582" marR="0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 dirty="0"/>
              <a:t>Bulleted List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881948" y="1961073"/>
            <a:ext cx="1251693" cy="633948"/>
          </a:xfrm>
        </p:spPr>
        <p:txBody>
          <a:bodyPr/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/>
              <a:t>Fact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89325" y="2849167"/>
            <a:ext cx="2635250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Clients we serve in this area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8688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29583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0478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51373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19817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0712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1607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52502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0" name="Content Placeholder 9"/>
          <p:cNvSpPr>
            <a:spLocks noGrp="1"/>
          </p:cNvSpPr>
          <p:nvPr>
            <p:ph sz="quarter" idx="54" hasCustomPrompt="1"/>
          </p:nvPr>
        </p:nvSpPr>
        <p:spPr>
          <a:xfrm>
            <a:off x="189919" y="845384"/>
            <a:ext cx="1016005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Key facts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55" hasCustomPrompt="1"/>
          </p:nvPr>
        </p:nvSpPr>
        <p:spPr>
          <a:xfrm>
            <a:off x="2330687" y="1961073"/>
            <a:ext cx="1251693" cy="633948"/>
          </a:xfrm>
        </p:spPr>
        <p:txBody>
          <a:bodyPr/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/>
              <a:t>Fact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58" hasCustomPrompt="1"/>
          </p:nvPr>
        </p:nvSpPr>
        <p:spPr>
          <a:xfrm>
            <a:off x="160910" y="4337390"/>
            <a:ext cx="949167" cy="37572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36" name="Picture Placeholder 34"/>
          <p:cNvSpPr>
            <a:spLocks noGrp="1"/>
          </p:cNvSpPr>
          <p:nvPr>
            <p:ph type="pic" sz="quarter" idx="59" hasCustomPrompt="1"/>
          </p:nvPr>
        </p:nvSpPr>
        <p:spPr>
          <a:xfrm>
            <a:off x="2635056" y="1176501"/>
            <a:ext cx="637624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4882449" y="2834637"/>
            <a:ext cx="4073407" cy="1210556"/>
          </a:xfrm>
        </p:spPr>
        <p:txBody>
          <a:bodyPr numCol="2">
            <a:normAutofit/>
          </a:bodyPr>
          <a:lstStyle>
            <a:lvl2pPr marL="228582" marR="0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Tx/>
              <a:buBlip>
                <a:blip r:embed="rId2"/>
              </a:buBlip>
              <a:tabLst/>
              <a:defRPr sz="1000"/>
            </a:lvl2pPr>
            <a:lvl3pPr marL="457166" indent="-228582">
              <a:buSzPct val="120000"/>
              <a:buFontTx/>
              <a:buBlip>
                <a:blip r:embed="rId2"/>
              </a:buBlip>
              <a:defRPr sz="1000"/>
            </a:lvl3pPr>
            <a:lvl4pPr marL="649176" indent="-171438">
              <a:buSzPct val="120000"/>
              <a:buFontTx/>
              <a:buBlip>
                <a:blip r:embed="rId2"/>
              </a:buBlip>
              <a:defRPr sz="1000"/>
            </a:lvl4pPr>
            <a:lvl5pPr marL="813756" indent="-171438">
              <a:buSzPct val="120000"/>
              <a:buFontTx/>
              <a:buBlip>
                <a:blip r:embed="rId2"/>
              </a:buBlip>
              <a:defRPr sz="1000"/>
            </a:lvl5pPr>
          </a:lstStyle>
          <a:p>
            <a:pPr lvl="1"/>
            <a:r>
              <a:rPr lang="en-US" dirty="0"/>
              <a:t>Bulleted List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0" y="4176900"/>
            <a:ext cx="9144000" cy="3521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61"/>
          </p:nvPr>
        </p:nvSpPr>
        <p:spPr>
          <a:xfrm>
            <a:off x="1298224" y="4336053"/>
            <a:ext cx="7656866" cy="385762"/>
          </a:xfrm>
        </p:spPr>
        <p:txBody>
          <a:bodyPr/>
          <a:lstStyle>
            <a:lvl1pPr>
              <a:defRPr cap="all">
                <a:latin typeface="Arial Black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34"/>
          <p:cNvSpPr>
            <a:spLocks noGrp="1"/>
          </p:cNvSpPr>
          <p:nvPr>
            <p:ph type="pic" sz="quarter" idx="62" hasCustomPrompt="1"/>
          </p:nvPr>
        </p:nvSpPr>
        <p:spPr>
          <a:xfrm>
            <a:off x="1186316" y="1176501"/>
            <a:ext cx="637624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58185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76" tIns="34289" rIns="68576" bIns="34289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4"/>
            <a:ext cx="6910388" cy="595035"/>
          </a:xfrm>
          <a:prstGeom prst="rect">
            <a:avLst/>
          </a:prstGeom>
        </p:spPr>
        <p:txBody>
          <a:bodyPr lIns="68576" tIns="34289" rIns="68576" bIns="34289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5" y="3340105"/>
            <a:ext cx="6488113" cy="288539"/>
          </a:xfrm>
          <a:prstGeom prst="rect">
            <a:avLst/>
          </a:prstGeom>
        </p:spPr>
        <p:txBody>
          <a:bodyPr lIns="68576" tIns="34289" rIns="68576" bIns="3428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8"/>
            <a:ext cx="3649662" cy="279797"/>
          </a:xfrm>
          <a:prstGeom prst="rect">
            <a:avLst/>
          </a:prstGeom>
        </p:spPr>
        <p:txBody>
          <a:bodyPr lIns="68576" tIns="34289" rIns="68576" bIns="34289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30"/>
            <a:ext cx="1243502" cy="458237"/>
          </a:xfrm>
          <a:prstGeom prst="rect">
            <a:avLst/>
          </a:prstGeom>
        </p:spPr>
        <p:txBody>
          <a:bodyPr vert="horz" lIns="68576" tIns="34289" rIns="68576" bIns="34289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463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97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Insert Case Study Image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45653" y="799631"/>
            <a:ext cx="7750096" cy="3734740"/>
          </a:xfrm>
          <a:solidFill>
            <a:srgbClr val="666666">
              <a:alpha val="90000"/>
            </a:srgbClr>
          </a:solidFill>
        </p:spPr>
        <p:txBody>
          <a:bodyPr lIns="182867" tIns="685749" rIns="182867" numCol="2" spcCol="137150">
            <a:normAutofit/>
          </a:bodyPr>
          <a:lstStyle>
            <a:lvl1pPr>
              <a:buClrTx/>
              <a:defRPr sz="1200">
                <a:solidFill>
                  <a:schemeClr val="bg1"/>
                </a:solidFill>
              </a:defRPr>
            </a:lvl1pPr>
            <a:lvl2pPr>
              <a:buClrTx/>
              <a:defRPr sz="1200">
                <a:solidFill>
                  <a:schemeClr val="bg1"/>
                </a:solidFill>
              </a:defRPr>
            </a:lvl2pPr>
            <a:lvl3pPr>
              <a:buClrTx/>
              <a:defRPr sz="1200">
                <a:solidFill>
                  <a:schemeClr val="bg1"/>
                </a:solidFill>
              </a:defRPr>
            </a:lvl3pPr>
            <a:lvl4pPr>
              <a:buClrTx/>
              <a:defRPr sz="1200">
                <a:solidFill>
                  <a:schemeClr val="bg1"/>
                </a:solidFill>
              </a:defRPr>
            </a:lvl4pPr>
            <a:lvl5pPr>
              <a:buClrTx/>
              <a:defRPr sz="12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55134" y="810999"/>
            <a:ext cx="7736703" cy="631138"/>
          </a:xfrm>
        </p:spPr>
        <p:txBody>
          <a:bodyPr lIns="182867" rIns="182867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112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2" presetClass="exit" presetSubtype="4" fill="hold" nodeType="clickEffect">
                  <p:stCondLst>
                    <p:cond delay="0"/>
                  </p:stCondLst>
                  <p:childTnLst>
                    <p:anim calcmode="lin" valueType="num">
                      <p:cBhvr additive="base">
                        <p:cTn dur="500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1+ppt_h/2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1" grpId="0"/>
      <p:bldP spid="11" grpId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7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6205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8419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5462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075"/>
          </a:xfrm>
        </p:spPr>
        <p:txBody>
          <a:bodyPr/>
          <a:lstStyle>
            <a:lvl1pPr>
              <a:defRPr sz="2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075"/>
          </a:xfrm>
        </p:spPr>
        <p:txBody>
          <a:bodyPr/>
          <a:lstStyle>
            <a:lvl1pPr>
              <a:defRPr sz="2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55279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46" y="1938193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9630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2" y="0"/>
            <a:ext cx="5668818" cy="5143500"/>
          </a:xfrm>
        </p:spPr>
        <p:txBody>
          <a:bodyPr lIns="182867" rIns="182867" anchor="ctr"/>
          <a:lstStyle>
            <a:lvl1pPr>
              <a:defRPr sz="2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57449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66" indent="0">
              <a:buNone/>
              <a:defRPr sz="2800"/>
            </a:lvl2pPr>
            <a:lvl3pPr marL="914333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6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2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987552"/>
            <a:ext cx="1862368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54861" rIns="68576" bIns="54861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0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to go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91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04800" y="1332312"/>
            <a:ext cx="8493760" cy="1085770"/>
          </a:xfrm>
          <a:prstGeom prst="rect">
            <a:avLst/>
          </a:prstGeom>
        </p:spPr>
        <p:txBody>
          <a:bodyPr lIns="68576" tIns="34289" rIns="68576" bIns="34289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304800" y="3017520"/>
            <a:ext cx="8488758" cy="1515190"/>
          </a:xfrm>
          <a:prstGeom prst="rect">
            <a:avLst/>
          </a:prstGeom>
        </p:spPr>
        <p:txBody>
          <a:bodyPr lIns="68576" tIns="34289" rIns="68576" bIns="34289">
            <a:noAutofit/>
          </a:bodyPr>
          <a:lstStyle>
            <a:lvl1pPr marL="128007" marR="0" indent="-128007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2602992"/>
            <a:ext cx="1862368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54861" rIns="68576" bIns="54861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0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409366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 flipV="1">
            <a:off x="4616828" y="2805211"/>
            <a:ext cx="18675" cy="205067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83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98016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2292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374114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308256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1175672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229660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7300751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80094" y="2948417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2345951" y="2948417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427187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3528789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6531434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5531608" y="376131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1597466" y="376131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6133630" y="667931"/>
            <a:ext cx="0" cy="212607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V="1">
            <a:off x="3024670" y="667931"/>
            <a:ext cx="0" cy="212607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8017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Layout_ 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0" y="1605312"/>
            <a:ext cx="5638800" cy="2451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835248" y="1434166"/>
            <a:ext cx="3136035" cy="27505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284947" y="88857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5830394" y="88857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5836408" y="2771302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286826" y="1942672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5645950" y="667928"/>
            <a:ext cx="0" cy="4188552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5835248" y="1212990"/>
            <a:ext cx="3136035" cy="250050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5835248" y="1921138"/>
            <a:ext cx="3136035" cy="27505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5835248" y="1710121"/>
            <a:ext cx="3136035" cy="2500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5835248" y="2401492"/>
            <a:ext cx="3136035" cy="27505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5835248" y="2198037"/>
            <a:ext cx="3136035" cy="2500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Chart Placeholder 33"/>
          <p:cNvSpPr>
            <a:spLocks noGrp="1"/>
          </p:cNvSpPr>
          <p:nvPr>
            <p:ph type="chart" sz="quarter" idx="34"/>
          </p:nvPr>
        </p:nvSpPr>
        <p:spPr>
          <a:xfrm>
            <a:off x="5832479" y="3156859"/>
            <a:ext cx="3138805" cy="15783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Chart Placeholder 33"/>
          <p:cNvSpPr>
            <a:spLocks noGrp="1"/>
          </p:cNvSpPr>
          <p:nvPr>
            <p:ph type="chart" sz="quarter" idx="35"/>
          </p:nvPr>
        </p:nvSpPr>
        <p:spPr>
          <a:xfrm>
            <a:off x="264799" y="2346961"/>
            <a:ext cx="5241925" cy="23571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298044" y="1212990"/>
            <a:ext cx="5178196" cy="2500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>
          <a:xfrm flipH="1" flipV="1">
            <a:off x="5647524" y="2718379"/>
            <a:ext cx="3496476" cy="4502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64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76" tIns="34289" rIns="68576" bIns="34289" rtlCol="0">
            <a:norm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171" indent="-214298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57188" y="1058731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368733" y="2348938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57188" y="3691105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3312831" y="1058731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3324376" y="2348938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3312831" y="3691105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6268462" y="1058731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6280007" y="2348938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6268462" y="3691105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80801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8"/>
            <a:ext cx="6910388" cy="52578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31" y="3340102"/>
            <a:ext cx="6488113" cy="36933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4094614"/>
            <a:ext cx="3649662" cy="36933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378621"/>
            <a:ext cx="1243502" cy="343678"/>
          </a:xfrm>
          <a:prstGeom prst="rect">
            <a:avLst/>
          </a:prstGeom>
        </p:spPr>
        <p:txBody>
          <a:bodyPr vert="horz" lIns="68576" tIns="34289" rIns="68576" bIns="34289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2899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Horizontal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1097279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 baseline="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001963" y="1097599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56" indent="-257156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406400" y="1828799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3001963" y="1829119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56" indent="-257156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406400" y="2550161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3001963" y="2550481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56" indent="-257156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 flipH="1" flipV="1">
            <a:off x="2794000" y="670564"/>
            <a:ext cx="30480" cy="416559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406400" y="3302000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3001963" y="3302320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56" indent="-257156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30" hasCustomPrompt="1"/>
          </p:nvPr>
        </p:nvSpPr>
        <p:spPr>
          <a:xfrm>
            <a:off x="406400" y="4013201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3001963" y="4013521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56" indent="-257156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2389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645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2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6206"/>
          </a:xfrm>
          <a:prstGeom prst="rect">
            <a:avLst/>
          </a:prstGeom>
          <a:noFill/>
        </p:spPr>
        <p:txBody>
          <a:bodyPr wrap="square" lIns="68576" tIns="34289" rIns="68576" bIns="34289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42"/>
            <a:ext cx="2316480" cy="161583"/>
          </a:xfrm>
          <a:prstGeom prst="rect">
            <a:avLst/>
          </a:prstGeom>
          <a:noFill/>
        </p:spPr>
        <p:txBody>
          <a:bodyPr wrap="square" lIns="68576" tIns="34289" rIns="68576" bIns="34289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7"/>
            <a:ext cx="476250" cy="16941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4088"/>
          </a:xfrm>
          <a:prstGeom prst="rect">
            <a:avLst/>
          </a:prstGeom>
          <a:solidFill>
            <a:schemeClr val="bg1"/>
          </a:solidFill>
          <a:effectLst>
            <a:outerShdw blurRad="40005" dist="25400" dir="5400000" algn="tl" rotWithShape="0">
              <a:srgbClr val="000000">
                <a:alpha val="30000"/>
              </a:srgbClr>
            </a:outerShdw>
          </a:effectLst>
        </p:spPr>
        <p:txBody>
          <a:bodyPr vert="horz" lIns="274301" tIns="45717" rIns="274301" bIns="45717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277092" y="946728"/>
            <a:ext cx="8555182" cy="3647498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77" r:id="rId3"/>
    <p:sldLayoutId id="2147483771" r:id="rId4"/>
    <p:sldLayoutId id="2147483772" r:id="rId5"/>
    <p:sldLayoutId id="2147483711" r:id="rId6"/>
    <p:sldLayoutId id="2147483768" r:id="rId7"/>
    <p:sldLayoutId id="2147483767" r:id="rId8"/>
    <p:sldLayoutId id="2147483773" r:id="rId9"/>
    <p:sldLayoutId id="2147483774" r:id="rId10"/>
    <p:sldLayoutId id="2147483775" r:id="rId11"/>
    <p:sldLayoutId id="2147483776" r:id="rId12"/>
    <p:sldLayoutId id="2147483778" r:id="rId13"/>
    <p:sldLayoutId id="2147483791" r:id="rId14"/>
    <p:sldLayoutId id="2147483792" r:id="rId15"/>
    <p:sldLayoutId id="2147483793" r:id="rId16"/>
    <p:sldLayoutId id="2147483795" r:id="rId17"/>
    <p:sldLayoutId id="2147483796" r:id="rId18"/>
    <p:sldLayoutId id="2147483794" r:id="rId19"/>
    <p:sldLayoutId id="2147483835" r:id="rId20"/>
    <p:sldLayoutId id="2147483836" r:id="rId21"/>
  </p:sldLayoutIdLst>
  <p:txStyles>
    <p:titleStyle>
      <a:lvl1pPr algn="l" defTabSz="342875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0" indent="0" algn="l" defTabSz="342875" rtl="0" eaLnBrk="1" latinLnBrk="0" hangingPunct="1">
        <a:spcBef>
          <a:spcPct val="20000"/>
        </a:spcBef>
        <a:spcAft>
          <a:spcPts val="300"/>
        </a:spcAft>
        <a:buFont typeface="Arial"/>
        <a:buNone/>
        <a:defRPr sz="1200" b="0" i="0" kern="1200">
          <a:solidFill>
            <a:schemeClr val="tx1"/>
          </a:solidFill>
          <a:latin typeface="+mn-lt"/>
          <a:ea typeface="+mn-ea"/>
          <a:cs typeface="Trebuchet MS Bold Italic"/>
        </a:defRPr>
      </a:lvl1pPr>
      <a:lvl2pPr marL="228582" indent="-228582" algn="l" defTabSz="342875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66" indent="-228582" algn="l" defTabSz="342875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649176" indent="-171438" algn="l" defTabSz="342875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13756" indent="-171438" algn="l" defTabSz="342875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809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645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4"/>
            <a:ext cx="8229600" cy="3394075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766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80" r:id="rId2"/>
    <p:sldLayoutId id="2147483781" r:id="rId3"/>
    <p:sldLayoutId id="2147483782" r:id="rId4"/>
    <p:sldLayoutId id="2147483783" r:id="rId5"/>
    <p:sldLayoutId id="2147483785" r:id="rId6"/>
    <p:sldLayoutId id="2147483787" r:id="rId7"/>
    <p:sldLayoutId id="2147483788" r:id="rId8"/>
  </p:sldLayoutIdLst>
  <p:txStyles>
    <p:titleStyle>
      <a:lvl1pPr algn="ctr" defTabSz="457166" rtl="0" eaLnBrk="1" latinLnBrk="0" hangingPunct="1">
        <a:spcBef>
          <a:spcPct val="0"/>
        </a:spcBef>
        <a:buNone/>
        <a:defRPr sz="3000" kern="1200" cap="all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0" indent="0" algn="l" defTabSz="457166" rtl="0" eaLnBrk="1" latinLnBrk="0" hangingPunct="1">
        <a:spcBef>
          <a:spcPct val="20000"/>
        </a:spcBef>
        <a:buFont typeface="Arial"/>
        <a:buNone/>
        <a:defRPr sz="1400" kern="1200">
          <a:solidFill>
            <a:srgbClr val="2FC2D9"/>
          </a:solidFill>
          <a:latin typeface="Trebuchet MS"/>
          <a:ea typeface="+mn-ea"/>
          <a:cs typeface="Trebuchet MS"/>
        </a:defRPr>
      </a:lvl1pPr>
      <a:lvl2pPr marL="182867" indent="-182867" algn="l" defTabSz="457166" rtl="0" eaLnBrk="1" latinLnBrk="0" hangingPunct="1">
        <a:spcBef>
          <a:spcPct val="20000"/>
        </a:spcBef>
        <a:buClr>
          <a:schemeClr val="accent5"/>
        </a:buClr>
        <a:buSzPct val="120000"/>
        <a:buFont typeface="Arial"/>
        <a:buChar char="•"/>
        <a:defRPr sz="1400" kern="1200">
          <a:solidFill>
            <a:srgbClr val="464547"/>
          </a:solidFill>
          <a:latin typeface="Trebuchet MS"/>
          <a:ea typeface="+mn-ea"/>
          <a:cs typeface="Trebuchet MS"/>
        </a:defRPr>
      </a:lvl2pPr>
      <a:lvl3pPr marL="365733" indent="-182867" algn="l" defTabSz="457166" rtl="0" eaLnBrk="1" latinLnBrk="0" hangingPunct="1">
        <a:spcBef>
          <a:spcPct val="20000"/>
        </a:spcBef>
        <a:buClr>
          <a:schemeClr val="accent5"/>
        </a:buClr>
        <a:buSzPct val="120000"/>
        <a:buFont typeface="Arial"/>
        <a:buChar char="•"/>
        <a:defRPr sz="1400" kern="1200">
          <a:solidFill>
            <a:srgbClr val="464547"/>
          </a:solidFill>
          <a:latin typeface="Trebuchet MS"/>
          <a:ea typeface="+mn-ea"/>
          <a:cs typeface="Trebuchet MS"/>
        </a:defRPr>
      </a:lvl3pPr>
      <a:lvl4pPr marL="548600" indent="-182867" algn="l" defTabSz="457166" rtl="0" eaLnBrk="1" latinLnBrk="0" hangingPunct="1">
        <a:spcBef>
          <a:spcPct val="20000"/>
        </a:spcBef>
        <a:buClr>
          <a:schemeClr val="accent5"/>
        </a:buClr>
        <a:buSzPct val="120000"/>
        <a:buFont typeface="Arial"/>
        <a:buChar char="•"/>
        <a:defRPr sz="1400" kern="1200">
          <a:solidFill>
            <a:srgbClr val="464547"/>
          </a:solidFill>
          <a:latin typeface="Trebuchet MS"/>
          <a:ea typeface="+mn-ea"/>
          <a:cs typeface="Trebuchet MS"/>
        </a:defRPr>
      </a:lvl4pPr>
      <a:lvl5pPr marL="731466" indent="-182867" algn="l" defTabSz="457166" rtl="0" eaLnBrk="1" latinLnBrk="0" hangingPunct="1">
        <a:spcBef>
          <a:spcPct val="20000"/>
        </a:spcBef>
        <a:buClr>
          <a:schemeClr val="accent5"/>
        </a:buClr>
        <a:buSzPct val="120000"/>
        <a:buFont typeface="Arial"/>
        <a:buChar char="•"/>
        <a:defRPr sz="1400" kern="1200">
          <a:solidFill>
            <a:srgbClr val="464547"/>
          </a:solidFill>
          <a:latin typeface="Trebuchet MS"/>
          <a:ea typeface="+mn-ea"/>
          <a:cs typeface="Trebuchet MS"/>
        </a:defRPr>
      </a:lvl5pPr>
      <a:lvl6pPr marL="2514411" indent="-228582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645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37933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34287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56" indent="-257156" algn="l" defTabSz="34287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8" algn="l" defTabSz="342875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34287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342875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342875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645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2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4" tIns="34289" rIns="68574" bIns="34289" rtlCol="0" anchor="ctr"/>
          <a:lstStyle/>
          <a:p>
            <a:pPr algn="ctr" defTabSz="342857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41"/>
            <a:ext cx="1493520" cy="196205"/>
          </a:xfrm>
          <a:prstGeom prst="rect">
            <a:avLst/>
          </a:prstGeom>
          <a:noFill/>
        </p:spPr>
        <p:txBody>
          <a:bodyPr wrap="square" lIns="68574" tIns="34289" rIns="68574" bIns="34289" rtlCol="0">
            <a:spAutoFit/>
          </a:bodyPr>
          <a:lstStyle/>
          <a:p>
            <a:pPr algn="r" defTabSz="342857"/>
            <a:fld id="{C2C0EDAD-27A0-9447-9004-E733B36B95C3}" type="slidenum">
              <a:rPr lang="en-US" sz="800" smtClean="0">
                <a:solidFill>
                  <a:srgbClr val="CCCCCC"/>
                </a:solidFill>
                <a:cs typeface="Trebuchet MS"/>
              </a:rPr>
              <a:pPr algn="r" defTabSz="342857"/>
              <a:t>‹#›</a:t>
            </a:fld>
            <a:endParaRPr lang="en-US" sz="800" dirty="0">
              <a:solidFill>
                <a:srgbClr val="CCCCCC"/>
              </a:solidFill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45"/>
            <a:ext cx="2316480" cy="161581"/>
          </a:xfrm>
          <a:prstGeom prst="rect">
            <a:avLst/>
          </a:prstGeom>
          <a:noFill/>
        </p:spPr>
        <p:txBody>
          <a:bodyPr wrap="square" lIns="68574" tIns="34289" rIns="68574" bIns="34289" rtlCol="0">
            <a:spAutoFit/>
          </a:bodyPr>
          <a:lstStyle/>
          <a:p>
            <a:pPr defTabSz="342857"/>
            <a:r>
              <a:rPr lang="en-US" sz="600" kern="0" spc="15" dirty="0">
                <a:solidFill>
                  <a:srgbClr val="CCCCCC"/>
                </a:solidFill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9"/>
            <a:ext cx="476250" cy="16941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4088"/>
          </a:xfrm>
          <a:prstGeom prst="rect">
            <a:avLst/>
          </a:prstGeom>
          <a:solidFill>
            <a:schemeClr val="bg1"/>
          </a:solidFill>
          <a:effectLst>
            <a:outerShdw blurRad="40005" dist="25400" dir="5400000" algn="tl" rotWithShape="0">
              <a:srgbClr val="000000">
                <a:alpha val="30000"/>
              </a:srgbClr>
            </a:outerShdw>
          </a:effectLst>
        </p:spPr>
        <p:txBody>
          <a:bodyPr vert="horz" lIns="274295" tIns="45716" rIns="274295" bIns="45716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277092" y="946728"/>
            <a:ext cx="8555182" cy="3647498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7041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342857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0" indent="0" algn="l" defTabSz="342857" rtl="0" eaLnBrk="1" latinLnBrk="0" hangingPunct="1">
        <a:spcBef>
          <a:spcPct val="20000"/>
        </a:spcBef>
        <a:spcAft>
          <a:spcPts val="300"/>
        </a:spcAft>
        <a:buFont typeface="Arial"/>
        <a:buNone/>
        <a:defRPr sz="1200" b="0" i="0" kern="1200">
          <a:solidFill>
            <a:schemeClr val="tx1"/>
          </a:solidFill>
          <a:latin typeface="+mn-lt"/>
          <a:ea typeface="+mn-ea"/>
          <a:cs typeface="Trebuchet MS Bold Italic"/>
        </a:defRPr>
      </a:lvl1pPr>
      <a:lvl2pPr marL="228570" indent="-228570" algn="l" defTabSz="342857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42" indent="-228570" algn="l" defTabSz="342857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649144" indent="-171430" algn="l" defTabSz="342857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13716" indent="-171430" algn="l" defTabSz="342857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715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7" b="1294"/>
          <a:stretch/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64547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sp>
        <p:nvSpPr>
          <p:cNvPr id="16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57200" y="2026216"/>
            <a:ext cx="7771395" cy="517065"/>
          </a:xfrm>
        </p:spPr>
        <p:txBody>
          <a:bodyPr lIns="0" tIns="0" rIns="0" bIns="0"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9143" y="4197202"/>
            <a:ext cx="1707147" cy="276999"/>
          </a:xfrm>
        </p:spPr>
        <p:txBody>
          <a:bodyPr lIns="0" tIns="0" rIns="0" bIns="0"/>
          <a:lstStyle/>
          <a:p>
            <a:r>
              <a:rPr lang="en-US" sz="1800" dirty="0" smtClean="0">
                <a:solidFill>
                  <a:srgbClr val="2FC2D9"/>
                </a:solidFill>
                <a:latin typeface="+mj-lt"/>
              </a:rPr>
              <a:t>May 2017</a:t>
            </a:r>
            <a:endParaRPr lang="en-US" sz="1800" dirty="0">
              <a:solidFill>
                <a:srgbClr val="2FC2D9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143" y="3867150"/>
            <a:ext cx="29142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1800" b="1" dirty="0" smtClean="0">
                <a:solidFill>
                  <a:prstClr val="white"/>
                </a:solidFill>
                <a:latin typeface="+mj-lt"/>
              </a:rPr>
              <a:t>VITALI SHULHA</a:t>
            </a:r>
            <a:endParaRPr lang="en-US" sz="1800" b="1" dirty="0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12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>
          <a:xfrm>
            <a:off x="2093690" y="442152"/>
            <a:ext cx="1282291" cy="472531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08" y="247650"/>
            <a:ext cx="1571999" cy="73705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968717" y="301934"/>
            <a:ext cx="0" cy="648462"/>
          </a:xfrm>
          <a:prstGeom prst="line">
            <a:avLst/>
          </a:prstGeom>
          <a:ln w="9525" cmpd="sng">
            <a:solidFill>
              <a:schemeClr val="bg1">
                <a:alpha val="5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8553" y="237351"/>
            <a:ext cx="4343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Meaningful Names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8553" y="781050"/>
            <a:ext cx="4343400" cy="4362450"/>
          </a:xfrm>
          <a:noFill/>
          <a:effectLst/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 u="sng" dirty="0">
                <a:solidFill>
                  <a:schemeClr val="bg1"/>
                </a:solidFill>
                <a:latin typeface="Trebuchet MS" panose="020B0603020202020204" pitchFamily="34" charset="0"/>
              </a:rPr>
              <a:t>Avoid disinformation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Do not use words which have more than one meaning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 u="sng" dirty="0">
                <a:solidFill>
                  <a:schemeClr val="bg1"/>
                </a:solidFill>
                <a:latin typeface="Trebuchet MS" panose="020B0603020202020204" pitchFamily="34" charset="0"/>
              </a:rPr>
              <a:t>Make meaningful distinctions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Don't use a different spelling just because the name is already taken.	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	</a:t>
            </a:r>
            <a:r>
              <a:rPr lang="en-IN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Ex: </a:t>
            </a:r>
            <a:r>
              <a:rPr lang="en-I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account0 or </a:t>
            </a:r>
            <a:r>
              <a:rPr lang="en-IN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account1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2FC2D9"/>
              </a:buClr>
              <a:buNone/>
            </a:pPr>
            <a:r>
              <a:rPr lang="en-I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vs </a:t>
            </a:r>
            <a:r>
              <a:rPr lang="en-IN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Klass</a:t>
            </a:r>
            <a:r>
              <a:rPr lang="en-IN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IN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clazz</a:t>
            </a:r>
            <a:endParaRPr lang="en-IN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 u="sng" dirty="0">
                <a:solidFill>
                  <a:schemeClr val="bg1"/>
                </a:solidFill>
                <a:latin typeface="Trebuchet MS" panose="020B0603020202020204" pitchFamily="34" charset="0"/>
              </a:rPr>
              <a:t>Use pronounceable names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It will be easier for us to remember and discuss them. 	</a:t>
            </a:r>
            <a:endParaRPr lang="en-IN" sz="16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	</a:t>
            </a:r>
            <a:r>
              <a:rPr lang="en-IN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genymdhms</a:t>
            </a:r>
            <a:r>
              <a:rPr lang="en-IN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IN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generationTimeStamp</a:t>
            </a:r>
            <a:endParaRPr lang="en-IN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52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4687" y="183164"/>
            <a:ext cx="4343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Meaningful Names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4687" y="726863"/>
            <a:ext cx="4343400" cy="4362450"/>
          </a:xfrm>
          <a:noFill/>
          <a:effectLst/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 u="sng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Avoid </a:t>
            </a:r>
            <a:r>
              <a:rPr lang="en-IN" sz="1600" u="sng" dirty="0">
                <a:solidFill>
                  <a:schemeClr val="bg1"/>
                </a:solidFill>
                <a:latin typeface="Trebuchet MS" panose="020B0603020202020204" pitchFamily="34" charset="0"/>
              </a:rPr>
              <a:t>Encoding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Avoid Hungarian Notation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Avoid Member Prefixes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Avoid using the prefix ‘I’ for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Interfaces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 u="sng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Searchable </a:t>
            </a:r>
            <a:r>
              <a:rPr lang="en-IN" sz="1600" u="sng" dirty="0">
                <a:solidFill>
                  <a:schemeClr val="bg1"/>
                </a:solidFill>
                <a:latin typeface="Trebuchet MS" panose="020B0603020202020204" pitchFamily="34" charset="0"/>
              </a:rPr>
              <a:t>Names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Names should be easy to locate across a body of text.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If a name occurs in multiple places, it is imperative to give it a search-friendly name.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Single-letter names should ONLY be used as local variables inside short methods.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endParaRPr lang="en-IN" sz="16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7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4687" y="237351"/>
            <a:ext cx="4343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Class/Method Names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4687" y="781050"/>
            <a:ext cx="4343400" cy="4362450"/>
          </a:xfrm>
          <a:noFill/>
          <a:effectLst/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 u="sng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Class </a:t>
            </a:r>
            <a:r>
              <a:rPr lang="en-IN" sz="1600" u="sng" dirty="0">
                <a:solidFill>
                  <a:schemeClr val="bg1"/>
                </a:solidFill>
                <a:latin typeface="Trebuchet MS" panose="020B0603020202020204" pitchFamily="34" charset="0"/>
              </a:rPr>
              <a:t>and Object Names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Should have noun phrase names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Should not be a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verb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 u="sng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Method </a:t>
            </a:r>
            <a:r>
              <a:rPr lang="en-IN" sz="1600" u="sng" dirty="0">
                <a:solidFill>
                  <a:schemeClr val="bg1"/>
                </a:solidFill>
                <a:latin typeface="Trebuchet MS" panose="020B0603020202020204" pitchFamily="34" charset="0"/>
              </a:rPr>
              <a:t>Names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Should have verb phrase names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Method argument names should describe their intent.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4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" y="277991"/>
            <a:ext cx="4343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51460" y="821690"/>
            <a:ext cx="4229100" cy="2911274"/>
          </a:xfrm>
          <a:noFill/>
          <a:effectLst/>
        </p:spPr>
        <p:txBody>
          <a:bodyPr lIns="0" tIns="0" rIns="0" bIns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Choosing good names requires good descriptive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skills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Don’t be afraid to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Rename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Strive for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Readability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Use Refactoring tools</a:t>
            </a:r>
          </a:p>
        </p:txBody>
      </p:sp>
    </p:spTree>
    <p:extLst>
      <p:ext uri="{BB962C8B-B14F-4D97-AF65-F5344CB8AC3E}">
        <p14:creationId xmlns:p14="http://schemas.microsoft.com/office/powerpoint/2010/main" val="23159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5302" y="2780012"/>
            <a:ext cx="3444533" cy="647100"/>
          </a:xfrm>
        </p:spPr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153" y="280984"/>
            <a:ext cx="3918380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Comments Do Not Make Up </a:t>
            </a:r>
            <a:endParaRPr lang="en-US" sz="1800" cap="all" dirty="0" smtClean="0">
              <a:solidFill>
                <a:schemeClr val="accent4"/>
              </a:solidFill>
              <a:latin typeface="Arial Black"/>
              <a:cs typeface="Arial Black"/>
            </a:endParaRPr>
          </a:p>
          <a:p>
            <a:pPr lvl="0"/>
            <a:r>
              <a:rPr lang="en-US" sz="1800" cap="all" dirty="0" smtClean="0">
                <a:solidFill>
                  <a:schemeClr val="accent4"/>
                </a:solidFill>
                <a:latin typeface="Arial Black"/>
                <a:cs typeface="Arial Black"/>
              </a:rPr>
              <a:t>for </a:t>
            </a:r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Bad Code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0153" y="1095163"/>
            <a:ext cx="4229100" cy="3429000"/>
          </a:xfrm>
          <a:noFill/>
          <a:effectLst/>
        </p:spPr>
        <p:txBody>
          <a:bodyPr lIns="0" tIns="0" rIns="0" bIns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Comments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lie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If the code is unclear - rewrite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it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2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7913" y="213251"/>
            <a:ext cx="283231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Comment is failure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37913" y="1030792"/>
            <a:ext cx="4229100" cy="3425638"/>
          </a:xfrm>
          <a:noFill/>
          <a:effectLst/>
        </p:spPr>
        <p:txBody>
          <a:bodyPr lIns="0" tIns="0" rIns="0" bIns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Failure 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to express </a:t>
            </a:r>
            <a:r>
              <a:rPr lang="en-IN" sz="16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ourself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in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code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Should say things the code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cannot 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say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Should be reserved for technical notes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Avoid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non-public 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java docs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comments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5300" y="237351"/>
            <a:ext cx="84963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Bad Comments </a:t>
            </a:r>
            <a:r>
              <a:rPr lang="en-IN" sz="1800" cap="all" dirty="0" smtClean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(</a:t>
            </a:r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Redundant Comments)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4892" y="1334780"/>
            <a:ext cx="8826708" cy="19389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//Utility </a:t>
            </a:r>
            <a:r>
              <a:rPr lang="en-US" altLang="en-US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that </a:t>
            </a:r>
            <a:r>
              <a:rPr lang="en-US" altLang="en-US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when</a:t>
            </a:r>
            <a:r>
              <a:rPr lang="ru-RU" altLang="en-US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this.closed</a:t>
            </a:r>
            <a:r>
              <a:rPr lang="en-US" altLang="en-US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true.</a:t>
            </a:r>
            <a:r>
              <a:rPr lang="ru-RU" altLang="en-US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lang="en-US" altLang="en-US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altLang="en-US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A3C6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timeout </a:t>
            </a:r>
            <a:r>
              <a:rPr lang="en-US" altLang="en-US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reached.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waitForClose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timeoutMillis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(!closed) 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timeoutMillis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(!closed)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MockResponseSender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could not be closed"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7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5300" y="237351"/>
            <a:ext cx="84963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Bad Comments </a:t>
            </a:r>
            <a:r>
              <a:rPr lang="en-IN" sz="1800" cap="all" dirty="0" smtClean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(</a:t>
            </a:r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Redundant Comments)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5399" y="929163"/>
            <a:ext cx="8496300" cy="196977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The processor delay for this component.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backgroundProcessorDelay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The lifecycle event support for this component.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LifecycleSupport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lifecycle 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LifecycleSupport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5300" y="237351"/>
            <a:ext cx="84963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Bad Comments </a:t>
            </a:r>
            <a:r>
              <a:rPr lang="en-IN" sz="1800" cap="all" dirty="0" smtClean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(</a:t>
            </a:r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commented out code)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95300" y="922617"/>
            <a:ext cx="8496300" cy="19389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InputStreamResponse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response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InputStreamResponse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response.setBody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formatter.getResultStream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formatter.getByteCount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resultsStream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ru-RU" altLang="en-US" b="0" i="1" u="none" strike="noStrike" cap="none" normalizeH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formatter.getResultStream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StreamReader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reader = new</a:t>
            </a:r>
            <a:r>
              <a:rPr kumimoji="0" lang="ru-RU" altLang="en-US" b="0" i="1" u="none" strike="noStrike" cap="none" normalizeH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StreamReader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resultsStream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response.setContent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formatter.getByteCount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A3C6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3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33571"/>
            <a:ext cx="1075936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800" cap="all" dirty="0" smtClean="0">
                <a:solidFill>
                  <a:schemeClr val="accent4"/>
                </a:solidFill>
                <a:latin typeface="Arial Black"/>
                <a:cs typeface="Arial Black"/>
              </a:rPr>
              <a:t>AGENDA</a:t>
            </a:r>
            <a:endParaRPr lang="en-US" sz="1800" cap="all" dirty="0">
              <a:solidFill>
                <a:schemeClr val="accent4"/>
              </a:solidFill>
              <a:latin typeface="Arial Black"/>
              <a:cs typeface="Arial Black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1054395"/>
            <a:ext cx="4343400" cy="3803355"/>
          </a:xfrm>
          <a:noFill/>
          <a:effectLst/>
        </p:spPr>
        <p:txBody>
          <a:bodyPr lIns="0" tIns="0" rIns="0" bIns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  <a:buClr>
                <a:srgbClr val="2FC2D9"/>
              </a:buClr>
              <a:buFont typeface="Arial" charset="0"/>
              <a:buChar char="•"/>
            </a:pPr>
            <a:r>
              <a:rPr lang="en-IN" sz="1800" cap="none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Why Clean Code matter</a:t>
            </a:r>
            <a:endParaRPr lang="en-IN" sz="1800" cap="none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Clr>
                <a:srgbClr val="2FC2D9"/>
              </a:buClr>
              <a:buFont typeface="Arial" charset="0"/>
              <a:buChar char="•"/>
            </a:pPr>
            <a:r>
              <a:rPr lang="en-IN" sz="1800" cap="none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Naming</a:t>
            </a:r>
            <a:endParaRPr lang="en-IN" sz="1800" cap="none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Clr>
                <a:srgbClr val="2FC2D9"/>
              </a:buClr>
              <a:buFont typeface="Arial" charset="0"/>
              <a:buChar char="•"/>
            </a:pPr>
            <a:r>
              <a:rPr lang="en-IN" sz="1800" cap="none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Comments</a:t>
            </a:r>
            <a:endParaRPr lang="en-IN" sz="1800" cap="none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Clr>
                <a:srgbClr val="2FC2D9"/>
              </a:buClr>
              <a:buFont typeface="Arial" charset="0"/>
              <a:buChar char="•"/>
            </a:pPr>
            <a:r>
              <a:rPr lang="en-IN" sz="1800" cap="none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DRY</a:t>
            </a:r>
            <a:endParaRPr lang="en-IN" sz="1800" cap="none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Clr>
                <a:srgbClr val="2FC2D9"/>
              </a:buClr>
              <a:buFont typeface="Arial" charset="0"/>
              <a:buChar char="•"/>
            </a:pPr>
            <a:r>
              <a:rPr lang="en-US" sz="1800" cap="none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SRP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Clr>
                <a:srgbClr val="2FC2D9"/>
              </a:buClr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Error Handling</a:t>
            </a:r>
            <a:endParaRPr lang="en-US" sz="1800" cap="none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ct val="100000"/>
              </a:lnSpc>
              <a:buClr>
                <a:srgbClr val="2FC2D9"/>
              </a:buClr>
              <a:buFont typeface="Arial" charset="0"/>
              <a:buChar char="•"/>
            </a:pPr>
            <a:endParaRPr lang="en-US" sz="1800" cap="none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4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5300" y="237351"/>
            <a:ext cx="84963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Bad </a:t>
            </a:r>
            <a:r>
              <a:rPr lang="en-IN" sz="1800" cap="all" dirty="0" smtClean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Comments</a:t>
            </a:r>
            <a:r>
              <a:rPr lang="ru-RU" sz="1800" cap="all" dirty="0" smtClean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 </a:t>
            </a:r>
            <a:r>
              <a:rPr lang="en-IN" sz="1800" cap="all" dirty="0" smtClean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(“</a:t>
            </a:r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journaling” comments)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" y="1047749"/>
            <a:ext cx="849630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16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Changes (from 11-Oct-2001)</a:t>
            </a:r>
          </a:p>
          <a:p>
            <a:r>
              <a:rPr lang="en-IN" sz="16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--------------------------</a:t>
            </a:r>
            <a:endParaRPr lang="en-US" sz="1600" dirty="0">
              <a:solidFill>
                <a:srgbClr val="A3C6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03-Oct-2002 : Fixed errors reported by </a:t>
            </a:r>
            <a:r>
              <a:rPr lang="en-IN" sz="1600" dirty="0" err="1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Checkstyle</a:t>
            </a:r>
            <a:r>
              <a:rPr lang="en-IN" sz="16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(DG);</a:t>
            </a:r>
          </a:p>
          <a:p>
            <a:r>
              <a:rPr lang="en-IN" sz="16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13-Mar-2003 : Implemented Serializable (DG);</a:t>
            </a:r>
          </a:p>
          <a:p>
            <a:r>
              <a:rPr lang="en-IN" sz="16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29-May-2003 : Fixed bug in </a:t>
            </a:r>
            <a:r>
              <a:rPr lang="en-IN" sz="1600" dirty="0" err="1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addMonths</a:t>
            </a:r>
            <a:r>
              <a:rPr lang="en-IN" sz="16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 (DG);</a:t>
            </a:r>
          </a:p>
        </p:txBody>
      </p:sp>
    </p:spTree>
    <p:extLst>
      <p:ext uri="{BB962C8B-B14F-4D97-AF65-F5344CB8AC3E}">
        <p14:creationId xmlns:p14="http://schemas.microsoft.com/office/powerpoint/2010/main" val="155276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8554" y="271218"/>
            <a:ext cx="4343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Bad Comments </a:t>
            </a:r>
            <a:endParaRPr lang="en-IN" sz="1800" cap="all" dirty="0" smtClean="0">
              <a:solidFill>
                <a:schemeClr val="accent4"/>
              </a:solidFill>
              <a:latin typeface="Arial Black"/>
              <a:cs typeface="Arial" panose="020B0604020202020204" pitchFamily="34" charset="0"/>
            </a:endParaRPr>
          </a:p>
          <a:p>
            <a:pPr lvl="0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(“noise” comments)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8554" y="1075632"/>
            <a:ext cx="6227177" cy="30162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Default constructor.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AnnualDateRule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The day of the month. */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dayOfMonth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Returns the day of the month.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day of the month.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getDayOfMonth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dayOfMonth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6746" y="318631"/>
            <a:ext cx="63627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Bad Comments </a:t>
            </a:r>
            <a:r>
              <a:rPr lang="en-IN" sz="1800" cap="all" dirty="0" smtClean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(</a:t>
            </a:r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Closing Brace Comments)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3779" y="707540"/>
            <a:ext cx="7835900" cy="443198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 String[]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line;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lineCount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charCount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((line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lineCount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charCount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line.length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words[]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//while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lineCount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lineCount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charCount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charCount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try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"Error:"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exp.getMessage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//catch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A3C6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//main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73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5300" y="237351"/>
            <a:ext cx="84963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Good Comments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5300" y="830393"/>
            <a:ext cx="8039100" cy="3429000"/>
          </a:xfrm>
          <a:noFill/>
          <a:effectLst/>
        </p:spPr>
        <p:txBody>
          <a:bodyPr lIns="0" tIns="0" rIns="0" bIns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Legal Comments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endParaRPr lang="en-IN" sz="16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Informative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Comments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endParaRPr lang="en-IN" sz="16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Explanation 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of Intent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1806" y="1457885"/>
            <a:ext cx="798979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12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Copyright (C) 2003,2004,2005 </a:t>
            </a:r>
            <a:r>
              <a:rPr lang="en-IN" sz="1200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Object </a:t>
            </a:r>
            <a:r>
              <a:rPr lang="en-IN" sz="12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Mentor, Inc. All </a:t>
            </a:r>
            <a:r>
              <a:rPr lang="en-IN" sz="1200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rights reserved</a:t>
            </a:r>
            <a:r>
              <a:rPr lang="en-IN" sz="12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IN" sz="12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Released under the terms of </a:t>
            </a:r>
            <a:r>
              <a:rPr lang="en-IN" sz="1200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GNU </a:t>
            </a:r>
          </a:p>
          <a:p>
            <a:r>
              <a:rPr lang="en-IN" sz="1200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General </a:t>
            </a:r>
            <a:r>
              <a:rPr lang="en-IN" sz="12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License </a:t>
            </a:r>
            <a:r>
              <a:rPr lang="en-IN" sz="1200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 </a:t>
            </a:r>
            <a:r>
              <a:rPr lang="en-IN" sz="12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or later.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952500" y="2681347"/>
            <a:ext cx="80391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12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format matched </a:t>
            </a:r>
            <a:r>
              <a:rPr lang="en-IN" sz="1200" dirty="0" err="1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kk:mm:ss</a:t>
            </a:r>
            <a:r>
              <a:rPr lang="en-IN" sz="12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200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EEE, MMM </a:t>
            </a:r>
            <a:r>
              <a:rPr lang="en-IN" sz="1200" dirty="0" err="1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IN" sz="12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200" dirty="0" err="1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endParaRPr lang="en-IN" sz="1200" dirty="0">
              <a:solidFill>
                <a:srgbClr val="A3C6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 </a:t>
            </a:r>
            <a:r>
              <a:rPr lang="en-IN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timeMatcher</a:t>
            </a:r>
            <a:r>
              <a:rPr lang="en-IN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Pattern.compile</a:t>
            </a:r>
            <a:r>
              <a:rPr lang="en-IN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("\\d*:\\d*:\\d* \\w*, \\w* \\d*, \\d*");</a:t>
            </a:r>
          </a:p>
        </p:txBody>
      </p:sp>
    </p:spTree>
    <p:extLst>
      <p:ext uri="{BB962C8B-B14F-4D97-AF65-F5344CB8AC3E}">
        <p14:creationId xmlns:p14="http://schemas.microsoft.com/office/powerpoint/2010/main" val="20513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3700" y="244124"/>
            <a:ext cx="4343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Good </a:t>
            </a:r>
            <a:r>
              <a:rPr lang="en-IN" sz="1800" cap="all" dirty="0" smtClean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Comments</a:t>
            </a:r>
          </a:p>
          <a:p>
            <a:pPr lvl="0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(TODO Comments)</a:t>
            </a:r>
          </a:p>
          <a:p>
            <a:pPr lvl="0"/>
            <a:endParaRPr lang="en-IN" sz="1800" cap="all" dirty="0">
              <a:solidFill>
                <a:schemeClr val="accent4"/>
              </a:solidFill>
              <a:latin typeface="Arial Black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3700" y="1075121"/>
            <a:ext cx="6876530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TODO-</a:t>
            </a:r>
            <a:r>
              <a:rPr lang="en-US" altLang="en-US" sz="1600" i="1" dirty="0" err="1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MdM</a:t>
            </a:r>
            <a:r>
              <a:rPr lang="en-US" altLang="en-US" sz="1600" i="1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 are not needed</a:t>
            </a:r>
            <a:r>
              <a:rPr lang="en-US" altLang="en-US" sz="1600" b="1" i="1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b="1" i="1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expect this to go away </a:t>
            </a:r>
            <a:r>
              <a:rPr lang="en-US" altLang="en-US" sz="1600" i="1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we </a:t>
            </a:r>
            <a:r>
              <a:rPr lang="en-US" altLang="en-US" sz="1600" i="1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altLang="en-US" sz="1600" i="1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en-US" sz="1600" i="1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model implementation</a:t>
            </a:r>
            <a:r>
              <a:rPr lang="en-US" altLang="en-US" sz="1600" i="1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2FC2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VersionInfo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makeVersion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2FC2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2FC2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8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5302" y="2780012"/>
            <a:ext cx="4476738" cy="647100"/>
          </a:xfrm>
        </p:spPr>
        <p:txBody>
          <a:bodyPr/>
          <a:lstStyle/>
          <a:p>
            <a:r>
              <a:rPr lang="en-US" dirty="0" smtClean="0"/>
              <a:t>DRY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6286" y="292468"/>
            <a:ext cx="4343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Don’t repeat yourself </a:t>
            </a:r>
            <a:r>
              <a:rPr lang="en-IN" sz="1800" cap="all" dirty="0" smtClean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– </a:t>
            </a:r>
          </a:p>
          <a:p>
            <a:pPr lvl="0"/>
            <a:r>
              <a:rPr lang="en-IN" sz="1800" cap="all" dirty="0" smtClean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DRY </a:t>
            </a:r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Principle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6286" y="1102867"/>
            <a:ext cx="4343400" cy="885222"/>
          </a:xfrm>
          <a:noFill/>
          <a:effectLst/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>
                <a:solidFill>
                  <a:schemeClr val="bg1"/>
                </a:solidFill>
                <a:latin typeface="Trebuchet MS" panose="020B0603020202020204" pitchFamily="34" charset="0"/>
              </a:rPr>
              <a:t>Every piece of knowledge must have a single, unambiguous, authoritative representation within a system</a:t>
            </a:r>
          </a:p>
        </p:txBody>
      </p:sp>
      <p:sp>
        <p:nvSpPr>
          <p:cNvPr id="2" name="Oval 1"/>
          <p:cNvSpPr/>
          <p:nvPr/>
        </p:nvSpPr>
        <p:spPr>
          <a:xfrm>
            <a:off x="346286" y="2404778"/>
            <a:ext cx="1463040" cy="1463040"/>
          </a:xfrm>
          <a:prstGeom prst="ellipse">
            <a:avLst/>
          </a:prstGeom>
          <a:solidFill>
            <a:srgbClr val="A3C6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12346" y="2430941"/>
            <a:ext cx="1463040" cy="1463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58207" y="2939527"/>
            <a:ext cx="601884" cy="1388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58207" y="3198800"/>
            <a:ext cx="601884" cy="1388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23476" y="2965690"/>
            <a:ext cx="708660" cy="372006"/>
          </a:xfrm>
          <a:prstGeom prst="rect">
            <a:avLst/>
          </a:prstGeom>
          <a:noFill/>
          <a:effectLst/>
        </p:spPr>
        <p:txBody>
          <a:bodyPr vert="horz" lIns="0" tIns="0" rIns="0" bIns="0" rtlCol="0">
            <a:no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557171" indent="-214298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/>
              <a:buNone/>
            </a:pPr>
            <a:r>
              <a:rPr lang="ru-RU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DRY</a:t>
            </a:r>
            <a:endParaRPr lang="en-IN" sz="2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83867" y="2636968"/>
            <a:ext cx="1519997" cy="983151"/>
          </a:xfrm>
          <a:prstGeom prst="rect">
            <a:avLst/>
          </a:prstGeom>
          <a:noFill/>
          <a:effectLst/>
        </p:spPr>
        <p:txBody>
          <a:bodyPr vert="horz" lIns="0" tIns="0" rIns="0" bIns="0" rtlCol="0">
            <a:no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557171" indent="-214298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0"/>
              </a:spcAft>
              <a:buClr>
                <a:srgbClr val="2FC2D9"/>
              </a:buClr>
              <a:buFont typeface="Arial"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Do not</a:t>
            </a: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Clr>
                <a:srgbClr val="2FC2D9"/>
              </a:buClr>
              <a:buFont typeface="Arial"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Repeat</a:t>
            </a: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Clr>
                <a:srgbClr val="2FC2D9"/>
              </a:buClr>
              <a:buFont typeface="Arial"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Yourself</a:t>
            </a:r>
            <a:endParaRPr lang="en-IN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6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518" y="196611"/>
            <a:ext cx="4343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IN" sz="1800" cap="all" dirty="0" smtClean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How </a:t>
            </a:r>
            <a:r>
              <a:rPr lang="en-IN" sz="1800" cap="all" dirty="0" smtClean="0">
                <a:solidFill>
                  <a:srgbClr val="A3C644"/>
                </a:solidFill>
                <a:latin typeface="Arial Black"/>
                <a:cs typeface="Arial" panose="020B0604020202020204" pitchFamily="34" charset="0"/>
              </a:rPr>
              <a:t>DOES</a:t>
            </a:r>
            <a:r>
              <a:rPr lang="en-IN" sz="1800" cap="all" dirty="0" smtClean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 </a:t>
            </a:r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duplication arise?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518" y="726863"/>
            <a:ext cx="4511488" cy="4362450"/>
          </a:xfrm>
          <a:noFill/>
          <a:effectLst/>
        </p:spPr>
        <p:txBody>
          <a:bodyPr lIns="0" tIns="0" rIns="0" bIns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Imposed duplication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Inadvertent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duplication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Impatient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duplication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Interdeveloper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 duplication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endParaRPr lang="en-IN" sz="16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6287" y="237351"/>
            <a:ext cx="4343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Imposed duplication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6287" y="781050"/>
            <a:ext cx="4343400" cy="4362450"/>
          </a:xfrm>
          <a:noFill/>
          <a:effectLst/>
        </p:spPr>
        <p:txBody>
          <a:bodyPr lIns="0" tIns="0" rIns="0" bIns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Structure 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on both client and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server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Database class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mirrors 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database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table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Code comments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7338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Wingdings" charset="2"/>
              <a:buChar char="ü"/>
            </a:pP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Use 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code generators </a:t>
            </a:r>
          </a:p>
          <a:p>
            <a:pPr marL="287338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Wingdings" charset="2"/>
              <a:buChar char="ü"/>
            </a:pP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Use 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post-processors </a:t>
            </a:r>
          </a:p>
          <a:p>
            <a:pPr marL="287338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Wingdings" charset="2"/>
              <a:buChar char="ü"/>
            </a:pP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Reserve 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comments for high-level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explanation 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2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2740" y="264445"/>
            <a:ext cx="4343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IN" sz="1800" cap="all" dirty="0" smtClean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Inadvertent duplication</a:t>
            </a:r>
            <a:endParaRPr lang="en-IN" sz="1800" cap="all" dirty="0">
              <a:solidFill>
                <a:schemeClr val="accent4"/>
              </a:solidFill>
              <a:latin typeface="Arial Black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2740" y="2318006"/>
            <a:ext cx="4343400" cy="614302"/>
          </a:xfrm>
          <a:noFill/>
          <a:effectLst/>
        </p:spPr>
        <p:txBody>
          <a:bodyPr lIns="0" tIns="0" rIns="0" bIns="0">
            <a:noAutofit/>
          </a:bodyPr>
          <a:lstStyle/>
          <a:p>
            <a:pPr marL="287338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Wingdings" charset="2"/>
              <a:buChar char="ü"/>
            </a:pP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Length can 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be calculated from start and end fields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2740" y="814172"/>
            <a:ext cx="422910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2FC2D9"/>
                </a:solidFill>
                <a:latin typeface="Courier New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nsolas" panose="020B0609020204030204" pitchFamily="49" charset="0"/>
              </a:rPr>
              <a:t> Line {</a:t>
            </a:r>
            <a:br>
              <a:rPr lang="en-US" sz="1600" dirty="0">
                <a:solidFill>
                  <a:schemeClr val="bg1"/>
                </a:solidFill>
                <a:latin typeface="Courier New"/>
                <a:cs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/>
                <a:cs typeface="Consolas" panose="020B0609020204030204" pitchFamily="49" charset="0"/>
              </a:rPr>
              <a:t>    Point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chemeClr val="bg1"/>
                </a:solidFill>
                <a:latin typeface="Courier New"/>
                <a:cs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/>
                <a:cs typeface="Consolas" panose="020B0609020204030204" pitchFamily="49" charset="0"/>
              </a:rPr>
              <a:t>    Point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chemeClr val="bg1"/>
                </a:solidFill>
                <a:latin typeface="Courier New"/>
                <a:cs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FC2D9"/>
                </a:solidFill>
                <a:latin typeface="Courier New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chemeClr val="bg1"/>
                </a:solidFill>
                <a:latin typeface="Courier New"/>
                <a:cs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32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5302" y="2780012"/>
            <a:ext cx="7630102" cy="647100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CLEAN </a:t>
            </a:r>
            <a:r>
              <a:rPr lang="en-US" dirty="0" smtClean="0"/>
              <a:t>CODE 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3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1140" y="169618"/>
            <a:ext cx="4343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Impatient duplication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1140" y="713317"/>
            <a:ext cx="4343400" cy="4362450"/>
          </a:xfrm>
          <a:noFill/>
          <a:effectLst/>
        </p:spPr>
        <p:txBody>
          <a:bodyPr lIns="0" tIns="0" rIns="0" bIns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Lack of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time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Laziness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7338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Wingdings" charset="2"/>
              <a:buChar char="ü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Team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culture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7338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Wingdings" charset="2"/>
              <a:buChar char="ü"/>
            </a:pP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Education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7338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Wingdings" charset="2"/>
              <a:buChar char="ü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Regular code reviews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0474" y="237351"/>
            <a:ext cx="4343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IN" sz="1800" cap="all" dirty="0" err="1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Interdeveloper</a:t>
            </a:r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 duplication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0474" y="781050"/>
            <a:ext cx="4343400" cy="4362450"/>
          </a:xfrm>
          <a:prstGeom prst="rect">
            <a:avLst/>
          </a:prstGeom>
          <a:noFill/>
          <a:effectLst/>
        </p:spPr>
        <p:txBody>
          <a:bodyPr vert="horz" lIns="0" tIns="0" rIns="0" bIns="0" rtlCol="0">
            <a:no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557171" indent="-214298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Class/method already implemented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/>
              <a:buNone/>
            </a:pPr>
            <a:endParaRPr lang="en-IN" sz="16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7338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Wingdings" charset="2"/>
              <a:buChar char="ü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Proper project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structure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7338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Wingdings" charset="2"/>
              <a:buChar char="ü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Code analysis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tools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7338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Wingdings" charset="2"/>
              <a:buChar char="ü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Collaboration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51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3700" y="250898"/>
            <a:ext cx="4343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Enforcing DRY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3700" y="794597"/>
            <a:ext cx="4229100" cy="3695700"/>
          </a:xfrm>
          <a:prstGeom prst="rect">
            <a:avLst/>
          </a:prstGeom>
          <a:noFill/>
          <a:effectLst/>
        </p:spPr>
        <p:txBody>
          <a:bodyPr vert="horz" lIns="0" tIns="0" rIns="0" bIns="0" rtlCol="0">
            <a:no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557171" indent="-214298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 u="sng" dirty="0">
                <a:solidFill>
                  <a:schemeClr val="bg1"/>
                </a:solidFill>
                <a:latin typeface="Trebuchet MS" panose="020B0603020202020204" pitchFamily="34" charset="0"/>
              </a:rPr>
              <a:t>Prevention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Team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culture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Good project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structure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Good documentation on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APIs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 u="sng" dirty="0">
                <a:solidFill>
                  <a:schemeClr val="bg1"/>
                </a:solidFill>
                <a:latin typeface="Trebuchet MS" panose="020B0603020202020204" pitchFamily="34" charset="0"/>
              </a:rPr>
              <a:t>Detection and fixing DRY violations</a:t>
            </a:r>
          </a:p>
          <a:p>
            <a:pPr marL="287338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Wingdings" charset="2"/>
              <a:buChar char="ü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Manual: code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reviews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7338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Wingdings" charset="2"/>
              <a:buChar char="ü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Automated: static code analysis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6606" y="257671"/>
            <a:ext cx="4343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Enforcing DRY – </a:t>
            </a:r>
            <a:r>
              <a:rPr lang="en-IN" sz="1800" cap="all" dirty="0" smtClean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how </a:t>
            </a:r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to start?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66606" y="1068070"/>
            <a:ext cx="4229100" cy="2911274"/>
          </a:xfrm>
          <a:noFill/>
          <a:effectLst/>
        </p:spPr>
        <p:txBody>
          <a:bodyPr lIns="0" tIns="0" rIns="0" bIns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Set 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up regular code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reviews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Choose tool to detect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violations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Fix existing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violations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Set up rule on CI</a:t>
            </a:r>
          </a:p>
        </p:txBody>
      </p:sp>
    </p:spTree>
    <p:extLst>
      <p:ext uri="{BB962C8B-B14F-4D97-AF65-F5344CB8AC3E}">
        <p14:creationId xmlns:p14="http://schemas.microsoft.com/office/powerpoint/2010/main" val="1904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3060" y="264444"/>
            <a:ext cx="4343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DRY - exceptions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3060" y="791022"/>
            <a:ext cx="4229100" cy="2911274"/>
          </a:xfrm>
          <a:noFill/>
          <a:effectLst/>
        </p:spPr>
        <p:txBody>
          <a:bodyPr lIns="0" tIns="0" rIns="0" bIns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Performance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reasons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Reduce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coupling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Unit/integration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tests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Auto-generated 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6294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5302" y="2780012"/>
            <a:ext cx="1360629" cy="647100"/>
          </a:xfrm>
        </p:spPr>
        <p:txBody>
          <a:bodyPr/>
          <a:lstStyle/>
          <a:p>
            <a:r>
              <a:rPr lang="en-US" dirty="0" smtClean="0"/>
              <a:t>SRP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7914" y="199705"/>
            <a:ext cx="3295774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Single Responsibility </a:t>
            </a:r>
            <a:endParaRPr lang="en-US" sz="1800" cap="all" dirty="0" smtClean="0">
              <a:solidFill>
                <a:schemeClr val="accent4"/>
              </a:solidFill>
              <a:latin typeface="Arial Black"/>
              <a:cs typeface="Arial Black"/>
            </a:endParaRPr>
          </a:p>
          <a:p>
            <a:pPr lvl="0"/>
            <a:r>
              <a:rPr lang="en-US" sz="1800" cap="all" dirty="0" smtClean="0">
                <a:solidFill>
                  <a:schemeClr val="accent4"/>
                </a:solidFill>
                <a:latin typeface="Arial Black"/>
                <a:cs typeface="Arial Black"/>
              </a:rPr>
              <a:t>Principle </a:t>
            </a:r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Idea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37914" y="1013884"/>
            <a:ext cx="4343400" cy="3810000"/>
          </a:xfrm>
          <a:noFill/>
          <a:effectLst/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A class should have </a:t>
            </a:r>
            <a:r>
              <a:rPr lang="en-IN" sz="1600" dirty="0">
                <a:solidFill>
                  <a:srgbClr val="2FC2D9"/>
                </a:solidFill>
                <a:latin typeface="Trebuchet MS" panose="020B0603020202020204" pitchFamily="34" charset="0"/>
              </a:rPr>
              <a:t>one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, and </a:t>
            </a:r>
            <a:r>
              <a:rPr lang="en-IN" sz="1600" dirty="0">
                <a:solidFill>
                  <a:srgbClr val="2FC2D9"/>
                </a:solidFill>
                <a:latin typeface="Trebuchet MS" panose="020B0603020202020204" pitchFamily="34" charset="0"/>
              </a:rPr>
              <a:t>only one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, reason </a:t>
            </a:r>
            <a:r>
              <a:rPr lang="en-IN" sz="1600" dirty="0">
                <a:solidFill>
                  <a:srgbClr val="2FC2D9"/>
                </a:solidFill>
                <a:latin typeface="Trebuchet MS" panose="020B0603020202020204" pitchFamily="34" charset="0"/>
              </a:rPr>
              <a:t>to change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88" y="1870138"/>
            <a:ext cx="1708026" cy="17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4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9194" y="233571"/>
            <a:ext cx="3295774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Single Responsibility </a:t>
            </a:r>
            <a:endParaRPr lang="en-US" sz="1800" cap="all" dirty="0" smtClean="0">
              <a:solidFill>
                <a:schemeClr val="accent4"/>
              </a:solidFill>
              <a:latin typeface="Arial Black"/>
              <a:cs typeface="Arial Black"/>
            </a:endParaRPr>
          </a:p>
          <a:p>
            <a:pPr lvl="0"/>
            <a:r>
              <a:rPr lang="en-US" sz="1800" cap="all" dirty="0" smtClean="0">
                <a:solidFill>
                  <a:schemeClr val="accent4"/>
                </a:solidFill>
                <a:latin typeface="Arial Black"/>
                <a:cs typeface="Arial Black"/>
              </a:rPr>
              <a:t>Principle </a:t>
            </a:r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Idea</a:t>
            </a:r>
          </a:p>
        </p:txBody>
      </p:sp>
      <p:sp>
        <p:nvSpPr>
          <p:cNvPr id="5" name="Oval 4"/>
          <p:cNvSpPr/>
          <p:nvPr/>
        </p:nvSpPr>
        <p:spPr>
          <a:xfrm>
            <a:off x="2700568" y="1727200"/>
            <a:ext cx="1828800" cy="1828800"/>
          </a:xfrm>
          <a:prstGeom prst="ellipse">
            <a:avLst/>
          </a:prstGeom>
          <a:solidFill>
            <a:srgbClr val="A3C6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9194" y="1041400"/>
            <a:ext cx="1371600" cy="1371600"/>
          </a:xfrm>
          <a:prstGeom prst="ellipse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9194" y="3105150"/>
            <a:ext cx="1371600" cy="1371600"/>
          </a:xfrm>
          <a:prstGeom prst="ellipse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9632" y="1388322"/>
            <a:ext cx="1130724" cy="677757"/>
          </a:xfrm>
          <a:noFill/>
          <a:effectLst/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Class has single responsibility</a:t>
            </a:r>
            <a:endParaRPr lang="en-IN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9632" y="3399622"/>
            <a:ext cx="1130724" cy="980652"/>
          </a:xfrm>
          <a:prstGeom prst="rect">
            <a:avLst/>
          </a:prstGeom>
          <a:noFill/>
          <a:effectLst/>
        </p:spPr>
        <p:txBody>
          <a:bodyPr vert="horz" lIns="0" tIns="0" rIns="0" bIns="0" rtlCol="0">
            <a:no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557171" indent="-214298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/>
              <a:buNone/>
            </a:pPr>
            <a:r>
              <a:rPr lang="en-IN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Class has single or only reason to change</a:t>
            </a:r>
            <a:endParaRPr lang="en-IN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Cross 10"/>
          <p:cNvSpPr>
            <a:spLocks noChangeAspect="1"/>
          </p:cNvSpPr>
          <p:nvPr/>
        </p:nvSpPr>
        <p:spPr>
          <a:xfrm>
            <a:off x="867834" y="2627833"/>
            <a:ext cx="274320" cy="274320"/>
          </a:xfrm>
          <a:prstGeom prst="plus">
            <a:avLst>
              <a:gd name="adj" fmla="val 36539"/>
            </a:avLst>
          </a:prstGeom>
          <a:solidFill>
            <a:srgbClr val="CCCC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737561" y="2597159"/>
            <a:ext cx="653774" cy="323832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700568" y="2302721"/>
            <a:ext cx="1828800" cy="677757"/>
          </a:xfrm>
          <a:prstGeom prst="rect">
            <a:avLst/>
          </a:prstGeom>
          <a:noFill/>
          <a:effectLst/>
        </p:spPr>
        <p:txBody>
          <a:bodyPr vert="horz" lIns="0" tIns="0" rIns="0" bIns="0" rtlCol="0">
            <a:no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557171" indent="-214298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/>
              <a:buNone/>
            </a:pPr>
            <a:r>
              <a:rPr lang="en-IN" sz="1600" smtClean="0">
                <a:solidFill>
                  <a:schemeClr val="bg1"/>
                </a:solidFill>
                <a:latin typeface="Trebuchet MS" panose="020B0603020202020204" pitchFamily="34" charset="0"/>
              </a:rPr>
              <a:t>Single Responsibility Pattern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33571"/>
            <a:ext cx="4244752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Classic Uncle Bob's Example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79016" y="1278012"/>
            <a:ext cx="7588672" cy="3395134"/>
            <a:chOff x="228600" y="1047750"/>
            <a:chExt cx="7588672" cy="3395134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" y="1047750"/>
              <a:ext cx="1828800" cy="1371600"/>
              <a:chOff x="228600" y="1152735"/>
              <a:chExt cx="1828800" cy="13716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28600" y="1335615"/>
                <a:ext cx="1828800" cy="1188720"/>
              </a:xfrm>
              <a:prstGeom prst="rect">
                <a:avLst/>
              </a:prstGeom>
              <a:noFill/>
              <a:ln>
                <a:solidFill>
                  <a:srgbClr val="2FC2D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8600" y="1152735"/>
                <a:ext cx="640080" cy="182880"/>
              </a:xfrm>
              <a:prstGeom prst="rect">
                <a:avLst/>
              </a:prstGeom>
              <a:noFill/>
              <a:ln>
                <a:solidFill>
                  <a:srgbClr val="2FC2D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110653" y="1230630"/>
              <a:ext cx="1828800" cy="1188720"/>
            </a:xfrm>
            <a:prstGeom prst="rect">
              <a:avLst/>
            </a:prstGeom>
            <a:noFill/>
            <a:ln>
              <a:solidFill>
                <a:srgbClr val="2FC2D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988472" y="1047750"/>
              <a:ext cx="1828800" cy="1371600"/>
              <a:chOff x="228600" y="1152735"/>
              <a:chExt cx="1828800" cy="13716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8600" y="1335615"/>
                <a:ext cx="1828800" cy="1188720"/>
              </a:xfrm>
              <a:prstGeom prst="rect">
                <a:avLst/>
              </a:prstGeom>
              <a:noFill/>
              <a:ln>
                <a:solidFill>
                  <a:srgbClr val="2FC2D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8600" y="1152735"/>
                <a:ext cx="640080" cy="182880"/>
              </a:xfrm>
              <a:prstGeom prst="rect">
                <a:avLst/>
              </a:prstGeom>
              <a:noFill/>
              <a:ln>
                <a:solidFill>
                  <a:srgbClr val="2FC2D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110653" y="3071284"/>
              <a:ext cx="1828800" cy="1371600"/>
              <a:chOff x="228600" y="1152735"/>
              <a:chExt cx="1828800" cy="13716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28600" y="1335615"/>
                <a:ext cx="1828800" cy="1188720"/>
              </a:xfrm>
              <a:prstGeom prst="rect">
                <a:avLst/>
              </a:prstGeom>
              <a:noFill/>
              <a:ln>
                <a:solidFill>
                  <a:srgbClr val="2FC2D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8600" y="1152735"/>
                <a:ext cx="640080" cy="182880"/>
              </a:xfrm>
              <a:prstGeom prst="rect">
                <a:avLst/>
              </a:prstGeom>
              <a:noFill/>
              <a:ln>
                <a:solidFill>
                  <a:srgbClr val="2FC2D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228600" y="1486111"/>
              <a:ext cx="1828800" cy="677757"/>
            </a:xfrm>
            <a:prstGeom prst="rect">
              <a:avLst/>
            </a:prstGeom>
            <a:noFill/>
            <a:effectLst/>
          </p:spPr>
          <p:txBody>
            <a:bodyPr vert="horz" lIns="0" tIns="0" rIns="0" bIns="0" rtlCol="0">
              <a:noAutofit/>
            </a:bodyPr>
            <a:lstStyle>
              <a:lvl1pPr marL="130293" marR="0" indent="-130293" algn="l" defTabSz="34287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750"/>
                </a:spcAft>
                <a:buClr>
                  <a:schemeClr val="accent2"/>
                </a:buClr>
                <a:buSzTx/>
                <a:buFont typeface="Arial"/>
                <a:buChar char="•"/>
                <a:tabLst/>
                <a:defRPr sz="1400" b="0" i="0" kern="1200" baseline="0">
                  <a:solidFill>
                    <a:schemeClr val="tx1"/>
                  </a:solidFill>
                  <a:latin typeface="+mn-lt"/>
                  <a:ea typeface="+mn-ea"/>
                  <a:cs typeface="Trebuchet MS Bold Italic"/>
                </a:defRPr>
              </a:lvl1pPr>
              <a:lvl2pPr marL="557171" indent="-214298" algn="l" defTabSz="342875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300"/>
                </a:spcAft>
                <a:buClr>
                  <a:schemeClr val="tx1"/>
                </a:buClr>
                <a:buSzPct val="100000"/>
                <a:buFont typeface="Lucida Grande"/>
                <a:buChar char="–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166" indent="-228582" algn="l" defTabSz="342875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49176" indent="-171438" algn="l" defTabSz="342875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813756" indent="-171438" algn="l" defTabSz="342875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885809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684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558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433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2FC2D9"/>
                </a:buClr>
                <a:buFont typeface="Arial"/>
                <a:buNone/>
              </a:pPr>
              <a:r>
                <a:rPr lang="en-IN" sz="1600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Computational Geometry Application</a:t>
              </a:r>
              <a:endParaRPr lang="en-IN" sz="1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5988472" y="1547811"/>
              <a:ext cx="1828800" cy="554356"/>
            </a:xfrm>
            <a:prstGeom prst="rect">
              <a:avLst/>
            </a:prstGeom>
            <a:noFill/>
            <a:effectLst/>
          </p:spPr>
          <p:txBody>
            <a:bodyPr vert="horz" lIns="0" tIns="0" rIns="0" bIns="0" rtlCol="0">
              <a:noAutofit/>
            </a:bodyPr>
            <a:lstStyle>
              <a:lvl1pPr marL="130293" marR="0" indent="-130293" algn="l" defTabSz="34287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750"/>
                </a:spcAft>
                <a:buClr>
                  <a:schemeClr val="accent2"/>
                </a:buClr>
                <a:buSzTx/>
                <a:buFont typeface="Arial"/>
                <a:buChar char="•"/>
                <a:tabLst/>
                <a:defRPr sz="1400" b="0" i="0" kern="1200" baseline="0">
                  <a:solidFill>
                    <a:schemeClr val="tx1"/>
                  </a:solidFill>
                  <a:latin typeface="+mn-lt"/>
                  <a:ea typeface="+mn-ea"/>
                  <a:cs typeface="Trebuchet MS Bold Italic"/>
                </a:defRPr>
              </a:lvl1pPr>
              <a:lvl2pPr marL="557171" indent="-214298" algn="l" defTabSz="342875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300"/>
                </a:spcAft>
                <a:buClr>
                  <a:schemeClr val="tx1"/>
                </a:buClr>
                <a:buSzPct val="100000"/>
                <a:buFont typeface="Lucida Grande"/>
                <a:buChar char="–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166" indent="-228582" algn="l" defTabSz="342875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49176" indent="-171438" algn="l" defTabSz="342875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813756" indent="-171438" algn="l" defTabSz="342875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885809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684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558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433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2FC2D9"/>
                </a:buClr>
                <a:buFont typeface="Arial"/>
                <a:buNone/>
              </a:pPr>
              <a:r>
                <a:rPr lang="en-IN" sz="1600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Graphical Application</a:t>
              </a:r>
              <a:endParaRPr lang="en-IN" sz="1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3110653" y="3686598"/>
              <a:ext cx="1828800" cy="323852"/>
            </a:xfrm>
            <a:prstGeom prst="rect">
              <a:avLst/>
            </a:prstGeom>
            <a:noFill/>
            <a:effectLst/>
          </p:spPr>
          <p:txBody>
            <a:bodyPr vert="horz" lIns="0" tIns="0" rIns="0" bIns="0" rtlCol="0">
              <a:noAutofit/>
            </a:bodyPr>
            <a:lstStyle>
              <a:lvl1pPr marL="130293" marR="0" indent="-130293" algn="l" defTabSz="34287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750"/>
                </a:spcAft>
                <a:buClr>
                  <a:schemeClr val="accent2"/>
                </a:buClr>
                <a:buSzTx/>
                <a:buFont typeface="Arial"/>
                <a:buChar char="•"/>
                <a:tabLst/>
                <a:defRPr sz="1400" b="0" i="0" kern="1200" baseline="0">
                  <a:solidFill>
                    <a:schemeClr val="tx1"/>
                  </a:solidFill>
                  <a:latin typeface="+mn-lt"/>
                  <a:ea typeface="+mn-ea"/>
                  <a:cs typeface="Trebuchet MS Bold Italic"/>
                </a:defRPr>
              </a:lvl1pPr>
              <a:lvl2pPr marL="557171" indent="-214298" algn="l" defTabSz="342875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300"/>
                </a:spcAft>
                <a:buClr>
                  <a:schemeClr val="tx1"/>
                </a:buClr>
                <a:buSzPct val="100000"/>
                <a:buFont typeface="Lucida Grande"/>
                <a:buChar char="–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166" indent="-228582" algn="l" defTabSz="342875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49176" indent="-171438" algn="l" defTabSz="342875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813756" indent="-171438" algn="l" defTabSz="342875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885809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684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558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433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2FC2D9"/>
                </a:buClr>
                <a:buFont typeface="Arial"/>
                <a:buNone/>
              </a:pPr>
              <a:r>
                <a:rPr lang="en-IN" sz="160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GUI</a:t>
              </a:r>
              <a:endParaRPr lang="en-IN" sz="1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3110653" y="1286627"/>
              <a:ext cx="1828800" cy="323852"/>
            </a:xfrm>
            <a:prstGeom prst="rect">
              <a:avLst/>
            </a:prstGeom>
            <a:noFill/>
            <a:effectLst/>
          </p:spPr>
          <p:txBody>
            <a:bodyPr vert="horz" lIns="0" tIns="0" rIns="0" bIns="0" rtlCol="0">
              <a:noAutofit/>
            </a:bodyPr>
            <a:lstStyle>
              <a:lvl1pPr marL="130293" marR="0" indent="-130293" algn="l" defTabSz="34287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750"/>
                </a:spcAft>
                <a:buClr>
                  <a:schemeClr val="accent2"/>
                </a:buClr>
                <a:buSzTx/>
                <a:buFont typeface="Arial"/>
                <a:buChar char="•"/>
                <a:tabLst/>
                <a:defRPr sz="1400" b="0" i="0" kern="1200" baseline="0">
                  <a:solidFill>
                    <a:schemeClr val="tx1"/>
                  </a:solidFill>
                  <a:latin typeface="+mn-lt"/>
                  <a:ea typeface="+mn-ea"/>
                  <a:cs typeface="Trebuchet MS Bold Italic"/>
                </a:defRPr>
              </a:lvl1pPr>
              <a:lvl2pPr marL="557171" indent="-214298" algn="l" defTabSz="342875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300"/>
                </a:spcAft>
                <a:buClr>
                  <a:schemeClr val="tx1"/>
                </a:buClr>
                <a:buSzPct val="100000"/>
                <a:buFont typeface="Lucida Grande"/>
                <a:buChar char="–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166" indent="-228582" algn="l" defTabSz="342875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49176" indent="-171438" algn="l" defTabSz="342875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813756" indent="-171438" algn="l" defTabSz="342875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885809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684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558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433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2FC2D9"/>
                </a:buClr>
                <a:buFont typeface="Arial"/>
                <a:buNone/>
              </a:pPr>
              <a:r>
                <a:rPr lang="en-IN" sz="1600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Rectangle</a:t>
              </a:r>
              <a:endParaRPr lang="en-IN" sz="1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10653" y="1612292"/>
              <a:ext cx="1828800" cy="212698"/>
            </a:xfrm>
            <a:prstGeom prst="rect">
              <a:avLst/>
            </a:prstGeom>
            <a:noFill/>
            <a:ln>
              <a:solidFill>
                <a:srgbClr val="2FC2D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ontent Placeholder 2"/>
            <p:cNvSpPr txBox="1">
              <a:spLocks/>
            </p:cNvSpPr>
            <p:nvPr/>
          </p:nvSpPr>
          <p:spPr>
            <a:xfrm>
              <a:off x="3203787" y="1905014"/>
              <a:ext cx="1735666" cy="506004"/>
            </a:xfrm>
            <a:prstGeom prst="rect">
              <a:avLst/>
            </a:prstGeom>
            <a:noFill/>
            <a:effectLst/>
          </p:spPr>
          <p:txBody>
            <a:bodyPr vert="horz" lIns="0" tIns="0" rIns="0" bIns="0" rtlCol="0">
              <a:noAutofit/>
            </a:bodyPr>
            <a:lstStyle>
              <a:lvl1pPr marL="130293" marR="0" indent="-130293" algn="l" defTabSz="34287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750"/>
                </a:spcAft>
                <a:buClr>
                  <a:schemeClr val="accent2"/>
                </a:buClr>
                <a:buSzTx/>
                <a:buFont typeface="Arial"/>
                <a:buChar char="•"/>
                <a:tabLst/>
                <a:defRPr sz="1400" b="0" i="0" kern="1200" baseline="0">
                  <a:solidFill>
                    <a:schemeClr val="tx1"/>
                  </a:solidFill>
                  <a:latin typeface="+mn-lt"/>
                  <a:ea typeface="+mn-ea"/>
                  <a:cs typeface="Trebuchet MS Bold Italic"/>
                </a:defRPr>
              </a:lvl1pPr>
              <a:lvl2pPr marL="557171" indent="-214298" algn="l" defTabSz="342875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300"/>
                </a:spcAft>
                <a:buClr>
                  <a:schemeClr val="tx1"/>
                </a:buClr>
                <a:buSzPct val="100000"/>
                <a:buFont typeface="Lucida Grande"/>
                <a:buChar char="–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166" indent="-228582" algn="l" defTabSz="342875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49176" indent="-171438" algn="l" defTabSz="342875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813756" indent="-171438" algn="l" defTabSz="342875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885809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684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558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433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0"/>
                </a:spcAft>
                <a:buClr>
                  <a:srgbClr val="2FC2D9"/>
                </a:buClr>
                <a:buFont typeface="Arial"/>
                <a:buNone/>
              </a:pPr>
              <a:r>
                <a:rPr lang="en-IN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+draw() </a:t>
              </a:r>
            </a:p>
            <a:p>
              <a:pPr marL="0" indent="0">
                <a:lnSpc>
                  <a:spcPct val="100000"/>
                </a:lnSpc>
                <a:spcAft>
                  <a:spcPts val="0"/>
                </a:spcAft>
                <a:buClr>
                  <a:srgbClr val="2FC2D9"/>
                </a:buClr>
                <a:buFont typeface="Arial"/>
                <a:buNone/>
              </a:pPr>
              <a:r>
                <a:rPr lang="en-IN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+area() : double</a:t>
              </a:r>
            </a:p>
          </p:txBody>
        </p:sp>
        <p:cxnSp>
          <p:nvCxnSpPr>
            <p:cNvPr id="33" name="Straight Arrow Connector 32"/>
            <p:cNvCxnSpPr>
              <a:stCxn id="3" idx="3"/>
              <a:endCxn id="17" idx="1"/>
            </p:cNvCxnSpPr>
            <p:nvPr/>
          </p:nvCxnSpPr>
          <p:spPr>
            <a:xfrm>
              <a:off x="2057400" y="1824990"/>
              <a:ext cx="1053253" cy="0"/>
            </a:xfrm>
            <a:prstGeom prst="straightConnector1">
              <a:avLst/>
            </a:prstGeom>
            <a:ln w="28575" cmpd="sng">
              <a:solidFill>
                <a:srgbClr val="A3C644"/>
              </a:solidFill>
              <a:prstDash val="lg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7" idx="3"/>
            </p:cNvCxnSpPr>
            <p:nvPr/>
          </p:nvCxnSpPr>
          <p:spPr>
            <a:xfrm flipH="1">
              <a:off x="4939453" y="1824990"/>
              <a:ext cx="1049019" cy="0"/>
            </a:xfrm>
            <a:prstGeom prst="straightConnector1">
              <a:avLst/>
            </a:prstGeom>
            <a:ln w="28575" cmpd="sng">
              <a:solidFill>
                <a:srgbClr val="A3C644"/>
              </a:solidFill>
              <a:prstDash val="lg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23" idx="0"/>
            </p:cNvCxnSpPr>
            <p:nvPr/>
          </p:nvCxnSpPr>
          <p:spPr>
            <a:xfrm>
              <a:off x="4020819" y="2419350"/>
              <a:ext cx="4234" cy="834814"/>
            </a:xfrm>
            <a:prstGeom prst="straightConnector1">
              <a:avLst/>
            </a:prstGeom>
            <a:ln w="28575" cmpd="sng">
              <a:solidFill>
                <a:srgbClr val="A3C644"/>
              </a:solidFill>
              <a:prstDash val="lg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20" idx="2"/>
              <a:endCxn id="23" idx="3"/>
            </p:cNvCxnSpPr>
            <p:nvPr/>
          </p:nvCxnSpPr>
          <p:spPr>
            <a:xfrm rot="5400000">
              <a:off x="5206576" y="2152228"/>
              <a:ext cx="1429174" cy="1963419"/>
            </a:xfrm>
            <a:prstGeom prst="bentConnector2">
              <a:avLst/>
            </a:prstGeom>
            <a:ln w="28575" cmpd="sng">
              <a:solidFill>
                <a:srgbClr val="A3C644"/>
              </a:solidFill>
              <a:prstDash val="lg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6120974" cy="302682"/>
          </a:xfrm>
          <a:noFill/>
          <a:effectLst/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>
                <a:solidFill>
                  <a:schemeClr val="bg1"/>
                </a:solidFill>
                <a:latin typeface="Trebuchet MS" panose="020B0603020202020204" pitchFamily="34" charset="0"/>
              </a:rPr>
              <a:t>Let's take a look at an example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33571"/>
            <a:ext cx="378257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How it must be separated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679016" y="1047750"/>
            <a:ext cx="7493747" cy="3435349"/>
            <a:chOff x="679016" y="1047750"/>
            <a:chExt cx="7493747" cy="3435349"/>
          </a:xfrm>
        </p:grpSpPr>
        <p:grpSp>
          <p:nvGrpSpPr>
            <p:cNvPr id="4" name="Group 3"/>
            <p:cNvGrpSpPr/>
            <p:nvPr/>
          </p:nvGrpSpPr>
          <p:grpSpPr>
            <a:xfrm>
              <a:off x="679016" y="1047750"/>
              <a:ext cx="1828800" cy="1371600"/>
              <a:chOff x="228600" y="1152735"/>
              <a:chExt cx="1828800" cy="13716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28600" y="1335615"/>
                <a:ext cx="1828800" cy="1188720"/>
              </a:xfrm>
              <a:prstGeom prst="rect">
                <a:avLst/>
              </a:prstGeom>
              <a:noFill/>
              <a:ln>
                <a:solidFill>
                  <a:srgbClr val="2FC2D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8600" y="1152735"/>
                <a:ext cx="640080" cy="182880"/>
              </a:xfrm>
              <a:prstGeom prst="rect">
                <a:avLst/>
              </a:prstGeom>
              <a:noFill/>
              <a:ln>
                <a:solidFill>
                  <a:srgbClr val="2FC2D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79016" y="3111077"/>
              <a:ext cx="1828800" cy="1371600"/>
              <a:chOff x="228600" y="1152735"/>
              <a:chExt cx="1828800" cy="13716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8600" y="1335615"/>
                <a:ext cx="1828800" cy="1188720"/>
              </a:xfrm>
              <a:prstGeom prst="rect">
                <a:avLst/>
              </a:prstGeom>
              <a:noFill/>
              <a:ln>
                <a:solidFill>
                  <a:srgbClr val="2FC2D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8600" y="1152735"/>
                <a:ext cx="640080" cy="182880"/>
              </a:xfrm>
              <a:prstGeom prst="rect">
                <a:avLst/>
              </a:prstGeom>
              <a:noFill/>
              <a:ln>
                <a:solidFill>
                  <a:srgbClr val="2FC2D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43963" y="3111499"/>
              <a:ext cx="1828800" cy="1371600"/>
              <a:chOff x="228600" y="1152735"/>
              <a:chExt cx="1828800" cy="13716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28600" y="1335615"/>
                <a:ext cx="1828800" cy="1188720"/>
              </a:xfrm>
              <a:prstGeom prst="rect">
                <a:avLst/>
              </a:prstGeom>
              <a:noFill/>
              <a:ln>
                <a:solidFill>
                  <a:srgbClr val="2FC2D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8600" y="1152735"/>
                <a:ext cx="640080" cy="182880"/>
              </a:xfrm>
              <a:prstGeom prst="rect">
                <a:avLst/>
              </a:prstGeom>
              <a:noFill/>
              <a:ln>
                <a:solidFill>
                  <a:srgbClr val="2FC2D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679016" y="1486111"/>
              <a:ext cx="1828800" cy="677757"/>
            </a:xfrm>
            <a:prstGeom prst="rect">
              <a:avLst/>
            </a:prstGeom>
            <a:noFill/>
            <a:effectLst/>
          </p:spPr>
          <p:txBody>
            <a:bodyPr vert="horz" lIns="0" tIns="0" rIns="0" bIns="0" rtlCol="0">
              <a:noAutofit/>
            </a:bodyPr>
            <a:lstStyle>
              <a:lvl1pPr marL="130293" marR="0" indent="-130293" algn="l" defTabSz="34287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750"/>
                </a:spcAft>
                <a:buClr>
                  <a:schemeClr val="accent2"/>
                </a:buClr>
                <a:buSzTx/>
                <a:buFont typeface="Arial"/>
                <a:buChar char="•"/>
                <a:tabLst/>
                <a:defRPr sz="1400" b="0" i="0" kern="1200" baseline="0">
                  <a:solidFill>
                    <a:schemeClr val="tx1"/>
                  </a:solidFill>
                  <a:latin typeface="+mn-lt"/>
                  <a:ea typeface="+mn-ea"/>
                  <a:cs typeface="Trebuchet MS Bold Italic"/>
                </a:defRPr>
              </a:lvl1pPr>
              <a:lvl2pPr marL="557171" indent="-214298" algn="l" defTabSz="342875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300"/>
                </a:spcAft>
                <a:buClr>
                  <a:schemeClr val="tx1"/>
                </a:buClr>
                <a:buSzPct val="100000"/>
                <a:buFont typeface="Lucida Grande"/>
                <a:buChar char="–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166" indent="-228582" algn="l" defTabSz="342875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49176" indent="-171438" algn="l" defTabSz="342875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813756" indent="-171438" algn="l" defTabSz="342875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885809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684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558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433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2FC2D9"/>
                </a:buClr>
                <a:buFont typeface="Arial"/>
                <a:buNone/>
              </a:pPr>
              <a:r>
                <a:rPr lang="en-IN" sz="1600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Computational Geometry Application</a:t>
              </a:r>
              <a:endParaRPr lang="en-IN" sz="1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680409" y="3602672"/>
              <a:ext cx="1828800" cy="554356"/>
            </a:xfrm>
            <a:prstGeom prst="rect">
              <a:avLst/>
            </a:prstGeom>
            <a:noFill/>
            <a:effectLst/>
          </p:spPr>
          <p:txBody>
            <a:bodyPr vert="horz" lIns="0" tIns="0" rIns="0" bIns="0" rtlCol="0">
              <a:noAutofit/>
            </a:bodyPr>
            <a:lstStyle>
              <a:lvl1pPr marL="130293" marR="0" indent="-130293" algn="l" defTabSz="34287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750"/>
                </a:spcAft>
                <a:buClr>
                  <a:schemeClr val="accent2"/>
                </a:buClr>
                <a:buSzTx/>
                <a:buFont typeface="Arial"/>
                <a:buChar char="•"/>
                <a:tabLst/>
                <a:defRPr sz="1400" b="0" i="0" kern="1200" baseline="0">
                  <a:solidFill>
                    <a:schemeClr val="tx1"/>
                  </a:solidFill>
                  <a:latin typeface="+mn-lt"/>
                  <a:ea typeface="+mn-ea"/>
                  <a:cs typeface="Trebuchet MS Bold Italic"/>
                </a:defRPr>
              </a:lvl1pPr>
              <a:lvl2pPr marL="557171" indent="-214298" algn="l" defTabSz="342875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300"/>
                </a:spcAft>
                <a:buClr>
                  <a:schemeClr val="tx1"/>
                </a:buClr>
                <a:buSzPct val="100000"/>
                <a:buFont typeface="Lucida Grande"/>
                <a:buChar char="–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166" indent="-228582" algn="l" defTabSz="342875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49176" indent="-171438" algn="l" defTabSz="342875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813756" indent="-171438" algn="l" defTabSz="342875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885809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684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558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433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2FC2D9"/>
                </a:buClr>
                <a:buFont typeface="Arial"/>
                <a:buNone/>
              </a:pPr>
              <a:r>
                <a:rPr lang="en-IN" sz="1600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Graphical Application</a:t>
              </a:r>
              <a:endParaRPr lang="en-IN" sz="1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6324579" y="3709457"/>
              <a:ext cx="1828800" cy="323852"/>
            </a:xfrm>
            <a:prstGeom prst="rect">
              <a:avLst/>
            </a:prstGeom>
            <a:noFill/>
            <a:effectLst/>
          </p:spPr>
          <p:txBody>
            <a:bodyPr vert="horz" lIns="0" tIns="0" rIns="0" bIns="0" rtlCol="0">
              <a:noAutofit/>
            </a:bodyPr>
            <a:lstStyle>
              <a:lvl1pPr marL="130293" marR="0" indent="-130293" algn="l" defTabSz="34287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750"/>
                </a:spcAft>
                <a:buClr>
                  <a:schemeClr val="accent2"/>
                </a:buClr>
                <a:buSzTx/>
                <a:buFont typeface="Arial"/>
                <a:buChar char="•"/>
                <a:tabLst/>
                <a:defRPr sz="1400" b="0" i="0" kern="1200" baseline="0">
                  <a:solidFill>
                    <a:schemeClr val="tx1"/>
                  </a:solidFill>
                  <a:latin typeface="+mn-lt"/>
                  <a:ea typeface="+mn-ea"/>
                  <a:cs typeface="Trebuchet MS Bold Italic"/>
                </a:defRPr>
              </a:lvl1pPr>
              <a:lvl2pPr marL="557171" indent="-214298" algn="l" defTabSz="342875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300"/>
                </a:spcAft>
                <a:buClr>
                  <a:schemeClr val="tx1"/>
                </a:buClr>
                <a:buSzPct val="100000"/>
                <a:buFont typeface="Lucida Grande"/>
                <a:buChar char="–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166" indent="-228582" algn="l" defTabSz="342875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49176" indent="-171438" algn="l" defTabSz="342875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813756" indent="-171438" algn="l" defTabSz="342875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885809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684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558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433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2FC2D9"/>
                </a:buClr>
                <a:buFont typeface="Arial"/>
                <a:buNone/>
              </a:pPr>
              <a:r>
                <a:rPr lang="en-IN" sz="160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GUI</a:t>
              </a:r>
              <a:endParaRPr lang="en-IN" sz="1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389564" y="1230630"/>
              <a:ext cx="2103120" cy="1188720"/>
              <a:chOff x="3561069" y="1230630"/>
              <a:chExt cx="1828800" cy="118872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561069" y="1230630"/>
                <a:ext cx="1828800" cy="1188720"/>
              </a:xfrm>
              <a:prstGeom prst="rect">
                <a:avLst/>
              </a:prstGeom>
              <a:noFill/>
              <a:ln>
                <a:solidFill>
                  <a:srgbClr val="2FC2D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3561069" y="1286627"/>
                <a:ext cx="1828800" cy="323852"/>
              </a:xfrm>
              <a:prstGeom prst="rect">
                <a:avLst/>
              </a:prstGeom>
              <a:noFill/>
              <a:effectLst/>
            </p:spPr>
            <p:txBody>
              <a:bodyPr vert="horz" lIns="0" tIns="0" rIns="0" bIns="0" rtlCol="0">
                <a:noAutofit/>
              </a:bodyPr>
              <a:lstStyle>
                <a:lvl1pPr marL="130293" marR="0" indent="-130293" algn="l" defTabSz="34287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750"/>
                  </a:spcAft>
                  <a:buClr>
                    <a:schemeClr val="accent2"/>
                  </a:buClr>
                  <a:buSzTx/>
                  <a:buFont typeface="Arial"/>
                  <a:buChar char="•"/>
                  <a:tabLst/>
                  <a:defRPr sz="1400" b="0" i="0" kern="1200" baseline="0">
                    <a:solidFill>
                      <a:schemeClr val="tx1"/>
                    </a:solidFill>
                    <a:latin typeface="+mn-lt"/>
                    <a:ea typeface="+mn-ea"/>
                    <a:cs typeface="Trebuchet MS Bold Italic"/>
                  </a:defRPr>
                </a:lvl1pPr>
                <a:lvl2pPr marL="557171" indent="-214298" algn="l" defTabSz="342875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300"/>
                  </a:spcAft>
                  <a:buClr>
                    <a:schemeClr val="tx1"/>
                  </a:buClr>
                  <a:buSzPct val="100000"/>
                  <a:buFont typeface="Lucida Grande"/>
                  <a:buChar char="–"/>
                  <a:defRPr sz="12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57166" indent="-228582" algn="l" defTabSz="342875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300"/>
                  </a:spcAft>
                  <a:buClr>
                    <a:schemeClr val="accent2"/>
                  </a:buClr>
                  <a:buSzPct val="120000"/>
                  <a:buFont typeface="Arial"/>
                  <a:buChar char="•"/>
                  <a:defRPr sz="11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49176" indent="-171438" algn="l" defTabSz="342875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2"/>
                  </a:buClr>
                  <a:buSzPct val="120000"/>
                  <a:buFont typeface="Arial"/>
                  <a:buChar char="•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813756" indent="-171438" algn="l" defTabSz="342875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2"/>
                  </a:buClr>
                  <a:buSzPct val="120000"/>
                  <a:buFont typeface="Arial"/>
                  <a:buChar char="•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885809" indent="-171438" algn="l" defTabSz="342875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684" indent="-171438" algn="l" defTabSz="342875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558" indent="-171438" algn="l" defTabSz="342875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433" indent="-171438" algn="l" defTabSz="342875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2FC2D9"/>
                  </a:buClr>
                  <a:buFont typeface="Arial"/>
                  <a:buNone/>
                </a:pPr>
                <a:r>
                  <a:rPr lang="en-IN" sz="1600" dirty="0" smtClean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Rectangle</a:t>
                </a:r>
                <a:endParaRPr lang="en-IN" sz="16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61069" y="1612292"/>
                <a:ext cx="1828800" cy="212698"/>
              </a:xfrm>
              <a:prstGeom prst="rect">
                <a:avLst/>
              </a:prstGeom>
              <a:noFill/>
              <a:ln>
                <a:solidFill>
                  <a:srgbClr val="2FC2D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Content Placeholder 2"/>
            <p:cNvSpPr txBox="1">
              <a:spLocks/>
            </p:cNvSpPr>
            <p:nvPr/>
          </p:nvSpPr>
          <p:spPr>
            <a:xfrm>
              <a:off x="3512132" y="1880987"/>
              <a:ext cx="1980552" cy="506004"/>
            </a:xfrm>
            <a:prstGeom prst="rect">
              <a:avLst/>
            </a:prstGeom>
            <a:noFill/>
            <a:effectLst/>
          </p:spPr>
          <p:txBody>
            <a:bodyPr vert="horz" lIns="0" tIns="0" rIns="0" bIns="0" rtlCol="0">
              <a:noAutofit/>
            </a:bodyPr>
            <a:lstStyle>
              <a:lvl1pPr marL="130293" marR="0" indent="-130293" algn="l" defTabSz="34287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750"/>
                </a:spcAft>
                <a:buClr>
                  <a:schemeClr val="accent2"/>
                </a:buClr>
                <a:buSzTx/>
                <a:buFont typeface="Arial"/>
                <a:buChar char="•"/>
                <a:tabLst/>
                <a:defRPr sz="1400" b="0" i="0" kern="1200" baseline="0">
                  <a:solidFill>
                    <a:schemeClr val="tx1"/>
                  </a:solidFill>
                  <a:latin typeface="+mn-lt"/>
                  <a:ea typeface="+mn-ea"/>
                  <a:cs typeface="Trebuchet MS Bold Italic"/>
                </a:defRPr>
              </a:lvl1pPr>
              <a:lvl2pPr marL="557171" indent="-214298" algn="l" defTabSz="342875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300"/>
                </a:spcAft>
                <a:buClr>
                  <a:schemeClr val="tx1"/>
                </a:buClr>
                <a:buSzPct val="100000"/>
                <a:buFont typeface="Lucida Grande"/>
                <a:buChar char="–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166" indent="-228582" algn="l" defTabSz="342875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49176" indent="-171438" algn="l" defTabSz="342875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813756" indent="-171438" algn="l" defTabSz="342875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885809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684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558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433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0"/>
                </a:spcAft>
                <a:buClr>
                  <a:srgbClr val="2FC2D9"/>
                </a:buClr>
                <a:buFont typeface="Arial"/>
                <a:buNone/>
              </a:pPr>
              <a:r>
                <a:rPr lang="en-IN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+area() : double</a:t>
              </a:r>
            </a:p>
          </p:txBody>
        </p:sp>
        <p:cxnSp>
          <p:nvCxnSpPr>
            <p:cNvPr id="34" name="Straight Arrow Connector 33"/>
            <p:cNvCxnSpPr>
              <a:stCxn id="39" idx="1"/>
              <a:endCxn id="20" idx="3"/>
            </p:cNvCxnSpPr>
            <p:nvPr/>
          </p:nvCxnSpPr>
          <p:spPr>
            <a:xfrm flipH="1" flipV="1">
              <a:off x="2507816" y="3888317"/>
              <a:ext cx="872056" cy="422"/>
            </a:xfrm>
            <a:prstGeom prst="straightConnector1">
              <a:avLst/>
            </a:prstGeom>
            <a:ln w="28575" cmpd="sng">
              <a:solidFill>
                <a:srgbClr val="A3C644"/>
              </a:solidFill>
              <a:prstDash val="lg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3379872" y="3294379"/>
              <a:ext cx="2103120" cy="1188720"/>
              <a:chOff x="3561069" y="1230630"/>
              <a:chExt cx="1837267" cy="118872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561069" y="1230630"/>
                <a:ext cx="1828800" cy="1188720"/>
              </a:xfrm>
              <a:prstGeom prst="rect">
                <a:avLst/>
              </a:prstGeom>
              <a:noFill/>
              <a:ln>
                <a:solidFill>
                  <a:srgbClr val="2FC2D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ontent Placeholder 2"/>
              <p:cNvSpPr txBox="1">
                <a:spLocks/>
              </p:cNvSpPr>
              <p:nvPr/>
            </p:nvSpPr>
            <p:spPr>
              <a:xfrm>
                <a:off x="3569536" y="1286627"/>
                <a:ext cx="1828800" cy="323852"/>
              </a:xfrm>
              <a:prstGeom prst="rect">
                <a:avLst/>
              </a:prstGeom>
              <a:noFill/>
              <a:effectLst/>
            </p:spPr>
            <p:txBody>
              <a:bodyPr vert="horz" lIns="0" tIns="0" rIns="0" bIns="0" rtlCol="0">
                <a:noAutofit/>
              </a:bodyPr>
              <a:lstStyle>
                <a:lvl1pPr marL="130293" marR="0" indent="-130293" algn="l" defTabSz="34287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750"/>
                  </a:spcAft>
                  <a:buClr>
                    <a:schemeClr val="accent2"/>
                  </a:buClr>
                  <a:buSzTx/>
                  <a:buFont typeface="Arial"/>
                  <a:buChar char="•"/>
                  <a:tabLst/>
                  <a:defRPr sz="1400" b="0" i="0" kern="1200" baseline="0">
                    <a:solidFill>
                      <a:schemeClr val="tx1"/>
                    </a:solidFill>
                    <a:latin typeface="+mn-lt"/>
                    <a:ea typeface="+mn-ea"/>
                    <a:cs typeface="Trebuchet MS Bold Italic"/>
                  </a:defRPr>
                </a:lvl1pPr>
                <a:lvl2pPr marL="557171" indent="-214298" algn="l" defTabSz="342875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300"/>
                  </a:spcAft>
                  <a:buClr>
                    <a:schemeClr val="tx1"/>
                  </a:buClr>
                  <a:buSzPct val="100000"/>
                  <a:buFont typeface="Lucida Grande"/>
                  <a:buChar char="–"/>
                  <a:defRPr sz="12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57166" indent="-228582" algn="l" defTabSz="342875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300"/>
                  </a:spcAft>
                  <a:buClr>
                    <a:schemeClr val="accent2"/>
                  </a:buClr>
                  <a:buSzPct val="120000"/>
                  <a:buFont typeface="Arial"/>
                  <a:buChar char="•"/>
                  <a:defRPr sz="11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49176" indent="-171438" algn="l" defTabSz="342875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2"/>
                  </a:buClr>
                  <a:buSzPct val="120000"/>
                  <a:buFont typeface="Arial"/>
                  <a:buChar char="•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813756" indent="-171438" algn="l" defTabSz="342875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2"/>
                  </a:buClr>
                  <a:buSzPct val="120000"/>
                  <a:buFont typeface="Arial"/>
                  <a:buChar char="•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885809" indent="-171438" algn="l" defTabSz="342875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684" indent="-171438" algn="l" defTabSz="342875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558" indent="-171438" algn="l" defTabSz="342875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433" indent="-171438" algn="l" defTabSz="342875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2FC2D9"/>
                  </a:buClr>
                  <a:buFont typeface="Arial"/>
                  <a:buNone/>
                </a:pPr>
                <a:r>
                  <a:rPr lang="en-IN" sz="1600" dirty="0" err="1" smtClean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DrawableRectangle</a:t>
                </a:r>
                <a:endParaRPr lang="en-IN" sz="16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561069" y="1612292"/>
                <a:ext cx="1828800" cy="212276"/>
              </a:xfrm>
              <a:prstGeom prst="rect">
                <a:avLst/>
              </a:prstGeom>
              <a:noFill/>
              <a:ln>
                <a:solidFill>
                  <a:srgbClr val="2FC2D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3512132" y="3904026"/>
              <a:ext cx="1980552" cy="506004"/>
            </a:xfrm>
            <a:prstGeom prst="rect">
              <a:avLst/>
            </a:prstGeom>
            <a:noFill/>
            <a:effectLst/>
          </p:spPr>
          <p:txBody>
            <a:bodyPr vert="horz" lIns="0" tIns="0" rIns="0" bIns="0" rtlCol="0">
              <a:noAutofit/>
            </a:bodyPr>
            <a:lstStyle>
              <a:lvl1pPr marL="130293" marR="0" indent="-130293" algn="l" defTabSz="34287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750"/>
                </a:spcAft>
                <a:buClr>
                  <a:schemeClr val="accent2"/>
                </a:buClr>
                <a:buSzTx/>
                <a:buFont typeface="Arial"/>
                <a:buChar char="•"/>
                <a:tabLst/>
                <a:defRPr sz="1400" b="0" i="0" kern="1200" baseline="0">
                  <a:solidFill>
                    <a:schemeClr val="tx1"/>
                  </a:solidFill>
                  <a:latin typeface="+mn-lt"/>
                  <a:ea typeface="+mn-ea"/>
                  <a:cs typeface="Trebuchet MS Bold Italic"/>
                </a:defRPr>
              </a:lvl1pPr>
              <a:lvl2pPr marL="557171" indent="-214298" algn="l" defTabSz="342875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300"/>
                </a:spcAft>
                <a:buClr>
                  <a:schemeClr val="tx1"/>
                </a:buClr>
                <a:buSzPct val="100000"/>
                <a:buFont typeface="Lucida Grande"/>
                <a:buChar char="–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166" indent="-228582" algn="l" defTabSz="342875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49176" indent="-171438" algn="l" defTabSz="342875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813756" indent="-171438" algn="l" defTabSz="342875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2"/>
                </a:buClr>
                <a:buSzPct val="120000"/>
                <a:buFont typeface="Arial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885809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684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558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433" indent="-171438" algn="l" defTabSz="342875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0"/>
                </a:spcAft>
                <a:buClr>
                  <a:srgbClr val="2FC2D9"/>
                </a:buClr>
                <a:buFont typeface="Arial"/>
                <a:buNone/>
              </a:pPr>
              <a:r>
                <a:rPr lang="en-IN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+draw()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 flipV="1">
              <a:off x="5460990" y="3888317"/>
              <a:ext cx="872056" cy="422"/>
            </a:xfrm>
            <a:prstGeom prst="straightConnector1">
              <a:avLst/>
            </a:prstGeom>
            <a:ln w="28575" cmpd="sng">
              <a:solidFill>
                <a:srgbClr val="A3C644"/>
              </a:solidFill>
              <a:prstDash val="lg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2517508" y="1830089"/>
              <a:ext cx="872056" cy="422"/>
            </a:xfrm>
            <a:prstGeom prst="straightConnector1">
              <a:avLst/>
            </a:prstGeom>
            <a:ln w="28575" cmpd="sng">
              <a:solidFill>
                <a:srgbClr val="A3C644"/>
              </a:solidFill>
              <a:prstDash val="lg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16200000" flipV="1">
              <a:off x="3964420" y="2857234"/>
              <a:ext cx="872056" cy="422"/>
            </a:xfrm>
            <a:prstGeom prst="straightConnector1">
              <a:avLst/>
            </a:prstGeom>
            <a:ln w="28575" cmpd="sng">
              <a:solidFill>
                <a:srgbClr val="A3C644"/>
              </a:solidFill>
              <a:prstDash val="lg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175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531771"/>
              </p:ext>
            </p:extLst>
          </p:nvPr>
        </p:nvGraphicFramePr>
        <p:xfrm>
          <a:off x="228600" y="1047749"/>
          <a:ext cx="4343400" cy="3495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237351"/>
            <a:ext cx="4343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Average Application </a:t>
            </a:r>
          </a:p>
          <a:p>
            <a:pPr lvl="0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Life Cycle</a:t>
            </a:r>
            <a:endParaRPr lang="en-US" sz="1800" cap="all" dirty="0">
              <a:solidFill>
                <a:schemeClr val="accent4"/>
              </a:solidFill>
              <a:latin typeface="Arial Black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0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33571"/>
            <a:ext cx="6638677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Don't use "God"/"Magic </a:t>
            </a:r>
            <a:r>
              <a:rPr lang="en-US" sz="1800" cap="all" dirty="0" smtClean="0">
                <a:solidFill>
                  <a:schemeClr val="accent4"/>
                </a:solidFill>
                <a:latin typeface="Arial Black"/>
                <a:cs typeface="Arial Black"/>
              </a:rPr>
              <a:t>hammer" </a:t>
            </a:r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components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"/>
          <a:stretch/>
        </p:blipFill>
        <p:spPr>
          <a:xfrm>
            <a:off x="228599" y="742950"/>
            <a:ext cx="6341533" cy="37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6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33571"/>
            <a:ext cx="2539157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Split Big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42950"/>
            <a:ext cx="6138333" cy="412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5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6287" y="220024"/>
            <a:ext cx="2907142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Use Power of Verbs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6287" y="729403"/>
            <a:ext cx="4229100" cy="1972818"/>
          </a:xfrm>
          <a:noFill/>
          <a:effectLst/>
        </p:spPr>
        <p:txBody>
          <a:bodyPr lIns="0" tIns="0" rIns="0" bIns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 err="1">
                <a:solidFill>
                  <a:srgbClr val="A3C644"/>
                </a:solidFill>
                <a:latin typeface="Trebuchet MS" panose="020B0603020202020204" pitchFamily="34" charset="0"/>
              </a:rPr>
              <a:t>Company</a:t>
            </a:r>
            <a:r>
              <a:rPr lang="en-IN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Search</a:t>
            </a:r>
            <a:r>
              <a:rPr lang="en-IN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Service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 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 err="1">
                <a:solidFill>
                  <a:srgbClr val="A3C644"/>
                </a:solidFill>
                <a:latin typeface="Trebuchet MS" panose="020B0603020202020204" pitchFamily="34" charset="0"/>
              </a:rPr>
              <a:t>Company</a:t>
            </a:r>
            <a:r>
              <a:rPr lang="en-IN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Create</a:t>
            </a:r>
            <a:r>
              <a:rPr lang="en-IN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Service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    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 err="1">
                <a:solidFill>
                  <a:srgbClr val="A3C644"/>
                </a:solidFill>
                <a:latin typeface="Trebuchet MS" panose="020B0603020202020204" pitchFamily="34" charset="0"/>
              </a:rPr>
              <a:t>Company</a:t>
            </a:r>
            <a:r>
              <a:rPr lang="en-IN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Clean</a:t>
            </a:r>
            <a:r>
              <a:rPr lang="en-IN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Service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  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 err="1">
                <a:solidFill>
                  <a:srgbClr val="A3C644"/>
                </a:solidFill>
                <a:latin typeface="Trebuchet MS" panose="020B0603020202020204" pitchFamily="34" charset="0"/>
              </a:rPr>
              <a:t>User</a:t>
            </a:r>
            <a:r>
              <a:rPr lang="en-IN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Create</a:t>
            </a:r>
            <a:r>
              <a:rPr lang="en-IN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Service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  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 err="1">
                <a:solidFill>
                  <a:srgbClr val="A3C644"/>
                </a:solidFill>
                <a:latin typeface="Trebuchet MS" panose="020B0603020202020204" pitchFamily="34" charset="0"/>
              </a:rPr>
              <a:t>User</a:t>
            </a:r>
            <a:r>
              <a:rPr lang="en-IN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Search</a:t>
            </a:r>
            <a:r>
              <a:rPr lang="en-IN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Service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98451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0100" y="260665"/>
            <a:ext cx="320312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Method SRP violation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143551" y="770044"/>
            <a:ext cx="1741732" cy="821266"/>
          </a:xfrm>
          <a:prstGeom prst="wedgeRoundRectCallout">
            <a:avLst>
              <a:gd name="adj1" fmla="val -32057"/>
              <a:gd name="adj2" fmla="val 74871"/>
              <a:gd name="adj3" fmla="val 16667"/>
            </a:avLst>
          </a:prstGeom>
          <a:noFill/>
          <a:ln>
            <a:solidFill>
              <a:srgbClr val="2FC2D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67233" y="863175"/>
            <a:ext cx="1494365" cy="323852"/>
          </a:xfrm>
          <a:prstGeom prst="rect">
            <a:avLst/>
          </a:prstGeom>
          <a:noFill/>
          <a:effectLst/>
        </p:spPr>
        <p:txBody>
          <a:bodyPr vert="horz" lIns="0" tIns="0" rIns="0" bIns="0" rtlCol="0">
            <a:no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557171" indent="-214298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 would like to migrate data from CSV files.</a:t>
            </a:r>
            <a:endParaRPr lang="en-IN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4434" y="4013978"/>
            <a:ext cx="2269983" cy="543986"/>
          </a:xfrm>
          <a:prstGeom prst="rect">
            <a:avLst/>
          </a:prstGeom>
          <a:noFill/>
          <a:effectLst/>
        </p:spPr>
        <p:txBody>
          <a:bodyPr vert="horz" lIns="0" tIns="0" rIns="0" bIns="0" rtlCol="0">
            <a:no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557171" indent="-214298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/>
              <a:buNone/>
            </a:pPr>
            <a:r>
              <a:rPr lang="en-US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Extract Data, process and save </a:t>
            </a:r>
            <a:r>
              <a:rPr lang="en-US" sz="1600" smtClean="0">
                <a:solidFill>
                  <a:schemeClr val="bg1"/>
                </a:solidFill>
                <a:latin typeface="Trebuchet MS" panose="020B0603020202020204" pitchFamily="34" charset="0"/>
              </a:rPr>
              <a:t>in database.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26080" y="2740997"/>
            <a:ext cx="2103120" cy="72338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26080" y="2957286"/>
            <a:ext cx="2103120" cy="385152"/>
          </a:xfrm>
          <a:prstGeom prst="rect">
            <a:avLst/>
          </a:prstGeom>
          <a:noFill/>
          <a:effectLst/>
        </p:spPr>
        <p:txBody>
          <a:bodyPr vert="horz" lIns="0" tIns="0" rIns="0" bIns="0" rtlCol="0">
            <a:no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557171" indent="-214298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/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Migrate Data</a:t>
            </a:r>
            <a:endParaRPr lang="en-IN" sz="1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3029657" y="3549144"/>
            <a:ext cx="963223" cy="767469"/>
          </a:xfrm>
          <a:prstGeom prst="curvedConnector2">
            <a:avLst/>
          </a:prstGeom>
          <a:ln w="3810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4" y="1589961"/>
            <a:ext cx="1345777" cy="134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0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33571"/>
            <a:ext cx="320312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Method SRP violation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12"/>
          <a:stretch/>
        </p:blipFill>
        <p:spPr>
          <a:xfrm>
            <a:off x="228601" y="742950"/>
            <a:ext cx="8800342" cy="409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9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153" y="247118"/>
            <a:ext cx="2522422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How it should be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31129" y="1061297"/>
            <a:ext cx="2194560" cy="914400"/>
          </a:xfrm>
          <a:prstGeom prst="rect">
            <a:avLst/>
          </a:prstGeom>
          <a:noFill/>
          <a:ln>
            <a:solidFill>
              <a:srgbClr val="2FC2D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0153" y="2467157"/>
            <a:ext cx="1828800" cy="914400"/>
          </a:xfrm>
          <a:prstGeom prst="rect">
            <a:avLst/>
          </a:prstGeom>
          <a:noFill/>
          <a:ln>
            <a:solidFill>
              <a:srgbClr val="2FC2D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80453" y="2467157"/>
            <a:ext cx="1828800" cy="914400"/>
          </a:xfrm>
          <a:prstGeom prst="rect">
            <a:avLst/>
          </a:prstGeom>
          <a:noFill/>
          <a:ln>
            <a:solidFill>
              <a:srgbClr val="2FC2D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331129" y="1365105"/>
            <a:ext cx="2194560" cy="306784"/>
          </a:xfrm>
          <a:prstGeom prst="rect">
            <a:avLst/>
          </a:prstGeom>
          <a:noFill/>
          <a:effectLst/>
        </p:spPr>
        <p:txBody>
          <a:bodyPr vert="horz" lIns="0" tIns="0" rIns="0" bIns="0" rtlCol="0">
            <a:no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557171" indent="-214298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/>
              <a:buNone/>
            </a:pPr>
            <a:r>
              <a:rPr lang="en-US" sz="1800" b="1" smtClean="0">
                <a:solidFill>
                  <a:schemeClr val="bg1"/>
                </a:solidFill>
                <a:latin typeface="Trebuchet MS" panose="020B0603020202020204" pitchFamily="34" charset="0"/>
              </a:rPr>
              <a:t>Process Data</a:t>
            </a:r>
            <a:endParaRPr lang="en-IN" sz="1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780453" y="2819001"/>
            <a:ext cx="1828800" cy="306784"/>
          </a:xfrm>
          <a:prstGeom prst="rect">
            <a:avLst/>
          </a:prstGeom>
          <a:noFill/>
          <a:effectLst/>
        </p:spPr>
        <p:txBody>
          <a:bodyPr vert="horz" lIns="0" tIns="0" rIns="0" bIns="0" rtlCol="0">
            <a:no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557171" indent="-214298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/>
              <a:buNone/>
            </a:pPr>
            <a:r>
              <a:rPr lang="en-US" sz="1800" b="1" smtClean="0">
                <a:solidFill>
                  <a:schemeClr val="bg1"/>
                </a:solidFill>
                <a:latin typeface="Trebuchet MS" panose="020B0603020202020204" pitchFamily="34" charset="0"/>
              </a:rPr>
              <a:t>Save </a:t>
            </a:r>
            <a:r>
              <a:rPr lang="en-US" sz="18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Data</a:t>
            </a:r>
            <a:endParaRPr lang="en-IN" sz="1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80153" y="2819001"/>
            <a:ext cx="1828800" cy="306784"/>
          </a:xfrm>
          <a:prstGeom prst="rect">
            <a:avLst/>
          </a:prstGeom>
          <a:noFill/>
          <a:effectLst/>
        </p:spPr>
        <p:txBody>
          <a:bodyPr vert="horz" lIns="0" tIns="0" rIns="0" bIns="0" rtlCol="0">
            <a:no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557171" indent="-214298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/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Extract Data</a:t>
            </a:r>
            <a:endParaRPr lang="en-IN" sz="1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9" name="Straight Arrow Connector 18"/>
          <p:cNvCxnSpPr>
            <a:stCxn id="12" idx="2"/>
            <a:endCxn id="13" idx="0"/>
          </p:cNvCxnSpPr>
          <p:nvPr/>
        </p:nvCxnSpPr>
        <p:spPr>
          <a:xfrm flipH="1">
            <a:off x="1294553" y="1975697"/>
            <a:ext cx="1133856" cy="491460"/>
          </a:xfrm>
          <a:prstGeom prst="straightConnector1">
            <a:avLst/>
          </a:prstGeom>
          <a:ln w="28575" cmpd="sng">
            <a:solidFill>
              <a:srgbClr val="A3C644"/>
            </a:solidFill>
            <a:prstDash val="lg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4" idx="0"/>
          </p:cNvCxnSpPr>
          <p:nvPr/>
        </p:nvCxnSpPr>
        <p:spPr>
          <a:xfrm>
            <a:off x="2428409" y="1975697"/>
            <a:ext cx="1266444" cy="491460"/>
          </a:xfrm>
          <a:prstGeom prst="straightConnector1">
            <a:avLst/>
          </a:prstGeom>
          <a:ln w="28575" cmpd="sng">
            <a:solidFill>
              <a:srgbClr val="A3C644"/>
            </a:solidFill>
            <a:prstDash val="lg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10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33571"/>
            <a:ext cx="2522422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How it should be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42951"/>
            <a:ext cx="6126480" cy="414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8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100" y="240344"/>
            <a:ext cx="2805704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What will I have if </a:t>
            </a:r>
            <a:endParaRPr lang="ru-RU" sz="1800" cap="all" dirty="0" smtClean="0">
              <a:solidFill>
                <a:schemeClr val="accent4"/>
              </a:solidFill>
              <a:latin typeface="Arial Black"/>
              <a:cs typeface="Arial Black"/>
            </a:endParaRPr>
          </a:p>
          <a:p>
            <a:pPr lvl="0"/>
            <a:r>
              <a:rPr lang="en-US" sz="1800" cap="all" dirty="0" smtClean="0">
                <a:solidFill>
                  <a:schemeClr val="accent4"/>
                </a:solidFill>
                <a:latin typeface="Arial Black"/>
                <a:cs typeface="Arial Black"/>
              </a:rPr>
              <a:t>I </a:t>
            </a:r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follow SRP?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2100" y="1030246"/>
            <a:ext cx="4229100" cy="2261893"/>
          </a:xfrm>
          <a:noFill/>
          <a:effectLst/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US" u="sng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Pros</a:t>
            </a:r>
            <a:endParaRPr lang="ru-RU" u="sng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Much </a:t>
            </a:r>
            <a:r>
              <a:rPr lang="en-IN" dirty="0">
                <a:solidFill>
                  <a:schemeClr val="bg1"/>
                </a:solidFill>
                <a:latin typeface="Trebuchet MS" panose="020B0603020202020204" pitchFamily="34" charset="0"/>
              </a:rPr>
              <a:t>easier to follow DRY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dirty="0">
                <a:solidFill>
                  <a:schemeClr val="bg1"/>
                </a:solidFill>
                <a:latin typeface="Trebuchet MS" panose="020B0603020202020204" pitchFamily="34" charset="0"/>
              </a:rPr>
              <a:t>Reduced chances of breaking another functionality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dirty="0">
                <a:solidFill>
                  <a:schemeClr val="bg1"/>
                </a:solidFill>
                <a:latin typeface="Trebuchet MS" panose="020B0603020202020204" pitchFamily="34" charset="0"/>
              </a:rPr>
              <a:t>Names explain what they do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dirty="0">
                <a:solidFill>
                  <a:schemeClr val="bg1"/>
                </a:solidFill>
                <a:latin typeface="Trebuchet MS" panose="020B0603020202020204" pitchFamily="34" charset="0"/>
              </a:rPr>
              <a:t>Much easier to write tests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dirty="0">
                <a:solidFill>
                  <a:schemeClr val="bg1"/>
                </a:solidFill>
                <a:latin typeface="Trebuchet MS" panose="020B0603020202020204" pitchFamily="34" charset="0"/>
              </a:rPr>
              <a:t>We can reuse our code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2100" y="3433825"/>
            <a:ext cx="4229100" cy="886003"/>
          </a:xfrm>
          <a:prstGeom prst="rect">
            <a:avLst/>
          </a:prstGeom>
          <a:noFill/>
          <a:effectLst/>
        </p:spPr>
        <p:txBody>
          <a:bodyPr vert="horz" lIns="0" tIns="0" rIns="0" bIns="0" rtlCol="0">
            <a:no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557171" indent="-214298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/>
              <a:buNone/>
            </a:pPr>
            <a:r>
              <a:rPr lang="en-US" u="sng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Cons</a:t>
            </a:r>
            <a:endParaRPr lang="ru-RU" u="sng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Number of classes/packages/modules can grow rapidly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92100" y="4386419"/>
            <a:ext cx="4229100" cy="565822"/>
          </a:xfrm>
          <a:prstGeom prst="rect">
            <a:avLst/>
          </a:prstGeom>
          <a:noFill/>
          <a:effectLst/>
        </p:spPr>
        <p:txBody>
          <a:bodyPr vert="horz" lIns="0" tIns="0" rIns="0" bIns="0" rtlCol="0">
            <a:no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557171" indent="-214298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>
                <a:solidFill>
                  <a:srgbClr val="2FC2D9"/>
                </a:solidFill>
              </a:rPr>
              <a:t>Smaller classes and methods </a:t>
            </a:r>
            <a:r>
              <a:rPr lang="en-US" b="1" i="1" smtClean="0">
                <a:solidFill>
                  <a:srgbClr val="2FC2D9"/>
                </a:solidFill>
              </a:rPr>
              <a:t>gives </a:t>
            </a:r>
            <a:r>
              <a:rPr lang="en-US" b="1" i="1" dirty="0">
                <a:solidFill>
                  <a:srgbClr val="2FC2D9"/>
                </a:solidFill>
              </a:rPr>
              <a:t>you more flexibility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8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5302" y="2780012"/>
            <a:ext cx="5217134" cy="647100"/>
          </a:xfrm>
        </p:spPr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8233" y="199704"/>
            <a:ext cx="2971263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800" cap="all">
                <a:solidFill>
                  <a:schemeClr val="accent4"/>
                </a:solidFill>
                <a:latin typeface="Arial Black"/>
                <a:cs typeface="Arial Black"/>
              </a:rPr>
              <a:t>General Errors </a:t>
            </a:r>
            <a:endParaRPr lang="en-US" sz="1800" cap="all" smtClean="0">
              <a:solidFill>
                <a:schemeClr val="accent4"/>
              </a:solidFill>
              <a:latin typeface="Arial Black"/>
              <a:cs typeface="Arial Black"/>
            </a:endParaRPr>
          </a:p>
          <a:p>
            <a:pPr lvl="0"/>
            <a:r>
              <a:rPr lang="en-US" sz="1800" cap="all" dirty="0" smtClean="0">
                <a:solidFill>
                  <a:schemeClr val="accent4"/>
                </a:solidFill>
                <a:latin typeface="Arial Black"/>
                <a:cs typeface="Arial Black"/>
              </a:rPr>
              <a:t>and </a:t>
            </a:r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Error Handling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8233" y="1013883"/>
            <a:ext cx="4229100" cy="3810000"/>
          </a:xfrm>
          <a:noFill/>
          <a:effectLst/>
        </p:spPr>
        <p:txBody>
          <a:bodyPr lIns="0" tIns="0" rIns="0" bIns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+mj-lt"/>
              <a:buAutoNum type="alphaUcPeriod"/>
            </a:pP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Errors 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must be handled where they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occur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+mj-lt"/>
              <a:buAutoNum type="alphaUcPeriod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To handle an error, detailed information on the error must be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provided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+mj-lt"/>
              <a:buAutoNum type="alphaUcPeriod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How to Handle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Errors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+mj-lt"/>
              <a:buAutoNum type="alphaUcPeriod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Use Exceptions Rather Than Return Codes</a:t>
            </a:r>
          </a:p>
        </p:txBody>
      </p:sp>
    </p:spTree>
    <p:extLst>
      <p:ext uri="{BB962C8B-B14F-4D97-AF65-F5344CB8AC3E}">
        <p14:creationId xmlns:p14="http://schemas.microsoft.com/office/powerpoint/2010/main" val="203777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54395"/>
            <a:ext cx="4343400" cy="3803355"/>
          </a:xfrm>
          <a:noFill/>
          <a:effectLst/>
        </p:spPr>
        <p:txBody>
          <a:bodyPr lIns="0" tIns="0" rIns="0" bIns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  <a:buClr>
                <a:srgbClr val="2FC2D9"/>
              </a:buClr>
              <a:buFont typeface="Arial" charset="0"/>
              <a:buChar char="•"/>
            </a:pPr>
            <a:r>
              <a:rPr lang="en-IN" sz="1800" cap="none" dirty="0">
                <a:solidFill>
                  <a:schemeClr val="bg1"/>
                </a:solidFill>
                <a:latin typeface="Trebuchet MS" panose="020B0603020202020204" pitchFamily="34" charset="0"/>
              </a:rPr>
              <a:t>Productivity declines over time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Clr>
                <a:srgbClr val="2FC2D9"/>
              </a:buClr>
              <a:buFont typeface="Arial" charset="0"/>
              <a:buChar char="•"/>
            </a:pPr>
            <a:r>
              <a:rPr lang="en-IN" sz="1800" cap="none" dirty="0">
                <a:solidFill>
                  <a:schemeClr val="bg1"/>
                </a:solidFill>
                <a:latin typeface="Trebuchet MS" panose="020B0603020202020204" pitchFamily="34" charset="0"/>
              </a:rPr>
              <a:t>Every code change breaks other parts of code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Clr>
                <a:srgbClr val="2FC2D9"/>
              </a:buClr>
              <a:buFont typeface="Arial" charset="0"/>
              <a:buChar char="•"/>
            </a:pPr>
            <a:r>
              <a:rPr lang="en-IN" sz="1800" cap="none" dirty="0">
                <a:solidFill>
                  <a:schemeClr val="bg1"/>
                </a:solidFill>
                <a:latin typeface="Trebuchet MS" panose="020B0603020202020204" pitchFamily="34" charset="0"/>
              </a:rPr>
              <a:t>No change will be trivial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Clr>
                <a:srgbClr val="2FC2D9"/>
              </a:buClr>
              <a:buFont typeface="Arial" charset="0"/>
              <a:buChar char="•"/>
            </a:pPr>
            <a:r>
              <a:rPr lang="en-IN" sz="1800" cap="none" dirty="0">
                <a:solidFill>
                  <a:schemeClr val="bg1"/>
                </a:solidFill>
                <a:latin typeface="Trebuchet MS" panose="020B0603020202020204" pitchFamily="34" charset="0"/>
              </a:rPr>
              <a:t>High pressure for the team to increase productivity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Clr>
                <a:srgbClr val="2FC2D9"/>
              </a:buClr>
              <a:buFont typeface="Arial" charset="0"/>
              <a:buChar char="•"/>
            </a:pPr>
            <a:r>
              <a:rPr lang="en-US" sz="1800" cap="none" dirty="0">
                <a:solidFill>
                  <a:schemeClr val="bg1"/>
                </a:solidFill>
                <a:latin typeface="Trebuchet MS" panose="020B0603020202020204" pitchFamily="34" charset="0"/>
              </a:rPr>
              <a:t>Quality and performance will decline further</a:t>
            </a:r>
          </a:p>
          <a:p>
            <a:pPr marL="342900" indent="-342900">
              <a:lnSpc>
                <a:spcPct val="100000"/>
              </a:lnSpc>
              <a:buClr>
                <a:srgbClr val="2FC2D9"/>
              </a:buClr>
              <a:buFont typeface="Arial" charset="0"/>
              <a:buChar char="•"/>
            </a:pPr>
            <a:endParaRPr lang="en-US" sz="1800" cap="none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1" y="237351"/>
            <a:ext cx="434339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rgbClr val="A3C644"/>
                </a:solidFill>
                <a:latin typeface="Arial Black"/>
                <a:cs typeface="Arial Black"/>
              </a:rPr>
              <a:t>Signs of dealing with </a:t>
            </a:r>
          </a:p>
          <a:p>
            <a:pPr lvl="0"/>
            <a:r>
              <a:rPr lang="en-US" sz="1800" cap="all" dirty="0">
                <a:solidFill>
                  <a:srgbClr val="A3C644"/>
                </a:solidFill>
                <a:latin typeface="Arial Black"/>
                <a:cs typeface="Arial Black"/>
              </a:rPr>
              <a:t>Bad Code</a:t>
            </a:r>
          </a:p>
        </p:txBody>
      </p:sp>
    </p:spTree>
    <p:extLst>
      <p:ext uri="{BB962C8B-B14F-4D97-AF65-F5344CB8AC3E}">
        <p14:creationId xmlns:p14="http://schemas.microsoft.com/office/powerpoint/2010/main" val="6457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33571"/>
            <a:ext cx="77744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Error </a:t>
            </a:r>
            <a:r>
              <a:rPr lang="en-US" sz="1800" cap="all" dirty="0" smtClean="0">
                <a:solidFill>
                  <a:schemeClr val="accent4"/>
                </a:solidFill>
                <a:latin typeface="Arial Black"/>
                <a:cs typeface="Arial Black"/>
              </a:rPr>
              <a:t>Code </a:t>
            </a:r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example </a:t>
            </a:r>
            <a:r>
              <a:rPr lang="en-US" sz="1800" cap="all" dirty="0" smtClean="0">
                <a:solidFill>
                  <a:schemeClr val="accent4"/>
                </a:solidFill>
                <a:latin typeface="Arial Black"/>
                <a:cs typeface="Arial Black"/>
              </a:rPr>
              <a:t>using </a:t>
            </a:r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Constants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742953"/>
            <a:ext cx="8763000" cy="35086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DeviceController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sendShutDown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DeviceHandle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 = 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getHandle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(DEV1);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the state of the device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(handle != 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DeviceHandle.</a:t>
            </a:r>
            <a:r>
              <a:rPr lang="en-US" alt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Save the device status to the record field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retrieveDeviceRecord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(handle);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not suspended, shut down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handle.getStatus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!= </a:t>
            </a:r>
            <a:r>
              <a:rPr lang="en-US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DEVICE_SUSPENDED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pauseDevice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(handle);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clearDeviceWorkQueue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(handle);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closeDevice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(handle);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else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logger.log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("Device suspended. Unable to shut down");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else {  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logger.log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("Invalid handle for: " + DEV1.toString());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4315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33571"/>
            <a:ext cx="87037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Throw exceptions in methods that can detect errors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702114"/>
            <a:ext cx="3429000" cy="166199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DeviceController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sendShutDown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tryToShutDown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catch (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DeviceShutDownError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logger.log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57600" y="1717300"/>
            <a:ext cx="5274733" cy="31393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tryToShutDown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DeviceShutDownError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DeviceHandle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 = 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getHandle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(DEV1);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DeviceRecord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record </a:t>
            </a:r>
            <a:r>
              <a:rPr lang="en-US" alt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retrieveDeviceRecord</a:t>
            </a:r>
            <a:r>
              <a:rPr lang="en-US" alt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(handle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pauseDevice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(handle);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clearDeviceWorkQueue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(handle);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closeDevice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(handle);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DeviceHandle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getHandle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id) </a:t>
            </a:r>
            <a:r>
              <a:rPr lang="en-US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DeviceShu</a:t>
            </a:r>
            <a:r>
              <a:rPr lang="en-US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DeviceShutDownError</a:t>
            </a:r>
            <a:r>
              <a:rPr lang="en-US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("Invalid handle for: " + 	</a:t>
            </a:r>
            <a:r>
              <a:rPr lang="en-US" alt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id.toString</a:t>
            </a:r>
            <a:r>
              <a:rPr lang="en-US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403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4688" y="179385"/>
            <a:ext cx="42291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Write Your Try-Catch-Finally Statement First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4687" y="993564"/>
            <a:ext cx="4229100" cy="3810000"/>
          </a:xfrm>
          <a:noFill/>
          <a:effectLst/>
        </p:spPr>
        <p:txBody>
          <a:bodyPr lIns="0" tIns="0" rIns="0" bIns="0">
            <a:noAutofit/>
          </a:bodyPr>
          <a:lstStyle/>
          <a:p>
            <a:pPr marL="236538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A program can abort at any point in try and resume in Catch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36538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Try blocks are like transactions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36538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</a:pP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The Catch 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block has to leave our program in a consistent state, regardless of what happens in try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36538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Write tests that force exceptions before implementing handlers</a:t>
            </a:r>
          </a:p>
        </p:txBody>
      </p:sp>
    </p:spTree>
    <p:extLst>
      <p:ext uri="{BB962C8B-B14F-4D97-AF65-F5344CB8AC3E}">
        <p14:creationId xmlns:p14="http://schemas.microsoft.com/office/powerpoint/2010/main" val="6796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0794" y="287758"/>
            <a:ext cx="42291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Use Unchecked Exceptions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0793" y="797137"/>
            <a:ext cx="4229100" cy="3810000"/>
          </a:xfrm>
          <a:noFill/>
          <a:effectLst/>
        </p:spPr>
        <p:txBody>
          <a:bodyPr lIns="0" tIns="0" rIns="0" bIns="0">
            <a:noAutofit/>
          </a:bodyPr>
          <a:lstStyle/>
          <a:p>
            <a:pPr marL="236538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Checked exceptions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violate the 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Open/Closed Principle and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the Dependency 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Inversion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Principle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36538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Checked exception cause cascading changes when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 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new exception is introduced to the low level functions. </a:t>
            </a:r>
          </a:p>
        </p:txBody>
      </p:sp>
    </p:spTree>
    <p:extLst>
      <p:ext uri="{BB962C8B-B14F-4D97-AF65-F5344CB8AC3E}">
        <p14:creationId xmlns:p14="http://schemas.microsoft.com/office/powerpoint/2010/main" val="40736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9194" y="186158"/>
            <a:ext cx="42291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Provide Context with Exceptions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9193" y="1000337"/>
            <a:ext cx="4229100" cy="3810000"/>
          </a:xfrm>
          <a:noFill/>
          <a:effectLst/>
        </p:spPr>
        <p:txBody>
          <a:bodyPr lIns="0" tIns="0" rIns="0" bIns="0">
            <a:noAutofit/>
          </a:bodyPr>
          <a:lstStyle/>
          <a:p>
            <a:pPr marL="236538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Exceptions should provide enough context to determine the source and location of an error. </a:t>
            </a:r>
          </a:p>
          <a:p>
            <a:pPr marL="236538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Use informative error messages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36538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Mention the operation that failed and the type of failure. </a:t>
            </a:r>
          </a:p>
          <a:p>
            <a:pPr marL="236538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Throw very Specific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Exceptions.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33571"/>
            <a:ext cx="77744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Error Handling </a:t>
            </a:r>
            <a:r>
              <a:rPr lang="ru-RU" sz="1800" cap="all" dirty="0" smtClean="0">
                <a:solidFill>
                  <a:schemeClr val="accent4"/>
                </a:solidFill>
                <a:latin typeface="Arial Black"/>
                <a:cs typeface="Arial Black"/>
              </a:rPr>
              <a:t>- </a:t>
            </a:r>
            <a:r>
              <a:rPr lang="en-US" sz="1800" cap="all" dirty="0" smtClean="0">
                <a:solidFill>
                  <a:schemeClr val="accent4"/>
                </a:solidFill>
                <a:latin typeface="Arial Black"/>
                <a:cs typeface="Arial Black"/>
              </a:rPr>
              <a:t>Don’t </a:t>
            </a:r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Return Null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1066" y="1498991"/>
            <a:ext cx="8763000" cy="9848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List&lt;Employee&gt; employees = </a:t>
            </a: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getEmployees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(employees != null)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for(Employee e : employees) { </a:t>
            </a: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totalPay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e.getPay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81066" y="3082547"/>
            <a:ext cx="8763000" cy="9848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List&lt;Employee&gt; employees = </a:t>
            </a: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getEmployees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for(Employee e : employees) { </a:t>
            </a: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totalPay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alt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e.getPay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9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33571"/>
            <a:ext cx="77744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Error Handling - Don’t Pass Null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295196"/>
            <a:ext cx="8763000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alt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xProjection</a:t>
            </a:r>
            <a:r>
              <a:rPr lang="en-US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(Point p1, Point p2)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(p2.x – p1.x) * 1.5;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" y="2066182"/>
            <a:ext cx="8763000" cy="15696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One way to Handle </a:t>
            </a:r>
            <a:endParaRPr lang="ru-RU" alt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xProjection</a:t>
            </a:r>
            <a:r>
              <a:rPr lang="en-US" alt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(Point p1, Point p2)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alt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(p1 == null || p2 == null)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	throw </a:t>
            </a:r>
            <a:r>
              <a:rPr lang="en-US" alt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InvalidCoordinatesException</a:t>
            </a:r>
            <a:r>
              <a:rPr lang="en-US" alt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("Invalid coordinates for </a:t>
            </a:r>
            <a:r>
              <a:rPr lang="en-US" alt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MetricsCalculator.xProjection</a:t>
            </a:r>
            <a:r>
              <a:rPr lang="en-US" alt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return (p2.x – p1.x) * 1.5;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5033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33571"/>
            <a:ext cx="77744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Base scenario – Error codes &amp; switch statement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819894"/>
            <a:ext cx="4038600" cy="153888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function 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checkLogin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//Some validation check credentials are valid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hasNotValidCredentials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return 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-1;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validation check attempts to login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hasTooManyLoginAttempts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all is OK, return "the successful code"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0" y="742950"/>
            <a:ext cx="4419600" cy="200054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checkLogin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-1: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Invalid credentials, log into the error logs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log("Invalid credentials");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Invalid credentials, log  into the error logs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-2: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Too many attempts, log into </a:t>
            </a:r>
            <a:r>
              <a:rPr lang="en-US" altLang="en-US" sz="1000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en-US" sz="1000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log("Too many login attempts");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default: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Successful scenario, log in the user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break;}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309529" y="742950"/>
            <a:ext cx="0" cy="2000548"/>
          </a:xfrm>
          <a:prstGeom prst="line">
            <a:avLst/>
          </a:prstGeom>
          <a:ln w="6350" cmpd="sng">
            <a:solidFill>
              <a:schemeClr val="bg2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9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33571"/>
            <a:ext cx="77744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Replace Magic Number with Symbolic Constant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742950"/>
            <a:ext cx="4038600" cy="200054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function 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checkLogin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//Some validation check credentials are valid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hasNotValidCredentials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2FC2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INVALID_LOGIN_CREDENTIALS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validation check attempts to login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hasTooManyLoginAttempts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2FC2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TOO_MANY_LOGIN_ATTEMPTS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all is OK, return "the successful code"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2FC2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LOGIN_SUCCESSFUL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0" y="712171"/>
            <a:ext cx="4419600" cy="20621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checkLogin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altLang="en-US" sz="1000" dirty="0">
                <a:solidFill>
                  <a:srgbClr val="2FC2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INVALID_LOGIN_CREDENTIALS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Invalid credentials, log into the error logs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log("Invalid credentials");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Invalid credentials, log  into the error logs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altLang="en-US" sz="1000" dirty="0" smtClean="0">
                <a:solidFill>
                  <a:srgbClr val="2FC2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TOO_MANY_LOGIN_ATTEMPTS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Too many attempts, log into the </a:t>
            </a:r>
            <a:r>
              <a:rPr lang="en-US" altLang="en-US" sz="1000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log("Too many login attempts");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default: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Successful scenario, log in the user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break;}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334930" y="742950"/>
            <a:ext cx="0" cy="2000548"/>
          </a:xfrm>
          <a:prstGeom prst="line">
            <a:avLst/>
          </a:prstGeom>
          <a:ln w="6350" cmpd="sng">
            <a:solidFill>
              <a:schemeClr val="bg2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33571"/>
            <a:ext cx="77744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Replace Error Code with Exception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742950"/>
            <a:ext cx="4080929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function 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checkLogin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//Some validation check credentials are valid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hasNotValidCredentials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endParaRPr lang="ru-RU" alt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credentials",</a:t>
            </a:r>
            <a:r>
              <a:rPr lang="en-US" altLang="en-US" sz="1000" dirty="0" err="1" smtClean="0">
                <a:solidFill>
                  <a:srgbClr val="2FC2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INVALID_LOGIN_CREDENTIALS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validation check attempts to login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hasTooManyLoginAttempts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("Too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endParaRPr lang="ru-RU" alt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attempts",</a:t>
            </a:r>
            <a:r>
              <a:rPr lang="en-US" altLang="en-US" sz="1000" dirty="0" err="1" smtClean="0">
                <a:solidFill>
                  <a:srgbClr val="2FC2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TOO_MANY_LOGIN_ATTEMPTS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all is OK, return "the successful code"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2FC2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LOGIN_SUCCESSFUL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715932" y="742950"/>
            <a:ext cx="4275667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checkLogin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}catch(Exception 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exp.getErrorCode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altLang="en-US" sz="1000" dirty="0">
                <a:solidFill>
                  <a:srgbClr val="2FC2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INVALID_LOGIN_CREDENTIALS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Invalid credentials, log into the error logs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log("Invalid credentials");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Invalid credentials, log  into the error logs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altLang="en-US" sz="1000" dirty="0" smtClean="0">
                <a:solidFill>
                  <a:srgbClr val="2FC2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TOO_MANY_LOGIN_ATTEMPTS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Too many attempts, log into </a:t>
            </a:r>
            <a:r>
              <a:rPr lang="en-US" altLang="en-US" sz="1000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en-US" sz="1000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log("Too many login attempts");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36530" y="742950"/>
            <a:ext cx="0" cy="2308324"/>
          </a:xfrm>
          <a:prstGeom prst="line">
            <a:avLst/>
          </a:prstGeom>
          <a:ln w="6350" cmpd="sng">
            <a:solidFill>
              <a:schemeClr val="bg2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8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28600" y="781050"/>
            <a:ext cx="4343400" cy="3962399"/>
          </a:xfrm>
          <a:noFill/>
          <a:effectLst/>
        </p:spPr>
        <p:txBody>
          <a:bodyPr lIns="0" tIns="0" rIns="0" bIns="0">
            <a:normAutofit/>
          </a:bodyPr>
          <a:lstStyle/>
          <a:p>
            <a:pPr marL="342900" indent="-342900">
              <a:spcBef>
                <a:spcPts val="1200"/>
              </a:spcBef>
              <a:buClr>
                <a:srgbClr val="2FC2D9"/>
              </a:buClr>
              <a:buFont typeface="Arial" charset="0"/>
              <a:buChar char="•"/>
            </a:pPr>
            <a:r>
              <a:rPr lang="en-IN" sz="1800" cap="none" dirty="0">
                <a:solidFill>
                  <a:schemeClr val="bg1"/>
                </a:solidFill>
                <a:latin typeface="Trebuchet MS" panose="020B0603020202020204" pitchFamily="34" charset="0"/>
                <a:cs typeface="Trebuchet MS"/>
              </a:rPr>
              <a:t>Bad code does too much – clean code is focused</a:t>
            </a:r>
          </a:p>
          <a:p>
            <a:pPr marL="342900" indent="-342900">
              <a:spcBef>
                <a:spcPts val="1200"/>
              </a:spcBef>
              <a:buClr>
                <a:srgbClr val="2FC2D9"/>
              </a:buClr>
              <a:buFont typeface="Arial" charset="0"/>
              <a:buChar char="•"/>
            </a:pPr>
            <a:r>
              <a:rPr lang="en-IN" sz="1800" cap="none" dirty="0">
                <a:solidFill>
                  <a:schemeClr val="bg1"/>
                </a:solidFill>
                <a:latin typeface="Trebuchet MS" panose="020B0603020202020204" pitchFamily="34" charset="0"/>
                <a:cs typeface="Trebuchet MS"/>
              </a:rPr>
              <a:t>It should not be redundant</a:t>
            </a:r>
          </a:p>
          <a:p>
            <a:pPr marL="342900" indent="-342900">
              <a:spcBef>
                <a:spcPts val="1200"/>
              </a:spcBef>
              <a:buClr>
                <a:srgbClr val="2FC2D9"/>
              </a:buClr>
              <a:buFont typeface="Arial" charset="0"/>
              <a:buChar char="•"/>
            </a:pPr>
            <a:r>
              <a:rPr lang="en-IN" sz="1800" cap="none" dirty="0">
                <a:solidFill>
                  <a:schemeClr val="bg1"/>
                </a:solidFill>
                <a:latin typeface="Trebuchet MS" panose="020B0603020202020204" pitchFamily="34" charset="0"/>
                <a:cs typeface="Trebuchet MS"/>
              </a:rPr>
              <a:t>Reading code should be pleasant</a:t>
            </a:r>
          </a:p>
          <a:p>
            <a:pPr marL="342900" indent="-342900">
              <a:spcBef>
                <a:spcPts val="1200"/>
              </a:spcBef>
              <a:buClr>
                <a:srgbClr val="2FC2D9"/>
              </a:buClr>
              <a:buFont typeface="Arial" charset="0"/>
              <a:buChar char="•"/>
            </a:pPr>
            <a:r>
              <a:rPr lang="en-IN" sz="1800" cap="none" dirty="0">
                <a:solidFill>
                  <a:schemeClr val="bg1"/>
                </a:solidFill>
                <a:latin typeface="Trebuchet MS" panose="020B0603020202020204" pitchFamily="34" charset="0"/>
                <a:cs typeface="Trebuchet MS"/>
              </a:rPr>
              <a:t>Can be easily extended by any other developer</a:t>
            </a:r>
          </a:p>
          <a:p>
            <a:pPr marL="342900" indent="-342900">
              <a:spcBef>
                <a:spcPts val="1200"/>
              </a:spcBef>
              <a:buClr>
                <a:srgbClr val="2FC2D9"/>
              </a:buClr>
              <a:buFont typeface="Arial" charset="0"/>
              <a:buChar char="•"/>
            </a:pPr>
            <a:r>
              <a:rPr lang="en-IN" sz="1800" cap="none" dirty="0">
                <a:solidFill>
                  <a:schemeClr val="bg1"/>
                </a:solidFill>
                <a:latin typeface="Trebuchet MS" panose="020B0603020202020204" pitchFamily="34" charset="0"/>
                <a:cs typeface="Trebuchet MS"/>
              </a:rPr>
              <a:t>It should have minimal dependencies</a:t>
            </a:r>
          </a:p>
          <a:p>
            <a:pPr marL="342900" indent="-342900">
              <a:buClr>
                <a:srgbClr val="2FC2D9"/>
              </a:buClr>
              <a:buFont typeface="Arial" charset="0"/>
              <a:buChar char="•"/>
            </a:pPr>
            <a:endParaRPr lang="en-US" cap="none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40118"/>
            <a:ext cx="297228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What is Clean Code?</a:t>
            </a:r>
          </a:p>
        </p:txBody>
      </p:sp>
    </p:spTree>
    <p:extLst>
      <p:ext uri="{BB962C8B-B14F-4D97-AF65-F5344CB8AC3E}">
        <p14:creationId xmlns:p14="http://schemas.microsoft.com/office/powerpoint/2010/main" val="6247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33571"/>
            <a:ext cx="77744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Propagate other kinds of exceptions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5534" y="742950"/>
            <a:ext cx="8373533" cy="31393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checkLogin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}catch(Exception 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exp.getErrorCode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altLang="en-US" sz="1200" dirty="0">
                <a:solidFill>
                  <a:srgbClr val="2FC2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INVALID_LOGIN_CREDENTIALS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Invalid credentials, log into the error logs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log("Invalid credentials");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Invalid credentials, log  into the error logs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altLang="en-US" sz="1200" dirty="0" smtClean="0">
                <a:solidFill>
                  <a:srgbClr val="2FC2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TOO_MANY_LOGIN_ATTEMPTS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Too many attempts, log into </a:t>
            </a:r>
            <a:r>
              <a:rPr lang="en-US" altLang="en-US" sz="1200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en-US" sz="1200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</a:t>
            </a:r>
            <a:r>
              <a:rPr lang="en-US" altLang="en-US" sz="12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log("Too many login attempts");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default: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LoginException</a:t>
            </a:r>
            <a:r>
              <a:rPr lang="en-US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break;}</a:t>
            </a:r>
          </a:p>
        </p:txBody>
      </p:sp>
    </p:spTree>
    <p:extLst>
      <p:ext uri="{BB962C8B-B14F-4D97-AF65-F5344CB8AC3E}">
        <p14:creationId xmlns:p14="http://schemas.microsoft.com/office/powerpoint/2010/main" val="33055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33571"/>
            <a:ext cx="77744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Create specific </a:t>
            </a:r>
            <a:r>
              <a:rPr lang="en-US" sz="1800" i="1" cap="all" dirty="0" err="1">
                <a:solidFill>
                  <a:schemeClr val="accent4"/>
                </a:solidFill>
                <a:latin typeface="Arial Black"/>
                <a:cs typeface="Arial Black"/>
              </a:rPr>
              <a:t>RuntimeException</a:t>
            </a:r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 child classes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742950"/>
            <a:ext cx="4639733" cy="3077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InvalidLoginCredentialsException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TooManyLoginAttemptsException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function 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checkLogin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//Some validation check credentials are valid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hasNotValidCredentials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InvalidLoginCredentialsException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validation check attempts to login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hasTooManyLoginAttempts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TooManyLoginAttemptsException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all is OK, return "the successful code"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2FC2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LOGIN_SUCCESSFUL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105401" y="742950"/>
            <a:ext cx="3886198" cy="153888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checkLogin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}catch(</a:t>
            </a:r>
            <a:r>
              <a:rPr lang="en-US" alt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InvalidLoginCredentialsException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invExp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("Invalid credentials");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alt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TooManyLoginAttemptsException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attmExp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("Too many login attempts");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97392" y="742950"/>
            <a:ext cx="0" cy="3178737"/>
          </a:xfrm>
          <a:prstGeom prst="line">
            <a:avLst/>
          </a:prstGeom>
          <a:ln w="6350" cmpd="sng">
            <a:solidFill>
              <a:schemeClr val="bg2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94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33571"/>
            <a:ext cx="77744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Create an intermediate abstract Exception class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742950"/>
            <a:ext cx="8373533" cy="240065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InvalidLoginException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InvalidLoginCredentialsException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alt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InvalidLoginException</a:t>
            </a:r>
            <a:endParaRPr lang="en-US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protected message = 'Invalid credentials';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protected code = 2050;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TooManyLoginAttemptsException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alt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InvalidLoginException</a:t>
            </a:r>
            <a:endParaRPr lang="en-US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protected message = 'Too many login attempts';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protected code = 2051;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46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33571"/>
            <a:ext cx="77744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Create an intermediate abstract Exception class </a:t>
            </a:r>
            <a:r>
              <a:rPr lang="en-US" sz="1800" cap="all" dirty="0" smtClean="0">
                <a:solidFill>
                  <a:schemeClr val="accent4"/>
                </a:solidFill>
                <a:latin typeface="Arial Black"/>
                <a:cs typeface="Arial Black"/>
              </a:rPr>
              <a:t>(Continue…)</a:t>
            </a:r>
            <a:endParaRPr lang="en-US" sz="1800" cap="all" dirty="0">
              <a:solidFill>
                <a:schemeClr val="accent4"/>
              </a:solidFill>
              <a:latin typeface="Arial Black"/>
              <a:cs typeface="Arial Black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047750"/>
            <a:ext cx="4275668" cy="200054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function 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checkLogin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//Some validation check credentials are valid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hasNotValidCredentials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InvalidLoginCredentialsException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validation check attempts to login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hasTooManyLoginAttempts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TooManyLoginAttemptsException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all is OK, return "the successful code"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LOGIN_SUCCESSFUL;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868332" y="1037167"/>
            <a:ext cx="4123268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checkLogin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}catch(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InvalidLoginException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invalidLoginExp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(“[Error " + 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invalidLoginExp.getCode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“]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ru-RU" alt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+ </a:t>
            </a:r>
            <a:r>
              <a:rPr lang="en-US" alt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invalidLoginExp.getMessage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00029" y="1047750"/>
            <a:ext cx="0" cy="2000548"/>
          </a:xfrm>
          <a:prstGeom prst="line">
            <a:avLst/>
          </a:prstGeom>
          <a:ln w="6350" cmpd="sng">
            <a:solidFill>
              <a:schemeClr val="bg2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33571"/>
            <a:ext cx="77744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Create an intermediate abstract Exception class (Continue…)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599" y="1047750"/>
            <a:ext cx="4343401" cy="26161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function 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checkLogin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//Some validation check credentials are valid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hasNotValidCredentials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InvalidLoginCredentialsException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validation check attempts to login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hasTooManyLoginAttempts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TooManyLoginAttemptsException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hasBeenBanned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BannedUserLoginException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00" dirty="0">
                <a:solidFill>
                  <a:srgbClr val="A3C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all is OK, return "the successful code"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2FC2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LOGIN_SUCCESSFUL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953000" y="1047750"/>
            <a:ext cx="4038600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checkLogin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}catch(</a:t>
            </a:r>
            <a:r>
              <a:rPr lang="en-US" alt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InvalidLoginException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invalidLoginExp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(“[Error " + 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invalidLoginExp.getCode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“]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ru-RU" alt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invalidLoginExp.getMessage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6233" y="1047750"/>
            <a:ext cx="0" cy="2616101"/>
          </a:xfrm>
          <a:prstGeom prst="line">
            <a:avLst/>
          </a:prstGeom>
          <a:ln w="6350" cmpd="sng">
            <a:solidFill>
              <a:schemeClr val="bg2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4046" y="217031"/>
            <a:ext cx="4343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04046" y="733213"/>
            <a:ext cx="4229100" cy="4076700"/>
          </a:xfrm>
          <a:noFill/>
          <a:effectLst/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Clean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Code: 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A Handbook of Agile Software Craftsmanship </a:t>
            </a:r>
            <a:endParaRPr lang="en-IN" sz="16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0" indent="0" algn="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 i="1" dirty="0">
                <a:solidFill>
                  <a:srgbClr val="2FC2D9"/>
                </a:solidFill>
                <a:latin typeface="Trebuchet MS" panose="020B0603020202020204" pitchFamily="34" charset="0"/>
              </a:rPr>
              <a:t>Robert C. Martin</a:t>
            </a:r>
          </a:p>
          <a:p>
            <a:pPr marL="0" indent="0" algn="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endParaRPr lang="en-IN" sz="1600" i="1" dirty="0" smtClean="0">
              <a:solidFill>
                <a:srgbClr val="2FC2D9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 dirty="0" smtClean="0">
                <a:solidFill>
                  <a:srgbClr val="2FC2D9"/>
                </a:solidFill>
                <a:latin typeface="Trebuchet MS" panose="020B0603020202020204" pitchFamily="34" charset="0"/>
              </a:rPr>
              <a:t>CREDITS</a:t>
            </a:r>
            <a:endParaRPr lang="en-IN" sz="1600" dirty="0">
              <a:solidFill>
                <a:srgbClr val="2FC2D9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US" sz="1600" dirty="0">
                <a:solidFill>
                  <a:schemeClr val="bg1"/>
                </a:solidFill>
              </a:rPr>
              <a:t>PRABHU </a:t>
            </a:r>
            <a:r>
              <a:rPr lang="en-US" sz="1600" dirty="0" smtClean="0">
                <a:solidFill>
                  <a:schemeClr val="bg1"/>
                </a:solidFill>
              </a:rPr>
              <a:t>MANEPALLI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ANUAR NURMAKANOV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YEVGEN NESTERENKO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MURALI RUDRARAJU</a:t>
            </a:r>
          </a:p>
          <a:p>
            <a:pPr marL="0" indent="0" algn="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 algn="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endParaRPr lang="en-IN" sz="1600" i="1" dirty="0">
              <a:solidFill>
                <a:srgbClr val="2FC2D9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8600" y="781050"/>
            <a:ext cx="4343400" cy="3962400"/>
          </a:xfrm>
          <a:noFill/>
          <a:effectLst/>
        </p:spPr>
        <p:txBody>
          <a:bodyPr lIns="0" tIns="0" rIns="0" bIns="0">
            <a:normAutofit/>
          </a:bodyPr>
          <a:lstStyle/>
          <a:p>
            <a:pPr marL="342900" indent="-342900">
              <a:spcBef>
                <a:spcPts val="1200"/>
              </a:spcBef>
              <a:buClr>
                <a:srgbClr val="2FC2D9"/>
              </a:buClr>
              <a:buFont typeface="Arial" charset="0"/>
              <a:buChar char="•"/>
            </a:pPr>
            <a:r>
              <a:rPr lang="en-IN" sz="1800" cap="none" dirty="0">
                <a:solidFill>
                  <a:schemeClr val="bg1"/>
                </a:solidFill>
                <a:latin typeface="Trebuchet MS" panose="020B0603020202020204" pitchFamily="34" charset="0"/>
                <a:cs typeface="Trebuchet MS"/>
              </a:rPr>
              <a:t>Smaller is better</a:t>
            </a:r>
          </a:p>
          <a:p>
            <a:pPr marL="342900" indent="-342900">
              <a:spcBef>
                <a:spcPts val="1200"/>
              </a:spcBef>
              <a:buClr>
                <a:srgbClr val="2FC2D9"/>
              </a:buClr>
              <a:buFont typeface="Arial" charset="0"/>
              <a:buChar char="•"/>
            </a:pPr>
            <a:r>
              <a:rPr lang="en-IN" sz="1800" cap="none" dirty="0">
                <a:solidFill>
                  <a:schemeClr val="bg1"/>
                </a:solidFill>
                <a:latin typeface="Trebuchet MS" panose="020B0603020202020204" pitchFamily="34" charset="0"/>
                <a:cs typeface="Trebuchet MS"/>
              </a:rPr>
              <a:t>It should have unit and acceptance tests</a:t>
            </a:r>
          </a:p>
          <a:p>
            <a:pPr marL="342900" indent="-342900">
              <a:spcBef>
                <a:spcPts val="1200"/>
              </a:spcBef>
              <a:buClr>
                <a:srgbClr val="2FC2D9"/>
              </a:buClr>
              <a:buFont typeface="Arial" charset="0"/>
              <a:buChar char="•"/>
            </a:pPr>
            <a:r>
              <a:rPr lang="en-IN" sz="1800" cap="none" dirty="0">
                <a:solidFill>
                  <a:schemeClr val="bg1"/>
                </a:solidFill>
                <a:latin typeface="Trebuchet MS" panose="020B0603020202020204" pitchFamily="34" charset="0"/>
                <a:cs typeface="Trebuchet MS"/>
              </a:rPr>
              <a:t>It should be expressive</a:t>
            </a:r>
          </a:p>
          <a:p>
            <a:pPr marL="342900" indent="-342900">
              <a:spcBef>
                <a:spcPts val="1200"/>
              </a:spcBef>
              <a:buClr>
                <a:srgbClr val="2FC2D9"/>
              </a:buClr>
              <a:buFont typeface="Arial" charset="0"/>
              <a:buChar char="•"/>
            </a:pPr>
            <a:r>
              <a:rPr lang="en-IN" sz="1800" cap="none" dirty="0">
                <a:solidFill>
                  <a:schemeClr val="bg1"/>
                </a:solidFill>
                <a:latin typeface="Trebuchet MS" panose="020B0603020202020204" pitchFamily="34" charset="0"/>
                <a:cs typeface="Trebuchet MS"/>
              </a:rPr>
              <a:t>The language you wrote your code with should look like it was made for the problem</a:t>
            </a:r>
          </a:p>
          <a:p>
            <a:pPr marL="342900" indent="-342900">
              <a:buClr>
                <a:srgbClr val="2FC2D9"/>
              </a:buClr>
              <a:buFont typeface="Arial" charset="0"/>
              <a:buChar char="•"/>
            </a:pPr>
            <a:endParaRPr lang="en-US" sz="1800" cap="none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37017"/>
            <a:ext cx="297228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800" cap="all" dirty="0">
                <a:solidFill>
                  <a:schemeClr val="accent4"/>
                </a:solidFill>
                <a:latin typeface="Arial Black"/>
                <a:cs typeface="Arial Black"/>
              </a:rPr>
              <a:t>What is Clean Code?</a:t>
            </a:r>
          </a:p>
        </p:txBody>
      </p:sp>
    </p:spTree>
    <p:extLst>
      <p:ext uri="{BB962C8B-B14F-4D97-AF65-F5344CB8AC3E}">
        <p14:creationId xmlns:p14="http://schemas.microsoft.com/office/powerpoint/2010/main" val="15812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5302" y="2780012"/>
            <a:ext cx="2516458" cy="647100"/>
          </a:xfrm>
        </p:spPr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367" y="210258"/>
            <a:ext cx="4343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IN" sz="1800" cap="all" dirty="0">
                <a:solidFill>
                  <a:schemeClr val="accent4"/>
                </a:solidFill>
                <a:latin typeface="Arial Black"/>
                <a:cs typeface="Arial" panose="020B0604020202020204" pitchFamily="34" charset="0"/>
              </a:rPr>
              <a:t>Meaningful Names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4367" y="753957"/>
            <a:ext cx="4343400" cy="3466859"/>
          </a:xfrm>
          <a:noFill/>
          <a:effectLst/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 u="sng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Intention-Revealing</a:t>
            </a:r>
            <a:endParaRPr lang="en-IN" sz="1600" u="sng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Choosing 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good names takes time but saves more time than it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takes.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Should answer the big questions, such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as: Why </a:t>
            </a: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does it exist? What does it do? How is it used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?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rebuchet MS" panose="020B0603020202020204" pitchFamily="34" charset="0"/>
              </a:rPr>
              <a:t>If a name requires a comment, then the name does not reveal its intent. Change the </a:t>
            </a:r>
            <a:r>
              <a:rPr lang="en-IN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name.</a:t>
            </a:r>
            <a:endParaRPr lang="en-IN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4367" y="3805317"/>
            <a:ext cx="42291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  <a:latin typeface="Courier New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nsolas" panose="020B0609020204030204" pitchFamily="49" charset="0"/>
              </a:rPr>
              <a:t>d = 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nsolas" panose="020B0609020204030204" pitchFamily="49" charset="0"/>
              </a:rPr>
              <a:t>//elapsed time in </a:t>
            </a:r>
            <a:r>
              <a:rPr lang="en-US" sz="1600" dirty="0" smtClean="0">
                <a:solidFill>
                  <a:srgbClr val="92D050"/>
                </a:solidFill>
                <a:latin typeface="Courier New"/>
                <a:cs typeface="Consolas" panose="020B0609020204030204" pitchFamily="49" charset="0"/>
              </a:rPr>
              <a:t>days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Should be: </a:t>
            </a:r>
          </a:p>
          <a:p>
            <a:r>
              <a:rPr lang="en-US" sz="1600" dirty="0" err="1" smtClean="0">
                <a:solidFill>
                  <a:schemeClr val="accent2"/>
                </a:solidFill>
                <a:latin typeface="Courier New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urier New"/>
                <a:cs typeface="Consolas" panose="020B0609020204030204" pitchFamily="49" charset="0"/>
              </a:rPr>
              <a:t>elapsedTimeInDays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nsolas" panose="020B0609020204030204" pitchFamily="49" charset="0"/>
              </a:rPr>
              <a:t>10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urier New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4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er &amp; Foot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 Header &amp; 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ver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Header &amp; Foot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51e7609-5b06-40a7-a4be-e5c8ed5bc5fe">C34HNKV52RCN-1730233055-95</_dlc_DocId>
    <_dlc_DocIdUrl xmlns="b51e7609-5b06-40a7-a4be-e5c8ed5bc5fe">
      <Url>https://cdp.epam.com/eLearning/Content/_layouts/15/DocIdRedir.aspx?ID=C34HNKV52RCN-1730233055-95</Url>
      <Description>C34HNKV52RCN-1730233055-95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D56D2719700A4AAAEEF45C124D4E0B" ma:contentTypeVersion="0" ma:contentTypeDescription="Create a new document." ma:contentTypeScope="" ma:versionID="1baf56827ee930986c2f91747b16715f">
  <xsd:schema xmlns:xsd="http://www.w3.org/2001/XMLSchema" xmlns:xs="http://www.w3.org/2001/XMLSchema" xmlns:p="http://schemas.microsoft.com/office/2006/metadata/properties" xmlns:ns2="b51e7609-5b06-40a7-a4be-e5c8ed5bc5fe" targetNamespace="http://schemas.microsoft.com/office/2006/metadata/properties" ma:root="true" ma:fieldsID="eb266d2881013fd97b5940b9a098f10f" ns2:_="">
    <xsd:import namespace="b51e7609-5b06-40a7-a4be-e5c8ed5bc5f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1e7609-5b06-40a7-a4be-e5c8ed5bc5f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B69089-6824-4820-895D-51DC898BF43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b51e7609-5b06-40a7-a4be-e5c8ed5bc5fe"/>
    <ds:schemaRef ds:uri="http://purl.org/dc/elements/1.1/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0236FB8-7400-41C5-9FD5-CD06A8E5E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1e7609-5b06-40a7-a4be-e5c8ed5bc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33928</TotalTime>
  <Words>2803</Words>
  <Application>Microsoft Office PowerPoint</Application>
  <PresentationFormat>On-screen Show (16:9)</PresentationFormat>
  <Paragraphs>1728</Paragraphs>
  <Slides>65</Slides>
  <Notes>59</Notes>
  <HiddenSlides>9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65</vt:i4>
      </vt:variant>
    </vt:vector>
  </HeadingPairs>
  <TitlesOfParts>
    <vt:vector size="78" baseType="lpstr">
      <vt:lpstr>Arial</vt:lpstr>
      <vt:lpstr>Arial Black</vt:lpstr>
      <vt:lpstr>Calibri</vt:lpstr>
      <vt:lpstr>Consolas</vt:lpstr>
      <vt:lpstr>Courier New</vt:lpstr>
      <vt:lpstr>Lucida Grande</vt:lpstr>
      <vt:lpstr>Trebuchet MS</vt:lpstr>
      <vt:lpstr>Trebuchet MS Bold Italic</vt:lpstr>
      <vt:lpstr>Wingdings</vt:lpstr>
      <vt:lpstr>Header &amp; Footer Slides</vt:lpstr>
      <vt:lpstr>No Header &amp; Footer</vt:lpstr>
      <vt:lpstr>Cover Slides</vt:lpstr>
      <vt:lpstr>2_Header &amp; Footer Slides</vt:lpstr>
      <vt:lpstr>PowerPoint Presentation</vt:lpstr>
      <vt:lpstr>PowerPoint Presentation</vt:lpstr>
      <vt:lpstr>WHY CLEAN CODE MATTER</vt:lpstr>
      <vt:lpstr>PowerPoint Presentation</vt:lpstr>
      <vt:lpstr>PowerPoint Presentation</vt:lpstr>
      <vt:lpstr>PowerPoint Presentation</vt:lpstr>
      <vt:lpstr>PowerPoint Presentation</vt:lpstr>
      <vt:lpstr>NAMING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DRY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SRP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Srinivasarao Duggi</cp:lastModifiedBy>
  <cp:revision>1643</cp:revision>
  <cp:lastPrinted>2015-06-17T15:55:27Z</cp:lastPrinted>
  <dcterms:created xsi:type="dcterms:W3CDTF">2014-07-08T13:27:24Z</dcterms:created>
  <dcterms:modified xsi:type="dcterms:W3CDTF">2017-11-29T04:53:00Z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0x01010066D56D2719700A4AAAEEF45C124D4E0B</vt:lpwstr>
  </property>
  <property fmtid="{D5CDD505-2E9C-101B-9397-08002B2CF9AE}" pid="3" name="_dlc_DocIdItemGuid">
    <vt:lpwstr>905974aa-2def-4028-aeec-57b2b53b9c0e</vt:lpwstr>
  </property>
</Properties>
</file>