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82" r:id="rId3"/>
  </p:sldMasterIdLst>
  <p:notesMasterIdLst>
    <p:notesMasterId r:id="rId13"/>
  </p:notesMasterIdLst>
  <p:sldIdLst>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00" autoAdjust="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69FC0-654F-4186-9A7F-4F597B4E0741}"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C92A1-2E49-4CCE-8877-A6564CB88AB1}" type="slidenum">
              <a:rPr lang="en-US" smtClean="0"/>
              <a:t>‹#›</a:t>
            </a:fld>
            <a:endParaRPr lang="en-US"/>
          </a:p>
        </p:txBody>
      </p:sp>
    </p:spTree>
    <p:extLst>
      <p:ext uri="{BB962C8B-B14F-4D97-AF65-F5344CB8AC3E}">
        <p14:creationId xmlns:p14="http://schemas.microsoft.com/office/powerpoint/2010/main" val="184174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SOLID_(object-oriented_desig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buyaduck.com/dukw-amphibious-vehicle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OLID_(object-oriented_desig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buyaduck.com/dukw-amphibious-vehicle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OLID_(object-oriented_desig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buyaduck.com/dukw-amphibious-vehicle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OLID_(object-oriented_desig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buyaduck.com/dukw-amphibious-vehicle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OLID_(object-oriented_desig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buyaduck.com/dukw-amphibious-vehicle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SOLID_(object-oriented_desig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buyaduck.com/dukw-amphibious-vehicl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Hopefully, you're familiar with the </a:t>
            </a:r>
            <a:r>
              <a:rPr lang="en-US" sz="1200" b="0" i="0" u="none" strike="noStrike" kern="1200" dirty="0" smtClean="0">
                <a:solidFill>
                  <a:schemeClr val="tx1"/>
                </a:solidFill>
                <a:effectLst/>
                <a:latin typeface="+mn-lt"/>
                <a:ea typeface="+mn-ea"/>
                <a:cs typeface="+mn-cs"/>
                <a:hlinkClick r:id="rId3"/>
              </a:rPr>
              <a:t>SOLID principles</a:t>
            </a:r>
            <a:r>
              <a:rPr lang="en-US" sz="1200" b="0" i="0" kern="1200" dirty="0" smtClean="0">
                <a:solidFill>
                  <a:schemeClr val="tx1"/>
                </a:solidFill>
                <a:effectLst/>
                <a:latin typeface="+mn-lt"/>
                <a:ea typeface="+mn-ea"/>
                <a:cs typeface="+mn-cs"/>
              </a:rPr>
              <a:t>, particularly if you program in object oriented languages. The wisdom contained therein (mostly) isn't </a:t>
            </a:r>
            <a:r>
              <a:rPr lang="en-US" sz="1200" b="0" i="1" kern="1200" dirty="0" smtClean="0">
                <a:solidFill>
                  <a:schemeClr val="tx1"/>
                </a:solidFill>
                <a:effectLst/>
                <a:latin typeface="+mn-lt"/>
                <a:ea typeface="+mn-ea"/>
                <a:cs typeface="+mn-cs"/>
              </a:rPr>
              <a:t>limited</a:t>
            </a:r>
            <a:r>
              <a:rPr lang="en-US" sz="1200" b="0" i="0" kern="1200" dirty="0" smtClean="0">
                <a:solidFill>
                  <a:schemeClr val="tx1"/>
                </a:solidFill>
                <a:effectLst/>
                <a:latin typeface="+mn-lt"/>
                <a:ea typeface="+mn-ea"/>
                <a:cs typeface="+mn-cs"/>
              </a:rPr>
              <a:t> to object oriented languages, but such languages were the intended target.</a:t>
            </a:r>
          </a:p>
          <a:p>
            <a:r>
              <a:rPr lang="en-US" sz="1200" b="0" i="0" kern="1200" dirty="0" smtClean="0">
                <a:solidFill>
                  <a:schemeClr val="tx1"/>
                </a:solidFill>
                <a:effectLst/>
                <a:latin typeface="+mn-lt"/>
                <a:ea typeface="+mn-ea"/>
                <a:cs typeface="+mn-cs"/>
              </a:rPr>
              <a:t>If you're not familiar and don't have time to read the linked Wikipedia page, SOLID is a mnemonic acronym for five principles of object oriented programming or, as I hinted, really just programming in general (except, perhaps for 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These concepts have been around since at least the early 2000s and have truly stood the test of time.</a:t>
            </a:r>
          </a:p>
          <a:p>
            <a:r>
              <a:rPr lang="en-US" sz="1200" b="0" i="0" kern="1200" dirty="0" smtClean="0">
                <a:solidFill>
                  <a:schemeClr val="tx1"/>
                </a:solidFill>
                <a:effectLst/>
                <a:latin typeface="+mn-lt"/>
                <a:ea typeface="+mn-ea"/>
                <a:cs typeface="+mn-cs"/>
              </a:rPr>
              <a:t>What you get by following them is code that's a lot more likely to be maintainable. These design guidelines, properly followed, will tend to steer you toward writing clean code.</a:t>
            </a:r>
          </a:p>
          <a:p>
            <a:r>
              <a:rPr lang="en-US" sz="1200" b="0" i="0" kern="1200" dirty="0" smtClean="0">
                <a:solidFill>
                  <a:schemeClr val="tx1"/>
                </a:solidFill>
                <a:effectLst/>
                <a:latin typeface="+mn-lt"/>
                <a:ea typeface="+mn-ea"/>
                <a:cs typeface="+mn-cs"/>
              </a:rPr>
              <a:t>What I'd like to do is offer real life analogs of the principles. I'd imagine that this may make them easier to remember, but I think it can also serve to drive the points home in the first place and help encourage the "aha" moment if you haven't yet had them. And, even if you have, it never hurts to have a visual to help reinforce the concept or to explain it someone else -- even someone non-technical, potentially.</a:t>
            </a:r>
          </a:p>
          <a:p>
            <a:r>
              <a:rPr lang="en-US" sz="1200" b="1" i="0" kern="1200" dirty="0" smtClean="0">
                <a:solidFill>
                  <a:schemeClr val="tx1"/>
                </a:solidFill>
                <a:effectLst/>
                <a:latin typeface="+mn-lt"/>
                <a:ea typeface="+mn-ea"/>
                <a:cs typeface="+mn-cs"/>
              </a:rPr>
              <a:t>S is for Single Responsibility Principle</a:t>
            </a:r>
          </a:p>
          <a:p>
            <a:r>
              <a:rPr lang="en-US" sz="1200" b="0" i="0" kern="1200" dirty="0" smtClean="0">
                <a:solidFill>
                  <a:schemeClr val="tx1"/>
                </a:solidFill>
                <a:effectLst/>
                <a:latin typeface="+mn-lt"/>
                <a:ea typeface="+mn-ea"/>
                <a:cs typeface="+mn-cs"/>
              </a:rPr>
              <a:t>The single responsibility principle (SRP) asserts that a class or module should do one thing only. Now, this is kind of subjective, so the principle is reinforced with the heuristic that the class or module should have only one reason to change.</a:t>
            </a:r>
          </a:p>
          <a:p>
            <a:r>
              <a:rPr lang="en-US" sz="1200" b="0" i="0" kern="1200" dirty="0" smtClean="0">
                <a:solidFill>
                  <a:schemeClr val="tx1"/>
                </a:solidFill>
                <a:effectLst/>
                <a:latin typeface="+mn-lt"/>
                <a:ea typeface="+mn-ea"/>
                <a:cs typeface="+mn-cs"/>
              </a:rPr>
              <a:t>By way of counter-example, consider a class that opens a connection to the database, pulls out some table data, and writes the data to a file. This class has multiple reasons to change: adoption of a new database, modified file output format, deciding to use an ORM, etc.  In terms of the SRP, we'd say that this class is doing too much.</a:t>
            </a:r>
          </a:p>
          <a:p>
            <a:r>
              <a:rPr lang="en-US" sz="1200" b="0" i="0" kern="1200" dirty="0" smtClean="0">
                <a:solidFill>
                  <a:schemeClr val="tx1"/>
                </a:solidFill>
                <a:effectLst/>
                <a:latin typeface="+mn-lt"/>
                <a:ea typeface="+mn-ea"/>
                <a:cs typeface="+mn-cs"/>
              </a:rPr>
              <a:t>In your day to day life, picture those </a:t>
            </a:r>
            <a:r>
              <a:rPr lang="en-US" sz="1200" b="0" i="0" u="none" strike="noStrike" kern="1200" dirty="0" smtClean="0">
                <a:solidFill>
                  <a:schemeClr val="tx1"/>
                </a:solidFill>
                <a:effectLst/>
                <a:latin typeface="+mn-lt"/>
                <a:ea typeface="+mn-ea"/>
                <a:cs typeface="+mn-cs"/>
                <a:hlinkClick r:id="rId4"/>
              </a:rPr>
              <a:t>"duck" vehicles</a:t>
            </a:r>
            <a:r>
              <a:rPr lang="en-US" sz="1200" b="0" i="0" kern="1200" dirty="0" smtClean="0">
                <a:solidFill>
                  <a:schemeClr val="tx1"/>
                </a:solidFill>
                <a:effectLst/>
                <a:latin typeface="+mn-lt"/>
                <a:ea typeface="+mn-ea"/>
                <a:cs typeface="+mn-cs"/>
              </a:rPr>
              <a:t> you see occasionally in some lakeside towns. They're street legal and water-capable, so a duck tour affords you the unique and surreal experience of being in a 'car' that gets to the edge of the water and just keeps going. Fun, right?</a:t>
            </a:r>
          </a:p>
          <a:p>
            <a:r>
              <a:rPr lang="en-US" sz="1200" b="0" i="0" kern="1200" dirty="0" smtClean="0">
                <a:solidFill>
                  <a:schemeClr val="tx1"/>
                </a:solidFill>
                <a:effectLst/>
                <a:latin typeface="+mn-lt"/>
                <a:ea typeface="+mn-ea"/>
                <a:cs typeface="+mn-cs"/>
              </a:rPr>
              <a:t>And yet, you don't see a whole lot of them. There are millions of families out there that own both cars and boats, and there are very few families that buy these ducks. Do you know why? It's most likely because no one wants to be unable to drive to work because their boat rudder is broken. Ducks are fun, but they're also a great example of the pitfalls that the SRP can help you avoid.</a:t>
            </a:r>
          </a:p>
          <a:p>
            <a:r>
              <a:rPr lang="en-US" sz="1200" b="1" i="0" kern="1200" dirty="0" smtClean="0">
                <a:solidFill>
                  <a:schemeClr val="tx1"/>
                </a:solidFill>
                <a:effectLst/>
                <a:latin typeface="+mn-lt"/>
                <a:ea typeface="+mn-ea"/>
                <a:cs typeface="+mn-cs"/>
              </a:rPr>
              <a:t>O is for Open/Closed Principle</a:t>
            </a:r>
          </a:p>
          <a:p>
            <a:r>
              <a:rPr lang="en-US" sz="1200" b="0" i="0" kern="1200" dirty="0" smtClean="0">
                <a:solidFill>
                  <a:schemeClr val="tx1"/>
                </a:solidFill>
                <a:effectLst/>
                <a:latin typeface="+mn-lt"/>
                <a:ea typeface="+mn-ea"/>
                <a:cs typeface="+mn-cs"/>
              </a:rPr>
              <a:t>The Open/Closed Principle states that code entities should be open for extension, but closed for modification. To put this more concretely, you should write a class that does what it needs to flawlessly and not assuming that people should come in and change it later. It's closed for modification, but it can be extended by, for instance, inheriting from it and overriding or extending certain behaviors. An example of running afoul of the open-closed principle would be to have a switch statement somewhere that you needed to go in and add to every time you wanted to add a menu option to your application.</a:t>
            </a:r>
          </a:p>
          <a:p>
            <a:r>
              <a:rPr lang="en-US" sz="1200" b="0" i="0" kern="1200" dirty="0" smtClean="0">
                <a:solidFill>
                  <a:schemeClr val="tx1"/>
                </a:solidFill>
                <a:effectLst/>
                <a:latin typeface="+mn-lt"/>
                <a:ea typeface="+mn-ea"/>
                <a:cs typeface="+mn-cs"/>
              </a:rPr>
              <a:t>A great example of this in real life is sitting in your pocket in the form of a smartphone. All such phones have app stores and these app stores let you extend the base functionality of the phone. Sure, it ships with the basics: camera operation, actual calls, text messages, etc. But via the app store, you can </a:t>
            </a:r>
            <a:r>
              <a:rPr lang="en-US" sz="1200" b="0" i="1" kern="1200" dirty="0" smtClean="0">
                <a:solidFill>
                  <a:schemeClr val="tx1"/>
                </a:solidFill>
                <a:effectLst/>
                <a:latin typeface="+mn-lt"/>
                <a:ea typeface="+mn-ea"/>
                <a:cs typeface="+mn-cs"/>
              </a:rPr>
              <a:t>extend</a:t>
            </a:r>
            <a:r>
              <a:rPr lang="en-US" sz="1200" b="0" i="0" kern="1200" dirty="0" smtClean="0">
                <a:solidFill>
                  <a:schemeClr val="tx1"/>
                </a:solidFill>
                <a:effectLst/>
                <a:latin typeface="+mn-lt"/>
                <a:ea typeface="+mn-ea"/>
                <a:cs typeface="+mn-cs"/>
              </a:rPr>
              <a:t> the phone's capabilities to allow you to manage your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list, play inane video games, and even serve as a flashlight or wireless access point.</a:t>
            </a:r>
          </a:p>
          <a:p>
            <a:r>
              <a:rPr lang="en-US" sz="1200" b="0" i="0" kern="1200" dirty="0" smtClean="0">
                <a:solidFill>
                  <a:schemeClr val="tx1"/>
                </a:solidFill>
                <a:effectLst/>
                <a:latin typeface="+mn-lt"/>
                <a:ea typeface="+mn-ea"/>
                <a:cs typeface="+mn-cs"/>
              </a:rPr>
              <a:t>The mechanism that allows you to do this is purely one of extension, however. It's not as though Apple, Google, and Microsoft put the OS source code up on GitHub and invite you to dive in and start building games and flashlight functionality. Rather, they make the core phone functionality </a:t>
            </a:r>
            <a:r>
              <a:rPr lang="en-US" sz="1200" b="0" i="1" kern="1200" dirty="0" smtClean="0">
                <a:solidFill>
                  <a:schemeClr val="tx1"/>
                </a:solidFill>
                <a:effectLst/>
                <a:latin typeface="+mn-lt"/>
                <a:ea typeface="+mn-ea"/>
                <a:cs typeface="+mn-cs"/>
              </a:rPr>
              <a:t>closed for modification</a:t>
            </a:r>
            <a:r>
              <a:rPr lang="en-US" sz="1200" b="0" i="0" kern="1200" dirty="0" smtClean="0">
                <a:solidFill>
                  <a:schemeClr val="tx1"/>
                </a:solidFill>
                <a:effectLst/>
                <a:latin typeface="+mn-lt"/>
                <a:ea typeface="+mn-ea"/>
                <a:cs typeface="+mn-cs"/>
              </a:rPr>
              <a:t> and they </a:t>
            </a:r>
            <a:r>
              <a:rPr lang="en-US" sz="1200" b="0" i="1" kern="1200" dirty="0" smtClean="0">
                <a:solidFill>
                  <a:schemeClr val="tx1"/>
                </a:solidFill>
                <a:effectLst/>
                <a:latin typeface="+mn-lt"/>
                <a:ea typeface="+mn-ea"/>
                <a:cs typeface="+mn-cs"/>
              </a:rPr>
              <a:t>open it to an extension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L is for </a:t>
            </a:r>
            <a:r>
              <a:rPr lang="en-US" sz="1200" b="1" i="0" kern="1200" dirty="0" err="1" smtClean="0">
                <a:solidFill>
                  <a:schemeClr val="tx1"/>
                </a:solidFill>
                <a:effectLst/>
                <a:latin typeface="+mn-lt"/>
                <a:ea typeface="+mn-ea"/>
                <a:cs typeface="+mn-cs"/>
              </a:rPr>
              <a:t>Liskov</a:t>
            </a:r>
            <a:r>
              <a:rPr lang="en-US" sz="1200" b="1" i="0" kern="1200" dirty="0" smtClean="0">
                <a:solidFill>
                  <a:schemeClr val="tx1"/>
                </a:solidFill>
                <a:effectLst/>
                <a:latin typeface="+mn-lt"/>
                <a:ea typeface="+mn-ea"/>
                <a:cs typeface="+mn-cs"/>
              </a:rPr>
              <a:t> Substitution Principle</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(LSP) is the one here that is most unique to object-oriented programming. The LSP says, basically, that any child type of a parent type should be able to stand in for that parent without things blowing up.</a:t>
            </a:r>
          </a:p>
          <a:p>
            <a:r>
              <a:rPr lang="en-US" sz="1200" b="0" i="0" kern="1200" dirty="0" smtClean="0">
                <a:solidFill>
                  <a:schemeClr val="tx1"/>
                </a:solidFill>
                <a:effectLst/>
                <a:latin typeface="+mn-lt"/>
                <a:ea typeface="+mn-ea"/>
                <a:cs typeface="+mn-cs"/>
              </a:rPr>
              <a:t>In other words, if you have a class, Animal, with a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method, then any subclass of Animal should reasonably implement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Cats should meow, dogs should bark, etc. What you wouldn't do is define a </a:t>
            </a:r>
            <a:r>
              <a:rPr lang="en-US" sz="1200" b="0" i="0" kern="1200" dirty="0" err="1" smtClean="0">
                <a:solidFill>
                  <a:schemeClr val="tx1"/>
                </a:solidFill>
                <a:effectLst/>
                <a:latin typeface="+mn-lt"/>
                <a:ea typeface="+mn-ea"/>
                <a:cs typeface="+mn-cs"/>
              </a:rPr>
              <a:t>MuteMouse</a:t>
            </a:r>
            <a:r>
              <a:rPr lang="en-US" sz="1200" b="0" i="0" kern="1200" dirty="0" smtClean="0">
                <a:solidFill>
                  <a:schemeClr val="tx1"/>
                </a:solidFill>
                <a:effectLst/>
                <a:latin typeface="+mn-lt"/>
                <a:ea typeface="+mn-ea"/>
                <a:cs typeface="+mn-cs"/>
              </a:rPr>
              <a:t> class that throws </a:t>
            </a:r>
            <a:r>
              <a:rPr lang="en-US" sz="1200" b="0" i="0" kern="1200" dirty="0" err="1" smtClean="0">
                <a:solidFill>
                  <a:schemeClr val="tx1"/>
                </a:solidFill>
                <a:effectLst/>
                <a:latin typeface="+mn-lt"/>
                <a:ea typeface="+mn-ea"/>
                <a:cs typeface="+mn-cs"/>
              </a:rPr>
              <a:t>IDontActuallyMakeNoiseException</a:t>
            </a:r>
            <a:r>
              <a:rPr lang="en-US" sz="1200" b="0" i="0" kern="1200" dirty="0" smtClean="0">
                <a:solidFill>
                  <a:schemeClr val="tx1"/>
                </a:solidFill>
                <a:effectLst/>
                <a:latin typeface="+mn-lt"/>
                <a:ea typeface="+mn-ea"/>
                <a:cs typeface="+mn-cs"/>
              </a:rPr>
              <a:t>. This violates the LSP, and the argument would be that this class has no business inheriting from Animal.</a:t>
            </a:r>
          </a:p>
          <a:p>
            <a:r>
              <a:rPr lang="en-US" sz="1200" b="0" i="0" kern="1200" dirty="0" smtClean="0">
                <a:solidFill>
                  <a:schemeClr val="tx1"/>
                </a:solidFill>
                <a:effectLst/>
                <a:latin typeface="+mn-lt"/>
                <a:ea typeface="+mn-ea"/>
                <a:cs typeface="+mn-cs"/>
              </a:rPr>
              <a:t>To picture this, imagine cooking yourself a stew. If you're anything like me, you'd only put things in there that were edible because you would want to eat the stew without picking through each bite, asking yourself repeatedly, "is this edible?"</a:t>
            </a:r>
          </a:p>
          <a:p>
            <a:r>
              <a:rPr lang="en-US" sz="1200" b="1" i="0" kern="1200" dirty="0" smtClean="0">
                <a:solidFill>
                  <a:schemeClr val="tx1"/>
                </a:solidFill>
                <a:effectLst/>
                <a:latin typeface="+mn-lt"/>
                <a:ea typeface="+mn-ea"/>
                <a:cs typeface="+mn-cs"/>
              </a:rPr>
              <a:t>I is for Interface Segregation Principle</a:t>
            </a:r>
          </a:p>
          <a:p>
            <a:r>
              <a:rPr lang="en-US" sz="1200" b="0" i="0" kern="1200" dirty="0" smtClean="0">
                <a:solidFill>
                  <a:schemeClr val="tx1"/>
                </a:solidFill>
                <a:effectLst/>
                <a:latin typeface="+mn-lt"/>
                <a:ea typeface="+mn-ea"/>
                <a:cs typeface="+mn-cs"/>
              </a:rPr>
              <a:t>The Interface Segregation Principle (ISP) says that you should favor many, smaller, client-specific interfaces over one larger, more monolithic interface. In short, you don't want to force clients to depend on things they don't actually need. Imagine your code consuming some big, fat interface and having to re-compile/deploy with annoying frequency because some method you don't even care about got a new signature.</a:t>
            </a:r>
          </a:p>
          <a:p>
            <a:r>
              <a:rPr lang="en-US" sz="1200" b="0" i="0" kern="1200" dirty="0" smtClean="0">
                <a:solidFill>
                  <a:schemeClr val="tx1"/>
                </a:solidFill>
                <a:effectLst/>
                <a:latin typeface="+mn-lt"/>
                <a:ea typeface="+mn-ea"/>
                <a:cs typeface="+mn-cs"/>
              </a:rPr>
              <a:t>To picture this in the real world, think of going down to your local corner restaurant and checking out the menu. You'll see all of the normal menu mainstays, and then something that's just called "soup of the day." Why do they do this? Because the soup changes a lot and there's no sense reprinting the menus every day. Clients that don't care about the soup needn't even be concerned, and clients that do use a different interface -- asking the server.</a:t>
            </a:r>
          </a:p>
          <a:p>
            <a:r>
              <a:rPr lang="en-US" sz="1200" b="1" i="0" kern="1200" dirty="0" smtClean="0">
                <a:solidFill>
                  <a:schemeClr val="tx1"/>
                </a:solidFill>
                <a:effectLst/>
                <a:latin typeface="+mn-lt"/>
                <a:ea typeface="+mn-ea"/>
                <a:cs typeface="+mn-cs"/>
              </a:rPr>
              <a:t>D is for Dependency Inversion</a:t>
            </a:r>
          </a:p>
          <a:p>
            <a:r>
              <a:rPr lang="en-US" sz="1200" b="0" i="0" kern="1200" dirty="0" smtClean="0">
                <a:solidFill>
                  <a:schemeClr val="tx1"/>
                </a:solidFill>
                <a:effectLst/>
                <a:latin typeface="+mn-lt"/>
                <a:ea typeface="+mn-ea"/>
                <a:cs typeface="+mn-cs"/>
              </a:rPr>
              <a:t>The Dependency Inversion Principle (DIP) encourages you to write code that depends upon abstractions rather than upon concrete details. You can recognize this in the code you read by looking for a class or method that takes something generic like "Stream" and performs operations on it, as opposed to instantiating a specific </a:t>
            </a:r>
            <a:r>
              <a:rPr lang="en-US" sz="1200" b="0" i="0" kern="1200" dirty="0" err="1" smtClean="0">
                <a:solidFill>
                  <a:schemeClr val="tx1"/>
                </a:solidFill>
                <a:effectLst/>
                <a:latin typeface="+mn-lt"/>
                <a:ea typeface="+mn-ea"/>
                <a:cs typeface="+mn-cs"/>
              </a:rPr>
              <a:t>Filestream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Stringstream</a:t>
            </a:r>
            <a:r>
              <a:rPr lang="en-US" sz="1200" b="0" i="0" kern="1200" dirty="0" smtClean="0">
                <a:solidFill>
                  <a:schemeClr val="tx1"/>
                </a:solidFill>
                <a:effectLst/>
                <a:latin typeface="+mn-lt"/>
                <a:ea typeface="+mn-ea"/>
                <a:cs typeface="+mn-cs"/>
              </a:rPr>
              <a:t> or whatever. This gives the code in question a lot more flexibility -- you can swap in anything that conforms to the Stream abstraction and it will still work.</a:t>
            </a:r>
          </a:p>
          <a:p>
            <a:r>
              <a:rPr lang="en-US" sz="1200" b="0" i="0" kern="1200" dirty="0" smtClean="0">
                <a:solidFill>
                  <a:schemeClr val="tx1"/>
                </a:solidFill>
                <a:effectLst/>
                <a:latin typeface="+mn-lt"/>
                <a:ea typeface="+mn-ea"/>
                <a:cs typeface="+mn-cs"/>
              </a:rPr>
              <a:t>To visualize this in your day to day, go down to your local store and pay for something with a credit card. The clerk doesn't examine your card and get out the "Visa Machine" after seeing that your card is a Visa. He just takes your card, whatever it is, and swipes it. Both you and the clerk depend on the credit card abstraction without worrying about specifics.</a:t>
            </a:r>
          </a:p>
          <a:p>
            <a:r>
              <a:rPr lang="en-US" sz="1200" b="1" i="0" kern="1200" dirty="0" smtClean="0">
                <a:solidFill>
                  <a:schemeClr val="tx1"/>
                </a:solidFill>
                <a:effectLst/>
                <a:latin typeface="+mn-lt"/>
                <a:ea typeface="+mn-ea"/>
                <a:cs typeface="+mn-cs"/>
              </a:rPr>
              <a:t>And, That's SOLID!</a:t>
            </a:r>
          </a:p>
          <a:p>
            <a:r>
              <a:rPr lang="en-US" sz="1200" b="0" i="0" kern="1200" dirty="0" smtClean="0">
                <a:solidFill>
                  <a:schemeClr val="tx1"/>
                </a:solidFill>
                <a:effectLst/>
                <a:latin typeface="+mn-lt"/>
                <a:ea typeface="+mn-ea"/>
                <a:cs typeface="+mn-cs"/>
              </a:rPr>
              <a:t>Hopefully, these visualizations help you. If you're always keeping SOLID in the back of your mind while writing code, you're going to make whoever maintains that code a lot happier. And, if you have an easy way to picture and remember the principles, you're a lot more likely to keep them in mind.</a:t>
            </a:r>
          </a:p>
          <a:p>
            <a:endParaRPr lang="en-US" dirty="0" smtClean="0"/>
          </a:p>
        </p:txBody>
      </p:sp>
      <p:sp>
        <p:nvSpPr>
          <p:cNvPr id="4" name="Slide Number Placeholder 3"/>
          <p:cNvSpPr>
            <a:spLocks noGrp="1"/>
          </p:cNvSpPr>
          <p:nvPr>
            <p:ph type="sldNum" sz="quarter" idx="10"/>
          </p:nvPr>
        </p:nvSpPr>
        <p:spPr/>
        <p:txBody>
          <a:bodyPr/>
          <a:lstStyle/>
          <a:p>
            <a:fld id="{8B0C92A1-2E49-4CCE-8877-A6564CB88AB1}" type="slidenum">
              <a:rPr lang="en-US" smtClean="0"/>
              <a:t>3</a:t>
            </a:fld>
            <a:endParaRPr lang="en-US"/>
          </a:p>
        </p:txBody>
      </p:sp>
    </p:spTree>
    <p:extLst>
      <p:ext uri="{BB962C8B-B14F-4D97-AF65-F5344CB8AC3E}">
        <p14:creationId xmlns:p14="http://schemas.microsoft.com/office/powerpoint/2010/main" val="149976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Hopefully, you're familiar with the </a:t>
            </a:r>
            <a:r>
              <a:rPr lang="en-US" sz="1200" b="0" i="0" u="none" strike="noStrike" kern="1200" dirty="0" smtClean="0">
                <a:solidFill>
                  <a:schemeClr val="tx1"/>
                </a:solidFill>
                <a:effectLst/>
                <a:latin typeface="+mn-lt"/>
                <a:ea typeface="+mn-ea"/>
                <a:cs typeface="+mn-cs"/>
                <a:hlinkClick r:id="rId3"/>
              </a:rPr>
              <a:t>SOLID principles</a:t>
            </a:r>
            <a:r>
              <a:rPr lang="en-US" sz="1200" b="0" i="0" kern="1200" dirty="0" smtClean="0">
                <a:solidFill>
                  <a:schemeClr val="tx1"/>
                </a:solidFill>
                <a:effectLst/>
                <a:latin typeface="+mn-lt"/>
                <a:ea typeface="+mn-ea"/>
                <a:cs typeface="+mn-cs"/>
              </a:rPr>
              <a:t>, particularly if you program in object oriented languages. The wisdom contained therein (mostly) isn't </a:t>
            </a:r>
            <a:r>
              <a:rPr lang="en-US" sz="1200" b="0" i="1" kern="1200" dirty="0" smtClean="0">
                <a:solidFill>
                  <a:schemeClr val="tx1"/>
                </a:solidFill>
                <a:effectLst/>
                <a:latin typeface="+mn-lt"/>
                <a:ea typeface="+mn-ea"/>
                <a:cs typeface="+mn-cs"/>
              </a:rPr>
              <a:t>limited</a:t>
            </a:r>
            <a:r>
              <a:rPr lang="en-US" sz="1200" b="0" i="0" kern="1200" dirty="0" smtClean="0">
                <a:solidFill>
                  <a:schemeClr val="tx1"/>
                </a:solidFill>
                <a:effectLst/>
                <a:latin typeface="+mn-lt"/>
                <a:ea typeface="+mn-ea"/>
                <a:cs typeface="+mn-cs"/>
              </a:rPr>
              <a:t> to object oriented languages, but such languages were the intended target.</a:t>
            </a:r>
          </a:p>
          <a:p>
            <a:r>
              <a:rPr lang="en-US" sz="1200" b="0" i="0" kern="1200" dirty="0" smtClean="0">
                <a:solidFill>
                  <a:schemeClr val="tx1"/>
                </a:solidFill>
                <a:effectLst/>
                <a:latin typeface="+mn-lt"/>
                <a:ea typeface="+mn-ea"/>
                <a:cs typeface="+mn-cs"/>
              </a:rPr>
              <a:t>If you're not familiar and don't have time to read the linked Wikipedia page, SOLID is a mnemonic acronym for five principles of object oriented programming or, as I hinted, really just programming in general (except, perhaps for 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These concepts have been around since at least the early 2000s and have truly stood the test of time.</a:t>
            </a:r>
          </a:p>
          <a:p>
            <a:r>
              <a:rPr lang="en-US" sz="1200" b="0" i="0" kern="1200" dirty="0" smtClean="0">
                <a:solidFill>
                  <a:schemeClr val="tx1"/>
                </a:solidFill>
                <a:effectLst/>
                <a:latin typeface="+mn-lt"/>
                <a:ea typeface="+mn-ea"/>
                <a:cs typeface="+mn-cs"/>
              </a:rPr>
              <a:t>What you get by following them is code that's a lot more likely to be maintainable. These design guidelines, properly followed, will tend to steer you toward writing clean code.</a:t>
            </a:r>
          </a:p>
          <a:p>
            <a:r>
              <a:rPr lang="en-US" sz="1200" b="0" i="0" kern="1200" dirty="0" smtClean="0">
                <a:solidFill>
                  <a:schemeClr val="tx1"/>
                </a:solidFill>
                <a:effectLst/>
                <a:latin typeface="+mn-lt"/>
                <a:ea typeface="+mn-ea"/>
                <a:cs typeface="+mn-cs"/>
              </a:rPr>
              <a:t>What I'd like to do is offer real life analogs of the principles. I'd imagine that this may make them easier to remember, but I think it can also serve to drive the points home in the first place and help encourage the "aha" moment if you haven't yet had them. And, even if you have, it never hurts to have a visual to help reinforce the concept or to explain it someone else -- even someone non-technical, potentially.</a:t>
            </a:r>
          </a:p>
          <a:p>
            <a:r>
              <a:rPr lang="en-US" sz="1200" b="1" i="0" kern="1200" dirty="0" smtClean="0">
                <a:solidFill>
                  <a:schemeClr val="tx1"/>
                </a:solidFill>
                <a:effectLst/>
                <a:latin typeface="+mn-lt"/>
                <a:ea typeface="+mn-ea"/>
                <a:cs typeface="+mn-cs"/>
              </a:rPr>
              <a:t>S is for Single Responsibility Principle</a:t>
            </a:r>
          </a:p>
          <a:p>
            <a:r>
              <a:rPr lang="en-US" sz="1200" b="0" i="0" kern="1200" dirty="0" smtClean="0">
                <a:solidFill>
                  <a:schemeClr val="tx1"/>
                </a:solidFill>
                <a:effectLst/>
                <a:latin typeface="+mn-lt"/>
                <a:ea typeface="+mn-ea"/>
                <a:cs typeface="+mn-cs"/>
              </a:rPr>
              <a:t>The single responsibility principle (SRP) asserts that a class or module should do one thing only. Now, this is kind of subjective, so the principle is reinforced with the heuristic that the class or module should have only one reason to change.</a:t>
            </a:r>
          </a:p>
          <a:p>
            <a:r>
              <a:rPr lang="en-US" sz="1200" b="0" i="0" kern="1200" dirty="0" smtClean="0">
                <a:solidFill>
                  <a:schemeClr val="tx1"/>
                </a:solidFill>
                <a:effectLst/>
                <a:latin typeface="+mn-lt"/>
                <a:ea typeface="+mn-ea"/>
                <a:cs typeface="+mn-cs"/>
              </a:rPr>
              <a:t>By way of counter-example, consider a class that opens a connection to the database, pulls out some table data, and writes the data to a file. This class has multiple reasons to change: adoption of a new database, modified file output format, deciding to use an ORM, etc.  In terms of the SRP, we'd say that this class is doing too much.</a:t>
            </a:r>
          </a:p>
          <a:p>
            <a:r>
              <a:rPr lang="en-US" sz="1200" b="0" i="0" kern="1200" dirty="0" smtClean="0">
                <a:solidFill>
                  <a:schemeClr val="tx1"/>
                </a:solidFill>
                <a:effectLst/>
                <a:latin typeface="+mn-lt"/>
                <a:ea typeface="+mn-ea"/>
                <a:cs typeface="+mn-cs"/>
              </a:rPr>
              <a:t>In your day to day life, picture those </a:t>
            </a:r>
            <a:r>
              <a:rPr lang="en-US" sz="1200" b="0" i="0" u="none" strike="noStrike" kern="1200" dirty="0" smtClean="0">
                <a:solidFill>
                  <a:schemeClr val="tx1"/>
                </a:solidFill>
                <a:effectLst/>
                <a:latin typeface="+mn-lt"/>
                <a:ea typeface="+mn-ea"/>
                <a:cs typeface="+mn-cs"/>
                <a:hlinkClick r:id="rId4"/>
              </a:rPr>
              <a:t>"duck" vehicles</a:t>
            </a:r>
            <a:r>
              <a:rPr lang="en-US" sz="1200" b="0" i="0" kern="1200" dirty="0" smtClean="0">
                <a:solidFill>
                  <a:schemeClr val="tx1"/>
                </a:solidFill>
                <a:effectLst/>
                <a:latin typeface="+mn-lt"/>
                <a:ea typeface="+mn-ea"/>
                <a:cs typeface="+mn-cs"/>
              </a:rPr>
              <a:t> you see occasionally in some lakeside towns. They're street legal and water-capable, so a duck tour affords you the unique and surreal experience of being in a 'car' that gets to the edge of the water and just keeps going. Fun, right?</a:t>
            </a:r>
          </a:p>
          <a:p>
            <a:r>
              <a:rPr lang="en-US" sz="1200" b="0" i="0" kern="1200" dirty="0" smtClean="0">
                <a:solidFill>
                  <a:schemeClr val="tx1"/>
                </a:solidFill>
                <a:effectLst/>
                <a:latin typeface="+mn-lt"/>
                <a:ea typeface="+mn-ea"/>
                <a:cs typeface="+mn-cs"/>
              </a:rPr>
              <a:t>And yet, you don't see a whole lot of them. There are millions of families out there that own both cars and boats, and there are very few families that buy these ducks. Do you know why? It's most likely because no one wants to be unable to drive to work because their boat rudder is broken. Ducks are fun, but they're also a great example of the pitfalls that the SRP can help you avoid.</a:t>
            </a:r>
          </a:p>
          <a:p>
            <a:r>
              <a:rPr lang="en-US" sz="1200" b="1" i="0" kern="1200" dirty="0" smtClean="0">
                <a:solidFill>
                  <a:schemeClr val="tx1"/>
                </a:solidFill>
                <a:effectLst/>
                <a:latin typeface="+mn-lt"/>
                <a:ea typeface="+mn-ea"/>
                <a:cs typeface="+mn-cs"/>
              </a:rPr>
              <a:t>O is for Open/Closed Principle</a:t>
            </a:r>
          </a:p>
          <a:p>
            <a:r>
              <a:rPr lang="en-US" sz="1200" b="0" i="0" kern="1200" dirty="0" smtClean="0">
                <a:solidFill>
                  <a:schemeClr val="tx1"/>
                </a:solidFill>
                <a:effectLst/>
                <a:latin typeface="+mn-lt"/>
                <a:ea typeface="+mn-ea"/>
                <a:cs typeface="+mn-cs"/>
              </a:rPr>
              <a:t>The Open/Closed Principle states that code entities should be open for extension, but closed for modification. To put this more concretely, you should write a class that does what it needs to flawlessly and not assuming that people should come in and change it later. It's closed for modification, but it can be extended by, for instance, inheriting from it and overriding or extending certain behaviors. An example of running afoul of the open-closed principle would be to have a switch statement somewhere that you needed to go in and add to every time you wanted to add a menu option to your application.</a:t>
            </a:r>
          </a:p>
          <a:p>
            <a:r>
              <a:rPr lang="en-US" sz="1200" b="0" i="0" kern="1200" dirty="0" smtClean="0">
                <a:solidFill>
                  <a:schemeClr val="tx1"/>
                </a:solidFill>
                <a:effectLst/>
                <a:latin typeface="+mn-lt"/>
                <a:ea typeface="+mn-ea"/>
                <a:cs typeface="+mn-cs"/>
              </a:rPr>
              <a:t>A great example of this in real life is sitting in your pocket in the form of a smartphone. All such phones have app stores and these app stores let you extend the base functionality of the phone. Sure, it ships with the basics: camera operation, actual calls, text messages, etc. But via the app store, you can </a:t>
            </a:r>
            <a:r>
              <a:rPr lang="en-US" sz="1200" b="0" i="1" kern="1200" dirty="0" smtClean="0">
                <a:solidFill>
                  <a:schemeClr val="tx1"/>
                </a:solidFill>
                <a:effectLst/>
                <a:latin typeface="+mn-lt"/>
                <a:ea typeface="+mn-ea"/>
                <a:cs typeface="+mn-cs"/>
              </a:rPr>
              <a:t>extend</a:t>
            </a:r>
            <a:r>
              <a:rPr lang="en-US" sz="1200" b="0" i="0" kern="1200" dirty="0" smtClean="0">
                <a:solidFill>
                  <a:schemeClr val="tx1"/>
                </a:solidFill>
                <a:effectLst/>
                <a:latin typeface="+mn-lt"/>
                <a:ea typeface="+mn-ea"/>
                <a:cs typeface="+mn-cs"/>
              </a:rPr>
              <a:t> the phone's capabilities to allow you to manage your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list, play inane video games, and even serve as a flashlight or wireless access point.</a:t>
            </a:r>
          </a:p>
          <a:p>
            <a:r>
              <a:rPr lang="en-US" sz="1200" b="0" i="0" kern="1200" dirty="0" smtClean="0">
                <a:solidFill>
                  <a:schemeClr val="tx1"/>
                </a:solidFill>
                <a:effectLst/>
                <a:latin typeface="+mn-lt"/>
                <a:ea typeface="+mn-ea"/>
                <a:cs typeface="+mn-cs"/>
              </a:rPr>
              <a:t>The mechanism that allows you to do this is purely one of extension, however. It's not as though Apple, Google, and Microsoft put the OS source code up on GitHub and invite you to dive in and start building games and flashlight functionality. Rather, they make the core phone functionality </a:t>
            </a:r>
            <a:r>
              <a:rPr lang="en-US" sz="1200" b="0" i="1" kern="1200" dirty="0" smtClean="0">
                <a:solidFill>
                  <a:schemeClr val="tx1"/>
                </a:solidFill>
                <a:effectLst/>
                <a:latin typeface="+mn-lt"/>
                <a:ea typeface="+mn-ea"/>
                <a:cs typeface="+mn-cs"/>
              </a:rPr>
              <a:t>closed for modification</a:t>
            </a:r>
            <a:r>
              <a:rPr lang="en-US" sz="1200" b="0" i="0" kern="1200" dirty="0" smtClean="0">
                <a:solidFill>
                  <a:schemeClr val="tx1"/>
                </a:solidFill>
                <a:effectLst/>
                <a:latin typeface="+mn-lt"/>
                <a:ea typeface="+mn-ea"/>
                <a:cs typeface="+mn-cs"/>
              </a:rPr>
              <a:t> and they </a:t>
            </a:r>
            <a:r>
              <a:rPr lang="en-US" sz="1200" b="0" i="1" kern="1200" dirty="0" smtClean="0">
                <a:solidFill>
                  <a:schemeClr val="tx1"/>
                </a:solidFill>
                <a:effectLst/>
                <a:latin typeface="+mn-lt"/>
                <a:ea typeface="+mn-ea"/>
                <a:cs typeface="+mn-cs"/>
              </a:rPr>
              <a:t>open it to an extension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L is for </a:t>
            </a:r>
            <a:r>
              <a:rPr lang="en-US" sz="1200" b="1" i="0" kern="1200" dirty="0" err="1" smtClean="0">
                <a:solidFill>
                  <a:schemeClr val="tx1"/>
                </a:solidFill>
                <a:effectLst/>
                <a:latin typeface="+mn-lt"/>
                <a:ea typeface="+mn-ea"/>
                <a:cs typeface="+mn-cs"/>
              </a:rPr>
              <a:t>Liskov</a:t>
            </a:r>
            <a:r>
              <a:rPr lang="en-US" sz="1200" b="1" i="0" kern="1200" dirty="0" smtClean="0">
                <a:solidFill>
                  <a:schemeClr val="tx1"/>
                </a:solidFill>
                <a:effectLst/>
                <a:latin typeface="+mn-lt"/>
                <a:ea typeface="+mn-ea"/>
                <a:cs typeface="+mn-cs"/>
              </a:rPr>
              <a:t> Substitution Principle</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(LSP) is the one here that is most unique to object-oriented programming. The LSP says, basically, that any child type of a parent type should be able to stand in for that parent without things blowing up.</a:t>
            </a:r>
          </a:p>
          <a:p>
            <a:r>
              <a:rPr lang="en-US" sz="1200" b="0" i="0" kern="1200" dirty="0" smtClean="0">
                <a:solidFill>
                  <a:schemeClr val="tx1"/>
                </a:solidFill>
                <a:effectLst/>
                <a:latin typeface="+mn-lt"/>
                <a:ea typeface="+mn-ea"/>
                <a:cs typeface="+mn-cs"/>
              </a:rPr>
              <a:t>In other words, if you have a class, Animal, with a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method, then any subclass of Animal should reasonably implement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Cats should meow, dogs should bark, etc. What you wouldn't do is define a </a:t>
            </a:r>
            <a:r>
              <a:rPr lang="en-US" sz="1200" b="0" i="0" kern="1200" dirty="0" err="1" smtClean="0">
                <a:solidFill>
                  <a:schemeClr val="tx1"/>
                </a:solidFill>
                <a:effectLst/>
                <a:latin typeface="+mn-lt"/>
                <a:ea typeface="+mn-ea"/>
                <a:cs typeface="+mn-cs"/>
              </a:rPr>
              <a:t>MuteMouse</a:t>
            </a:r>
            <a:r>
              <a:rPr lang="en-US" sz="1200" b="0" i="0" kern="1200" dirty="0" smtClean="0">
                <a:solidFill>
                  <a:schemeClr val="tx1"/>
                </a:solidFill>
                <a:effectLst/>
                <a:latin typeface="+mn-lt"/>
                <a:ea typeface="+mn-ea"/>
                <a:cs typeface="+mn-cs"/>
              </a:rPr>
              <a:t> class that throws </a:t>
            </a:r>
            <a:r>
              <a:rPr lang="en-US" sz="1200" b="0" i="0" kern="1200" dirty="0" err="1" smtClean="0">
                <a:solidFill>
                  <a:schemeClr val="tx1"/>
                </a:solidFill>
                <a:effectLst/>
                <a:latin typeface="+mn-lt"/>
                <a:ea typeface="+mn-ea"/>
                <a:cs typeface="+mn-cs"/>
              </a:rPr>
              <a:t>IDontActuallyMakeNoiseException</a:t>
            </a:r>
            <a:r>
              <a:rPr lang="en-US" sz="1200" b="0" i="0" kern="1200" dirty="0" smtClean="0">
                <a:solidFill>
                  <a:schemeClr val="tx1"/>
                </a:solidFill>
                <a:effectLst/>
                <a:latin typeface="+mn-lt"/>
                <a:ea typeface="+mn-ea"/>
                <a:cs typeface="+mn-cs"/>
              </a:rPr>
              <a:t>. This violates the LSP, and the argument would be that this class has no business inheriting from Animal.</a:t>
            </a:r>
          </a:p>
          <a:p>
            <a:r>
              <a:rPr lang="en-US" sz="1200" b="0" i="0" kern="1200" dirty="0" smtClean="0">
                <a:solidFill>
                  <a:schemeClr val="tx1"/>
                </a:solidFill>
                <a:effectLst/>
                <a:latin typeface="+mn-lt"/>
                <a:ea typeface="+mn-ea"/>
                <a:cs typeface="+mn-cs"/>
              </a:rPr>
              <a:t>To picture this, imagine cooking yourself a stew. If you're anything like me, you'd only put things in there that were edible because you would want to eat the stew without picking through each bite, asking yourself repeatedly, "is this edible?"</a:t>
            </a:r>
          </a:p>
          <a:p>
            <a:r>
              <a:rPr lang="en-US" sz="1200" b="1" i="0" kern="1200" dirty="0" smtClean="0">
                <a:solidFill>
                  <a:schemeClr val="tx1"/>
                </a:solidFill>
                <a:effectLst/>
                <a:latin typeface="+mn-lt"/>
                <a:ea typeface="+mn-ea"/>
                <a:cs typeface="+mn-cs"/>
              </a:rPr>
              <a:t>I is for Interface Segregation Principle</a:t>
            </a:r>
          </a:p>
          <a:p>
            <a:r>
              <a:rPr lang="en-US" sz="1200" b="0" i="0" kern="1200" dirty="0" smtClean="0">
                <a:solidFill>
                  <a:schemeClr val="tx1"/>
                </a:solidFill>
                <a:effectLst/>
                <a:latin typeface="+mn-lt"/>
                <a:ea typeface="+mn-ea"/>
                <a:cs typeface="+mn-cs"/>
              </a:rPr>
              <a:t>The Interface Segregation Principle (ISP) says that you should favor many, smaller, client-specific interfaces over one larger, more monolithic interface. In short, you don't want to force clients to depend on things they don't actually need. Imagine your code consuming some big, fat interface and having to re-compile/deploy with annoying frequency because some method you don't even care about got a new signature.</a:t>
            </a:r>
          </a:p>
          <a:p>
            <a:r>
              <a:rPr lang="en-US" sz="1200" b="0" i="0" kern="1200" dirty="0" smtClean="0">
                <a:solidFill>
                  <a:schemeClr val="tx1"/>
                </a:solidFill>
                <a:effectLst/>
                <a:latin typeface="+mn-lt"/>
                <a:ea typeface="+mn-ea"/>
                <a:cs typeface="+mn-cs"/>
              </a:rPr>
              <a:t>To picture this in the real world, think of going down to your local corner restaurant and checking out the menu. You'll see all of the normal menu mainstays, and then something that's just called "soup of the day." Why do they do this? Because the soup changes a lot and there's no sense reprinting the menus every day. Clients that don't care about the soup needn't even be concerned, and clients that do use a different interface -- asking the server.</a:t>
            </a:r>
          </a:p>
          <a:p>
            <a:r>
              <a:rPr lang="en-US" sz="1200" b="1" i="0" kern="1200" dirty="0" smtClean="0">
                <a:solidFill>
                  <a:schemeClr val="tx1"/>
                </a:solidFill>
                <a:effectLst/>
                <a:latin typeface="+mn-lt"/>
                <a:ea typeface="+mn-ea"/>
                <a:cs typeface="+mn-cs"/>
              </a:rPr>
              <a:t>D is for Dependency Inversion</a:t>
            </a:r>
          </a:p>
          <a:p>
            <a:r>
              <a:rPr lang="en-US" sz="1200" b="0" i="0" kern="1200" dirty="0" smtClean="0">
                <a:solidFill>
                  <a:schemeClr val="tx1"/>
                </a:solidFill>
                <a:effectLst/>
                <a:latin typeface="+mn-lt"/>
                <a:ea typeface="+mn-ea"/>
                <a:cs typeface="+mn-cs"/>
              </a:rPr>
              <a:t>The Dependency Inversion Principle (DIP) encourages you to write code that depends upon abstractions rather than upon concrete details. You can recognize this in the code you read by looking for a class or method that takes something generic like "Stream" and performs operations on it, as opposed to instantiating a specific </a:t>
            </a:r>
            <a:r>
              <a:rPr lang="en-US" sz="1200" b="0" i="0" kern="1200" dirty="0" err="1" smtClean="0">
                <a:solidFill>
                  <a:schemeClr val="tx1"/>
                </a:solidFill>
                <a:effectLst/>
                <a:latin typeface="+mn-lt"/>
                <a:ea typeface="+mn-ea"/>
                <a:cs typeface="+mn-cs"/>
              </a:rPr>
              <a:t>Filestream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Stringstream</a:t>
            </a:r>
            <a:r>
              <a:rPr lang="en-US" sz="1200" b="0" i="0" kern="1200" dirty="0" smtClean="0">
                <a:solidFill>
                  <a:schemeClr val="tx1"/>
                </a:solidFill>
                <a:effectLst/>
                <a:latin typeface="+mn-lt"/>
                <a:ea typeface="+mn-ea"/>
                <a:cs typeface="+mn-cs"/>
              </a:rPr>
              <a:t> or whatever. This gives the code in question a lot more flexibility -- you can swap in anything that conforms to the Stream abstraction and it will still work.</a:t>
            </a:r>
          </a:p>
          <a:p>
            <a:r>
              <a:rPr lang="en-US" sz="1200" b="0" i="0" kern="1200" dirty="0" smtClean="0">
                <a:solidFill>
                  <a:schemeClr val="tx1"/>
                </a:solidFill>
                <a:effectLst/>
                <a:latin typeface="+mn-lt"/>
                <a:ea typeface="+mn-ea"/>
                <a:cs typeface="+mn-cs"/>
              </a:rPr>
              <a:t>To visualize this in your day to day, go down to your local store and pay for something with a credit card. The clerk doesn't examine your card and get out the "Visa Machine" after seeing that your card is a Visa. He just takes your card, whatever it is, and swipes it. Both you and the clerk depend on the credit card abstraction without worrying about specifics.</a:t>
            </a:r>
          </a:p>
          <a:p>
            <a:r>
              <a:rPr lang="en-US" sz="1200" b="1" i="0" kern="1200" dirty="0" smtClean="0">
                <a:solidFill>
                  <a:schemeClr val="tx1"/>
                </a:solidFill>
                <a:effectLst/>
                <a:latin typeface="+mn-lt"/>
                <a:ea typeface="+mn-ea"/>
                <a:cs typeface="+mn-cs"/>
              </a:rPr>
              <a:t>And, That's SOLID!</a:t>
            </a:r>
          </a:p>
          <a:p>
            <a:r>
              <a:rPr lang="en-US" sz="1200" b="0" i="0" kern="1200" dirty="0" smtClean="0">
                <a:solidFill>
                  <a:schemeClr val="tx1"/>
                </a:solidFill>
                <a:effectLst/>
                <a:latin typeface="+mn-lt"/>
                <a:ea typeface="+mn-ea"/>
                <a:cs typeface="+mn-cs"/>
              </a:rPr>
              <a:t>Hopefully, these visualizations help you. If you're always keeping SOLID in the back of your mind while writing code, you're going to make whoever maintains that code a lot happier. And, if you have an easy way to picture and remember the principles, you're a lot more likely to keep them in mind.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0C92A1-2E49-4CCE-8877-A6564CB88AB1}" type="slidenum">
              <a:rPr lang="en-US" smtClean="0"/>
              <a:t>4</a:t>
            </a:fld>
            <a:endParaRPr lang="en-US"/>
          </a:p>
        </p:txBody>
      </p:sp>
    </p:spTree>
    <p:extLst>
      <p:ext uri="{BB962C8B-B14F-4D97-AF65-F5344CB8AC3E}">
        <p14:creationId xmlns:p14="http://schemas.microsoft.com/office/powerpoint/2010/main" val="368748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Hopefully, you're familiar with the </a:t>
            </a:r>
            <a:r>
              <a:rPr lang="en-US" sz="1200" b="0" i="0" u="none" strike="noStrike" kern="1200" dirty="0" smtClean="0">
                <a:solidFill>
                  <a:schemeClr val="tx1"/>
                </a:solidFill>
                <a:effectLst/>
                <a:latin typeface="+mn-lt"/>
                <a:ea typeface="+mn-ea"/>
                <a:cs typeface="+mn-cs"/>
                <a:hlinkClick r:id="rId3"/>
              </a:rPr>
              <a:t>SOLID principles</a:t>
            </a:r>
            <a:r>
              <a:rPr lang="en-US" sz="1200" b="0" i="0" kern="1200" dirty="0" smtClean="0">
                <a:solidFill>
                  <a:schemeClr val="tx1"/>
                </a:solidFill>
                <a:effectLst/>
                <a:latin typeface="+mn-lt"/>
                <a:ea typeface="+mn-ea"/>
                <a:cs typeface="+mn-cs"/>
              </a:rPr>
              <a:t>, particularly if you program in object oriented languages. The wisdom contained therein (mostly) isn't </a:t>
            </a:r>
            <a:r>
              <a:rPr lang="en-US" sz="1200" b="0" i="1" kern="1200" dirty="0" smtClean="0">
                <a:solidFill>
                  <a:schemeClr val="tx1"/>
                </a:solidFill>
                <a:effectLst/>
                <a:latin typeface="+mn-lt"/>
                <a:ea typeface="+mn-ea"/>
                <a:cs typeface="+mn-cs"/>
              </a:rPr>
              <a:t>limited</a:t>
            </a:r>
            <a:r>
              <a:rPr lang="en-US" sz="1200" b="0" i="0" kern="1200" dirty="0" smtClean="0">
                <a:solidFill>
                  <a:schemeClr val="tx1"/>
                </a:solidFill>
                <a:effectLst/>
                <a:latin typeface="+mn-lt"/>
                <a:ea typeface="+mn-ea"/>
                <a:cs typeface="+mn-cs"/>
              </a:rPr>
              <a:t> to object oriented languages, but such languages were the intended target.</a:t>
            </a:r>
          </a:p>
          <a:p>
            <a:r>
              <a:rPr lang="en-US" sz="1200" b="0" i="0" kern="1200" dirty="0" smtClean="0">
                <a:solidFill>
                  <a:schemeClr val="tx1"/>
                </a:solidFill>
                <a:effectLst/>
                <a:latin typeface="+mn-lt"/>
                <a:ea typeface="+mn-ea"/>
                <a:cs typeface="+mn-cs"/>
              </a:rPr>
              <a:t>If you're not familiar and don't have time to read the linked Wikipedia page, SOLID is a mnemonic acronym for five principles of object oriented programming or, as I hinted, really just programming in general (except, perhaps for 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These concepts have been around since at least the early 2000s and have truly stood the test of time.</a:t>
            </a:r>
          </a:p>
          <a:p>
            <a:r>
              <a:rPr lang="en-US" sz="1200" b="0" i="0" kern="1200" dirty="0" smtClean="0">
                <a:solidFill>
                  <a:schemeClr val="tx1"/>
                </a:solidFill>
                <a:effectLst/>
                <a:latin typeface="+mn-lt"/>
                <a:ea typeface="+mn-ea"/>
                <a:cs typeface="+mn-cs"/>
              </a:rPr>
              <a:t>What you get by following them is code that's a lot more likely to be maintainable. These design guidelines, properly followed, will tend to steer you toward writing clean code.</a:t>
            </a:r>
          </a:p>
          <a:p>
            <a:r>
              <a:rPr lang="en-US" sz="1200" b="0" i="0" kern="1200" dirty="0" smtClean="0">
                <a:solidFill>
                  <a:schemeClr val="tx1"/>
                </a:solidFill>
                <a:effectLst/>
                <a:latin typeface="+mn-lt"/>
                <a:ea typeface="+mn-ea"/>
                <a:cs typeface="+mn-cs"/>
              </a:rPr>
              <a:t>What I'd like to do is offer real life analogs of the principles. I'd imagine that this may make them easier to remember, but I think it can also serve to drive the points home in the first place and help encourage the "aha" moment if you haven't yet had them. And, even if you have, it never hurts to have a visual to help reinforce the concept or to explain it someone else -- even someone non-technical, potentially.</a:t>
            </a:r>
          </a:p>
          <a:p>
            <a:r>
              <a:rPr lang="en-US" sz="1200" b="1" i="0" kern="1200" dirty="0" smtClean="0">
                <a:solidFill>
                  <a:schemeClr val="tx1"/>
                </a:solidFill>
                <a:effectLst/>
                <a:latin typeface="+mn-lt"/>
                <a:ea typeface="+mn-ea"/>
                <a:cs typeface="+mn-cs"/>
              </a:rPr>
              <a:t>S is for Single Responsibility Principle</a:t>
            </a:r>
          </a:p>
          <a:p>
            <a:r>
              <a:rPr lang="en-US" sz="1200" b="0" i="0" kern="1200" dirty="0" smtClean="0">
                <a:solidFill>
                  <a:schemeClr val="tx1"/>
                </a:solidFill>
                <a:effectLst/>
                <a:latin typeface="+mn-lt"/>
                <a:ea typeface="+mn-ea"/>
                <a:cs typeface="+mn-cs"/>
              </a:rPr>
              <a:t>The single responsibility principle (SRP) asserts that a class or module should do one thing only. Now, this is kind of subjective, so the principle is reinforced with the heuristic that the class or module should have only one reason to change.</a:t>
            </a:r>
          </a:p>
          <a:p>
            <a:r>
              <a:rPr lang="en-US" sz="1200" b="0" i="0" kern="1200" dirty="0" smtClean="0">
                <a:solidFill>
                  <a:schemeClr val="tx1"/>
                </a:solidFill>
                <a:effectLst/>
                <a:latin typeface="+mn-lt"/>
                <a:ea typeface="+mn-ea"/>
                <a:cs typeface="+mn-cs"/>
              </a:rPr>
              <a:t>By way of counter-example, consider a class that opens a connection to the database, pulls out some table data, and writes the data to a file. This class has multiple reasons to change: adoption of a new database, modified file output format, deciding to use an ORM, etc.  In terms of the SRP, we'd say that this class is doing too much.</a:t>
            </a:r>
          </a:p>
          <a:p>
            <a:r>
              <a:rPr lang="en-US" sz="1200" b="0" i="0" kern="1200" dirty="0" smtClean="0">
                <a:solidFill>
                  <a:schemeClr val="tx1"/>
                </a:solidFill>
                <a:effectLst/>
                <a:latin typeface="+mn-lt"/>
                <a:ea typeface="+mn-ea"/>
                <a:cs typeface="+mn-cs"/>
              </a:rPr>
              <a:t>In your day to day life, picture those </a:t>
            </a:r>
            <a:r>
              <a:rPr lang="en-US" sz="1200" b="0" i="0" u="none" strike="noStrike" kern="1200" dirty="0" smtClean="0">
                <a:solidFill>
                  <a:schemeClr val="tx1"/>
                </a:solidFill>
                <a:effectLst/>
                <a:latin typeface="+mn-lt"/>
                <a:ea typeface="+mn-ea"/>
                <a:cs typeface="+mn-cs"/>
                <a:hlinkClick r:id="rId4"/>
              </a:rPr>
              <a:t>"duck" vehicles</a:t>
            </a:r>
            <a:r>
              <a:rPr lang="en-US" sz="1200" b="0" i="0" kern="1200" dirty="0" smtClean="0">
                <a:solidFill>
                  <a:schemeClr val="tx1"/>
                </a:solidFill>
                <a:effectLst/>
                <a:latin typeface="+mn-lt"/>
                <a:ea typeface="+mn-ea"/>
                <a:cs typeface="+mn-cs"/>
              </a:rPr>
              <a:t> you see occasionally in some lakeside towns. They're street legal and water-capable, so a duck tour affords you the unique and surreal experience of being in a 'car' that gets to the edge of the water and just keeps going. Fun, right?</a:t>
            </a:r>
          </a:p>
          <a:p>
            <a:r>
              <a:rPr lang="en-US" sz="1200" b="0" i="0" kern="1200" dirty="0" smtClean="0">
                <a:solidFill>
                  <a:schemeClr val="tx1"/>
                </a:solidFill>
                <a:effectLst/>
                <a:latin typeface="+mn-lt"/>
                <a:ea typeface="+mn-ea"/>
                <a:cs typeface="+mn-cs"/>
              </a:rPr>
              <a:t>And yet, you don't see a whole lot of them. There are millions of families out there that own both cars and boats, and there are very few families that buy these ducks. Do you know why? It's most likely because no one wants to be unable to drive to work because their boat rudder is broken. Ducks are fun, but they're also a great example of the pitfalls that the SRP can help you avoid.</a:t>
            </a:r>
          </a:p>
          <a:p>
            <a:r>
              <a:rPr lang="en-US" sz="1200" b="1" i="0" kern="1200" dirty="0" smtClean="0">
                <a:solidFill>
                  <a:schemeClr val="tx1"/>
                </a:solidFill>
                <a:effectLst/>
                <a:latin typeface="+mn-lt"/>
                <a:ea typeface="+mn-ea"/>
                <a:cs typeface="+mn-cs"/>
              </a:rPr>
              <a:t>O is for Open/Closed Principle</a:t>
            </a:r>
          </a:p>
          <a:p>
            <a:r>
              <a:rPr lang="en-US" sz="1200" b="0" i="0" kern="1200" dirty="0" smtClean="0">
                <a:solidFill>
                  <a:schemeClr val="tx1"/>
                </a:solidFill>
                <a:effectLst/>
                <a:latin typeface="+mn-lt"/>
                <a:ea typeface="+mn-ea"/>
                <a:cs typeface="+mn-cs"/>
              </a:rPr>
              <a:t>The Open/Closed Principle states that code entities should be open for extension, but closed for modification. To put this more concretely, you should write a class that does what it needs to flawlessly and not assuming that people should come in and change it later. It's closed for modification, but it can be extended by, for instance, inheriting from it and overriding or extending certain behaviors. An example of running afoul of the open-closed principle would be to have a switch statement somewhere that you needed to go in and add to every time you wanted to add a menu option to your application.</a:t>
            </a:r>
          </a:p>
          <a:p>
            <a:r>
              <a:rPr lang="en-US" sz="1200" b="0" i="0" kern="1200" dirty="0" smtClean="0">
                <a:solidFill>
                  <a:schemeClr val="tx1"/>
                </a:solidFill>
                <a:effectLst/>
                <a:latin typeface="+mn-lt"/>
                <a:ea typeface="+mn-ea"/>
                <a:cs typeface="+mn-cs"/>
              </a:rPr>
              <a:t>A great example of this in real life is sitting in your pocket in the form of a smartphone. All such phones have app stores and these app stores let you extend the base functionality of the phone. Sure, it ships with the basics: camera operation, actual calls, text messages, etc. But via the app store, you can </a:t>
            </a:r>
            <a:r>
              <a:rPr lang="en-US" sz="1200" b="0" i="1" kern="1200" dirty="0" smtClean="0">
                <a:solidFill>
                  <a:schemeClr val="tx1"/>
                </a:solidFill>
                <a:effectLst/>
                <a:latin typeface="+mn-lt"/>
                <a:ea typeface="+mn-ea"/>
                <a:cs typeface="+mn-cs"/>
              </a:rPr>
              <a:t>extend</a:t>
            </a:r>
            <a:r>
              <a:rPr lang="en-US" sz="1200" b="0" i="0" kern="1200" dirty="0" smtClean="0">
                <a:solidFill>
                  <a:schemeClr val="tx1"/>
                </a:solidFill>
                <a:effectLst/>
                <a:latin typeface="+mn-lt"/>
                <a:ea typeface="+mn-ea"/>
                <a:cs typeface="+mn-cs"/>
              </a:rPr>
              <a:t> the phone's capabilities to allow you to manage your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list, play inane video games, and even serve as a flashlight or wireless access point.</a:t>
            </a:r>
          </a:p>
          <a:p>
            <a:r>
              <a:rPr lang="en-US" sz="1200" b="0" i="0" kern="1200" dirty="0" smtClean="0">
                <a:solidFill>
                  <a:schemeClr val="tx1"/>
                </a:solidFill>
                <a:effectLst/>
                <a:latin typeface="+mn-lt"/>
                <a:ea typeface="+mn-ea"/>
                <a:cs typeface="+mn-cs"/>
              </a:rPr>
              <a:t>The mechanism that allows you to do this is purely one of extension, however. It's not as though Apple, Google, and Microsoft put the OS source code up on GitHub and invite you to dive in and start building games and flashlight functionality. Rather, they make the core phone functionality </a:t>
            </a:r>
            <a:r>
              <a:rPr lang="en-US" sz="1200" b="0" i="1" kern="1200" dirty="0" smtClean="0">
                <a:solidFill>
                  <a:schemeClr val="tx1"/>
                </a:solidFill>
                <a:effectLst/>
                <a:latin typeface="+mn-lt"/>
                <a:ea typeface="+mn-ea"/>
                <a:cs typeface="+mn-cs"/>
              </a:rPr>
              <a:t>closed for modification</a:t>
            </a:r>
            <a:r>
              <a:rPr lang="en-US" sz="1200" b="0" i="0" kern="1200" dirty="0" smtClean="0">
                <a:solidFill>
                  <a:schemeClr val="tx1"/>
                </a:solidFill>
                <a:effectLst/>
                <a:latin typeface="+mn-lt"/>
                <a:ea typeface="+mn-ea"/>
                <a:cs typeface="+mn-cs"/>
              </a:rPr>
              <a:t> and they </a:t>
            </a:r>
            <a:r>
              <a:rPr lang="en-US" sz="1200" b="0" i="1" kern="1200" dirty="0" smtClean="0">
                <a:solidFill>
                  <a:schemeClr val="tx1"/>
                </a:solidFill>
                <a:effectLst/>
                <a:latin typeface="+mn-lt"/>
                <a:ea typeface="+mn-ea"/>
                <a:cs typeface="+mn-cs"/>
              </a:rPr>
              <a:t>open it to an extension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L is for </a:t>
            </a:r>
            <a:r>
              <a:rPr lang="en-US" sz="1200" b="1" i="0" kern="1200" dirty="0" err="1" smtClean="0">
                <a:solidFill>
                  <a:schemeClr val="tx1"/>
                </a:solidFill>
                <a:effectLst/>
                <a:latin typeface="+mn-lt"/>
                <a:ea typeface="+mn-ea"/>
                <a:cs typeface="+mn-cs"/>
              </a:rPr>
              <a:t>Liskov</a:t>
            </a:r>
            <a:r>
              <a:rPr lang="en-US" sz="1200" b="1" i="0" kern="1200" dirty="0" smtClean="0">
                <a:solidFill>
                  <a:schemeClr val="tx1"/>
                </a:solidFill>
                <a:effectLst/>
                <a:latin typeface="+mn-lt"/>
                <a:ea typeface="+mn-ea"/>
                <a:cs typeface="+mn-cs"/>
              </a:rPr>
              <a:t> Substitution Principle</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(LSP) is the one here that is most unique to object-oriented programming. The LSP says, basically, that any child type of a parent type should be able to stand in for that parent without things blowing up.</a:t>
            </a:r>
          </a:p>
          <a:p>
            <a:r>
              <a:rPr lang="en-US" sz="1200" b="0" i="0" kern="1200" dirty="0" smtClean="0">
                <a:solidFill>
                  <a:schemeClr val="tx1"/>
                </a:solidFill>
                <a:effectLst/>
                <a:latin typeface="+mn-lt"/>
                <a:ea typeface="+mn-ea"/>
                <a:cs typeface="+mn-cs"/>
              </a:rPr>
              <a:t>In other words, if you have a class, Animal, with a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method, then any subclass of Animal should reasonably implement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Cats should meow, dogs should bark, etc. What you wouldn't do is define a </a:t>
            </a:r>
            <a:r>
              <a:rPr lang="en-US" sz="1200" b="0" i="0" kern="1200" dirty="0" err="1" smtClean="0">
                <a:solidFill>
                  <a:schemeClr val="tx1"/>
                </a:solidFill>
                <a:effectLst/>
                <a:latin typeface="+mn-lt"/>
                <a:ea typeface="+mn-ea"/>
                <a:cs typeface="+mn-cs"/>
              </a:rPr>
              <a:t>MuteMouse</a:t>
            </a:r>
            <a:r>
              <a:rPr lang="en-US" sz="1200" b="0" i="0" kern="1200" dirty="0" smtClean="0">
                <a:solidFill>
                  <a:schemeClr val="tx1"/>
                </a:solidFill>
                <a:effectLst/>
                <a:latin typeface="+mn-lt"/>
                <a:ea typeface="+mn-ea"/>
                <a:cs typeface="+mn-cs"/>
              </a:rPr>
              <a:t> class that throws </a:t>
            </a:r>
            <a:r>
              <a:rPr lang="en-US" sz="1200" b="0" i="0" kern="1200" dirty="0" err="1" smtClean="0">
                <a:solidFill>
                  <a:schemeClr val="tx1"/>
                </a:solidFill>
                <a:effectLst/>
                <a:latin typeface="+mn-lt"/>
                <a:ea typeface="+mn-ea"/>
                <a:cs typeface="+mn-cs"/>
              </a:rPr>
              <a:t>IDontActuallyMakeNoiseException</a:t>
            </a:r>
            <a:r>
              <a:rPr lang="en-US" sz="1200" b="0" i="0" kern="1200" dirty="0" smtClean="0">
                <a:solidFill>
                  <a:schemeClr val="tx1"/>
                </a:solidFill>
                <a:effectLst/>
                <a:latin typeface="+mn-lt"/>
                <a:ea typeface="+mn-ea"/>
                <a:cs typeface="+mn-cs"/>
              </a:rPr>
              <a:t>. This violates the LSP, and the argument would be that this class has no business inheriting from Animal.</a:t>
            </a:r>
          </a:p>
          <a:p>
            <a:r>
              <a:rPr lang="en-US" sz="1200" b="0" i="0" kern="1200" dirty="0" smtClean="0">
                <a:solidFill>
                  <a:schemeClr val="tx1"/>
                </a:solidFill>
                <a:effectLst/>
                <a:latin typeface="+mn-lt"/>
                <a:ea typeface="+mn-ea"/>
                <a:cs typeface="+mn-cs"/>
              </a:rPr>
              <a:t>To picture this, imagine cooking yourself a stew. If you're anything like me, you'd only put things in there that were edible because you would want to eat the stew without picking through each bite, asking yourself repeatedly, "is this edible?"</a:t>
            </a:r>
          </a:p>
          <a:p>
            <a:r>
              <a:rPr lang="en-US" sz="1200" b="1" i="0" kern="1200" dirty="0" smtClean="0">
                <a:solidFill>
                  <a:schemeClr val="tx1"/>
                </a:solidFill>
                <a:effectLst/>
                <a:latin typeface="+mn-lt"/>
                <a:ea typeface="+mn-ea"/>
                <a:cs typeface="+mn-cs"/>
              </a:rPr>
              <a:t>I is for Interface Segregation Principle</a:t>
            </a:r>
          </a:p>
          <a:p>
            <a:r>
              <a:rPr lang="en-US" sz="1200" b="0" i="0" kern="1200" dirty="0" smtClean="0">
                <a:solidFill>
                  <a:schemeClr val="tx1"/>
                </a:solidFill>
                <a:effectLst/>
                <a:latin typeface="+mn-lt"/>
                <a:ea typeface="+mn-ea"/>
                <a:cs typeface="+mn-cs"/>
              </a:rPr>
              <a:t>The Interface Segregation Principle (ISP) says that you should favor many, smaller, client-specific interfaces over one larger, more monolithic interface. In short, you don't want to force clients to depend on things they don't actually need. Imagine your code consuming some big, fat interface and having to re-compile/deploy with annoying frequency because some method you don't even care about got a new signature.</a:t>
            </a:r>
          </a:p>
          <a:p>
            <a:r>
              <a:rPr lang="en-US" sz="1200" b="0" i="0" kern="1200" dirty="0" smtClean="0">
                <a:solidFill>
                  <a:schemeClr val="tx1"/>
                </a:solidFill>
                <a:effectLst/>
                <a:latin typeface="+mn-lt"/>
                <a:ea typeface="+mn-ea"/>
                <a:cs typeface="+mn-cs"/>
              </a:rPr>
              <a:t>To picture this in the real world, think of going down to your local corner restaurant and checking out the menu. You'll see all of the normal menu mainstays, and then something that's just called "soup of the day." Why do they do this? Because the soup changes a lot and there's no sense reprinting the menus every day. Clients that don't care about the soup needn't even be concerned, and clients that do use a different interface -- asking the server.</a:t>
            </a:r>
          </a:p>
          <a:p>
            <a:r>
              <a:rPr lang="en-US" sz="1200" b="1" i="0" kern="1200" dirty="0" smtClean="0">
                <a:solidFill>
                  <a:schemeClr val="tx1"/>
                </a:solidFill>
                <a:effectLst/>
                <a:latin typeface="+mn-lt"/>
                <a:ea typeface="+mn-ea"/>
                <a:cs typeface="+mn-cs"/>
              </a:rPr>
              <a:t>D is for Dependency Inversion</a:t>
            </a:r>
          </a:p>
          <a:p>
            <a:r>
              <a:rPr lang="en-US" sz="1200" b="0" i="0" kern="1200" dirty="0" smtClean="0">
                <a:solidFill>
                  <a:schemeClr val="tx1"/>
                </a:solidFill>
                <a:effectLst/>
                <a:latin typeface="+mn-lt"/>
                <a:ea typeface="+mn-ea"/>
                <a:cs typeface="+mn-cs"/>
              </a:rPr>
              <a:t>The Dependency Inversion Principle (DIP) encourages you to write code that depends upon abstractions rather than upon concrete details. You can recognize this in the code you read by looking for a class or method that takes something generic like "Stream" and performs operations on it, as opposed to instantiating a specific </a:t>
            </a:r>
            <a:r>
              <a:rPr lang="en-US" sz="1200" b="0" i="0" kern="1200" dirty="0" err="1" smtClean="0">
                <a:solidFill>
                  <a:schemeClr val="tx1"/>
                </a:solidFill>
                <a:effectLst/>
                <a:latin typeface="+mn-lt"/>
                <a:ea typeface="+mn-ea"/>
                <a:cs typeface="+mn-cs"/>
              </a:rPr>
              <a:t>Filestream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Stringstream</a:t>
            </a:r>
            <a:r>
              <a:rPr lang="en-US" sz="1200" b="0" i="0" kern="1200" dirty="0" smtClean="0">
                <a:solidFill>
                  <a:schemeClr val="tx1"/>
                </a:solidFill>
                <a:effectLst/>
                <a:latin typeface="+mn-lt"/>
                <a:ea typeface="+mn-ea"/>
                <a:cs typeface="+mn-cs"/>
              </a:rPr>
              <a:t> or whatever. This gives the code in question a lot more flexibility -- you can swap in anything that conforms to the Stream abstraction and it will still work.</a:t>
            </a:r>
          </a:p>
          <a:p>
            <a:r>
              <a:rPr lang="en-US" sz="1200" b="0" i="0" kern="1200" dirty="0" smtClean="0">
                <a:solidFill>
                  <a:schemeClr val="tx1"/>
                </a:solidFill>
                <a:effectLst/>
                <a:latin typeface="+mn-lt"/>
                <a:ea typeface="+mn-ea"/>
                <a:cs typeface="+mn-cs"/>
              </a:rPr>
              <a:t>To visualize this in your day to day, go down to your local store and pay for something with a credit card. The clerk doesn't examine your card and get out the "Visa Machine" after seeing that your card is a Visa. He just takes your card, whatever it is, and swipes it. Both you and the clerk depend on the credit card abstraction without worrying about specifics.</a:t>
            </a:r>
          </a:p>
          <a:p>
            <a:r>
              <a:rPr lang="en-US" sz="1200" b="1" i="0" kern="1200" dirty="0" smtClean="0">
                <a:solidFill>
                  <a:schemeClr val="tx1"/>
                </a:solidFill>
                <a:effectLst/>
                <a:latin typeface="+mn-lt"/>
                <a:ea typeface="+mn-ea"/>
                <a:cs typeface="+mn-cs"/>
              </a:rPr>
              <a:t>And, That's SOLID!</a:t>
            </a:r>
          </a:p>
          <a:p>
            <a:r>
              <a:rPr lang="en-US" sz="1200" b="0" i="0" kern="1200" dirty="0" smtClean="0">
                <a:solidFill>
                  <a:schemeClr val="tx1"/>
                </a:solidFill>
                <a:effectLst/>
                <a:latin typeface="+mn-lt"/>
                <a:ea typeface="+mn-ea"/>
                <a:cs typeface="+mn-cs"/>
              </a:rPr>
              <a:t>Hopefully, these visualizations help you. If you're always keeping SOLID in the back of your mind while writing code, you're going to make whoever maintains that code a lot happier. And, if you have an easy way to picture and remember the principles, you're a lot more likely to keep them in mind.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0C92A1-2E49-4CCE-8877-A6564CB88AB1}" type="slidenum">
              <a:rPr lang="en-US" smtClean="0"/>
              <a:t>5</a:t>
            </a:fld>
            <a:endParaRPr lang="en-US"/>
          </a:p>
        </p:txBody>
      </p:sp>
    </p:spTree>
    <p:extLst>
      <p:ext uri="{BB962C8B-B14F-4D97-AF65-F5344CB8AC3E}">
        <p14:creationId xmlns:p14="http://schemas.microsoft.com/office/powerpoint/2010/main" val="249784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Hopefully, you're familiar with the </a:t>
            </a:r>
            <a:r>
              <a:rPr lang="en-US" sz="1200" b="0" i="0" u="none" strike="noStrike" kern="1200" dirty="0" smtClean="0">
                <a:solidFill>
                  <a:schemeClr val="tx1"/>
                </a:solidFill>
                <a:effectLst/>
                <a:latin typeface="+mn-lt"/>
                <a:ea typeface="+mn-ea"/>
                <a:cs typeface="+mn-cs"/>
                <a:hlinkClick r:id="rId3"/>
              </a:rPr>
              <a:t>SOLID principles</a:t>
            </a:r>
            <a:r>
              <a:rPr lang="en-US" sz="1200" b="0" i="0" kern="1200" dirty="0" smtClean="0">
                <a:solidFill>
                  <a:schemeClr val="tx1"/>
                </a:solidFill>
                <a:effectLst/>
                <a:latin typeface="+mn-lt"/>
                <a:ea typeface="+mn-ea"/>
                <a:cs typeface="+mn-cs"/>
              </a:rPr>
              <a:t>, particularly if you program in object oriented languages. The wisdom contained therein (mostly) isn't </a:t>
            </a:r>
            <a:r>
              <a:rPr lang="en-US" sz="1200" b="0" i="1" kern="1200" dirty="0" smtClean="0">
                <a:solidFill>
                  <a:schemeClr val="tx1"/>
                </a:solidFill>
                <a:effectLst/>
                <a:latin typeface="+mn-lt"/>
                <a:ea typeface="+mn-ea"/>
                <a:cs typeface="+mn-cs"/>
              </a:rPr>
              <a:t>limited</a:t>
            </a:r>
            <a:r>
              <a:rPr lang="en-US" sz="1200" b="0" i="0" kern="1200" dirty="0" smtClean="0">
                <a:solidFill>
                  <a:schemeClr val="tx1"/>
                </a:solidFill>
                <a:effectLst/>
                <a:latin typeface="+mn-lt"/>
                <a:ea typeface="+mn-ea"/>
                <a:cs typeface="+mn-cs"/>
              </a:rPr>
              <a:t> to object oriented languages, but such languages were the intended target.</a:t>
            </a:r>
          </a:p>
          <a:p>
            <a:r>
              <a:rPr lang="en-US" sz="1200" b="0" i="0" kern="1200" dirty="0" smtClean="0">
                <a:solidFill>
                  <a:schemeClr val="tx1"/>
                </a:solidFill>
                <a:effectLst/>
                <a:latin typeface="+mn-lt"/>
                <a:ea typeface="+mn-ea"/>
                <a:cs typeface="+mn-cs"/>
              </a:rPr>
              <a:t>If you're not familiar and don't have time to read the linked Wikipedia page, SOLID is a mnemonic acronym for five principles of object oriented programming or, as I hinted, really just programming in general (except, perhaps for 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These concepts have been around since at least the early 2000s and have truly stood the test of time.</a:t>
            </a:r>
          </a:p>
          <a:p>
            <a:r>
              <a:rPr lang="en-US" sz="1200" b="0" i="0" kern="1200" dirty="0" smtClean="0">
                <a:solidFill>
                  <a:schemeClr val="tx1"/>
                </a:solidFill>
                <a:effectLst/>
                <a:latin typeface="+mn-lt"/>
                <a:ea typeface="+mn-ea"/>
                <a:cs typeface="+mn-cs"/>
              </a:rPr>
              <a:t>What you get by following them is code that's a lot more likely to be maintainable. These design guidelines, properly followed, will tend to steer you toward writing clean code.</a:t>
            </a:r>
          </a:p>
          <a:p>
            <a:r>
              <a:rPr lang="en-US" sz="1200" b="0" i="0" kern="1200" dirty="0" smtClean="0">
                <a:solidFill>
                  <a:schemeClr val="tx1"/>
                </a:solidFill>
                <a:effectLst/>
                <a:latin typeface="+mn-lt"/>
                <a:ea typeface="+mn-ea"/>
                <a:cs typeface="+mn-cs"/>
              </a:rPr>
              <a:t>What I'd like to do is offer real life analogs of the principles. I'd imagine that this may make them easier to remember, but I think it can also serve to drive the points home in the first place and help encourage the "aha" moment if you haven't yet had them. And, even if you have, it never hurts to have a visual to help reinforce the concept or to explain it someone else -- even someone non-technical, potentially.</a:t>
            </a:r>
          </a:p>
          <a:p>
            <a:r>
              <a:rPr lang="en-US" sz="1200" b="1" i="0" kern="1200" dirty="0" smtClean="0">
                <a:solidFill>
                  <a:schemeClr val="tx1"/>
                </a:solidFill>
                <a:effectLst/>
                <a:latin typeface="+mn-lt"/>
                <a:ea typeface="+mn-ea"/>
                <a:cs typeface="+mn-cs"/>
              </a:rPr>
              <a:t>S is for Single Responsibility Principle</a:t>
            </a:r>
          </a:p>
          <a:p>
            <a:r>
              <a:rPr lang="en-US" sz="1200" b="0" i="0" kern="1200" dirty="0" smtClean="0">
                <a:solidFill>
                  <a:schemeClr val="tx1"/>
                </a:solidFill>
                <a:effectLst/>
                <a:latin typeface="+mn-lt"/>
                <a:ea typeface="+mn-ea"/>
                <a:cs typeface="+mn-cs"/>
              </a:rPr>
              <a:t>The single responsibility principle (SRP) asserts that a class or module should do one thing only. Now, this is kind of subjective, so the principle is reinforced with the heuristic that the class or module should have only one reason to change.</a:t>
            </a:r>
          </a:p>
          <a:p>
            <a:r>
              <a:rPr lang="en-US" sz="1200" b="0" i="0" kern="1200" dirty="0" smtClean="0">
                <a:solidFill>
                  <a:schemeClr val="tx1"/>
                </a:solidFill>
                <a:effectLst/>
                <a:latin typeface="+mn-lt"/>
                <a:ea typeface="+mn-ea"/>
                <a:cs typeface="+mn-cs"/>
              </a:rPr>
              <a:t>By way of counter-example, consider a class that opens a connection to the database, pulls out some table data, and writes the data to a file. This class has multiple reasons to change: adoption of a new database, modified file output format, deciding to use an ORM, etc.  In terms of the SRP, we'd say that this class is doing too much.</a:t>
            </a:r>
          </a:p>
          <a:p>
            <a:r>
              <a:rPr lang="en-US" sz="1200" b="0" i="0" kern="1200" dirty="0" smtClean="0">
                <a:solidFill>
                  <a:schemeClr val="tx1"/>
                </a:solidFill>
                <a:effectLst/>
                <a:latin typeface="+mn-lt"/>
                <a:ea typeface="+mn-ea"/>
                <a:cs typeface="+mn-cs"/>
              </a:rPr>
              <a:t>In your day to day life, picture those </a:t>
            </a:r>
            <a:r>
              <a:rPr lang="en-US" sz="1200" b="0" i="0" u="none" strike="noStrike" kern="1200" dirty="0" smtClean="0">
                <a:solidFill>
                  <a:schemeClr val="tx1"/>
                </a:solidFill>
                <a:effectLst/>
                <a:latin typeface="+mn-lt"/>
                <a:ea typeface="+mn-ea"/>
                <a:cs typeface="+mn-cs"/>
                <a:hlinkClick r:id="rId4"/>
              </a:rPr>
              <a:t>"duck" vehicles</a:t>
            </a:r>
            <a:r>
              <a:rPr lang="en-US" sz="1200" b="0" i="0" kern="1200" dirty="0" smtClean="0">
                <a:solidFill>
                  <a:schemeClr val="tx1"/>
                </a:solidFill>
                <a:effectLst/>
                <a:latin typeface="+mn-lt"/>
                <a:ea typeface="+mn-ea"/>
                <a:cs typeface="+mn-cs"/>
              </a:rPr>
              <a:t> you see occasionally in some lakeside towns. They're street legal and water-capable, so a duck tour affords you the unique and surreal experience of being in a 'car' that gets to the edge of the water and just keeps going. Fun, right?</a:t>
            </a:r>
          </a:p>
          <a:p>
            <a:r>
              <a:rPr lang="en-US" sz="1200" b="0" i="0" kern="1200" dirty="0" smtClean="0">
                <a:solidFill>
                  <a:schemeClr val="tx1"/>
                </a:solidFill>
                <a:effectLst/>
                <a:latin typeface="+mn-lt"/>
                <a:ea typeface="+mn-ea"/>
                <a:cs typeface="+mn-cs"/>
              </a:rPr>
              <a:t>And yet, you don't see a whole lot of them. There are millions of families out there that own both cars and boats, and there are very few families that buy these ducks. Do you know why? It's most likely because no one wants to be unable to drive to work because their boat rudder is broken. Ducks are fun, but they're also a great example of the pitfalls that the SRP can help you avoid.</a:t>
            </a:r>
          </a:p>
          <a:p>
            <a:r>
              <a:rPr lang="en-US" sz="1200" b="1" i="0" kern="1200" dirty="0" smtClean="0">
                <a:solidFill>
                  <a:schemeClr val="tx1"/>
                </a:solidFill>
                <a:effectLst/>
                <a:latin typeface="+mn-lt"/>
                <a:ea typeface="+mn-ea"/>
                <a:cs typeface="+mn-cs"/>
              </a:rPr>
              <a:t>O is for Open/Closed Principle</a:t>
            </a:r>
          </a:p>
          <a:p>
            <a:r>
              <a:rPr lang="en-US" sz="1200" b="0" i="0" kern="1200" dirty="0" smtClean="0">
                <a:solidFill>
                  <a:schemeClr val="tx1"/>
                </a:solidFill>
                <a:effectLst/>
                <a:latin typeface="+mn-lt"/>
                <a:ea typeface="+mn-ea"/>
                <a:cs typeface="+mn-cs"/>
              </a:rPr>
              <a:t>The Open/Closed Principle states that code entities should be open for extension, but closed for modification. To put this more concretely, you should write a class that does what it needs to flawlessly and not assuming that people should come in and change it later. It's closed for modification, but it can be extended by, for instance, inheriting from it and overriding or extending certain behaviors. An example of running afoul of the open-closed principle would be to have a switch statement somewhere that you needed to go in and add to every time you wanted to add a menu option to your application.</a:t>
            </a:r>
          </a:p>
          <a:p>
            <a:r>
              <a:rPr lang="en-US" sz="1200" b="0" i="0" kern="1200" dirty="0" smtClean="0">
                <a:solidFill>
                  <a:schemeClr val="tx1"/>
                </a:solidFill>
                <a:effectLst/>
                <a:latin typeface="+mn-lt"/>
                <a:ea typeface="+mn-ea"/>
                <a:cs typeface="+mn-cs"/>
              </a:rPr>
              <a:t>A great example of this in real life is sitting in your pocket in the form of a smartphone. All such phones have app stores and these app stores let you extend the base functionality of the phone. Sure, it ships with the basics: camera operation, actual calls, text messages, etc. But via the app store, you can </a:t>
            </a:r>
            <a:r>
              <a:rPr lang="en-US" sz="1200" b="0" i="1" kern="1200" dirty="0" smtClean="0">
                <a:solidFill>
                  <a:schemeClr val="tx1"/>
                </a:solidFill>
                <a:effectLst/>
                <a:latin typeface="+mn-lt"/>
                <a:ea typeface="+mn-ea"/>
                <a:cs typeface="+mn-cs"/>
              </a:rPr>
              <a:t>extend</a:t>
            </a:r>
            <a:r>
              <a:rPr lang="en-US" sz="1200" b="0" i="0" kern="1200" dirty="0" smtClean="0">
                <a:solidFill>
                  <a:schemeClr val="tx1"/>
                </a:solidFill>
                <a:effectLst/>
                <a:latin typeface="+mn-lt"/>
                <a:ea typeface="+mn-ea"/>
                <a:cs typeface="+mn-cs"/>
              </a:rPr>
              <a:t> the phone's capabilities to allow you to manage your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list, play inane video games, and even serve as a flashlight or wireless access point.</a:t>
            </a:r>
          </a:p>
          <a:p>
            <a:r>
              <a:rPr lang="en-US" sz="1200" b="0" i="0" kern="1200" dirty="0" smtClean="0">
                <a:solidFill>
                  <a:schemeClr val="tx1"/>
                </a:solidFill>
                <a:effectLst/>
                <a:latin typeface="+mn-lt"/>
                <a:ea typeface="+mn-ea"/>
                <a:cs typeface="+mn-cs"/>
              </a:rPr>
              <a:t>The mechanism that allows you to do this is purely one of extension, however. It's not as though Apple, Google, and Microsoft put the OS source code up on GitHub and invite you to dive in and start building games and flashlight functionality. Rather, they make the core phone functionality </a:t>
            </a:r>
            <a:r>
              <a:rPr lang="en-US" sz="1200" b="0" i="1" kern="1200" dirty="0" smtClean="0">
                <a:solidFill>
                  <a:schemeClr val="tx1"/>
                </a:solidFill>
                <a:effectLst/>
                <a:latin typeface="+mn-lt"/>
                <a:ea typeface="+mn-ea"/>
                <a:cs typeface="+mn-cs"/>
              </a:rPr>
              <a:t>closed for modification</a:t>
            </a:r>
            <a:r>
              <a:rPr lang="en-US" sz="1200" b="0" i="0" kern="1200" dirty="0" smtClean="0">
                <a:solidFill>
                  <a:schemeClr val="tx1"/>
                </a:solidFill>
                <a:effectLst/>
                <a:latin typeface="+mn-lt"/>
                <a:ea typeface="+mn-ea"/>
                <a:cs typeface="+mn-cs"/>
              </a:rPr>
              <a:t> and they </a:t>
            </a:r>
            <a:r>
              <a:rPr lang="en-US" sz="1200" b="0" i="1" kern="1200" dirty="0" smtClean="0">
                <a:solidFill>
                  <a:schemeClr val="tx1"/>
                </a:solidFill>
                <a:effectLst/>
                <a:latin typeface="+mn-lt"/>
                <a:ea typeface="+mn-ea"/>
                <a:cs typeface="+mn-cs"/>
              </a:rPr>
              <a:t>open it to an extension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L is for </a:t>
            </a:r>
            <a:r>
              <a:rPr lang="en-US" sz="1200" b="1" i="0" kern="1200" dirty="0" err="1" smtClean="0">
                <a:solidFill>
                  <a:schemeClr val="tx1"/>
                </a:solidFill>
                <a:effectLst/>
                <a:latin typeface="+mn-lt"/>
                <a:ea typeface="+mn-ea"/>
                <a:cs typeface="+mn-cs"/>
              </a:rPr>
              <a:t>Liskov</a:t>
            </a:r>
            <a:r>
              <a:rPr lang="en-US" sz="1200" b="1" i="0" kern="1200" dirty="0" smtClean="0">
                <a:solidFill>
                  <a:schemeClr val="tx1"/>
                </a:solidFill>
                <a:effectLst/>
                <a:latin typeface="+mn-lt"/>
                <a:ea typeface="+mn-ea"/>
                <a:cs typeface="+mn-cs"/>
              </a:rPr>
              <a:t> Substitution Principle</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(LSP) is the one here that is most unique to object-oriented programming. The LSP says, basically, that any child type of a parent type should be able to stand in for that parent without things blowing up.</a:t>
            </a:r>
          </a:p>
          <a:p>
            <a:r>
              <a:rPr lang="en-US" sz="1200" b="0" i="0" kern="1200" dirty="0" smtClean="0">
                <a:solidFill>
                  <a:schemeClr val="tx1"/>
                </a:solidFill>
                <a:effectLst/>
                <a:latin typeface="+mn-lt"/>
                <a:ea typeface="+mn-ea"/>
                <a:cs typeface="+mn-cs"/>
              </a:rPr>
              <a:t>In other words, if you have a class, Animal, with a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method, then any subclass of Animal should reasonably implement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Cats should meow, dogs should bark, etc. What you wouldn't do is define a </a:t>
            </a:r>
            <a:r>
              <a:rPr lang="en-US" sz="1200" b="0" i="0" kern="1200" dirty="0" err="1" smtClean="0">
                <a:solidFill>
                  <a:schemeClr val="tx1"/>
                </a:solidFill>
                <a:effectLst/>
                <a:latin typeface="+mn-lt"/>
                <a:ea typeface="+mn-ea"/>
                <a:cs typeface="+mn-cs"/>
              </a:rPr>
              <a:t>MuteMouse</a:t>
            </a:r>
            <a:r>
              <a:rPr lang="en-US" sz="1200" b="0" i="0" kern="1200" dirty="0" smtClean="0">
                <a:solidFill>
                  <a:schemeClr val="tx1"/>
                </a:solidFill>
                <a:effectLst/>
                <a:latin typeface="+mn-lt"/>
                <a:ea typeface="+mn-ea"/>
                <a:cs typeface="+mn-cs"/>
              </a:rPr>
              <a:t> class that throws </a:t>
            </a:r>
            <a:r>
              <a:rPr lang="en-US" sz="1200" b="0" i="0" kern="1200" dirty="0" err="1" smtClean="0">
                <a:solidFill>
                  <a:schemeClr val="tx1"/>
                </a:solidFill>
                <a:effectLst/>
                <a:latin typeface="+mn-lt"/>
                <a:ea typeface="+mn-ea"/>
                <a:cs typeface="+mn-cs"/>
              </a:rPr>
              <a:t>IDontActuallyMakeNoiseException</a:t>
            </a:r>
            <a:r>
              <a:rPr lang="en-US" sz="1200" b="0" i="0" kern="1200" dirty="0" smtClean="0">
                <a:solidFill>
                  <a:schemeClr val="tx1"/>
                </a:solidFill>
                <a:effectLst/>
                <a:latin typeface="+mn-lt"/>
                <a:ea typeface="+mn-ea"/>
                <a:cs typeface="+mn-cs"/>
              </a:rPr>
              <a:t>. This violates the LSP, and the argument would be that this class has no business inheriting from Animal.</a:t>
            </a:r>
          </a:p>
          <a:p>
            <a:r>
              <a:rPr lang="en-US" sz="1200" b="0" i="0" kern="1200" dirty="0" smtClean="0">
                <a:solidFill>
                  <a:schemeClr val="tx1"/>
                </a:solidFill>
                <a:effectLst/>
                <a:latin typeface="+mn-lt"/>
                <a:ea typeface="+mn-ea"/>
                <a:cs typeface="+mn-cs"/>
              </a:rPr>
              <a:t>To picture this, imagine cooking yourself a stew. If you're anything like me, you'd only put things in there that were edible because you would want to eat the stew without picking through each bite, asking yourself repeatedly, "is this edible?"</a:t>
            </a:r>
          </a:p>
          <a:p>
            <a:r>
              <a:rPr lang="en-US" sz="1200" b="1" i="0" kern="1200" dirty="0" smtClean="0">
                <a:solidFill>
                  <a:schemeClr val="tx1"/>
                </a:solidFill>
                <a:effectLst/>
                <a:latin typeface="+mn-lt"/>
                <a:ea typeface="+mn-ea"/>
                <a:cs typeface="+mn-cs"/>
              </a:rPr>
              <a:t>I is for Interface Segregation Principle</a:t>
            </a:r>
          </a:p>
          <a:p>
            <a:r>
              <a:rPr lang="en-US" sz="1200" b="0" i="0" kern="1200" dirty="0" smtClean="0">
                <a:solidFill>
                  <a:schemeClr val="tx1"/>
                </a:solidFill>
                <a:effectLst/>
                <a:latin typeface="+mn-lt"/>
                <a:ea typeface="+mn-ea"/>
                <a:cs typeface="+mn-cs"/>
              </a:rPr>
              <a:t>The Interface Segregation Principle (ISP) says that you should favor many, smaller, client-specific interfaces over one larger, more monolithic interface. In short, you don't want to force clients to depend on things they don't actually need. Imagine your code consuming some big, fat interface and having to re-compile/deploy with annoying frequency because some method you don't even care about got a new signature.</a:t>
            </a:r>
          </a:p>
          <a:p>
            <a:r>
              <a:rPr lang="en-US" sz="1200" b="0" i="0" kern="1200" dirty="0" smtClean="0">
                <a:solidFill>
                  <a:schemeClr val="tx1"/>
                </a:solidFill>
                <a:effectLst/>
                <a:latin typeface="+mn-lt"/>
                <a:ea typeface="+mn-ea"/>
                <a:cs typeface="+mn-cs"/>
              </a:rPr>
              <a:t>To picture this in the real world, think of going down to your local corner restaurant and checking out the menu. You'll see all of the normal menu mainstays, and then something that's just called "soup of the day." Why do they do this? Because the soup changes a lot and there's no sense reprinting the menus every day. Clients that don't care about the soup needn't even be concerned, and clients that do use a different interface -- asking the server.</a:t>
            </a:r>
          </a:p>
          <a:p>
            <a:r>
              <a:rPr lang="en-US" sz="1200" b="1" i="0" kern="1200" dirty="0" smtClean="0">
                <a:solidFill>
                  <a:schemeClr val="tx1"/>
                </a:solidFill>
                <a:effectLst/>
                <a:latin typeface="+mn-lt"/>
                <a:ea typeface="+mn-ea"/>
                <a:cs typeface="+mn-cs"/>
              </a:rPr>
              <a:t>D is for Dependency Inversion</a:t>
            </a:r>
          </a:p>
          <a:p>
            <a:r>
              <a:rPr lang="en-US" sz="1200" b="0" i="0" kern="1200" dirty="0" smtClean="0">
                <a:solidFill>
                  <a:schemeClr val="tx1"/>
                </a:solidFill>
                <a:effectLst/>
                <a:latin typeface="+mn-lt"/>
                <a:ea typeface="+mn-ea"/>
                <a:cs typeface="+mn-cs"/>
              </a:rPr>
              <a:t>The Dependency Inversion Principle (DIP) encourages you to write code that depends upon abstractions rather than upon concrete details. You can recognize this in the code you read by looking for a class or method that takes something generic like "Stream" and performs operations on it, as opposed to instantiating a specific </a:t>
            </a:r>
            <a:r>
              <a:rPr lang="en-US" sz="1200" b="0" i="0" kern="1200" dirty="0" err="1" smtClean="0">
                <a:solidFill>
                  <a:schemeClr val="tx1"/>
                </a:solidFill>
                <a:effectLst/>
                <a:latin typeface="+mn-lt"/>
                <a:ea typeface="+mn-ea"/>
                <a:cs typeface="+mn-cs"/>
              </a:rPr>
              <a:t>Filestream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Stringstream</a:t>
            </a:r>
            <a:r>
              <a:rPr lang="en-US" sz="1200" b="0" i="0" kern="1200" dirty="0" smtClean="0">
                <a:solidFill>
                  <a:schemeClr val="tx1"/>
                </a:solidFill>
                <a:effectLst/>
                <a:latin typeface="+mn-lt"/>
                <a:ea typeface="+mn-ea"/>
                <a:cs typeface="+mn-cs"/>
              </a:rPr>
              <a:t> or whatever. This gives the code in question a lot more flexibility -- you can swap in anything that conforms to the Stream abstraction and it will still work.</a:t>
            </a:r>
          </a:p>
          <a:p>
            <a:r>
              <a:rPr lang="en-US" sz="1200" b="0" i="0" kern="1200" dirty="0" smtClean="0">
                <a:solidFill>
                  <a:schemeClr val="tx1"/>
                </a:solidFill>
                <a:effectLst/>
                <a:latin typeface="+mn-lt"/>
                <a:ea typeface="+mn-ea"/>
                <a:cs typeface="+mn-cs"/>
              </a:rPr>
              <a:t>To visualize this in your day to day, go down to your local store and pay for something with a credit card. The clerk doesn't examine your card and get out the "Visa Machine" after seeing that your card is a Visa. He just takes your card, whatever it is, and swipes it. Both you and the clerk depend on the credit card abstraction without worrying about specifics.</a:t>
            </a:r>
          </a:p>
          <a:p>
            <a:r>
              <a:rPr lang="en-US" sz="1200" b="1" i="0" kern="1200" dirty="0" smtClean="0">
                <a:solidFill>
                  <a:schemeClr val="tx1"/>
                </a:solidFill>
                <a:effectLst/>
                <a:latin typeface="+mn-lt"/>
                <a:ea typeface="+mn-ea"/>
                <a:cs typeface="+mn-cs"/>
              </a:rPr>
              <a:t>And, That's SOLID!</a:t>
            </a:r>
          </a:p>
          <a:p>
            <a:r>
              <a:rPr lang="en-US" sz="1200" b="0" i="0" kern="1200" dirty="0" smtClean="0">
                <a:solidFill>
                  <a:schemeClr val="tx1"/>
                </a:solidFill>
                <a:effectLst/>
                <a:latin typeface="+mn-lt"/>
                <a:ea typeface="+mn-ea"/>
                <a:cs typeface="+mn-cs"/>
              </a:rPr>
              <a:t>Hopefully, these visualizations help you. If you're always keeping SOLID in the back of your mind while writing code, you're going to make whoever maintains that code a lot happier. And, if you have an easy way to picture and remember the principles, you're a lot more likely to keep them in mind.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0C92A1-2E49-4CCE-8877-A6564CB88AB1}" type="slidenum">
              <a:rPr lang="en-US" smtClean="0"/>
              <a:t>6</a:t>
            </a:fld>
            <a:endParaRPr lang="en-US"/>
          </a:p>
        </p:txBody>
      </p:sp>
    </p:spTree>
    <p:extLst>
      <p:ext uri="{BB962C8B-B14F-4D97-AF65-F5344CB8AC3E}">
        <p14:creationId xmlns:p14="http://schemas.microsoft.com/office/powerpoint/2010/main" val="1255223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Hopefully, you're familiar with the </a:t>
            </a:r>
            <a:r>
              <a:rPr lang="en-US" sz="1200" b="0" i="0" u="none" strike="noStrike" kern="1200" dirty="0" smtClean="0">
                <a:solidFill>
                  <a:schemeClr val="tx1"/>
                </a:solidFill>
                <a:effectLst/>
                <a:latin typeface="+mn-lt"/>
                <a:ea typeface="+mn-ea"/>
                <a:cs typeface="+mn-cs"/>
                <a:hlinkClick r:id="rId3"/>
              </a:rPr>
              <a:t>SOLID principles</a:t>
            </a:r>
            <a:r>
              <a:rPr lang="en-US" sz="1200" b="0" i="0" kern="1200" dirty="0" smtClean="0">
                <a:solidFill>
                  <a:schemeClr val="tx1"/>
                </a:solidFill>
                <a:effectLst/>
                <a:latin typeface="+mn-lt"/>
                <a:ea typeface="+mn-ea"/>
                <a:cs typeface="+mn-cs"/>
              </a:rPr>
              <a:t>, particularly if you program in object oriented languages. The wisdom contained therein (mostly) isn't </a:t>
            </a:r>
            <a:r>
              <a:rPr lang="en-US" sz="1200" b="0" i="1" kern="1200" dirty="0" smtClean="0">
                <a:solidFill>
                  <a:schemeClr val="tx1"/>
                </a:solidFill>
                <a:effectLst/>
                <a:latin typeface="+mn-lt"/>
                <a:ea typeface="+mn-ea"/>
                <a:cs typeface="+mn-cs"/>
              </a:rPr>
              <a:t>limited</a:t>
            </a:r>
            <a:r>
              <a:rPr lang="en-US" sz="1200" b="0" i="0" kern="1200" dirty="0" smtClean="0">
                <a:solidFill>
                  <a:schemeClr val="tx1"/>
                </a:solidFill>
                <a:effectLst/>
                <a:latin typeface="+mn-lt"/>
                <a:ea typeface="+mn-ea"/>
                <a:cs typeface="+mn-cs"/>
              </a:rPr>
              <a:t> to object oriented languages, but such languages were the intended target.</a:t>
            </a:r>
          </a:p>
          <a:p>
            <a:r>
              <a:rPr lang="en-US" sz="1200" b="0" i="0" kern="1200" dirty="0" smtClean="0">
                <a:solidFill>
                  <a:schemeClr val="tx1"/>
                </a:solidFill>
                <a:effectLst/>
                <a:latin typeface="+mn-lt"/>
                <a:ea typeface="+mn-ea"/>
                <a:cs typeface="+mn-cs"/>
              </a:rPr>
              <a:t>If you're not familiar and don't have time to read the linked Wikipedia page, SOLID is a mnemonic acronym for five principles of object oriented programming or, as I hinted, really just programming in general (except, perhaps for 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These concepts have been around since at least the early 2000s and have truly stood the test of time.</a:t>
            </a:r>
          </a:p>
          <a:p>
            <a:r>
              <a:rPr lang="en-US" sz="1200" b="0" i="0" kern="1200" dirty="0" smtClean="0">
                <a:solidFill>
                  <a:schemeClr val="tx1"/>
                </a:solidFill>
                <a:effectLst/>
                <a:latin typeface="+mn-lt"/>
                <a:ea typeface="+mn-ea"/>
                <a:cs typeface="+mn-cs"/>
              </a:rPr>
              <a:t>What you get by following them is code that's a lot more likely to be maintainable. These design guidelines, properly followed, will tend to steer you toward writing clean code.</a:t>
            </a:r>
          </a:p>
          <a:p>
            <a:r>
              <a:rPr lang="en-US" sz="1200" b="0" i="0" kern="1200" dirty="0" smtClean="0">
                <a:solidFill>
                  <a:schemeClr val="tx1"/>
                </a:solidFill>
                <a:effectLst/>
                <a:latin typeface="+mn-lt"/>
                <a:ea typeface="+mn-ea"/>
                <a:cs typeface="+mn-cs"/>
              </a:rPr>
              <a:t>What I'd like to do is offer real life analogs of the principles. I'd imagine that this may make them easier to remember, but I think it can also serve to drive the points home in the first place and help encourage the "aha" moment if you haven't yet had them. And, even if you have, it never hurts to have a visual to help reinforce the concept or to explain it someone else -- even someone non-technical, potentially.</a:t>
            </a:r>
          </a:p>
          <a:p>
            <a:r>
              <a:rPr lang="en-US" sz="1200" b="1" i="0" kern="1200" dirty="0" smtClean="0">
                <a:solidFill>
                  <a:schemeClr val="tx1"/>
                </a:solidFill>
                <a:effectLst/>
                <a:latin typeface="+mn-lt"/>
                <a:ea typeface="+mn-ea"/>
                <a:cs typeface="+mn-cs"/>
              </a:rPr>
              <a:t>S is for Single Responsibility Principle</a:t>
            </a:r>
          </a:p>
          <a:p>
            <a:r>
              <a:rPr lang="en-US" sz="1200" b="0" i="0" kern="1200" dirty="0" smtClean="0">
                <a:solidFill>
                  <a:schemeClr val="tx1"/>
                </a:solidFill>
                <a:effectLst/>
                <a:latin typeface="+mn-lt"/>
                <a:ea typeface="+mn-ea"/>
                <a:cs typeface="+mn-cs"/>
              </a:rPr>
              <a:t>The single responsibility principle (SRP) asserts that a class or module should do one thing only. Now, this is kind of subjective, so the principle is reinforced with the heuristic that the class or module should have only one reason to change.</a:t>
            </a:r>
          </a:p>
          <a:p>
            <a:r>
              <a:rPr lang="en-US" sz="1200" b="0" i="0" kern="1200" dirty="0" smtClean="0">
                <a:solidFill>
                  <a:schemeClr val="tx1"/>
                </a:solidFill>
                <a:effectLst/>
                <a:latin typeface="+mn-lt"/>
                <a:ea typeface="+mn-ea"/>
                <a:cs typeface="+mn-cs"/>
              </a:rPr>
              <a:t>By way of counter-example, consider a class that opens a connection to the database, pulls out some table data, and writes the data to a file. This class has multiple reasons to change: adoption of a new database, modified file output format, deciding to use an ORM, etc.  In terms of the SRP, we'd say that this class is doing too much.</a:t>
            </a:r>
          </a:p>
          <a:p>
            <a:r>
              <a:rPr lang="en-US" sz="1200" b="0" i="0" kern="1200" dirty="0" smtClean="0">
                <a:solidFill>
                  <a:schemeClr val="tx1"/>
                </a:solidFill>
                <a:effectLst/>
                <a:latin typeface="+mn-lt"/>
                <a:ea typeface="+mn-ea"/>
                <a:cs typeface="+mn-cs"/>
              </a:rPr>
              <a:t>In your day to day life, picture those </a:t>
            </a:r>
            <a:r>
              <a:rPr lang="en-US" sz="1200" b="0" i="0" u="none" strike="noStrike" kern="1200" dirty="0" smtClean="0">
                <a:solidFill>
                  <a:schemeClr val="tx1"/>
                </a:solidFill>
                <a:effectLst/>
                <a:latin typeface="+mn-lt"/>
                <a:ea typeface="+mn-ea"/>
                <a:cs typeface="+mn-cs"/>
                <a:hlinkClick r:id="rId4"/>
              </a:rPr>
              <a:t>"duck" vehicles</a:t>
            </a:r>
            <a:r>
              <a:rPr lang="en-US" sz="1200" b="0" i="0" kern="1200" dirty="0" smtClean="0">
                <a:solidFill>
                  <a:schemeClr val="tx1"/>
                </a:solidFill>
                <a:effectLst/>
                <a:latin typeface="+mn-lt"/>
                <a:ea typeface="+mn-ea"/>
                <a:cs typeface="+mn-cs"/>
              </a:rPr>
              <a:t> you see occasionally in some lakeside towns. They're street legal and water-capable, so a duck tour affords you the unique and surreal experience of being in a 'car' that gets to the edge of the water and just keeps going. Fun, right?</a:t>
            </a:r>
          </a:p>
          <a:p>
            <a:r>
              <a:rPr lang="en-US" sz="1200" b="0" i="0" kern="1200" dirty="0" smtClean="0">
                <a:solidFill>
                  <a:schemeClr val="tx1"/>
                </a:solidFill>
                <a:effectLst/>
                <a:latin typeface="+mn-lt"/>
                <a:ea typeface="+mn-ea"/>
                <a:cs typeface="+mn-cs"/>
              </a:rPr>
              <a:t>And yet, you don't see a whole lot of them. There are millions of families out there that own both cars and boats, and there are very few families that buy these ducks. Do you know why? It's most likely because no one wants to be unable to drive to work because their boat rudder is broken. Ducks are fun, but they're also a great example of the pitfalls that the SRP can help you avoid.</a:t>
            </a:r>
          </a:p>
          <a:p>
            <a:r>
              <a:rPr lang="en-US" sz="1200" b="1" i="0" kern="1200" dirty="0" smtClean="0">
                <a:solidFill>
                  <a:schemeClr val="tx1"/>
                </a:solidFill>
                <a:effectLst/>
                <a:latin typeface="+mn-lt"/>
                <a:ea typeface="+mn-ea"/>
                <a:cs typeface="+mn-cs"/>
              </a:rPr>
              <a:t>O is for Open/Closed Principle</a:t>
            </a:r>
          </a:p>
          <a:p>
            <a:r>
              <a:rPr lang="en-US" sz="1200" b="0" i="0" kern="1200" dirty="0" smtClean="0">
                <a:solidFill>
                  <a:schemeClr val="tx1"/>
                </a:solidFill>
                <a:effectLst/>
                <a:latin typeface="+mn-lt"/>
                <a:ea typeface="+mn-ea"/>
                <a:cs typeface="+mn-cs"/>
              </a:rPr>
              <a:t>The Open/Closed Principle states that code entities should be open for extension, but closed for modification. To put this more concretely, you should write a class that does what it needs to flawlessly and not assuming that people should come in and change it later. It's closed for modification, but it can be extended by, for instance, inheriting from it and overriding or extending certain behaviors. An example of running afoul of the open-closed principle would be to have a switch statement somewhere that you needed to go in and add to every time you wanted to add a menu option to your application.</a:t>
            </a:r>
          </a:p>
          <a:p>
            <a:r>
              <a:rPr lang="en-US" sz="1200" b="0" i="0" kern="1200" dirty="0" smtClean="0">
                <a:solidFill>
                  <a:schemeClr val="tx1"/>
                </a:solidFill>
                <a:effectLst/>
                <a:latin typeface="+mn-lt"/>
                <a:ea typeface="+mn-ea"/>
                <a:cs typeface="+mn-cs"/>
              </a:rPr>
              <a:t>A great example of this in real life is sitting in your pocket in the form of a smartphone. All such phones have app stores and these app stores let you extend the base functionality of the phone. Sure, it ships with the basics: camera operation, actual calls, text messages, etc. But via the app store, you can </a:t>
            </a:r>
            <a:r>
              <a:rPr lang="en-US" sz="1200" b="0" i="1" kern="1200" dirty="0" smtClean="0">
                <a:solidFill>
                  <a:schemeClr val="tx1"/>
                </a:solidFill>
                <a:effectLst/>
                <a:latin typeface="+mn-lt"/>
                <a:ea typeface="+mn-ea"/>
                <a:cs typeface="+mn-cs"/>
              </a:rPr>
              <a:t>extend</a:t>
            </a:r>
            <a:r>
              <a:rPr lang="en-US" sz="1200" b="0" i="0" kern="1200" dirty="0" smtClean="0">
                <a:solidFill>
                  <a:schemeClr val="tx1"/>
                </a:solidFill>
                <a:effectLst/>
                <a:latin typeface="+mn-lt"/>
                <a:ea typeface="+mn-ea"/>
                <a:cs typeface="+mn-cs"/>
              </a:rPr>
              <a:t> the phone's capabilities to allow you to manage your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list, play inane video games, and even serve as a flashlight or wireless access point.</a:t>
            </a:r>
          </a:p>
          <a:p>
            <a:r>
              <a:rPr lang="en-US" sz="1200" b="0" i="0" kern="1200" dirty="0" smtClean="0">
                <a:solidFill>
                  <a:schemeClr val="tx1"/>
                </a:solidFill>
                <a:effectLst/>
                <a:latin typeface="+mn-lt"/>
                <a:ea typeface="+mn-ea"/>
                <a:cs typeface="+mn-cs"/>
              </a:rPr>
              <a:t>The mechanism that allows you to do this is purely one of extension, however. It's not as though Apple, Google, and Microsoft put the OS source code up on GitHub and invite you to dive in and start building games and flashlight functionality. Rather, they make the core phone functionality </a:t>
            </a:r>
            <a:r>
              <a:rPr lang="en-US" sz="1200" b="0" i="1" kern="1200" dirty="0" smtClean="0">
                <a:solidFill>
                  <a:schemeClr val="tx1"/>
                </a:solidFill>
                <a:effectLst/>
                <a:latin typeface="+mn-lt"/>
                <a:ea typeface="+mn-ea"/>
                <a:cs typeface="+mn-cs"/>
              </a:rPr>
              <a:t>closed for modification</a:t>
            </a:r>
            <a:r>
              <a:rPr lang="en-US" sz="1200" b="0" i="0" kern="1200" dirty="0" smtClean="0">
                <a:solidFill>
                  <a:schemeClr val="tx1"/>
                </a:solidFill>
                <a:effectLst/>
                <a:latin typeface="+mn-lt"/>
                <a:ea typeface="+mn-ea"/>
                <a:cs typeface="+mn-cs"/>
              </a:rPr>
              <a:t> and they </a:t>
            </a:r>
            <a:r>
              <a:rPr lang="en-US" sz="1200" b="0" i="1" kern="1200" dirty="0" smtClean="0">
                <a:solidFill>
                  <a:schemeClr val="tx1"/>
                </a:solidFill>
                <a:effectLst/>
                <a:latin typeface="+mn-lt"/>
                <a:ea typeface="+mn-ea"/>
                <a:cs typeface="+mn-cs"/>
              </a:rPr>
              <a:t>open it to an extension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L is for </a:t>
            </a:r>
            <a:r>
              <a:rPr lang="en-US" sz="1200" b="1" i="0" kern="1200" dirty="0" err="1" smtClean="0">
                <a:solidFill>
                  <a:schemeClr val="tx1"/>
                </a:solidFill>
                <a:effectLst/>
                <a:latin typeface="+mn-lt"/>
                <a:ea typeface="+mn-ea"/>
                <a:cs typeface="+mn-cs"/>
              </a:rPr>
              <a:t>Liskov</a:t>
            </a:r>
            <a:r>
              <a:rPr lang="en-US" sz="1200" b="1" i="0" kern="1200" dirty="0" smtClean="0">
                <a:solidFill>
                  <a:schemeClr val="tx1"/>
                </a:solidFill>
                <a:effectLst/>
                <a:latin typeface="+mn-lt"/>
                <a:ea typeface="+mn-ea"/>
                <a:cs typeface="+mn-cs"/>
              </a:rPr>
              <a:t> Substitution Principle</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(LSP) is the one here that is most unique to object-oriented programming. The LSP says, basically, that any child type of a parent type should be able to stand in for that parent without things blowing up.</a:t>
            </a:r>
          </a:p>
          <a:p>
            <a:r>
              <a:rPr lang="en-US" sz="1200" b="0" i="0" kern="1200" dirty="0" smtClean="0">
                <a:solidFill>
                  <a:schemeClr val="tx1"/>
                </a:solidFill>
                <a:effectLst/>
                <a:latin typeface="+mn-lt"/>
                <a:ea typeface="+mn-ea"/>
                <a:cs typeface="+mn-cs"/>
              </a:rPr>
              <a:t>In other words, if you have a class, Animal, with a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method, then any subclass of Animal should reasonably implement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Cats should meow, dogs should bark, etc. What you wouldn't do is define a </a:t>
            </a:r>
            <a:r>
              <a:rPr lang="en-US" sz="1200" b="0" i="0" kern="1200" dirty="0" err="1" smtClean="0">
                <a:solidFill>
                  <a:schemeClr val="tx1"/>
                </a:solidFill>
                <a:effectLst/>
                <a:latin typeface="+mn-lt"/>
                <a:ea typeface="+mn-ea"/>
                <a:cs typeface="+mn-cs"/>
              </a:rPr>
              <a:t>MuteMouse</a:t>
            </a:r>
            <a:r>
              <a:rPr lang="en-US" sz="1200" b="0" i="0" kern="1200" dirty="0" smtClean="0">
                <a:solidFill>
                  <a:schemeClr val="tx1"/>
                </a:solidFill>
                <a:effectLst/>
                <a:latin typeface="+mn-lt"/>
                <a:ea typeface="+mn-ea"/>
                <a:cs typeface="+mn-cs"/>
              </a:rPr>
              <a:t> class that throws </a:t>
            </a:r>
            <a:r>
              <a:rPr lang="en-US" sz="1200" b="0" i="0" kern="1200" dirty="0" err="1" smtClean="0">
                <a:solidFill>
                  <a:schemeClr val="tx1"/>
                </a:solidFill>
                <a:effectLst/>
                <a:latin typeface="+mn-lt"/>
                <a:ea typeface="+mn-ea"/>
                <a:cs typeface="+mn-cs"/>
              </a:rPr>
              <a:t>IDontActuallyMakeNoiseException</a:t>
            </a:r>
            <a:r>
              <a:rPr lang="en-US" sz="1200" b="0" i="0" kern="1200" dirty="0" smtClean="0">
                <a:solidFill>
                  <a:schemeClr val="tx1"/>
                </a:solidFill>
                <a:effectLst/>
                <a:latin typeface="+mn-lt"/>
                <a:ea typeface="+mn-ea"/>
                <a:cs typeface="+mn-cs"/>
              </a:rPr>
              <a:t>. This violates the LSP, and the argument would be that this class has no business inheriting from Animal.</a:t>
            </a:r>
          </a:p>
          <a:p>
            <a:r>
              <a:rPr lang="en-US" sz="1200" b="0" i="0" kern="1200" dirty="0" smtClean="0">
                <a:solidFill>
                  <a:schemeClr val="tx1"/>
                </a:solidFill>
                <a:effectLst/>
                <a:latin typeface="+mn-lt"/>
                <a:ea typeface="+mn-ea"/>
                <a:cs typeface="+mn-cs"/>
              </a:rPr>
              <a:t>To picture this, imagine cooking yourself a stew. If you're anything like me, you'd only put things in there that were edible because you would want to eat the stew without picking through each bite, asking yourself repeatedly, "is this edible?"</a:t>
            </a:r>
          </a:p>
          <a:p>
            <a:r>
              <a:rPr lang="en-US" sz="1200" b="1" i="0" kern="1200" dirty="0" smtClean="0">
                <a:solidFill>
                  <a:schemeClr val="tx1"/>
                </a:solidFill>
                <a:effectLst/>
                <a:latin typeface="+mn-lt"/>
                <a:ea typeface="+mn-ea"/>
                <a:cs typeface="+mn-cs"/>
              </a:rPr>
              <a:t>I is for Interface Segregation Principle</a:t>
            </a:r>
          </a:p>
          <a:p>
            <a:r>
              <a:rPr lang="en-US" sz="1200" b="0" i="0" kern="1200" dirty="0" smtClean="0">
                <a:solidFill>
                  <a:schemeClr val="tx1"/>
                </a:solidFill>
                <a:effectLst/>
                <a:latin typeface="+mn-lt"/>
                <a:ea typeface="+mn-ea"/>
                <a:cs typeface="+mn-cs"/>
              </a:rPr>
              <a:t>The Interface Segregation Principle (ISP) says that you should favor many, smaller, client-specific interfaces over one larger, more monolithic interface. In short, you don't want to force clients to depend on things they don't actually need. Imagine your code consuming some big, fat interface and having to re-compile/deploy with annoying frequency because some method you don't even care about got a new signature.</a:t>
            </a:r>
          </a:p>
          <a:p>
            <a:r>
              <a:rPr lang="en-US" sz="1200" b="0" i="0" kern="1200" dirty="0" smtClean="0">
                <a:solidFill>
                  <a:schemeClr val="tx1"/>
                </a:solidFill>
                <a:effectLst/>
                <a:latin typeface="+mn-lt"/>
                <a:ea typeface="+mn-ea"/>
                <a:cs typeface="+mn-cs"/>
              </a:rPr>
              <a:t>To picture this in the real world, think of going down to your local corner restaurant and checking out the menu. You'll see all of the normal menu mainstays, and then something that's just called "soup of the day." Why do they do this? Because the soup changes a lot and there's no sense reprinting the menus every day. Clients that don't care about the soup needn't even be concerned, and clients that do use a different interface -- asking the server.</a:t>
            </a:r>
          </a:p>
          <a:p>
            <a:r>
              <a:rPr lang="en-US" sz="1200" b="1" i="0" kern="1200" dirty="0" smtClean="0">
                <a:solidFill>
                  <a:schemeClr val="tx1"/>
                </a:solidFill>
                <a:effectLst/>
                <a:latin typeface="+mn-lt"/>
                <a:ea typeface="+mn-ea"/>
                <a:cs typeface="+mn-cs"/>
              </a:rPr>
              <a:t>D is for Dependency Inversion</a:t>
            </a:r>
          </a:p>
          <a:p>
            <a:r>
              <a:rPr lang="en-US" sz="1200" b="0" i="0" kern="1200" dirty="0" smtClean="0">
                <a:solidFill>
                  <a:schemeClr val="tx1"/>
                </a:solidFill>
                <a:effectLst/>
                <a:latin typeface="+mn-lt"/>
                <a:ea typeface="+mn-ea"/>
                <a:cs typeface="+mn-cs"/>
              </a:rPr>
              <a:t>The Dependency Inversion Principle (DIP) encourages you to write code that depends upon abstractions rather than upon concrete details. You can recognize this in the code you read by looking for a class or method that takes something generic like "Stream" and performs operations on it, as opposed to instantiating a specific </a:t>
            </a:r>
            <a:r>
              <a:rPr lang="en-US" sz="1200" b="0" i="0" kern="1200" dirty="0" err="1" smtClean="0">
                <a:solidFill>
                  <a:schemeClr val="tx1"/>
                </a:solidFill>
                <a:effectLst/>
                <a:latin typeface="+mn-lt"/>
                <a:ea typeface="+mn-ea"/>
                <a:cs typeface="+mn-cs"/>
              </a:rPr>
              <a:t>Filestream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Stringstream</a:t>
            </a:r>
            <a:r>
              <a:rPr lang="en-US" sz="1200" b="0" i="0" kern="1200" dirty="0" smtClean="0">
                <a:solidFill>
                  <a:schemeClr val="tx1"/>
                </a:solidFill>
                <a:effectLst/>
                <a:latin typeface="+mn-lt"/>
                <a:ea typeface="+mn-ea"/>
                <a:cs typeface="+mn-cs"/>
              </a:rPr>
              <a:t> or whatever. This gives the code in question a lot more flexibility -- you can swap in anything that conforms to the Stream abstraction and it will still work.</a:t>
            </a:r>
          </a:p>
          <a:p>
            <a:r>
              <a:rPr lang="en-US" sz="1200" b="0" i="0" kern="1200" dirty="0" smtClean="0">
                <a:solidFill>
                  <a:schemeClr val="tx1"/>
                </a:solidFill>
                <a:effectLst/>
                <a:latin typeface="+mn-lt"/>
                <a:ea typeface="+mn-ea"/>
                <a:cs typeface="+mn-cs"/>
              </a:rPr>
              <a:t>To visualize this in your day to day, go down to your local store and pay for something with a credit card. The clerk doesn't examine your card and get out the "Visa Machine" after seeing that your card is a Visa. He just takes your card, whatever it is, and swipes it. Both you and the clerk depend on the credit card abstraction without worrying about specifics.</a:t>
            </a:r>
          </a:p>
          <a:p>
            <a:r>
              <a:rPr lang="en-US" sz="1200" b="1" i="0" kern="1200" dirty="0" smtClean="0">
                <a:solidFill>
                  <a:schemeClr val="tx1"/>
                </a:solidFill>
                <a:effectLst/>
                <a:latin typeface="+mn-lt"/>
                <a:ea typeface="+mn-ea"/>
                <a:cs typeface="+mn-cs"/>
              </a:rPr>
              <a:t>And, That's SOLID!</a:t>
            </a:r>
          </a:p>
          <a:p>
            <a:r>
              <a:rPr lang="en-US" sz="1200" b="0" i="0" kern="1200" dirty="0" smtClean="0">
                <a:solidFill>
                  <a:schemeClr val="tx1"/>
                </a:solidFill>
                <a:effectLst/>
                <a:latin typeface="+mn-lt"/>
                <a:ea typeface="+mn-ea"/>
                <a:cs typeface="+mn-cs"/>
              </a:rPr>
              <a:t>Hopefully, these visualizations help you. If you're always keeping SOLID in the back of your mind while writing code, you're going to make whoever maintains that code a lot happier. And, if you have an easy way to picture and remember the principles, you're a lot more likely to keep them in mind.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0C92A1-2E49-4CCE-8877-A6564CB88AB1}" type="slidenum">
              <a:rPr lang="en-US" smtClean="0"/>
              <a:t>7</a:t>
            </a:fld>
            <a:endParaRPr lang="en-US"/>
          </a:p>
        </p:txBody>
      </p:sp>
    </p:spTree>
    <p:extLst>
      <p:ext uri="{BB962C8B-B14F-4D97-AF65-F5344CB8AC3E}">
        <p14:creationId xmlns:p14="http://schemas.microsoft.com/office/powerpoint/2010/main" val="762536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Hopefully, you're familiar with the </a:t>
            </a:r>
            <a:r>
              <a:rPr lang="en-US" sz="1200" b="0" i="0" u="none" strike="noStrike" kern="1200" dirty="0" smtClean="0">
                <a:solidFill>
                  <a:schemeClr val="tx1"/>
                </a:solidFill>
                <a:effectLst/>
                <a:latin typeface="+mn-lt"/>
                <a:ea typeface="+mn-ea"/>
                <a:cs typeface="+mn-cs"/>
                <a:hlinkClick r:id="rId3"/>
              </a:rPr>
              <a:t>SOLID principles</a:t>
            </a:r>
            <a:r>
              <a:rPr lang="en-US" sz="1200" b="0" i="0" kern="1200" dirty="0" smtClean="0">
                <a:solidFill>
                  <a:schemeClr val="tx1"/>
                </a:solidFill>
                <a:effectLst/>
                <a:latin typeface="+mn-lt"/>
                <a:ea typeface="+mn-ea"/>
                <a:cs typeface="+mn-cs"/>
              </a:rPr>
              <a:t>, particularly if you program in object oriented languages. The wisdom contained therein (mostly) isn't </a:t>
            </a:r>
            <a:r>
              <a:rPr lang="en-US" sz="1200" b="0" i="1" kern="1200" dirty="0" smtClean="0">
                <a:solidFill>
                  <a:schemeClr val="tx1"/>
                </a:solidFill>
                <a:effectLst/>
                <a:latin typeface="+mn-lt"/>
                <a:ea typeface="+mn-ea"/>
                <a:cs typeface="+mn-cs"/>
              </a:rPr>
              <a:t>limited</a:t>
            </a:r>
            <a:r>
              <a:rPr lang="en-US" sz="1200" b="0" i="0" kern="1200" dirty="0" smtClean="0">
                <a:solidFill>
                  <a:schemeClr val="tx1"/>
                </a:solidFill>
                <a:effectLst/>
                <a:latin typeface="+mn-lt"/>
                <a:ea typeface="+mn-ea"/>
                <a:cs typeface="+mn-cs"/>
              </a:rPr>
              <a:t> to object oriented languages, but such languages were the intended target.</a:t>
            </a:r>
          </a:p>
          <a:p>
            <a:r>
              <a:rPr lang="en-US" sz="1200" b="0" i="0" kern="1200" dirty="0" smtClean="0">
                <a:solidFill>
                  <a:schemeClr val="tx1"/>
                </a:solidFill>
                <a:effectLst/>
                <a:latin typeface="+mn-lt"/>
                <a:ea typeface="+mn-ea"/>
                <a:cs typeface="+mn-cs"/>
              </a:rPr>
              <a:t>If you're not familiar and don't have time to read the linked Wikipedia page, SOLID is a mnemonic acronym for five principles of object oriented programming or, as I hinted, really just programming in general (except, perhaps for 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These concepts have been around since at least the early 2000s and have truly stood the test of time.</a:t>
            </a:r>
          </a:p>
          <a:p>
            <a:r>
              <a:rPr lang="en-US" sz="1200" b="0" i="0" kern="1200" dirty="0" smtClean="0">
                <a:solidFill>
                  <a:schemeClr val="tx1"/>
                </a:solidFill>
                <a:effectLst/>
                <a:latin typeface="+mn-lt"/>
                <a:ea typeface="+mn-ea"/>
                <a:cs typeface="+mn-cs"/>
              </a:rPr>
              <a:t>What you get by following them is code that's a lot more likely to be maintainable. These design guidelines, properly followed, will tend to steer you toward writing clean code.</a:t>
            </a:r>
          </a:p>
          <a:p>
            <a:r>
              <a:rPr lang="en-US" sz="1200" b="0" i="0" kern="1200" dirty="0" smtClean="0">
                <a:solidFill>
                  <a:schemeClr val="tx1"/>
                </a:solidFill>
                <a:effectLst/>
                <a:latin typeface="+mn-lt"/>
                <a:ea typeface="+mn-ea"/>
                <a:cs typeface="+mn-cs"/>
              </a:rPr>
              <a:t>What I'd like to do is offer real life analogs of the principles. I'd imagine that this may make them easier to remember, but I think it can also serve to drive the points home in the first place and help encourage the "aha" moment if you haven't yet had them. And, even if you have, it never hurts to have a visual to help reinforce the concept or to explain it someone else -- even someone non-technical, potentially.</a:t>
            </a:r>
          </a:p>
          <a:p>
            <a:r>
              <a:rPr lang="en-US" sz="1200" b="1" i="0" kern="1200" dirty="0" smtClean="0">
                <a:solidFill>
                  <a:schemeClr val="tx1"/>
                </a:solidFill>
                <a:effectLst/>
                <a:latin typeface="+mn-lt"/>
                <a:ea typeface="+mn-ea"/>
                <a:cs typeface="+mn-cs"/>
              </a:rPr>
              <a:t>S is for Single Responsibility Principle</a:t>
            </a:r>
          </a:p>
          <a:p>
            <a:r>
              <a:rPr lang="en-US" sz="1200" b="0" i="0" kern="1200" dirty="0" smtClean="0">
                <a:solidFill>
                  <a:schemeClr val="tx1"/>
                </a:solidFill>
                <a:effectLst/>
                <a:latin typeface="+mn-lt"/>
                <a:ea typeface="+mn-ea"/>
                <a:cs typeface="+mn-cs"/>
              </a:rPr>
              <a:t>The single responsibility principle (SRP) asserts that a class or module should do one thing only. Now, this is kind of subjective, so the principle is reinforced with the heuristic that the class or module should have only one reason to change.</a:t>
            </a:r>
          </a:p>
          <a:p>
            <a:r>
              <a:rPr lang="en-US" sz="1200" b="0" i="0" kern="1200" dirty="0" smtClean="0">
                <a:solidFill>
                  <a:schemeClr val="tx1"/>
                </a:solidFill>
                <a:effectLst/>
                <a:latin typeface="+mn-lt"/>
                <a:ea typeface="+mn-ea"/>
                <a:cs typeface="+mn-cs"/>
              </a:rPr>
              <a:t>By way of counter-example, consider a class that opens a connection to the database, pulls out some table data, and writes the data to a file. This class has multiple reasons to change: adoption of a new database, modified file output format, deciding to use an ORM, etc.  In terms of the SRP, we'd say that this class is doing too much.</a:t>
            </a:r>
          </a:p>
          <a:p>
            <a:r>
              <a:rPr lang="en-US" sz="1200" b="0" i="0" kern="1200" dirty="0" smtClean="0">
                <a:solidFill>
                  <a:schemeClr val="tx1"/>
                </a:solidFill>
                <a:effectLst/>
                <a:latin typeface="+mn-lt"/>
                <a:ea typeface="+mn-ea"/>
                <a:cs typeface="+mn-cs"/>
              </a:rPr>
              <a:t>In your day to day life, picture those </a:t>
            </a:r>
            <a:r>
              <a:rPr lang="en-US" sz="1200" b="0" i="0" u="none" strike="noStrike" kern="1200" dirty="0" smtClean="0">
                <a:solidFill>
                  <a:schemeClr val="tx1"/>
                </a:solidFill>
                <a:effectLst/>
                <a:latin typeface="+mn-lt"/>
                <a:ea typeface="+mn-ea"/>
                <a:cs typeface="+mn-cs"/>
                <a:hlinkClick r:id="rId4"/>
              </a:rPr>
              <a:t>"duck" vehicles</a:t>
            </a:r>
            <a:r>
              <a:rPr lang="en-US" sz="1200" b="0" i="0" kern="1200" dirty="0" smtClean="0">
                <a:solidFill>
                  <a:schemeClr val="tx1"/>
                </a:solidFill>
                <a:effectLst/>
                <a:latin typeface="+mn-lt"/>
                <a:ea typeface="+mn-ea"/>
                <a:cs typeface="+mn-cs"/>
              </a:rPr>
              <a:t> you see occasionally in some lakeside towns. They're street legal and water-capable, so a duck tour affords you the unique and surreal experience of being in a 'car' that gets to the edge of the water and just keeps going. Fun, right?</a:t>
            </a:r>
          </a:p>
          <a:p>
            <a:r>
              <a:rPr lang="en-US" sz="1200" b="0" i="0" kern="1200" dirty="0" smtClean="0">
                <a:solidFill>
                  <a:schemeClr val="tx1"/>
                </a:solidFill>
                <a:effectLst/>
                <a:latin typeface="+mn-lt"/>
                <a:ea typeface="+mn-ea"/>
                <a:cs typeface="+mn-cs"/>
              </a:rPr>
              <a:t>And yet, you don't see a whole lot of them. There are millions of families out there that own both cars and boats, and there are very few families that buy these ducks. Do you know why? It's most likely because no one wants to be unable to drive to work because their boat rudder is broken. Ducks are fun, but they're also a great example of the pitfalls that the SRP can help you avoid.</a:t>
            </a:r>
          </a:p>
          <a:p>
            <a:r>
              <a:rPr lang="en-US" sz="1200" b="1" i="0" kern="1200" dirty="0" smtClean="0">
                <a:solidFill>
                  <a:schemeClr val="tx1"/>
                </a:solidFill>
                <a:effectLst/>
                <a:latin typeface="+mn-lt"/>
                <a:ea typeface="+mn-ea"/>
                <a:cs typeface="+mn-cs"/>
              </a:rPr>
              <a:t>O is for Open/Closed Principle</a:t>
            </a:r>
          </a:p>
          <a:p>
            <a:r>
              <a:rPr lang="en-US" sz="1200" b="0" i="0" kern="1200" dirty="0" smtClean="0">
                <a:solidFill>
                  <a:schemeClr val="tx1"/>
                </a:solidFill>
                <a:effectLst/>
                <a:latin typeface="+mn-lt"/>
                <a:ea typeface="+mn-ea"/>
                <a:cs typeface="+mn-cs"/>
              </a:rPr>
              <a:t>The Open/Closed Principle states that code entities should be open for extension, but closed for modification. To put this more concretely, you should write a class that does what it needs to flawlessly and not assuming that people should come in and change it later. It's closed for modification, but it can be extended by, for instance, inheriting from it and overriding or extending certain behaviors. An example of running afoul of the open-closed principle would be to have a switch statement somewhere that you needed to go in and add to every time you wanted to add a menu option to your application.</a:t>
            </a:r>
          </a:p>
          <a:p>
            <a:r>
              <a:rPr lang="en-US" sz="1200" b="0" i="0" kern="1200" dirty="0" smtClean="0">
                <a:solidFill>
                  <a:schemeClr val="tx1"/>
                </a:solidFill>
                <a:effectLst/>
                <a:latin typeface="+mn-lt"/>
                <a:ea typeface="+mn-ea"/>
                <a:cs typeface="+mn-cs"/>
              </a:rPr>
              <a:t>A great example of this in real life is sitting in your pocket in the form of a smartphone. All such phones have app stores and these app stores let you extend the base functionality of the phone. Sure, it ships with the basics: camera operation, actual calls, text messages, etc. But via the app store, you can </a:t>
            </a:r>
            <a:r>
              <a:rPr lang="en-US" sz="1200" b="0" i="1" kern="1200" dirty="0" smtClean="0">
                <a:solidFill>
                  <a:schemeClr val="tx1"/>
                </a:solidFill>
                <a:effectLst/>
                <a:latin typeface="+mn-lt"/>
                <a:ea typeface="+mn-ea"/>
                <a:cs typeface="+mn-cs"/>
              </a:rPr>
              <a:t>extend</a:t>
            </a:r>
            <a:r>
              <a:rPr lang="en-US" sz="1200" b="0" i="0" kern="1200" dirty="0" smtClean="0">
                <a:solidFill>
                  <a:schemeClr val="tx1"/>
                </a:solidFill>
                <a:effectLst/>
                <a:latin typeface="+mn-lt"/>
                <a:ea typeface="+mn-ea"/>
                <a:cs typeface="+mn-cs"/>
              </a:rPr>
              <a:t> the phone's capabilities to allow you to manage your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list, play inane video games, and even serve as a flashlight or wireless access point.</a:t>
            </a:r>
          </a:p>
          <a:p>
            <a:r>
              <a:rPr lang="en-US" sz="1200" b="0" i="0" kern="1200" dirty="0" smtClean="0">
                <a:solidFill>
                  <a:schemeClr val="tx1"/>
                </a:solidFill>
                <a:effectLst/>
                <a:latin typeface="+mn-lt"/>
                <a:ea typeface="+mn-ea"/>
                <a:cs typeface="+mn-cs"/>
              </a:rPr>
              <a:t>The mechanism that allows you to do this is purely one of extension, however. It's not as though Apple, Google, and Microsoft put the OS source code up on GitHub and invite you to dive in and start building games and flashlight functionality. Rather, they make the core phone functionality </a:t>
            </a:r>
            <a:r>
              <a:rPr lang="en-US" sz="1200" b="0" i="1" kern="1200" dirty="0" smtClean="0">
                <a:solidFill>
                  <a:schemeClr val="tx1"/>
                </a:solidFill>
                <a:effectLst/>
                <a:latin typeface="+mn-lt"/>
                <a:ea typeface="+mn-ea"/>
                <a:cs typeface="+mn-cs"/>
              </a:rPr>
              <a:t>closed for modification</a:t>
            </a:r>
            <a:r>
              <a:rPr lang="en-US" sz="1200" b="0" i="0" kern="1200" dirty="0" smtClean="0">
                <a:solidFill>
                  <a:schemeClr val="tx1"/>
                </a:solidFill>
                <a:effectLst/>
                <a:latin typeface="+mn-lt"/>
                <a:ea typeface="+mn-ea"/>
                <a:cs typeface="+mn-cs"/>
              </a:rPr>
              <a:t> and they </a:t>
            </a:r>
            <a:r>
              <a:rPr lang="en-US" sz="1200" b="0" i="1" kern="1200" dirty="0" smtClean="0">
                <a:solidFill>
                  <a:schemeClr val="tx1"/>
                </a:solidFill>
                <a:effectLst/>
                <a:latin typeface="+mn-lt"/>
                <a:ea typeface="+mn-ea"/>
                <a:cs typeface="+mn-cs"/>
              </a:rPr>
              <a:t>open it to an extension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L is for </a:t>
            </a:r>
            <a:r>
              <a:rPr lang="en-US" sz="1200" b="1" i="0" kern="1200" dirty="0" err="1" smtClean="0">
                <a:solidFill>
                  <a:schemeClr val="tx1"/>
                </a:solidFill>
                <a:effectLst/>
                <a:latin typeface="+mn-lt"/>
                <a:ea typeface="+mn-ea"/>
                <a:cs typeface="+mn-cs"/>
              </a:rPr>
              <a:t>Liskov</a:t>
            </a:r>
            <a:r>
              <a:rPr lang="en-US" sz="1200" b="1" i="0" kern="1200" dirty="0" smtClean="0">
                <a:solidFill>
                  <a:schemeClr val="tx1"/>
                </a:solidFill>
                <a:effectLst/>
                <a:latin typeface="+mn-lt"/>
                <a:ea typeface="+mn-ea"/>
                <a:cs typeface="+mn-cs"/>
              </a:rPr>
              <a:t> Substitution Principle</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Liskov</a:t>
            </a:r>
            <a:r>
              <a:rPr lang="en-US" sz="1200" b="0" i="0" kern="1200" dirty="0" smtClean="0">
                <a:solidFill>
                  <a:schemeClr val="tx1"/>
                </a:solidFill>
                <a:effectLst/>
                <a:latin typeface="+mn-lt"/>
                <a:ea typeface="+mn-ea"/>
                <a:cs typeface="+mn-cs"/>
              </a:rPr>
              <a:t> Substitution Principle (LSP) is the one here that is most unique to object-oriented programming. The LSP says, basically, that any child type of a parent type should be able to stand in for that parent without things blowing up.</a:t>
            </a:r>
          </a:p>
          <a:p>
            <a:r>
              <a:rPr lang="en-US" sz="1200" b="0" i="0" kern="1200" dirty="0" smtClean="0">
                <a:solidFill>
                  <a:schemeClr val="tx1"/>
                </a:solidFill>
                <a:effectLst/>
                <a:latin typeface="+mn-lt"/>
                <a:ea typeface="+mn-ea"/>
                <a:cs typeface="+mn-cs"/>
              </a:rPr>
              <a:t>In other words, if you have a class, Animal, with a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method, then any subclass of Animal should reasonably implement </a:t>
            </a:r>
            <a:r>
              <a:rPr lang="en-US" sz="1200" b="0" i="0" kern="1200" dirty="0" err="1" smtClean="0">
                <a:solidFill>
                  <a:schemeClr val="tx1"/>
                </a:solidFill>
                <a:effectLst/>
                <a:latin typeface="+mn-lt"/>
                <a:ea typeface="+mn-ea"/>
                <a:cs typeface="+mn-cs"/>
              </a:rPr>
              <a:t>MakeNoise</a:t>
            </a:r>
            <a:r>
              <a:rPr lang="en-US" sz="1200" b="0" i="0" kern="1200" dirty="0" smtClean="0">
                <a:solidFill>
                  <a:schemeClr val="tx1"/>
                </a:solidFill>
                <a:effectLst/>
                <a:latin typeface="+mn-lt"/>
                <a:ea typeface="+mn-ea"/>
                <a:cs typeface="+mn-cs"/>
              </a:rPr>
              <a:t>(). Cats should meow, dogs should bark, etc. What you wouldn't do is define a </a:t>
            </a:r>
            <a:r>
              <a:rPr lang="en-US" sz="1200" b="0" i="0" kern="1200" dirty="0" err="1" smtClean="0">
                <a:solidFill>
                  <a:schemeClr val="tx1"/>
                </a:solidFill>
                <a:effectLst/>
                <a:latin typeface="+mn-lt"/>
                <a:ea typeface="+mn-ea"/>
                <a:cs typeface="+mn-cs"/>
              </a:rPr>
              <a:t>MuteMouse</a:t>
            </a:r>
            <a:r>
              <a:rPr lang="en-US" sz="1200" b="0" i="0" kern="1200" dirty="0" smtClean="0">
                <a:solidFill>
                  <a:schemeClr val="tx1"/>
                </a:solidFill>
                <a:effectLst/>
                <a:latin typeface="+mn-lt"/>
                <a:ea typeface="+mn-ea"/>
                <a:cs typeface="+mn-cs"/>
              </a:rPr>
              <a:t> class that throws </a:t>
            </a:r>
            <a:r>
              <a:rPr lang="en-US" sz="1200" b="0" i="0" kern="1200" dirty="0" err="1" smtClean="0">
                <a:solidFill>
                  <a:schemeClr val="tx1"/>
                </a:solidFill>
                <a:effectLst/>
                <a:latin typeface="+mn-lt"/>
                <a:ea typeface="+mn-ea"/>
                <a:cs typeface="+mn-cs"/>
              </a:rPr>
              <a:t>IDontActuallyMakeNoiseException</a:t>
            </a:r>
            <a:r>
              <a:rPr lang="en-US" sz="1200" b="0" i="0" kern="1200" dirty="0" smtClean="0">
                <a:solidFill>
                  <a:schemeClr val="tx1"/>
                </a:solidFill>
                <a:effectLst/>
                <a:latin typeface="+mn-lt"/>
                <a:ea typeface="+mn-ea"/>
                <a:cs typeface="+mn-cs"/>
              </a:rPr>
              <a:t>. This violates the LSP, and the argument would be that this class has no business inheriting from Animal.</a:t>
            </a:r>
          </a:p>
          <a:p>
            <a:r>
              <a:rPr lang="en-US" sz="1200" b="0" i="0" kern="1200" dirty="0" smtClean="0">
                <a:solidFill>
                  <a:schemeClr val="tx1"/>
                </a:solidFill>
                <a:effectLst/>
                <a:latin typeface="+mn-lt"/>
                <a:ea typeface="+mn-ea"/>
                <a:cs typeface="+mn-cs"/>
              </a:rPr>
              <a:t>To picture this, imagine cooking yourself a stew. If you're anything like me, you'd only put things in there that were edible because you would want to eat the stew without picking through each bite, asking yourself repeatedly, "is this edible?"</a:t>
            </a:r>
          </a:p>
          <a:p>
            <a:r>
              <a:rPr lang="en-US" sz="1200" b="1" i="0" kern="1200" dirty="0" smtClean="0">
                <a:solidFill>
                  <a:schemeClr val="tx1"/>
                </a:solidFill>
                <a:effectLst/>
                <a:latin typeface="+mn-lt"/>
                <a:ea typeface="+mn-ea"/>
                <a:cs typeface="+mn-cs"/>
              </a:rPr>
              <a:t>I is for Interface Segregation Principle</a:t>
            </a:r>
          </a:p>
          <a:p>
            <a:r>
              <a:rPr lang="en-US" sz="1200" b="0" i="0" kern="1200" dirty="0" smtClean="0">
                <a:solidFill>
                  <a:schemeClr val="tx1"/>
                </a:solidFill>
                <a:effectLst/>
                <a:latin typeface="+mn-lt"/>
                <a:ea typeface="+mn-ea"/>
                <a:cs typeface="+mn-cs"/>
              </a:rPr>
              <a:t>The Interface Segregation Principle (ISP) says that you should favor many, smaller, client-specific interfaces over one larger, more monolithic interface. In short, you don't want to force clients to depend on things they don't actually need. Imagine your code consuming some big, fat interface and having to re-compile/deploy with annoying frequency because some method you don't even care about got a new signature.</a:t>
            </a:r>
          </a:p>
          <a:p>
            <a:r>
              <a:rPr lang="en-US" sz="1200" b="0" i="0" kern="1200" dirty="0" smtClean="0">
                <a:solidFill>
                  <a:schemeClr val="tx1"/>
                </a:solidFill>
                <a:effectLst/>
                <a:latin typeface="+mn-lt"/>
                <a:ea typeface="+mn-ea"/>
                <a:cs typeface="+mn-cs"/>
              </a:rPr>
              <a:t>To picture this in the real world, think of going down to your local corner restaurant and checking out the menu. You'll see all of the normal menu mainstays, and then something that's just called "soup of the day." Why do they do this? Because the soup changes a lot and there's no sense reprinting the menus every day. Clients that don't care about the soup needn't even be concerned, and clients that do use a different interface -- asking the server.</a:t>
            </a:r>
          </a:p>
          <a:p>
            <a:r>
              <a:rPr lang="en-US" sz="1200" b="1" i="0" kern="1200" dirty="0" smtClean="0">
                <a:solidFill>
                  <a:schemeClr val="tx1"/>
                </a:solidFill>
                <a:effectLst/>
                <a:latin typeface="+mn-lt"/>
                <a:ea typeface="+mn-ea"/>
                <a:cs typeface="+mn-cs"/>
              </a:rPr>
              <a:t>D is for Dependency Inversion</a:t>
            </a:r>
          </a:p>
          <a:p>
            <a:r>
              <a:rPr lang="en-US" sz="1200" b="0" i="0" kern="1200" dirty="0" smtClean="0">
                <a:solidFill>
                  <a:schemeClr val="tx1"/>
                </a:solidFill>
                <a:effectLst/>
                <a:latin typeface="+mn-lt"/>
                <a:ea typeface="+mn-ea"/>
                <a:cs typeface="+mn-cs"/>
              </a:rPr>
              <a:t>The Dependency Inversion Principle (DIP) encourages you to write code that depends upon abstractions rather than upon concrete details. You can recognize this in the code you read by looking for a class or method that takes something generic like "Stream" and performs operations on it, as opposed to instantiating a specific </a:t>
            </a:r>
            <a:r>
              <a:rPr lang="en-US" sz="1200" b="0" i="0" kern="1200" dirty="0" err="1" smtClean="0">
                <a:solidFill>
                  <a:schemeClr val="tx1"/>
                </a:solidFill>
                <a:effectLst/>
                <a:latin typeface="+mn-lt"/>
                <a:ea typeface="+mn-ea"/>
                <a:cs typeface="+mn-cs"/>
              </a:rPr>
              <a:t>Filestream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Stringstream</a:t>
            </a:r>
            <a:r>
              <a:rPr lang="en-US" sz="1200" b="0" i="0" kern="1200" dirty="0" smtClean="0">
                <a:solidFill>
                  <a:schemeClr val="tx1"/>
                </a:solidFill>
                <a:effectLst/>
                <a:latin typeface="+mn-lt"/>
                <a:ea typeface="+mn-ea"/>
                <a:cs typeface="+mn-cs"/>
              </a:rPr>
              <a:t> or whatever. This gives the code in question a lot more flexibility -- you can swap in anything that conforms to the Stream abstraction and it will still work.</a:t>
            </a:r>
          </a:p>
          <a:p>
            <a:r>
              <a:rPr lang="en-US" sz="1200" b="0" i="0" kern="1200" dirty="0" smtClean="0">
                <a:solidFill>
                  <a:schemeClr val="tx1"/>
                </a:solidFill>
                <a:effectLst/>
                <a:latin typeface="+mn-lt"/>
                <a:ea typeface="+mn-ea"/>
                <a:cs typeface="+mn-cs"/>
              </a:rPr>
              <a:t>To visualize this in your day to day, go down to your local store and pay for something with a credit card. The clerk doesn't examine your card and get out the "Visa Machine" after seeing that your card is a Visa. He just takes your card, whatever it is, and swipes it. Both you and the clerk depend on the credit card abstraction without worrying about specifics.</a:t>
            </a:r>
          </a:p>
          <a:p>
            <a:r>
              <a:rPr lang="en-US" sz="1200" b="1" i="0" kern="1200" dirty="0" smtClean="0">
                <a:solidFill>
                  <a:schemeClr val="tx1"/>
                </a:solidFill>
                <a:effectLst/>
                <a:latin typeface="+mn-lt"/>
                <a:ea typeface="+mn-ea"/>
                <a:cs typeface="+mn-cs"/>
              </a:rPr>
              <a:t>And, That's SOLID!</a:t>
            </a:r>
          </a:p>
          <a:p>
            <a:r>
              <a:rPr lang="en-US" sz="1200" b="0" i="0" kern="1200" dirty="0" smtClean="0">
                <a:solidFill>
                  <a:schemeClr val="tx1"/>
                </a:solidFill>
                <a:effectLst/>
                <a:latin typeface="+mn-lt"/>
                <a:ea typeface="+mn-ea"/>
                <a:cs typeface="+mn-cs"/>
              </a:rPr>
              <a:t>Hopefully, these visualizations help you. If you're always keeping SOLID in the back of your mind while writing code, you're going to make whoever maintains that code a lot happier. And, if you have an easy way to picture and remember the principles, you're a lot more likely to keep them in mind.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0C92A1-2E49-4CCE-8877-A6564CB88AB1}" type="slidenum">
              <a:rPr lang="en-US" smtClean="0"/>
              <a:t>8</a:t>
            </a:fld>
            <a:endParaRPr lang="en-US"/>
          </a:p>
        </p:txBody>
      </p:sp>
    </p:spTree>
    <p:extLst>
      <p:ext uri="{BB962C8B-B14F-4D97-AF65-F5344CB8AC3E}">
        <p14:creationId xmlns:p14="http://schemas.microsoft.com/office/powerpoint/2010/main" val="15956920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pPr defTabSz="914377"/>
            <a:r>
              <a:rPr lang="en-US" smtClean="0">
                <a:solidFill>
                  <a:srgbClr val="FFFFFF"/>
                </a:solidFill>
              </a:rPr>
              <a:t>DATE OR VENUE</a:t>
            </a:r>
            <a:endParaRPr lang="en-US" dirty="0">
              <a:solidFill>
                <a:srgbClr val="FFFFFF"/>
              </a:solidFill>
            </a:endParaRP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404260486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1" y="1439333"/>
            <a:ext cx="11239500"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dirty="0">
                <a:latin typeface="+mj-lt"/>
              </a:rPr>
              <a:t>In </a:t>
            </a:r>
            <a:r>
              <a:rPr lang="en-US" sz="1467" dirty="0" err="1">
                <a:latin typeface="+mj-lt"/>
              </a:rPr>
              <a:t>egestas</a:t>
            </a:r>
            <a:r>
              <a:rPr lang="en-US" sz="1467" dirty="0">
                <a:latin typeface="+mj-lt"/>
              </a:rPr>
              <a:t> </a:t>
            </a:r>
            <a:r>
              <a:rPr lang="en-US" sz="1467" dirty="0" err="1">
                <a:latin typeface="+mj-lt"/>
              </a:rPr>
              <a:t>orci</a:t>
            </a:r>
            <a:r>
              <a:rPr lang="en-US" sz="1467" dirty="0">
                <a:latin typeface="+mj-lt"/>
              </a:rPr>
              <a:t> </a:t>
            </a:r>
            <a:r>
              <a:rPr lang="en-US" sz="1467" dirty="0" err="1">
                <a:latin typeface="+mj-lt"/>
              </a:rPr>
              <a:t>eu</a:t>
            </a:r>
            <a:r>
              <a:rPr lang="en-US" sz="1467" dirty="0">
                <a:latin typeface="+mj-lt"/>
              </a:rPr>
              <a:t> </a:t>
            </a:r>
            <a:r>
              <a:rPr lang="en-US" sz="1467" dirty="0" err="1">
                <a:latin typeface="+mj-lt"/>
              </a:rPr>
              <a:t>lacinia</a:t>
            </a:r>
            <a:r>
              <a:rPr lang="en-US" sz="1467" dirty="0">
                <a:latin typeface="+mj-lt"/>
              </a:rPr>
              <a:t> </a:t>
            </a:r>
            <a:r>
              <a:rPr lang="en-US" sz="1467" dirty="0" err="1">
                <a:latin typeface="+mj-lt"/>
              </a:rPr>
              <a:t>consectetur</a:t>
            </a:r>
            <a:r>
              <a:rPr lang="en-US" sz="1467" dirty="0">
                <a:latin typeface="+mj-lt"/>
              </a:rPr>
              <a:t>. In dolor ipsum, gravida et </a:t>
            </a:r>
            <a:r>
              <a:rPr lang="en-US" sz="1467" dirty="0" err="1">
                <a:latin typeface="+mj-lt"/>
              </a:rPr>
              <a:t>sagittis</a:t>
            </a:r>
            <a:r>
              <a:rPr lang="en-US" sz="1467" dirty="0">
                <a:latin typeface="+mj-lt"/>
              </a:rPr>
              <a:t> id, </a:t>
            </a:r>
            <a:r>
              <a:rPr lang="en-US" sz="1467" dirty="0" err="1">
                <a:latin typeface="+mj-lt"/>
              </a:rPr>
              <a:t>sollicitudin</a:t>
            </a:r>
            <a:r>
              <a:rPr lang="en-US" sz="1467" dirty="0">
                <a:latin typeface="+mj-lt"/>
              </a:rPr>
              <a:t> </a:t>
            </a:r>
            <a:r>
              <a:rPr lang="en-US" sz="1467" dirty="0" err="1">
                <a:latin typeface="+mj-lt"/>
              </a:rPr>
              <a:t>ut</a:t>
            </a:r>
            <a:r>
              <a:rPr lang="en-US" sz="1467" dirty="0">
                <a:latin typeface="+mj-lt"/>
              </a:rPr>
              <a:t> </a:t>
            </a:r>
            <a:r>
              <a:rPr lang="en-US" sz="1467" dirty="0" err="1">
                <a:latin typeface="+mj-lt"/>
              </a:rPr>
              <a:t>nisl</a:t>
            </a:r>
            <a:r>
              <a:rPr lang="en-US" sz="1467" dirty="0">
                <a:latin typeface="+mj-lt"/>
              </a:rPr>
              <a:t>. </a:t>
            </a:r>
            <a:r>
              <a:rPr lang="en-US" sz="1467" dirty="0" err="1">
                <a:latin typeface="+mj-lt"/>
              </a:rPr>
              <a:t>Praesent</a:t>
            </a:r>
            <a:r>
              <a:rPr lang="en-US" sz="1467" dirty="0">
                <a:latin typeface="+mj-lt"/>
              </a:rPr>
              <a:t> </a:t>
            </a:r>
            <a:r>
              <a:rPr lang="en-US" sz="1467" dirty="0" err="1">
                <a:latin typeface="+mj-lt"/>
              </a:rPr>
              <a:t>bibendum</a:t>
            </a:r>
            <a:r>
              <a:rPr lang="en-US" sz="1467" dirty="0">
                <a:latin typeface="+mj-lt"/>
              </a:rPr>
              <a:t> tempus </a:t>
            </a:r>
            <a:r>
              <a:rPr lang="en-US" sz="1467" dirty="0" err="1">
                <a:latin typeface="+mj-lt"/>
              </a:rPr>
              <a:t>tellus</a:t>
            </a:r>
            <a:r>
              <a:rPr lang="en-US" sz="1467" dirty="0">
                <a:latin typeface="+mj-lt"/>
              </a:rPr>
              <a:t> </a:t>
            </a:r>
            <a:r>
              <a:rPr lang="en-US" sz="1467" dirty="0" err="1">
                <a:latin typeface="+mj-lt"/>
              </a:rPr>
              <a:t>nec</a:t>
            </a:r>
            <a:r>
              <a:rPr lang="en-US" sz="1467" dirty="0">
                <a:latin typeface="+mj-lt"/>
              </a:rPr>
              <a:t> </a:t>
            </a:r>
            <a:r>
              <a:rPr lang="en-US" sz="1467" dirty="0" err="1">
                <a:latin typeface="+mj-lt"/>
              </a:rPr>
              <a:t>hendrerit</a:t>
            </a:r>
            <a:r>
              <a:rPr lang="en-US" sz="1467" dirty="0">
                <a:latin typeface="+mj-lt"/>
              </a:rPr>
              <a:t>. Nam in </a:t>
            </a:r>
            <a:r>
              <a:rPr lang="en-US" sz="1467" dirty="0" err="1">
                <a:latin typeface="+mj-lt"/>
              </a:rPr>
              <a:t>tempor</a:t>
            </a:r>
            <a:r>
              <a:rPr lang="en-US" sz="1467" dirty="0">
                <a:latin typeface="+mj-lt"/>
              </a:rPr>
              <a:t> </a:t>
            </a:r>
            <a:r>
              <a:rPr lang="en-US" sz="1467" dirty="0" err="1">
                <a:latin typeface="+mj-lt"/>
              </a:rPr>
              <a:t>metus</a:t>
            </a:r>
            <a:r>
              <a:rPr lang="en-US" sz="1467" dirty="0">
                <a:latin typeface="+mj-lt"/>
              </a:rPr>
              <a:t>, ac </a:t>
            </a:r>
            <a:r>
              <a:rPr lang="en-US" sz="1467" dirty="0" err="1">
                <a:latin typeface="+mj-lt"/>
              </a:rPr>
              <a:t>finibus</a:t>
            </a:r>
            <a:r>
              <a:rPr lang="en-US" sz="1467" dirty="0">
                <a:latin typeface="+mj-lt"/>
              </a:rPr>
              <a:t> </a:t>
            </a:r>
            <a:r>
              <a:rPr lang="en-US" sz="1467" dirty="0" err="1">
                <a:latin typeface="+mj-lt"/>
              </a:rPr>
              <a:t>purus</a:t>
            </a:r>
            <a:r>
              <a:rPr lang="en-US" sz="1467" dirty="0">
                <a:latin typeface="+mj-lt"/>
              </a:rPr>
              <a:t>. </a:t>
            </a:r>
            <a:r>
              <a:rPr lang="en-US" sz="1467" dirty="0" err="1">
                <a:latin typeface="+mj-lt"/>
              </a:rPr>
              <a:t>Praesent</a:t>
            </a:r>
            <a:r>
              <a:rPr lang="en-US" sz="1467" dirty="0">
                <a:latin typeface="+mj-lt"/>
              </a:rPr>
              <a:t> </a:t>
            </a:r>
            <a:r>
              <a:rPr lang="en-US" sz="1467" dirty="0" err="1">
                <a:latin typeface="+mj-lt"/>
              </a:rPr>
              <a:t>consequat</a:t>
            </a:r>
            <a:r>
              <a:rPr lang="en-US" sz="1467" dirty="0">
                <a:latin typeface="+mj-lt"/>
              </a:rPr>
              <a:t> </a:t>
            </a:r>
            <a:r>
              <a:rPr lang="en-US" sz="1467" dirty="0" err="1">
                <a:latin typeface="+mj-lt"/>
              </a:rPr>
              <a:t>lectus</a:t>
            </a:r>
            <a:r>
              <a:rPr lang="en-US" sz="1467" dirty="0">
                <a:latin typeface="+mj-lt"/>
              </a:rPr>
              <a:t> sit </a:t>
            </a:r>
            <a:r>
              <a:rPr lang="en-US" sz="1467" dirty="0" err="1">
                <a:latin typeface="+mj-lt"/>
              </a:rPr>
              <a:t>amet</a:t>
            </a:r>
            <a:r>
              <a:rPr lang="en-US" sz="1467" dirty="0">
                <a:latin typeface="+mj-lt"/>
              </a:rPr>
              <a:t> </a:t>
            </a:r>
            <a:r>
              <a:rPr lang="en-US" sz="1467" dirty="0" err="1">
                <a:latin typeface="+mj-lt"/>
              </a:rPr>
              <a:t>tortor</a:t>
            </a:r>
            <a:r>
              <a:rPr lang="en-US" sz="1467" dirty="0">
                <a:latin typeface="+mj-lt"/>
              </a:rPr>
              <a:t> pharetra, </a:t>
            </a:r>
            <a:r>
              <a:rPr lang="en-US" sz="1467" dirty="0" err="1">
                <a:latin typeface="+mj-lt"/>
              </a:rPr>
              <a:t>sed</a:t>
            </a:r>
            <a:r>
              <a:rPr lang="en-US" sz="1467" dirty="0">
                <a:latin typeface="+mj-lt"/>
              </a:rPr>
              <a:t> </a:t>
            </a:r>
            <a:r>
              <a:rPr lang="en-US" sz="1467" dirty="0" err="1">
                <a:latin typeface="+mj-lt"/>
              </a:rPr>
              <a:t>venenatis</a:t>
            </a:r>
            <a:r>
              <a:rPr lang="en-US" sz="1467" dirty="0">
                <a:latin typeface="+mj-lt"/>
              </a:rPr>
              <a:t> </a:t>
            </a:r>
            <a:r>
              <a:rPr lang="en-US" sz="1467" dirty="0" err="1">
                <a:latin typeface="+mj-lt"/>
              </a:rPr>
              <a:t>eros</a:t>
            </a:r>
            <a:r>
              <a:rPr lang="en-US" sz="1467" dirty="0">
                <a:latin typeface="+mj-lt"/>
              </a:rPr>
              <a:t> </a:t>
            </a:r>
            <a:r>
              <a:rPr lang="en-US" sz="1467" dirty="0" err="1">
                <a:latin typeface="+mj-lt"/>
              </a:rPr>
              <a:t>lacinia</a:t>
            </a:r>
            <a:r>
              <a:rPr lang="en-US" sz="1467" dirty="0">
                <a:latin typeface="+mj-lt"/>
              </a:rPr>
              <a:t>. In </a:t>
            </a:r>
            <a:r>
              <a:rPr lang="en-US" sz="1467" dirty="0" err="1">
                <a:latin typeface="+mj-lt"/>
              </a:rPr>
              <a:t>sed</a:t>
            </a:r>
            <a:r>
              <a:rPr lang="en-US" sz="1467" dirty="0">
                <a:latin typeface="+mj-lt"/>
              </a:rPr>
              <a:t> </a:t>
            </a:r>
            <a:r>
              <a:rPr lang="en-US" sz="1467" dirty="0" err="1">
                <a:latin typeface="+mj-lt"/>
              </a:rPr>
              <a:t>erat</a:t>
            </a:r>
            <a:r>
              <a:rPr lang="en-US" sz="1467" dirty="0">
                <a:latin typeface="+mj-lt"/>
              </a:rPr>
              <a:t> libero. </a:t>
            </a:r>
            <a:r>
              <a:rPr lang="en-US" sz="1467" dirty="0" err="1">
                <a:latin typeface="+mj-lt"/>
              </a:rPr>
              <a:t>Sed</a:t>
            </a:r>
            <a:r>
              <a:rPr lang="en-US" sz="1467" dirty="0">
                <a:latin typeface="+mj-lt"/>
              </a:rPr>
              <a:t> lorem </a:t>
            </a:r>
            <a:r>
              <a:rPr lang="en-US" sz="1467" dirty="0" err="1">
                <a:latin typeface="+mj-lt"/>
              </a:rPr>
              <a:t>neque</a:t>
            </a:r>
            <a:r>
              <a:rPr lang="en-US" sz="1467" dirty="0">
                <a:latin typeface="+mj-lt"/>
              </a:rPr>
              <a:t>, </a:t>
            </a:r>
            <a:r>
              <a:rPr lang="en-US" sz="1467" dirty="0" err="1">
                <a:latin typeface="+mj-lt"/>
              </a:rPr>
              <a:t>commodo</a:t>
            </a:r>
            <a:r>
              <a:rPr lang="en-US" sz="1467" dirty="0">
                <a:latin typeface="+mj-lt"/>
              </a:rPr>
              <a:t> vitae ex at, pharetra convallis </a:t>
            </a:r>
            <a:r>
              <a:rPr lang="en-US" sz="1467" dirty="0" err="1">
                <a:latin typeface="+mj-lt"/>
              </a:rPr>
              <a:t>nunc</a:t>
            </a:r>
            <a:r>
              <a:rPr lang="en-US" sz="1467" dirty="0">
                <a:latin typeface="+mj-lt"/>
              </a:rPr>
              <a:t>. In </a:t>
            </a:r>
            <a:r>
              <a:rPr lang="en-US" sz="1467" dirty="0" err="1">
                <a:latin typeface="+mj-lt"/>
              </a:rPr>
              <a:t>vehicula</a:t>
            </a:r>
            <a:r>
              <a:rPr lang="en-US" sz="1467" dirty="0">
                <a:latin typeface="+mj-lt"/>
              </a:rPr>
              <a:t> </a:t>
            </a:r>
            <a:r>
              <a:rPr lang="en-US" sz="1467" dirty="0" err="1">
                <a:latin typeface="+mj-lt"/>
              </a:rPr>
              <a:t>mauris</a:t>
            </a:r>
            <a:r>
              <a:rPr lang="en-US" sz="1467" dirty="0">
                <a:latin typeface="+mj-lt"/>
              </a:rPr>
              <a:t> ligula. </a:t>
            </a:r>
            <a:r>
              <a:rPr lang="en-US" sz="1467" dirty="0" err="1">
                <a:latin typeface="+mj-lt"/>
              </a:rPr>
              <a:t>Suspendisse</a:t>
            </a:r>
            <a:r>
              <a:rPr lang="en-US" sz="1467" dirty="0">
                <a:latin typeface="+mj-lt"/>
              </a:rPr>
              <a:t> in </a:t>
            </a:r>
            <a:r>
              <a:rPr lang="en-US" sz="1467" dirty="0" err="1">
                <a:latin typeface="+mj-lt"/>
              </a:rPr>
              <a:t>tellus</a:t>
            </a:r>
            <a:r>
              <a:rPr lang="en-US" sz="1467" dirty="0">
                <a:latin typeface="+mj-lt"/>
              </a:rPr>
              <a:t> </a:t>
            </a:r>
            <a:r>
              <a:rPr lang="en-US" sz="1467" dirty="0" err="1">
                <a:latin typeface="+mj-lt"/>
              </a:rPr>
              <a:t>congue</a:t>
            </a:r>
            <a:r>
              <a:rPr lang="en-US" sz="1467" dirty="0">
                <a:latin typeface="+mj-lt"/>
              </a:rPr>
              <a:t> </a:t>
            </a:r>
            <a:r>
              <a:rPr lang="en-US" sz="1467" dirty="0" err="1">
                <a:latin typeface="+mj-lt"/>
              </a:rPr>
              <a:t>odio</a:t>
            </a:r>
            <a:r>
              <a:rPr lang="en-US" sz="1467" dirty="0">
                <a:latin typeface="+mj-lt"/>
              </a:rPr>
              <a:t> pharetra </a:t>
            </a:r>
            <a:r>
              <a:rPr lang="en-US" sz="1467" dirty="0" err="1">
                <a:latin typeface="+mj-lt"/>
              </a:rPr>
              <a:t>finibus</a:t>
            </a:r>
            <a:r>
              <a:rPr lang="en-US" sz="1467" dirty="0">
                <a:latin typeface="+mj-lt"/>
              </a:rPr>
              <a:t>. Nam </a:t>
            </a:r>
            <a:r>
              <a:rPr lang="en-US" sz="1467" dirty="0" err="1">
                <a:latin typeface="+mj-lt"/>
              </a:rPr>
              <a:t>vel</a:t>
            </a:r>
            <a:r>
              <a:rPr lang="en-US" sz="1467" dirty="0">
                <a:latin typeface="+mj-lt"/>
              </a:rPr>
              <a:t> </a:t>
            </a:r>
            <a:r>
              <a:rPr lang="en-US" sz="1467" dirty="0" err="1">
                <a:latin typeface="+mj-lt"/>
              </a:rPr>
              <a:t>auctor</a:t>
            </a:r>
            <a:r>
              <a:rPr lang="en-US" sz="1467" dirty="0">
                <a:latin typeface="+mj-lt"/>
              </a:rPr>
              <a:t> </a:t>
            </a:r>
            <a:r>
              <a:rPr lang="en-US" sz="1467" dirty="0" err="1">
                <a:latin typeface="+mj-lt"/>
              </a:rPr>
              <a:t>justo</a:t>
            </a:r>
            <a:r>
              <a:rPr lang="en-US" sz="1467" dirty="0">
                <a:latin typeface="+mj-lt"/>
              </a:rPr>
              <a:t>, vitae </a:t>
            </a:r>
            <a:r>
              <a:rPr lang="en-US" sz="1467" dirty="0" err="1">
                <a:latin typeface="+mj-lt"/>
              </a:rPr>
              <a:t>hendrerit</a:t>
            </a:r>
            <a:r>
              <a:rPr lang="en-US" sz="1467" dirty="0">
                <a:latin typeface="+mj-lt"/>
              </a:rPr>
              <a:t> </a:t>
            </a:r>
            <a:r>
              <a:rPr lang="en-US" sz="1467" dirty="0" err="1">
                <a:latin typeface="+mj-lt"/>
              </a:rPr>
              <a:t>orci</a:t>
            </a:r>
            <a:r>
              <a:rPr lang="en-US" sz="1467" dirty="0">
                <a:latin typeface="+mj-lt"/>
              </a:rPr>
              <a:t>. </a:t>
            </a:r>
            <a:r>
              <a:rPr lang="en-US" sz="1467" dirty="0" err="1">
                <a:latin typeface="+mj-lt"/>
              </a:rPr>
              <a:t>Duis</a:t>
            </a:r>
            <a:r>
              <a:rPr lang="en-US" sz="1467" dirty="0">
                <a:latin typeface="+mj-lt"/>
              </a:rPr>
              <a:t> </a:t>
            </a:r>
            <a:r>
              <a:rPr lang="en-US" sz="1467" dirty="0" err="1">
                <a:latin typeface="+mj-lt"/>
              </a:rPr>
              <a:t>nec</a:t>
            </a:r>
            <a:r>
              <a:rPr lang="en-US" sz="1467" dirty="0">
                <a:latin typeface="+mj-lt"/>
              </a:rPr>
              <a:t> </a:t>
            </a:r>
            <a:r>
              <a:rPr lang="en-US" sz="1467" dirty="0" err="1">
                <a:latin typeface="+mj-lt"/>
              </a:rPr>
              <a:t>sapien</a:t>
            </a:r>
            <a:r>
              <a:rPr lang="en-US" sz="1467" dirty="0">
                <a:latin typeface="+mj-lt"/>
              </a:rPr>
              <a:t> </a:t>
            </a:r>
            <a:r>
              <a:rPr lang="en-US" sz="1467" dirty="0" err="1">
                <a:latin typeface="+mj-lt"/>
              </a:rPr>
              <a:t>viverra</a:t>
            </a:r>
            <a:r>
              <a:rPr lang="en-US" sz="1467" dirty="0">
                <a:latin typeface="+mj-lt"/>
              </a:rPr>
              <a:t>, </a:t>
            </a:r>
            <a:r>
              <a:rPr lang="en-US" sz="1467" dirty="0" err="1">
                <a:latin typeface="+mj-lt"/>
              </a:rPr>
              <a:t>bibendum</a:t>
            </a:r>
            <a:r>
              <a:rPr lang="en-US" sz="1467" dirty="0">
                <a:latin typeface="+mj-lt"/>
              </a:rPr>
              <a:t> </a:t>
            </a:r>
            <a:r>
              <a:rPr lang="en-US" sz="1467" dirty="0" err="1">
                <a:latin typeface="+mj-lt"/>
              </a:rPr>
              <a:t>tellus</a:t>
            </a:r>
            <a:r>
              <a:rPr lang="en-US" sz="1467" dirty="0">
                <a:latin typeface="+mj-lt"/>
              </a:rPr>
              <a:t> </a:t>
            </a:r>
            <a:r>
              <a:rPr lang="en-US" sz="1467" dirty="0" err="1">
                <a:latin typeface="+mj-lt"/>
              </a:rPr>
              <a:t>eget</a:t>
            </a:r>
            <a:r>
              <a:rPr lang="en-US" sz="1467" dirty="0">
                <a:latin typeface="+mj-lt"/>
              </a:rPr>
              <a:t>, </a:t>
            </a:r>
            <a:r>
              <a:rPr lang="en-US" sz="1467" dirty="0" err="1">
                <a:latin typeface="+mj-lt"/>
              </a:rPr>
              <a:t>pellentesque</a:t>
            </a:r>
            <a:r>
              <a:rPr lang="en-US" sz="1467" dirty="0">
                <a:latin typeface="+mj-lt"/>
              </a:rPr>
              <a:t> </a:t>
            </a:r>
            <a:r>
              <a:rPr lang="en-US" sz="1467" dirty="0" err="1">
                <a:latin typeface="+mj-lt"/>
              </a:rPr>
              <a:t>massa</a:t>
            </a:r>
            <a:r>
              <a:rPr lang="en-US" sz="1467" dirty="0">
                <a:latin typeface="+mj-lt"/>
              </a:rPr>
              <a:t>. </a:t>
            </a:r>
            <a:r>
              <a:rPr lang="en-US" sz="1467" dirty="0" err="1">
                <a:latin typeface="+mj-lt"/>
              </a:rPr>
              <a:t>Nulla</a:t>
            </a:r>
            <a:r>
              <a:rPr lang="en-US" sz="1467" dirty="0">
                <a:latin typeface="+mj-lt"/>
              </a:rPr>
              <a:t> </a:t>
            </a:r>
            <a:r>
              <a:rPr lang="en-US" sz="1467" dirty="0" err="1">
                <a:latin typeface="+mj-lt"/>
              </a:rPr>
              <a:t>feugiat</a:t>
            </a:r>
            <a:r>
              <a:rPr lang="en-US" sz="1467" dirty="0">
                <a:latin typeface="+mj-lt"/>
              </a:rPr>
              <a:t>, </a:t>
            </a:r>
            <a:r>
              <a:rPr lang="en-US" sz="1467" dirty="0" err="1">
                <a:latin typeface="+mj-lt"/>
              </a:rPr>
              <a:t>turpis</a:t>
            </a:r>
            <a:r>
              <a:rPr lang="en-US" sz="1467" dirty="0">
                <a:latin typeface="+mj-lt"/>
              </a:rPr>
              <a:t> et </a:t>
            </a:r>
            <a:r>
              <a:rPr lang="en-US" sz="1467" dirty="0" err="1">
                <a:latin typeface="+mj-lt"/>
              </a:rPr>
              <a:t>posuere</a:t>
            </a:r>
            <a:r>
              <a:rPr lang="en-US" sz="1467" dirty="0">
                <a:latin typeface="+mj-lt"/>
              </a:rPr>
              <a:t> </a:t>
            </a:r>
            <a:r>
              <a:rPr lang="en-US" sz="1467" dirty="0" err="1">
                <a:latin typeface="+mj-lt"/>
              </a:rPr>
              <a:t>viverra</a:t>
            </a:r>
            <a:r>
              <a:rPr lang="en-US" sz="1467" dirty="0">
                <a:latin typeface="+mj-lt"/>
              </a:rPr>
              <a:t>, ipsum </a:t>
            </a:r>
            <a:r>
              <a:rPr lang="en-US" sz="1467" dirty="0" err="1">
                <a:latin typeface="+mj-lt"/>
              </a:rPr>
              <a:t>sem</a:t>
            </a:r>
            <a:r>
              <a:rPr lang="en-US" sz="1467" dirty="0">
                <a:latin typeface="+mj-lt"/>
              </a:rPr>
              <a:t> </a:t>
            </a:r>
            <a:r>
              <a:rPr lang="en-US" sz="1467" dirty="0" err="1">
                <a:latin typeface="+mj-lt"/>
              </a:rPr>
              <a:t>tincidunt</a:t>
            </a:r>
            <a:r>
              <a:rPr lang="en-US" sz="1467" dirty="0">
                <a:latin typeface="+mj-lt"/>
              </a:rPr>
              <a:t> </a:t>
            </a:r>
            <a:r>
              <a:rPr lang="en-US" sz="1467" dirty="0" err="1">
                <a:latin typeface="+mj-lt"/>
              </a:rPr>
              <a:t>est</a:t>
            </a:r>
            <a:r>
              <a:rPr lang="en-US" sz="1467" dirty="0">
                <a:latin typeface="+mj-lt"/>
              </a:rPr>
              <a:t>, </a:t>
            </a:r>
            <a:r>
              <a:rPr lang="en-US" sz="1467" dirty="0" err="1">
                <a:latin typeface="+mj-lt"/>
              </a:rPr>
              <a:t>finibus</a:t>
            </a:r>
            <a:r>
              <a:rPr lang="en-US" sz="1467" dirty="0">
                <a:latin typeface="+mj-lt"/>
              </a:rPr>
              <a:t> </a:t>
            </a:r>
            <a:r>
              <a:rPr lang="en-US" sz="1467" dirty="0" err="1">
                <a:latin typeface="+mj-lt"/>
              </a:rPr>
              <a:t>tempor</a:t>
            </a:r>
            <a:r>
              <a:rPr lang="en-US" sz="1467" dirty="0">
                <a:latin typeface="+mj-lt"/>
              </a:rPr>
              <a:t> </a:t>
            </a:r>
            <a:r>
              <a:rPr lang="en-US" sz="1467" dirty="0" err="1">
                <a:latin typeface="+mj-lt"/>
              </a:rPr>
              <a:t>nibh</a:t>
            </a:r>
            <a:r>
              <a:rPr lang="en-US" sz="1467" dirty="0">
                <a:latin typeface="+mj-lt"/>
              </a:rPr>
              <a:t> ante semper diam. </a:t>
            </a:r>
            <a:r>
              <a:rPr lang="en-US" sz="1467" dirty="0" err="1">
                <a:latin typeface="+mj-lt"/>
              </a:rPr>
              <a:t>Nullam</a:t>
            </a:r>
            <a:r>
              <a:rPr lang="en-US" sz="1467" dirty="0">
                <a:latin typeface="+mj-lt"/>
              </a:rPr>
              <a:t> </a:t>
            </a:r>
            <a:r>
              <a:rPr lang="en-US" sz="1467" dirty="0" err="1">
                <a:latin typeface="+mj-lt"/>
              </a:rPr>
              <a:t>quis</a:t>
            </a:r>
            <a:r>
              <a:rPr lang="en-US" sz="1467" dirty="0">
                <a:latin typeface="+mj-lt"/>
              </a:rPr>
              <a:t> </a:t>
            </a:r>
            <a:r>
              <a:rPr lang="en-US" sz="1467" dirty="0" err="1">
                <a:latin typeface="+mj-lt"/>
              </a:rPr>
              <a:t>euismod</a:t>
            </a:r>
            <a:r>
              <a:rPr lang="en-US" sz="1467" dirty="0">
                <a:latin typeface="+mj-lt"/>
              </a:rPr>
              <a:t> </a:t>
            </a:r>
            <a:r>
              <a:rPr lang="en-US" sz="1467" dirty="0" err="1">
                <a:latin typeface="+mj-lt"/>
              </a:rPr>
              <a:t>neque</a:t>
            </a:r>
            <a:r>
              <a:rPr lang="en-US" sz="1467" dirty="0">
                <a:latin typeface="+mj-lt"/>
              </a:rPr>
              <a:t>, </a:t>
            </a:r>
            <a:r>
              <a:rPr lang="en-US" sz="1467" dirty="0" err="1">
                <a:latin typeface="+mj-lt"/>
              </a:rPr>
              <a:t>nec</a:t>
            </a:r>
            <a:r>
              <a:rPr lang="en-US" sz="1467" dirty="0">
                <a:latin typeface="+mj-lt"/>
              </a:rPr>
              <a:t> </a:t>
            </a:r>
            <a:r>
              <a:rPr lang="en-US" sz="1467" dirty="0" err="1">
                <a:latin typeface="+mj-lt"/>
              </a:rPr>
              <a:t>facilisis</a:t>
            </a:r>
            <a:r>
              <a:rPr lang="en-US" sz="1467" dirty="0">
                <a:latin typeface="+mj-lt"/>
              </a:rPr>
              <a:t> sem. </a:t>
            </a:r>
            <a:r>
              <a:rPr lang="en-US" sz="1467" dirty="0" err="1">
                <a:latin typeface="+mj-lt"/>
              </a:rPr>
              <a:t>Morbi</a:t>
            </a:r>
            <a:r>
              <a:rPr lang="en-US" sz="1467" dirty="0">
                <a:latin typeface="+mj-lt"/>
              </a:rPr>
              <a:t> </a:t>
            </a:r>
            <a:r>
              <a:rPr lang="en-US" sz="1467" dirty="0" err="1">
                <a:latin typeface="+mj-lt"/>
              </a:rPr>
              <a:t>egestas</a:t>
            </a:r>
            <a:r>
              <a:rPr lang="en-US" sz="1467" dirty="0">
                <a:latin typeface="+mj-lt"/>
              </a:rPr>
              <a:t> </a:t>
            </a:r>
            <a:r>
              <a:rPr lang="en-US" sz="1467" dirty="0" err="1">
                <a:latin typeface="+mj-lt"/>
              </a:rPr>
              <a:t>iaculis</a:t>
            </a:r>
            <a:r>
              <a:rPr lang="en-US" sz="1467" dirty="0">
                <a:latin typeface="+mj-lt"/>
              </a:rPr>
              <a:t> </a:t>
            </a:r>
            <a:r>
              <a:rPr lang="en-US" sz="1467" dirty="0" err="1">
                <a:latin typeface="+mj-lt"/>
              </a:rPr>
              <a:t>dignissim</a:t>
            </a:r>
            <a:r>
              <a:rPr lang="en-US" sz="1467" dirty="0">
                <a:latin typeface="+mj-lt"/>
              </a:rPr>
              <a:t>. In </a:t>
            </a:r>
            <a:r>
              <a:rPr lang="en-US" sz="1467" dirty="0" err="1">
                <a:latin typeface="+mj-lt"/>
              </a:rPr>
              <a:t>accumsan</a:t>
            </a:r>
            <a:r>
              <a:rPr lang="en-US" sz="1467" dirty="0">
                <a:latin typeface="+mj-lt"/>
              </a:rPr>
              <a:t> </a:t>
            </a:r>
            <a:r>
              <a:rPr lang="en-US" sz="1467" dirty="0" err="1">
                <a:latin typeface="+mj-lt"/>
              </a:rPr>
              <a:t>tortor</a:t>
            </a:r>
            <a:r>
              <a:rPr lang="en-US" sz="1467" dirty="0">
                <a:latin typeface="+mj-lt"/>
              </a:rPr>
              <a:t> </a:t>
            </a:r>
            <a:r>
              <a:rPr lang="en-US" sz="1467" dirty="0" err="1">
                <a:latin typeface="+mj-lt"/>
              </a:rPr>
              <a:t>elit</a:t>
            </a:r>
            <a:r>
              <a:rPr lang="en-US" sz="1467" dirty="0">
                <a:latin typeface="+mj-lt"/>
              </a:rPr>
              <a:t>, non </a:t>
            </a:r>
            <a:r>
              <a:rPr lang="en-US" sz="1467" dirty="0" err="1">
                <a:latin typeface="+mj-lt"/>
              </a:rPr>
              <a:t>euismod</a:t>
            </a:r>
            <a:r>
              <a:rPr lang="en-US" sz="1467" dirty="0">
                <a:latin typeface="+mj-lt"/>
              </a:rPr>
              <a:t> </a:t>
            </a:r>
            <a:r>
              <a:rPr lang="en-US" sz="1467" dirty="0" err="1">
                <a:latin typeface="+mj-lt"/>
              </a:rPr>
              <a:t>eros</a:t>
            </a:r>
            <a:r>
              <a:rPr lang="en-US" sz="1467" dirty="0">
                <a:latin typeface="+mj-lt"/>
              </a:rPr>
              <a:t> </a:t>
            </a:r>
            <a:r>
              <a:rPr lang="en-US" sz="1467" dirty="0" err="1">
                <a:latin typeface="+mj-lt"/>
              </a:rPr>
              <a:t>accumsan</a:t>
            </a:r>
            <a:r>
              <a:rPr lang="en-US" sz="1467" dirty="0">
                <a:latin typeface="+mj-lt"/>
              </a:rPr>
              <a:t> ac. </a:t>
            </a:r>
            <a:r>
              <a:rPr lang="en-US" sz="1467" dirty="0" err="1">
                <a:latin typeface="+mj-lt"/>
              </a:rPr>
              <a:t>Sed</a:t>
            </a:r>
            <a:r>
              <a:rPr lang="en-US" sz="1467" dirty="0">
                <a:latin typeface="+mj-lt"/>
              </a:rPr>
              <a:t> </a:t>
            </a:r>
            <a:r>
              <a:rPr lang="en-US" sz="1467" dirty="0" err="1">
                <a:latin typeface="+mj-lt"/>
              </a:rPr>
              <a:t>ultrices</a:t>
            </a:r>
            <a:r>
              <a:rPr lang="en-US" sz="1467" dirty="0">
                <a:latin typeface="+mj-lt"/>
              </a:rPr>
              <a:t> mi lorem, </a:t>
            </a:r>
            <a:r>
              <a:rPr lang="en-US" sz="1467" dirty="0" err="1">
                <a:latin typeface="+mj-lt"/>
              </a:rPr>
              <a:t>ut</a:t>
            </a:r>
            <a:r>
              <a:rPr lang="en-US" sz="1467" dirty="0">
                <a:latin typeface="+mj-lt"/>
              </a:rPr>
              <a:t> </a:t>
            </a:r>
            <a:r>
              <a:rPr lang="en-US" sz="1467" dirty="0" err="1">
                <a:latin typeface="+mj-lt"/>
              </a:rPr>
              <a:t>dignissim</a:t>
            </a:r>
            <a:r>
              <a:rPr lang="en-US" sz="1467" dirty="0">
                <a:latin typeface="+mj-lt"/>
              </a:rPr>
              <a:t> </a:t>
            </a:r>
            <a:r>
              <a:rPr lang="en-US" sz="1467" dirty="0" err="1">
                <a:latin typeface="+mj-lt"/>
              </a:rPr>
              <a:t>nibh</a:t>
            </a:r>
            <a:r>
              <a:rPr lang="en-US" sz="1467" dirty="0">
                <a:latin typeface="+mj-lt"/>
              </a:rPr>
              <a:t> </a:t>
            </a:r>
            <a:r>
              <a:rPr lang="en-US" sz="1467" dirty="0" err="1">
                <a:latin typeface="+mj-lt"/>
              </a:rPr>
              <a:t>facilisis</a:t>
            </a:r>
            <a:r>
              <a:rPr lang="en-US" sz="1467" dirty="0">
                <a:latin typeface="+mj-lt"/>
              </a:rPr>
              <a:t> vel.</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8271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439333"/>
            <a:ext cx="5314949" cy="4529667"/>
          </a:xfrm>
        </p:spPr>
        <p:txBody>
          <a:bodyPr/>
          <a:lstStyle>
            <a:lvl1pPr marL="228594" indent="-228594">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6400801" y="1439333"/>
            <a:ext cx="5314951" cy="4529667"/>
          </a:xfrm>
        </p:spPr>
        <p:txBody>
          <a:bodyPr/>
          <a:lstStyle>
            <a:lvl1pPr marL="228594" indent="-228594">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50740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1" y="1896533"/>
            <a:ext cx="11239500" cy="40724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dirty="0">
                <a:latin typeface="+mj-lt"/>
              </a:rPr>
              <a:t>In </a:t>
            </a:r>
            <a:r>
              <a:rPr lang="en-US" sz="1467" dirty="0" err="1">
                <a:latin typeface="+mj-lt"/>
              </a:rPr>
              <a:t>egestas</a:t>
            </a:r>
            <a:r>
              <a:rPr lang="en-US" sz="1467" dirty="0">
                <a:latin typeface="+mj-lt"/>
              </a:rPr>
              <a:t> </a:t>
            </a:r>
            <a:r>
              <a:rPr lang="en-US" sz="1467" dirty="0" err="1">
                <a:latin typeface="+mj-lt"/>
              </a:rPr>
              <a:t>orci</a:t>
            </a:r>
            <a:r>
              <a:rPr lang="en-US" sz="1467" dirty="0">
                <a:latin typeface="+mj-lt"/>
              </a:rPr>
              <a:t> </a:t>
            </a:r>
            <a:r>
              <a:rPr lang="en-US" sz="1467" dirty="0" err="1">
                <a:latin typeface="+mj-lt"/>
              </a:rPr>
              <a:t>eu</a:t>
            </a:r>
            <a:r>
              <a:rPr lang="en-US" sz="1467" dirty="0">
                <a:latin typeface="+mj-lt"/>
              </a:rPr>
              <a:t> </a:t>
            </a:r>
            <a:r>
              <a:rPr lang="en-US" sz="1467" dirty="0" err="1">
                <a:latin typeface="+mj-lt"/>
              </a:rPr>
              <a:t>lacinia</a:t>
            </a:r>
            <a:r>
              <a:rPr lang="en-US" sz="1467" dirty="0">
                <a:latin typeface="+mj-lt"/>
              </a:rPr>
              <a:t> </a:t>
            </a:r>
            <a:r>
              <a:rPr lang="en-US" sz="1467" dirty="0" err="1">
                <a:latin typeface="+mj-lt"/>
              </a:rPr>
              <a:t>consectetur</a:t>
            </a:r>
            <a:r>
              <a:rPr lang="en-US" sz="1467" dirty="0">
                <a:latin typeface="+mj-lt"/>
              </a:rPr>
              <a:t>. In dolor ipsum, gravida et </a:t>
            </a:r>
            <a:r>
              <a:rPr lang="en-US" sz="1467" dirty="0" err="1">
                <a:latin typeface="+mj-lt"/>
              </a:rPr>
              <a:t>sagittis</a:t>
            </a:r>
            <a:r>
              <a:rPr lang="en-US" sz="1467" dirty="0">
                <a:latin typeface="+mj-lt"/>
              </a:rPr>
              <a:t> id, </a:t>
            </a:r>
            <a:r>
              <a:rPr lang="en-US" sz="1467" dirty="0" err="1">
                <a:latin typeface="+mj-lt"/>
              </a:rPr>
              <a:t>sollicitudin</a:t>
            </a:r>
            <a:r>
              <a:rPr lang="en-US" sz="1467" dirty="0">
                <a:latin typeface="+mj-lt"/>
              </a:rPr>
              <a:t> </a:t>
            </a:r>
            <a:r>
              <a:rPr lang="en-US" sz="1467" dirty="0" err="1">
                <a:latin typeface="+mj-lt"/>
              </a:rPr>
              <a:t>ut</a:t>
            </a:r>
            <a:r>
              <a:rPr lang="en-US" sz="1467" dirty="0">
                <a:latin typeface="+mj-lt"/>
              </a:rPr>
              <a:t> </a:t>
            </a:r>
            <a:r>
              <a:rPr lang="en-US" sz="1467" dirty="0" err="1">
                <a:latin typeface="+mj-lt"/>
              </a:rPr>
              <a:t>nisl</a:t>
            </a:r>
            <a:r>
              <a:rPr lang="en-US" sz="1467" dirty="0">
                <a:latin typeface="+mj-lt"/>
              </a:rPr>
              <a:t>. </a:t>
            </a:r>
            <a:r>
              <a:rPr lang="en-US" sz="1467" dirty="0" err="1">
                <a:latin typeface="+mj-lt"/>
              </a:rPr>
              <a:t>Praesent</a:t>
            </a:r>
            <a:r>
              <a:rPr lang="en-US" sz="1467" dirty="0">
                <a:latin typeface="+mj-lt"/>
              </a:rPr>
              <a:t> </a:t>
            </a:r>
            <a:r>
              <a:rPr lang="en-US" sz="1467" dirty="0" err="1">
                <a:latin typeface="+mj-lt"/>
              </a:rPr>
              <a:t>bibendum</a:t>
            </a:r>
            <a:r>
              <a:rPr lang="en-US" sz="1467" dirty="0">
                <a:latin typeface="+mj-lt"/>
              </a:rPr>
              <a:t> tempus </a:t>
            </a:r>
            <a:r>
              <a:rPr lang="en-US" sz="1467" dirty="0" err="1">
                <a:latin typeface="+mj-lt"/>
              </a:rPr>
              <a:t>tellus</a:t>
            </a:r>
            <a:r>
              <a:rPr lang="en-US" sz="1467" dirty="0">
                <a:latin typeface="+mj-lt"/>
              </a:rPr>
              <a:t> </a:t>
            </a:r>
            <a:r>
              <a:rPr lang="en-US" sz="1467" dirty="0" err="1">
                <a:latin typeface="+mj-lt"/>
              </a:rPr>
              <a:t>nec</a:t>
            </a:r>
            <a:r>
              <a:rPr lang="en-US" sz="1467" dirty="0">
                <a:latin typeface="+mj-lt"/>
              </a:rPr>
              <a:t> </a:t>
            </a:r>
            <a:r>
              <a:rPr lang="en-US" sz="1467" dirty="0" err="1">
                <a:latin typeface="+mj-lt"/>
              </a:rPr>
              <a:t>hendrerit</a:t>
            </a:r>
            <a:r>
              <a:rPr lang="en-US" sz="1467" dirty="0">
                <a:latin typeface="+mj-lt"/>
              </a:rPr>
              <a:t>. Nam in </a:t>
            </a:r>
            <a:r>
              <a:rPr lang="en-US" sz="1467" dirty="0" err="1">
                <a:latin typeface="+mj-lt"/>
              </a:rPr>
              <a:t>tempor</a:t>
            </a:r>
            <a:r>
              <a:rPr lang="en-US" sz="1467" dirty="0">
                <a:latin typeface="+mj-lt"/>
              </a:rPr>
              <a:t> </a:t>
            </a:r>
            <a:r>
              <a:rPr lang="en-US" sz="1467" dirty="0" err="1">
                <a:latin typeface="+mj-lt"/>
              </a:rPr>
              <a:t>metus</a:t>
            </a:r>
            <a:r>
              <a:rPr lang="en-US" sz="1467" dirty="0">
                <a:latin typeface="+mj-lt"/>
              </a:rPr>
              <a:t>, ac </a:t>
            </a:r>
            <a:r>
              <a:rPr lang="en-US" sz="1467" dirty="0" err="1">
                <a:latin typeface="+mj-lt"/>
              </a:rPr>
              <a:t>finibus</a:t>
            </a:r>
            <a:r>
              <a:rPr lang="en-US" sz="1467" dirty="0">
                <a:latin typeface="+mj-lt"/>
              </a:rPr>
              <a:t> </a:t>
            </a:r>
            <a:r>
              <a:rPr lang="en-US" sz="1467" dirty="0" err="1">
                <a:latin typeface="+mj-lt"/>
              </a:rPr>
              <a:t>purus</a:t>
            </a:r>
            <a:r>
              <a:rPr lang="en-US" sz="1467" dirty="0">
                <a:latin typeface="+mj-lt"/>
              </a:rPr>
              <a:t>. </a:t>
            </a:r>
            <a:r>
              <a:rPr lang="en-US" sz="1467" dirty="0" err="1">
                <a:latin typeface="+mj-lt"/>
              </a:rPr>
              <a:t>Praesent</a:t>
            </a:r>
            <a:r>
              <a:rPr lang="en-US" sz="1467" dirty="0">
                <a:latin typeface="+mj-lt"/>
              </a:rPr>
              <a:t> </a:t>
            </a:r>
            <a:r>
              <a:rPr lang="en-US" sz="1467" dirty="0" err="1">
                <a:latin typeface="+mj-lt"/>
              </a:rPr>
              <a:t>consequat</a:t>
            </a:r>
            <a:r>
              <a:rPr lang="en-US" sz="1467" dirty="0">
                <a:latin typeface="+mj-lt"/>
              </a:rPr>
              <a:t> </a:t>
            </a:r>
            <a:r>
              <a:rPr lang="en-US" sz="1467" dirty="0" err="1">
                <a:latin typeface="+mj-lt"/>
              </a:rPr>
              <a:t>lectus</a:t>
            </a:r>
            <a:r>
              <a:rPr lang="en-US" sz="1467" dirty="0">
                <a:latin typeface="+mj-lt"/>
              </a:rPr>
              <a:t> sit </a:t>
            </a:r>
            <a:r>
              <a:rPr lang="en-US" sz="1467" dirty="0" err="1">
                <a:latin typeface="+mj-lt"/>
              </a:rPr>
              <a:t>amet</a:t>
            </a:r>
            <a:r>
              <a:rPr lang="en-US" sz="1467" dirty="0">
                <a:latin typeface="+mj-lt"/>
              </a:rPr>
              <a:t> </a:t>
            </a:r>
            <a:r>
              <a:rPr lang="en-US" sz="1467" dirty="0" err="1">
                <a:latin typeface="+mj-lt"/>
              </a:rPr>
              <a:t>tortor</a:t>
            </a:r>
            <a:r>
              <a:rPr lang="en-US" sz="1467" dirty="0">
                <a:latin typeface="+mj-lt"/>
              </a:rPr>
              <a:t> pharetra, </a:t>
            </a:r>
            <a:r>
              <a:rPr lang="en-US" sz="1467" dirty="0" err="1">
                <a:latin typeface="+mj-lt"/>
              </a:rPr>
              <a:t>sed</a:t>
            </a:r>
            <a:r>
              <a:rPr lang="en-US" sz="1467" dirty="0">
                <a:latin typeface="+mj-lt"/>
              </a:rPr>
              <a:t> </a:t>
            </a:r>
            <a:r>
              <a:rPr lang="en-US" sz="1467" dirty="0" err="1">
                <a:latin typeface="+mj-lt"/>
              </a:rPr>
              <a:t>venenatis</a:t>
            </a:r>
            <a:r>
              <a:rPr lang="en-US" sz="1467" dirty="0">
                <a:latin typeface="+mj-lt"/>
              </a:rPr>
              <a:t> </a:t>
            </a:r>
            <a:r>
              <a:rPr lang="en-US" sz="1467" dirty="0" err="1">
                <a:latin typeface="+mj-lt"/>
              </a:rPr>
              <a:t>eros</a:t>
            </a:r>
            <a:r>
              <a:rPr lang="en-US" sz="1467" dirty="0">
                <a:latin typeface="+mj-lt"/>
              </a:rPr>
              <a:t> </a:t>
            </a:r>
            <a:r>
              <a:rPr lang="en-US" sz="1467" dirty="0" err="1">
                <a:latin typeface="+mj-lt"/>
              </a:rPr>
              <a:t>lacinia</a:t>
            </a:r>
            <a:r>
              <a:rPr lang="en-US" sz="1467" dirty="0">
                <a:latin typeface="+mj-lt"/>
              </a:rPr>
              <a:t>. In </a:t>
            </a:r>
            <a:r>
              <a:rPr lang="en-US" sz="1467" dirty="0" err="1">
                <a:latin typeface="+mj-lt"/>
              </a:rPr>
              <a:t>sed</a:t>
            </a:r>
            <a:r>
              <a:rPr lang="en-US" sz="1467" dirty="0">
                <a:latin typeface="+mj-lt"/>
              </a:rPr>
              <a:t> </a:t>
            </a:r>
            <a:r>
              <a:rPr lang="en-US" sz="1467" dirty="0" err="1">
                <a:latin typeface="+mj-lt"/>
              </a:rPr>
              <a:t>erat</a:t>
            </a:r>
            <a:r>
              <a:rPr lang="en-US" sz="1467" dirty="0">
                <a:latin typeface="+mj-lt"/>
              </a:rPr>
              <a:t> libero. </a:t>
            </a:r>
            <a:r>
              <a:rPr lang="en-US" sz="1467" dirty="0" err="1">
                <a:latin typeface="+mj-lt"/>
              </a:rPr>
              <a:t>Sed</a:t>
            </a:r>
            <a:r>
              <a:rPr lang="en-US" sz="1467" dirty="0">
                <a:latin typeface="+mj-lt"/>
              </a:rPr>
              <a:t> lorem </a:t>
            </a:r>
            <a:r>
              <a:rPr lang="en-US" sz="1467" dirty="0" err="1">
                <a:latin typeface="+mj-lt"/>
              </a:rPr>
              <a:t>neque</a:t>
            </a:r>
            <a:r>
              <a:rPr lang="en-US" sz="1467" dirty="0">
                <a:latin typeface="+mj-lt"/>
              </a:rPr>
              <a:t>, </a:t>
            </a:r>
            <a:r>
              <a:rPr lang="en-US" sz="1467" dirty="0" err="1">
                <a:latin typeface="+mj-lt"/>
              </a:rPr>
              <a:t>commodo</a:t>
            </a:r>
            <a:r>
              <a:rPr lang="en-US" sz="1467" dirty="0">
                <a:latin typeface="+mj-lt"/>
              </a:rPr>
              <a:t> vitae ex at, pharetra convallis </a:t>
            </a:r>
            <a:r>
              <a:rPr lang="en-US" sz="1467" dirty="0" err="1">
                <a:latin typeface="+mj-lt"/>
              </a:rPr>
              <a:t>nunc</a:t>
            </a:r>
            <a:r>
              <a:rPr lang="en-US" sz="1467" dirty="0">
                <a:latin typeface="+mj-lt"/>
              </a:rPr>
              <a:t>. In </a:t>
            </a:r>
            <a:r>
              <a:rPr lang="en-US" sz="1467" dirty="0" err="1">
                <a:latin typeface="+mj-lt"/>
              </a:rPr>
              <a:t>vehicula</a:t>
            </a:r>
            <a:r>
              <a:rPr lang="en-US" sz="1467" dirty="0">
                <a:latin typeface="+mj-lt"/>
              </a:rPr>
              <a:t> </a:t>
            </a:r>
            <a:r>
              <a:rPr lang="en-US" sz="1467" dirty="0" err="1">
                <a:latin typeface="+mj-lt"/>
              </a:rPr>
              <a:t>mauris</a:t>
            </a:r>
            <a:r>
              <a:rPr lang="en-US" sz="1467" dirty="0">
                <a:latin typeface="+mj-lt"/>
              </a:rPr>
              <a:t> ligula. </a:t>
            </a:r>
            <a:r>
              <a:rPr lang="en-US" sz="1467" dirty="0" err="1">
                <a:latin typeface="+mj-lt"/>
              </a:rPr>
              <a:t>Suspendisse</a:t>
            </a:r>
            <a:r>
              <a:rPr lang="en-US" sz="1467" dirty="0">
                <a:latin typeface="+mj-lt"/>
              </a:rPr>
              <a:t> in </a:t>
            </a:r>
            <a:r>
              <a:rPr lang="en-US" sz="1467" dirty="0" err="1">
                <a:latin typeface="+mj-lt"/>
              </a:rPr>
              <a:t>tellus</a:t>
            </a:r>
            <a:r>
              <a:rPr lang="en-US" sz="1467" dirty="0">
                <a:latin typeface="+mj-lt"/>
              </a:rPr>
              <a:t> </a:t>
            </a:r>
            <a:r>
              <a:rPr lang="en-US" sz="1467" dirty="0" err="1">
                <a:latin typeface="+mj-lt"/>
              </a:rPr>
              <a:t>congue</a:t>
            </a:r>
            <a:r>
              <a:rPr lang="en-US" sz="1467" dirty="0">
                <a:latin typeface="+mj-lt"/>
              </a:rPr>
              <a:t> </a:t>
            </a:r>
            <a:r>
              <a:rPr lang="en-US" sz="1467" dirty="0" err="1">
                <a:latin typeface="+mj-lt"/>
              </a:rPr>
              <a:t>odio</a:t>
            </a:r>
            <a:r>
              <a:rPr lang="en-US" sz="1467" dirty="0">
                <a:latin typeface="+mj-lt"/>
              </a:rPr>
              <a:t> pharetra </a:t>
            </a:r>
            <a:r>
              <a:rPr lang="en-US" sz="1467" dirty="0" err="1">
                <a:latin typeface="+mj-lt"/>
              </a:rPr>
              <a:t>finibus</a:t>
            </a:r>
            <a:r>
              <a:rPr lang="en-US" sz="1467" dirty="0">
                <a:latin typeface="+mj-lt"/>
              </a:rPr>
              <a:t>. Nam </a:t>
            </a:r>
            <a:r>
              <a:rPr lang="en-US" sz="1467" dirty="0" err="1">
                <a:latin typeface="+mj-lt"/>
              </a:rPr>
              <a:t>vel</a:t>
            </a:r>
            <a:r>
              <a:rPr lang="en-US" sz="1467" dirty="0">
                <a:latin typeface="+mj-lt"/>
              </a:rPr>
              <a:t> </a:t>
            </a:r>
            <a:r>
              <a:rPr lang="en-US" sz="1467" dirty="0" err="1">
                <a:latin typeface="+mj-lt"/>
              </a:rPr>
              <a:t>auctor</a:t>
            </a:r>
            <a:r>
              <a:rPr lang="en-US" sz="1467" dirty="0">
                <a:latin typeface="+mj-lt"/>
              </a:rPr>
              <a:t> </a:t>
            </a:r>
            <a:r>
              <a:rPr lang="en-US" sz="1467" dirty="0" err="1">
                <a:latin typeface="+mj-lt"/>
              </a:rPr>
              <a:t>justo</a:t>
            </a:r>
            <a:r>
              <a:rPr lang="en-US" sz="1467" dirty="0">
                <a:latin typeface="+mj-lt"/>
              </a:rPr>
              <a:t>, vitae </a:t>
            </a:r>
            <a:r>
              <a:rPr lang="en-US" sz="1467" dirty="0" err="1">
                <a:latin typeface="+mj-lt"/>
              </a:rPr>
              <a:t>hendrerit</a:t>
            </a:r>
            <a:r>
              <a:rPr lang="en-US" sz="1467" dirty="0">
                <a:latin typeface="+mj-lt"/>
              </a:rPr>
              <a:t> </a:t>
            </a:r>
            <a:r>
              <a:rPr lang="en-US" sz="1467" dirty="0" err="1">
                <a:latin typeface="+mj-lt"/>
              </a:rPr>
              <a:t>orci</a:t>
            </a:r>
            <a:r>
              <a:rPr lang="en-US" sz="1467" dirty="0">
                <a:latin typeface="+mj-lt"/>
              </a:rPr>
              <a:t>. </a:t>
            </a:r>
            <a:r>
              <a:rPr lang="en-US" sz="1467" dirty="0" err="1">
                <a:latin typeface="+mj-lt"/>
              </a:rPr>
              <a:t>Duis</a:t>
            </a:r>
            <a:r>
              <a:rPr lang="en-US" sz="1467" dirty="0">
                <a:latin typeface="+mj-lt"/>
              </a:rPr>
              <a:t> </a:t>
            </a:r>
            <a:r>
              <a:rPr lang="en-US" sz="1467" dirty="0" err="1">
                <a:latin typeface="+mj-lt"/>
              </a:rPr>
              <a:t>nec</a:t>
            </a:r>
            <a:r>
              <a:rPr lang="en-US" sz="1467" dirty="0">
                <a:latin typeface="+mj-lt"/>
              </a:rPr>
              <a:t> </a:t>
            </a:r>
            <a:r>
              <a:rPr lang="en-US" sz="1467" dirty="0" err="1">
                <a:latin typeface="+mj-lt"/>
              </a:rPr>
              <a:t>sapien</a:t>
            </a:r>
            <a:r>
              <a:rPr lang="en-US" sz="1467" dirty="0">
                <a:latin typeface="+mj-lt"/>
              </a:rPr>
              <a:t> </a:t>
            </a:r>
            <a:r>
              <a:rPr lang="en-US" sz="1467" dirty="0" err="1">
                <a:latin typeface="+mj-lt"/>
              </a:rPr>
              <a:t>viverra</a:t>
            </a:r>
            <a:r>
              <a:rPr lang="en-US" sz="1467" dirty="0">
                <a:latin typeface="+mj-lt"/>
              </a:rPr>
              <a:t>, </a:t>
            </a:r>
            <a:r>
              <a:rPr lang="en-US" sz="1467" dirty="0" err="1">
                <a:latin typeface="+mj-lt"/>
              </a:rPr>
              <a:t>bibendum</a:t>
            </a:r>
            <a:r>
              <a:rPr lang="en-US" sz="1467" dirty="0">
                <a:latin typeface="+mj-lt"/>
              </a:rPr>
              <a:t> </a:t>
            </a:r>
            <a:r>
              <a:rPr lang="en-US" sz="1467" dirty="0" err="1">
                <a:latin typeface="+mj-lt"/>
              </a:rPr>
              <a:t>tellus</a:t>
            </a:r>
            <a:r>
              <a:rPr lang="en-US" sz="1467" dirty="0">
                <a:latin typeface="+mj-lt"/>
              </a:rPr>
              <a:t> </a:t>
            </a:r>
            <a:r>
              <a:rPr lang="en-US" sz="1467" dirty="0" err="1">
                <a:latin typeface="+mj-lt"/>
              </a:rPr>
              <a:t>eget</a:t>
            </a:r>
            <a:r>
              <a:rPr lang="en-US" sz="1467" dirty="0">
                <a:latin typeface="+mj-lt"/>
              </a:rPr>
              <a:t>, </a:t>
            </a:r>
            <a:r>
              <a:rPr lang="en-US" sz="1467" dirty="0" err="1">
                <a:latin typeface="+mj-lt"/>
              </a:rPr>
              <a:t>pellentesque</a:t>
            </a:r>
            <a:r>
              <a:rPr lang="en-US" sz="1467" dirty="0">
                <a:latin typeface="+mj-lt"/>
              </a:rPr>
              <a:t> </a:t>
            </a:r>
            <a:r>
              <a:rPr lang="en-US" sz="1467" dirty="0" err="1">
                <a:latin typeface="+mj-lt"/>
              </a:rPr>
              <a:t>massa</a:t>
            </a:r>
            <a:r>
              <a:rPr lang="en-US" sz="1467" dirty="0">
                <a:latin typeface="+mj-lt"/>
              </a:rPr>
              <a:t>. </a:t>
            </a:r>
            <a:r>
              <a:rPr lang="en-US" sz="1467" dirty="0" err="1">
                <a:latin typeface="+mj-lt"/>
              </a:rPr>
              <a:t>Nulla</a:t>
            </a:r>
            <a:r>
              <a:rPr lang="en-US" sz="1467" dirty="0">
                <a:latin typeface="+mj-lt"/>
              </a:rPr>
              <a:t> </a:t>
            </a:r>
            <a:r>
              <a:rPr lang="en-US" sz="1467" dirty="0" err="1">
                <a:latin typeface="+mj-lt"/>
              </a:rPr>
              <a:t>feugiat</a:t>
            </a:r>
            <a:r>
              <a:rPr lang="en-US" sz="1467" dirty="0">
                <a:latin typeface="+mj-lt"/>
              </a:rPr>
              <a:t>, </a:t>
            </a:r>
            <a:r>
              <a:rPr lang="en-US" sz="1467" dirty="0" err="1">
                <a:latin typeface="+mj-lt"/>
              </a:rPr>
              <a:t>turpis</a:t>
            </a:r>
            <a:r>
              <a:rPr lang="en-US" sz="1467" dirty="0">
                <a:latin typeface="+mj-lt"/>
              </a:rPr>
              <a:t> et </a:t>
            </a:r>
            <a:r>
              <a:rPr lang="en-US" sz="1467" dirty="0" err="1">
                <a:latin typeface="+mj-lt"/>
              </a:rPr>
              <a:t>posuere</a:t>
            </a:r>
            <a:r>
              <a:rPr lang="en-US" sz="1467" dirty="0">
                <a:latin typeface="+mj-lt"/>
              </a:rPr>
              <a:t> </a:t>
            </a:r>
            <a:r>
              <a:rPr lang="en-US" sz="1467" dirty="0" err="1">
                <a:latin typeface="+mj-lt"/>
              </a:rPr>
              <a:t>viverra</a:t>
            </a:r>
            <a:r>
              <a:rPr lang="en-US" sz="1467" dirty="0">
                <a:latin typeface="+mj-lt"/>
              </a:rPr>
              <a:t>, ipsum </a:t>
            </a:r>
            <a:r>
              <a:rPr lang="en-US" sz="1467" dirty="0" err="1">
                <a:latin typeface="+mj-lt"/>
              </a:rPr>
              <a:t>sem</a:t>
            </a:r>
            <a:r>
              <a:rPr lang="en-US" sz="1467" dirty="0">
                <a:latin typeface="+mj-lt"/>
              </a:rPr>
              <a:t> </a:t>
            </a:r>
            <a:r>
              <a:rPr lang="en-US" sz="1467" dirty="0" err="1">
                <a:latin typeface="+mj-lt"/>
              </a:rPr>
              <a:t>tincidunt</a:t>
            </a:r>
            <a:r>
              <a:rPr lang="en-US" sz="1467" dirty="0">
                <a:latin typeface="+mj-lt"/>
              </a:rPr>
              <a:t> </a:t>
            </a:r>
            <a:r>
              <a:rPr lang="en-US" sz="1467" dirty="0" err="1">
                <a:latin typeface="+mj-lt"/>
              </a:rPr>
              <a:t>est</a:t>
            </a:r>
            <a:r>
              <a:rPr lang="en-US" sz="1467" dirty="0">
                <a:latin typeface="+mj-lt"/>
              </a:rPr>
              <a:t>, </a:t>
            </a:r>
            <a:r>
              <a:rPr lang="en-US" sz="1467" dirty="0" err="1">
                <a:latin typeface="+mj-lt"/>
              </a:rPr>
              <a:t>finibus</a:t>
            </a:r>
            <a:r>
              <a:rPr lang="en-US" sz="1467" dirty="0">
                <a:latin typeface="+mj-lt"/>
              </a:rPr>
              <a:t> </a:t>
            </a:r>
            <a:r>
              <a:rPr lang="en-US" sz="1467" dirty="0" err="1">
                <a:latin typeface="+mj-lt"/>
              </a:rPr>
              <a:t>tempor</a:t>
            </a:r>
            <a:r>
              <a:rPr lang="en-US" sz="1467" dirty="0">
                <a:latin typeface="+mj-lt"/>
              </a:rPr>
              <a:t> </a:t>
            </a:r>
            <a:r>
              <a:rPr lang="en-US" sz="1467" dirty="0" err="1">
                <a:latin typeface="+mj-lt"/>
              </a:rPr>
              <a:t>nibh</a:t>
            </a:r>
            <a:r>
              <a:rPr lang="en-US" sz="1467" dirty="0">
                <a:latin typeface="+mj-lt"/>
              </a:rPr>
              <a:t> ante semper diam. </a:t>
            </a:r>
            <a:r>
              <a:rPr lang="en-US" sz="1467" dirty="0" err="1">
                <a:latin typeface="+mj-lt"/>
              </a:rPr>
              <a:t>Nullam</a:t>
            </a:r>
            <a:r>
              <a:rPr lang="en-US" sz="1467" dirty="0">
                <a:latin typeface="+mj-lt"/>
              </a:rPr>
              <a:t> </a:t>
            </a:r>
            <a:r>
              <a:rPr lang="en-US" sz="1467" dirty="0" err="1">
                <a:latin typeface="+mj-lt"/>
              </a:rPr>
              <a:t>quis</a:t>
            </a:r>
            <a:r>
              <a:rPr lang="en-US" sz="1467" dirty="0">
                <a:latin typeface="+mj-lt"/>
              </a:rPr>
              <a:t> </a:t>
            </a:r>
            <a:r>
              <a:rPr lang="en-US" sz="1467" dirty="0" err="1">
                <a:latin typeface="+mj-lt"/>
              </a:rPr>
              <a:t>euismod</a:t>
            </a:r>
            <a:r>
              <a:rPr lang="en-US" sz="1467" dirty="0">
                <a:latin typeface="+mj-lt"/>
              </a:rPr>
              <a:t> </a:t>
            </a:r>
            <a:r>
              <a:rPr lang="en-US" sz="1467" dirty="0" err="1">
                <a:latin typeface="+mj-lt"/>
              </a:rPr>
              <a:t>neque</a:t>
            </a:r>
            <a:r>
              <a:rPr lang="en-US" sz="1467" dirty="0">
                <a:latin typeface="+mj-lt"/>
              </a:rPr>
              <a:t>, </a:t>
            </a:r>
            <a:r>
              <a:rPr lang="en-US" sz="1467" dirty="0" err="1">
                <a:latin typeface="+mj-lt"/>
              </a:rPr>
              <a:t>nec</a:t>
            </a:r>
            <a:r>
              <a:rPr lang="en-US" sz="1467" dirty="0">
                <a:latin typeface="+mj-lt"/>
              </a:rPr>
              <a:t> </a:t>
            </a:r>
            <a:r>
              <a:rPr lang="en-US" sz="1467" dirty="0" err="1">
                <a:latin typeface="+mj-lt"/>
              </a:rPr>
              <a:t>facilisis</a:t>
            </a:r>
            <a:r>
              <a:rPr lang="en-US" sz="1467" dirty="0">
                <a:latin typeface="+mj-lt"/>
              </a:rPr>
              <a:t> sem. </a:t>
            </a:r>
            <a:r>
              <a:rPr lang="en-US" sz="1467" dirty="0" err="1">
                <a:latin typeface="+mj-lt"/>
              </a:rPr>
              <a:t>Morbi</a:t>
            </a:r>
            <a:r>
              <a:rPr lang="en-US" sz="1467" dirty="0">
                <a:latin typeface="+mj-lt"/>
              </a:rPr>
              <a:t> </a:t>
            </a:r>
            <a:r>
              <a:rPr lang="en-US" sz="1467" dirty="0" err="1">
                <a:latin typeface="+mj-lt"/>
              </a:rPr>
              <a:t>egestas</a:t>
            </a:r>
            <a:r>
              <a:rPr lang="en-US" sz="1467" dirty="0">
                <a:latin typeface="+mj-lt"/>
              </a:rPr>
              <a:t> </a:t>
            </a:r>
            <a:r>
              <a:rPr lang="en-US" sz="1467" dirty="0" err="1">
                <a:latin typeface="+mj-lt"/>
              </a:rPr>
              <a:t>iaculis</a:t>
            </a:r>
            <a:r>
              <a:rPr lang="en-US" sz="1467" dirty="0">
                <a:latin typeface="+mj-lt"/>
              </a:rPr>
              <a:t> </a:t>
            </a:r>
            <a:r>
              <a:rPr lang="en-US" sz="1467" dirty="0" err="1">
                <a:latin typeface="+mj-lt"/>
              </a:rPr>
              <a:t>dignissim</a:t>
            </a:r>
            <a:r>
              <a:rPr lang="en-US" sz="1467" dirty="0">
                <a:latin typeface="+mj-lt"/>
              </a:rPr>
              <a:t>. In </a:t>
            </a:r>
            <a:r>
              <a:rPr lang="en-US" sz="1467" dirty="0" err="1">
                <a:latin typeface="+mj-lt"/>
              </a:rPr>
              <a:t>accumsan</a:t>
            </a:r>
            <a:r>
              <a:rPr lang="en-US" sz="1467" dirty="0">
                <a:latin typeface="+mj-lt"/>
              </a:rPr>
              <a:t> </a:t>
            </a:r>
            <a:r>
              <a:rPr lang="en-US" sz="1467" dirty="0" err="1">
                <a:latin typeface="+mj-lt"/>
              </a:rPr>
              <a:t>tortor</a:t>
            </a:r>
            <a:r>
              <a:rPr lang="en-US" sz="1467" dirty="0">
                <a:latin typeface="+mj-lt"/>
              </a:rPr>
              <a:t> </a:t>
            </a:r>
            <a:r>
              <a:rPr lang="en-US" sz="1467" dirty="0" err="1">
                <a:latin typeface="+mj-lt"/>
              </a:rPr>
              <a:t>elit</a:t>
            </a:r>
            <a:r>
              <a:rPr lang="en-US" sz="1467" dirty="0">
                <a:latin typeface="+mj-lt"/>
              </a:rPr>
              <a:t>, non </a:t>
            </a:r>
            <a:r>
              <a:rPr lang="en-US" sz="1467" dirty="0" err="1">
                <a:latin typeface="+mj-lt"/>
              </a:rPr>
              <a:t>euismod</a:t>
            </a:r>
            <a:r>
              <a:rPr lang="en-US" sz="1467" dirty="0">
                <a:latin typeface="+mj-lt"/>
              </a:rPr>
              <a:t> </a:t>
            </a:r>
            <a:r>
              <a:rPr lang="en-US" sz="1467" dirty="0" err="1">
                <a:latin typeface="+mj-lt"/>
              </a:rPr>
              <a:t>eros</a:t>
            </a:r>
            <a:r>
              <a:rPr lang="en-US" sz="1467" dirty="0">
                <a:latin typeface="+mj-lt"/>
              </a:rPr>
              <a:t> </a:t>
            </a:r>
            <a:r>
              <a:rPr lang="en-US" sz="1467" dirty="0" err="1">
                <a:latin typeface="+mj-lt"/>
              </a:rPr>
              <a:t>accumsan</a:t>
            </a:r>
            <a:r>
              <a:rPr lang="en-US" sz="1467" dirty="0">
                <a:latin typeface="+mj-lt"/>
              </a:rPr>
              <a:t> ac. </a:t>
            </a:r>
            <a:r>
              <a:rPr lang="en-US" sz="1467" dirty="0" err="1">
                <a:latin typeface="+mj-lt"/>
              </a:rPr>
              <a:t>Sed</a:t>
            </a:r>
            <a:r>
              <a:rPr lang="en-US" sz="1467" dirty="0">
                <a:latin typeface="+mj-lt"/>
              </a:rPr>
              <a:t> </a:t>
            </a:r>
            <a:r>
              <a:rPr lang="en-US" sz="1467" dirty="0" err="1">
                <a:latin typeface="+mj-lt"/>
              </a:rPr>
              <a:t>ultrices</a:t>
            </a:r>
            <a:r>
              <a:rPr lang="en-US" sz="1467" dirty="0">
                <a:latin typeface="+mj-lt"/>
              </a:rPr>
              <a:t> mi lorem, </a:t>
            </a:r>
            <a:r>
              <a:rPr lang="en-US" sz="1467" dirty="0" err="1">
                <a:latin typeface="+mj-lt"/>
              </a:rPr>
              <a:t>ut</a:t>
            </a:r>
            <a:r>
              <a:rPr lang="en-US" sz="1467" dirty="0">
                <a:latin typeface="+mj-lt"/>
              </a:rPr>
              <a:t> </a:t>
            </a:r>
            <a:r>
              <a:rPr lang="en-US" sz="1467" dirty="0" err="1">
                <a:latin typeface="+mj-lt"/>
              </a:rPr>
              <a:t>dignissim</a:t>
            </a:r>
            <a:r>
              <a:rPr lang="en-US" sz="1467" dirty="0">
                <a:latin typeface="+mj-lt"/>
              </a:rPr>
              <a:t> </a:t>
            </a:r>
            <a:r>
              <a:rPr lang="en-US" sz="1467" dirty="0" err="1">
                <a:latin typeface="+mj-lt"/>
              </a:rPr>
              <a:t>nibh</a:t>
            </a:r>
            <a:r>
              <a:rPr lang="en-US" sz="1467" dirty="0">
                <a:latin typeface="+mj-lt"/>
              </a:rPr>
              <a:t> </a:t>
            </a:r>
            <a:r>
              <a:rPr lang="en-US" sz="1467" dirty="0" err="1">
                <a:latin typeface="+mj-lt"/>
              </a:rPr>
              <a:t>facilisis</a:t>
            </a:r>
            <a:r>
              <a:rPr lang="en-US" sz="1467" dirty="0">
                <a:latin typeface="+mj-lt"/>
              </a:rPr>
              <a:t> vel.</a:t>
            </a:r>
          </a:p>
        </p:txBody>
      </p:sp>
      <p:sp>
        <p:nvSpPr>
          <p:cNvPr id="5" name="Text Placeholder 4"/>
          <p:cNvSpPr>
            <a:spLocks noGrp="1"/>
          </p:cNvSpPr>
          <p:nvPr>
            <p:ph type="body" sz="quarter" idx="11" hasCustomPrompt="1"/>
          </p:nvPr>
        </p:nvSpPr>
        <p:spPr>
          <a:xfrm>
            <a:off x="476251" y="1439333"/>
            <a:ext cx="11239500"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Highlight goes here</a:t>
            </a:r>
          </a:p>
        </p:txBody>
      </p:sp>
      <p:cxnSp>
        <p:nvCxnSpPr>
          <p:cNvPr id="6" name="Straight Connector 5"/>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3837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3" y="1896533"/>
            <a:ext cx="5314948" cy="4072467"/>
          </a:xfrm>
        </p:spPr>
        <p:txBody>
          <a:bodyPr/>
          <a:lstStyle>
            <a:lvl1pPr marL="228594" indent="-228594">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799" y="1896533"/>
            <a:ext cx="5324476" cy="4072467"/>
          </a:xfrm>
        </p:spPr>
        <p:txBody>
          <a:bodyPr/>
          <a:lstStyle>
            <a:lvl1pPr marL="228594" indent="-228594">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7" y="1439333"/>
            <a:ext cx="532447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OTHER Highlight goes here</a:t>
            </a:r>
          </a:p>
        </p:txBody>
      </p:sp>
      <p:cxnSp>
        <p:nvCxnSpPr>
          <p:cNvPr id="8" name="Straight Connector 7"/>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22651969"/>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3" y="1439333"/>
            <a:ext cx="5314948"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dirty="0"/>
              <a:t>Please add picture here</a:t>
            </a:r>
          </a:p>
          <a:p>
            <a:endParaRPr lang="en-US" dirty="0"/>
          </a:p>
          <a:p>
            <a:endParaRPr lang="en-US" dirty="0"/>
          </a:p>
        </p:txBody>
      </p:sp>
      <p:cxnSp>
        <p:nvCxnSpPr>
          <p:cNvPr id="5" name="Straight Connector 4"/>
          <p:cNvCxnSpPr/>
          <p:nvPr userDrawn="1"/>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346785605"/>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896533"/>
            <a:ext cx="5314949" cy="40724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Highlight goes here</a:t>
            </a:r>
          </a:p>
        </p:txBody>
      </p:sp>
      <p:cxnSp>
        <p:nvCxnSpPr>
          <p:cNvPr id="7" name="Straight Connector 6"/>
          <p:cNvCxnSpPr/>
          <p:nvPr userDrawn="1"/>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92078766"/>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2133"/>
            </a:lvl1pPr>
          </a:lstStyle>
          <a:p>
            <a:r>
              <a:rPr lang="en-US" dirty="0"/>
              <a:t>Please add picture here</a:t>
            </a:r>
          </a:p>
          <a:p>
            <a:endParaRPr lang="en-US" dirty="0"/>
          </a:p>
          <a:p>
            <a:endParaRPr lang="en-US" dirty="0"/>
          </a:p>
        </p:txBody>
      </p:sp>
      <p:cxnSp>
        <p:nvCxnSpPr>
          <p:cNvPr id="7" name="Straight Connector 6"/>
          <p:cNvCxnSpPr/>
          <p:nvPr userDrawn="1"/>
        </p:nvCxnSpPr>
        <p:spPr>
          <a:xfrm>
            <a:off x="392546"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867" b="1">
                <a:solidFill>
                  <a:schemeClr val="accent2"/>
                </a:solidFill>
                <a:latin typeface="+mj-lt"/>
              </a:defRPr>
            </a:lvl1pPr>
            <a:lvl2pPr marL="609585" indent="0">
              <a:buNone/>
              <a:defRPr>
                <a:latin typeface="+mj-lt"/>
              </a:defRPr>
            </a:lvl2pPr>
            <a:lvl3pPr marL="1219170" indent="0">
              <a:buNone/>
              <a:defRPr>
                <a:latin typeface="+mj-lt"/>
              </a:defRPr>
            </a:lvl3pPr>
            <a:lvl4pPr marL="1828754" indent="0">
              <a:buNone/>
              <a:defRPr>
                <a:latin typeface="+mj-lt"/>
              </a:defRPr>
            </a:lvl4pPr>
            <a:lvl5pPr marL="2438339"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67" baseline="0">
                <a:latin typeface="+mn-lt"/>
              </a:defRPr>
            </a:lvl1pPr>
            <a:lvl5pPr marL="2819330" indent="-38099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93261522"/>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6" y="2373859"/>
            <a:ext cx="5314948" cy="3595140"/>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384"/>
              </a:spcBef>
              <a:buNone/>
              <a:defRPr sz="1200" b="1" i="1" cap="none" spc="133" baseline="0">
                <a:solidFill>
                  <a:schemeClr val="tx1"/>
                </a:solidFill>
              </a:defRPr>
            </a:lvl1pPr>
          </a:lstStyle>
          <a:p>
            <a:pPr lvl="0"/>
            <a:r>
              <a:rPr lang="en-US" dirty="0"/>
              <a:t>Please put title here</a:t>
            </a:r>
          </a:p>
        </p:txBody>
      </p:sp>
      <p:sp>
        <p:nvSpPr>
          <p:cNvPr id="13" name="Rectangle 12"/>
          <p:cNvSpPr/>
          <p:nvPr userDrawn="1"/>
        </p:nvSpPr>
        <p:spPr>
          <a:xfrm>
            <a:off x="7112000" y="1"/>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Oval 13"/>
          <p:cNvSpPr/>
          <p:nvPr userDrawn="1"/>
        </p:nvSpPr>
        <p:spPr>
          <a:xfrm>
            <a:off x="8305208" y="1870968"/>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256394469"/>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2" y="2373859"/>
            <a:ext cx="5324476" cy="3595140"/>
          </a:xfrm>
        </p:spPr>
        <p:txBody>
          <a:bodyPr/>
          <a:lstStyle>
            <a:lvl1pPr marL="228594" indent="-228594">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5973762" y="1439333"/>
            <a:ext cx="5314951"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Please put name here</a:t>
            </a:r>
          </a:p>
        </p:txBody>
      </p:sp>
      <p:sp>
        <p:nvSpPr>
          <p:cNvPr id="9" name="Rectangle 8"/>
          <p:cNvSpPr/>
          <p:nvPr userDrawn="1"/>
        </p:nvSpPr>
        <p:spPr>
          <a:xfrm>
            <a:off x="-1" y="1"/>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p:cNvSpPr/>
          <p:nvPr userDrawn="1"/>
        </p:nvSpPr>
        <p:spPr>
          <a:xfrm>
            <a:off x="1193208" y="1870968"/>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384"/>
              </a:spcBef>
              <a:buNone/>
              <a:defRPr sz="1200" b="1" i="1" cap="none" spc="133"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71478063"/>
      </p:ext>
    </p:extLst>
  </p:cSld>
  <p:clrMapOvr>
    <a:masterClrMapping/>
  </p:clrMapOvr>
  <p:extLst mod="1">
    <p:ext uri="{DCECCB84-F9BA-43D5-87BE-67443E8EF086}">
      <p15:sldGuideLst xmlns:p15="http://schemas.microsoft.com/office/powerpoint/2012/main">
        <p15:guide id="1" pos="2400">
          <p15:clr>
            <a:srgbClr val="FBAE40"/>
          </p15:clr>
        </p15:guide>
        <p15:guide id="2" orient="horz" pos="152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476251" y="1439333"/>
            <a:ext cx="11239500"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dirty="0">
                <a:latin typeface="+mj-lt"/>
              </a:rPr>
              <a:t>In </a:t>
            </a:r>
            <a:r>
              <a:rPr lang="en-US" sz="1467" dirty="0" err="1">
                <a:latin typeface="+mj-lt"/>
              </a:rPr>
              <a:t>egestas</a:t>
            </a:r>
            <a:r>
              <a:rPr lang="en-US" sz="1467" dirty="0">
                <a:latin typeface="+mj-lt"/>
              </a:rPr>
              <a:t> </a:t>
            </a:r>
            <a:r>
              <a:rPr lang="en-US" sz="1467" dirty="0" err="1">
                <a:latin typeface="+mj-lt"/>
              </a:rPr>
              <a:t>orci</a:t>
            </a:r>
            <a:r>
              <a:rPr lang="en-US" sz="1467" dirty="0">
                <a:latin typeface="+mj-lt"/>
              </a:rPr>
              <a:t> </a:t>
            </a:r>
            <a:r>
              <a:rPr lang="en-US" sz="1467" dirty="0" err="1">
                <a:latin typeface="+mj-lt"/>
              </a:rPr>
              <a:t>eu</a:t>
            </a:r>
            <a:r>
              <a:rPr lang="en-US" sz="1467" dirty="0">
                <a:latin typeface="+mj-lt"/>
              </a:rPr>
              <a:t> </a:t>
            </a:r>
            <a:r>
              <a:rPr lang="en-US" sz="1467" dirty="0" err="1">
                <a:latin typeface="+mj-lt"/>
              </a:rPr>
              <a:t>lacinia</a:t>
            </a:r>
            <a:r>
              <a:rPr lang="en-US" sz="1467" dirty="0">
                <a:latin typeface="+mj-lt"/>
              </a:rPr>
              <a:t> </a:t>
            </a:r>
            <a:r>
              <a:rPr lang="en-US" sz="1467" dirty="0" err="1">
                <a:latin typeface="+mj-lt"/>
              </a:rPr>
              <a:t>consectetur</a:t>
            </a:r>
            <a:r>
              <a:rPr lang="en-US" sz="1467" dirty="0">
                <a:latin typeface="+mj-lt"/>
              </a:rPr>
              <a:t>. In dolor ipsum, gravida et </a:t>
            </a:r>
            <a:r>
              <a:rPr lang="en-US" sz="1467" dirty="0" err="1">
                <a:latin typeface="+mj-lt"/>
              </a:rPr>
              <a:t>sagittis</a:t>
            </a:r>
            <a:r>
              <a:rPr lang="en-US" sz="1467" dirty="0">
                <a:latin typeface="+mj-lt"/>
              </a:rPr>
              <a:t> id, </a:t>
            </a:r>
            <a:r>
              <a:rPr lang="en-US" sz="1467" dirty="0" err="1">
                <a:latin typeface="+mj-lt"/>
              </a:rPr>
              <a:t>sollicitudin</a:t>
            </a:r>
            <a:r>
              <a:rPr lang="en-US" sz="1467" dirty="0">
                <a:latin typeface="+mj-lt"/>
              </a:rPr>
              <a:t> </a:t>
            </a:r>
            <a:r>
              <a:rPr lang="en-US" sz="1467" dirty="0" err="1">
                <a:latin typeface="+mj-lt"/>
              </a:rPr>
              <a:t>ut</a:t>
            </a:r>
            <a:r>
              <a:rPr lang="en-US" sz="1467" dirty="0">
                <a:latin typeface="+mj-lt"/>
              </a:rPr>
              <a:t> </a:t>
            </a:r>
            <a:r>
              <a:rPr lang="en-US" sz="1467" dirty="0" err="1">
                <a:latin typeface="+mj-lt"/>
              </a:rPr>
              <a:t>nisl</a:t>
            </a:r>
            <a:r>
              <a:rPr lang="en-US" sz="1467" dirty="0">
                <a:latin typeface="+mj-lt"/>
              </a:rPr>
              <a:t>. </a:t>
            </a:r>
            <a:r>
              <a:rPr lang="en-US" sz="1467" dirty="0" err="1">
                <a:latin typeface="+mj-lt"/>
              </a:rPr>
              <a:t>Praesent</a:t>
            </a:r>
            <a:r>
              <a:rPr lang="en-US" sz="1467" dirty="0">
                <a:latin typeface="+mj-lt"/>
              </a:rPr>
              <a:t> </a:t>
            </a:r>
            <a:r>
              <a:rPr lang="en-US" sz="1467" dirty="0" err="1">
                <a:latin typeface="+mj-lt"/>
              </a:rPr>
              <a:t>bibendum</a:t>
            </a:r>
            <a:r>
              <a:rPr lang="en-US" sz="1467" dirty="0">
                <a:latin typeface="+mj-lt"/>
              </a:rPr>
              <a:t> tempus </a:t>
            </a:r>
            <a:r>
              <a:rPr lang="en-US" sz="1467" dirty="0" err="1">
                <a:latin typeface="+mj-lt"/>
              </a:rPr>
              <a:t>tellus</a:t>
            </a:r>
            <a:r>
              <a:rPr lang="en-US" sz="1467" dirty="0">
                <a:latin typeface="+mj-lt"/>
              </a:rPr>
              <a:t> </a:t>
            </a:r>
            <a:r>
              <a:rPr lang="en-US" sz="1467" dirty="0" err="1">
                <a:latin typeface="+mj-lt"/>
              </a:rPr>
              <a:t>nec</a:t>
            </a:r>
            <a:r>
              <a:rPr lang="en-US" sz="1467" dirty="0">
                <a:latin typeface="+mj-lt"/>
              </a:rPr>
              <a:t> </a:t>
            </a:r>
            <a:r>
              <a:rPr lang="en-US" sz="1467" dirty="0" err="1">
                <a:latin typeface="+mj-lt"/>
              </a:rPr>
              <a:t>hendrerit</a:t>
            </a:r>
            <a:r>
              <a:rPr lang="en-US" sz="1467" dirty="0">
                <a:latin typeface="+mj-lt"/>
              </a:rPr>
              <a:t>. Nam in </a:t>
            </a:r>
            <a:r>
              <a:rPr lang="en-US" sz="1467" dirty="0" err="1">
                <a:latin typeface="+mj-lt"/>
              </a:rPr>
              <a:t>tempor</a:t>
            </a:r>
            <a:r>
              <a:rPr lang="en-US" sz="1467" dirty="0">
                <a:latin typeface="+mj-lt"/>
              </a:rPr>
              <a:t> </a:t>
            </a:r>
            <a:r>
              <a:rPr lang="en-US" sz="1467" dirty="0" err="1">
                <a:latin typeface="+mj-lt"/>
              </a:rPr>
              <a:t>metus</a:t>
            </a:r>
            <a:r>
              <a:rPr lang="en-US" sz="1467" dirty="0">
                <a:latin typeface="+mj-lt"/>
              </a:rPr>
              <a:t>, ac </a:t>
            </a:r>
            <a:r>
              <a:rPr lang="en-US" sz="1467" dirty="0" err="1">
                <a:latin typeface="+mj-lt"/>
              </a:rPr>
              <a:t>finibus</a:t>
            </a:r>
            <a:r>
              <a:rPr lang="en-US" sz="1467" dirty="0">
                <a:latin typeface="+mj-lt"/>
              </a:rPr>
              <a:t> </a:t>
            </a:r>
            <a:r>
              <a:rPr lang="en-US" sz="1467" dirty="0" err="1">
                <a:latin typeface="+mj-lt"/>
              </a:rPr>
              <a:t>purus</a:t>
            </a:r>
            <a:r>
              <a:rPr lang="en-US" sz="1467" dirty="0">
                <a:latin typeface="+mj-lt"/>
              </a:rPr>
              <a:t>. </a:t>
            </a:r>
            <a:r>
              <a:rPr lang="en-US" sz="1467" dirty="0" err="1">
                <a:latin typeface="+mj-lt"/>
              </a:rPr>
              <a:t>Praesent</a:t>
            </a:r>
            <a:r>
              <a:rPr lang="en-US" sz="1467" dirty="0">
                <a:latin typeface="+mj-lt"/>
              </a:rPr>
              <a:t> </a:t>
            </a:r>
            <a:r>
              <a:rPr lang="en-US" sz="1467" dirty="0" err="1">
                <a:latin typeface="+mj-lt"/>
              </a:rPr>
              <a:t>consequat</a:t>
            </a:r>
            <a:r>
              <a:rPr lang="en-US" sz="1467" dirty="0">
                <a:latin typeface="+mj-lt"/>
              </a:rPr>
              <a:t> </a:t>
            </a:r>
            <a:r>
              <a:rPr lang="en-US" sz="1467" dirty="0" err="1">
                <a:latin typeface="+mj-lt"/>
              </a:rPr>
              <a:t>lectus</a:t>
            </a:r>
            <a:r>
              <a:rPr lang="en-US" sz="1467" dirty="0">
                <a:latin typeface="+mj-lt"/>
              </a:rPr>
              <a:t> sit </a:t>
            </a:r>
            <a:r>
              <a:rPr lang="en-US" sz="1467" dirty="0" err="1">
                <a:latin typeface="+mj-lt"/>
              </a:rPr>
              <a:t>amet</a:t>
            </a:r>
            <a:r>
              <a:rPr lang="en-US" sz="1467" dirty="0">
                <a:latin typeface="+mj-lt"/>
              </a:rPr>
              <a:t> </a:t>
            </a:r>
            <a:r>
              <a:rPr lang="en-US" sz="1467" dirty="0" err="1">
                <a:latin typeface="+mj-lt"/>
              </a:rPr>
              <a:t>tortor</a:t>
            </a:r>
            <a:r>
              <a:rPr lang="en-US" sz="1467" dirty="0">
                <a:latin typeface="+mj-lt"/>
              </a:rPr>
              <a:t> pharetra, </a:t>
            </a:r>
            <a:r>
              <a:rPr lang="en-US" sz="1467" dirty="0" err="1">
                <a:latin typeface="+mj-lt"/>
              </a:rPr>
              <a:t>sed</a:t>
            </a:r>
            <a:r>
              <a:rPr lang="en-US" sz="1467" dirty="0">
                <a:latin typeface="+mj-lt"/>
              </a:rPr>
              <a:t> </a:t>
            </a:r>
            <a:r>
              <a:rPr lang="en-US" sz="1467" dirty="0" err="1">
                <a:latin typeface="+mj-lt"/>
              </a:rPr>
              <a:t>venenatis</a:t>
            </a:r>
            <a:r>
              <a:rPr lang="en-US" sz="1467" dirty="0">
                <a:latin typeface="+mj-lt"/>
              </a:rPr>
              <a:t> </a:t>
            </a:r>
            <a:r>
              <a:rPr lang="en-US" sz="1467" dirty="0" err="1">
                <a:latin typeface="+mj-lt"/>
              </a:rPr>
              <a:t>eros</a:t>
            </a:r>
            <a:r>
              <a:rPr lang="en-US" sz="1467" dirty="0">
                <a:latin typeface="+mj-lt"/>
              </a:rPr>
              <a:t> </a:t>
            </a:r>
            <a:r>
              <a:rPr lang="en-US" sz="1467" dirty="0" err="1">
                <a:latin typeface="+mj-lt"/>
              </a:rPr>
              <a:t>lacinia</a:t>
            </a:r>
            <a:r>
              <a:rPr lang="en-US" sz="1467" dirty="0">
                <a:latin typeface="+mj-lt"/>
              </a:rPr>
              <a:t>. In </a:t>
            </a:r>
            <a:r>
              <a:rPr lang="en-US" sz="1467" dirty="0" err="1">
                <a:latin typeface="+mj-lt"/>
              </a:rPr>
              <a:t>sed</a:t>
            </a:r>
            <a:r>
              <a:rPr lang="en-US" sz="1467" dirty="0">
                <a:latin typeface="+mj-lt"/>
              </a:rPr>
              <a:t> </a:t>
            </a:r>
            <a:r>
              <a:rPr lang="en-US" sz="1467" dirty="0" err="1">
                <a:latin typeface="+mj-lt"/>
              </a:rPr>
              <a:t>erat</a:t>
            </a:r>
            <a:r>
              <a:rPr lang="en-US" sz="1467" dirty="0">
                <a:latin typeface="+mj-lt"/>
              </a:rPr>
              <a:t> libero. </a:t>
            </a:r>
            <a:r>
              <a:rPr lang="en-US" sz="1467" dirty="0" err="1">
                <a:latin typeface="+mj-lt"/>
              </a:rPr>
              <a:t>Sed</a:t>
            </a:r>
            <a:r>
              <a:rPr lang="en-US" sz="1467" dirty="0">
                <a:latin typeface="+mj-lt"/>
              </a:rPr>
              <a:t> lorem </a:t>
            </a:r>
            <a:r>
              <a:rPr lang="en-US" sz="1467" dirty="0" err="1">
                <a:latin typeface="+mj-lt"/>
              </a:rPr>
              <a:t>neque</a:t>
            </a:r>
            <a:r>
              <a:rPr lang="en-US" sz="1467" dirty="0">
                <a:latin typeface="+mj-lt"/>
              </a:rPr>
              <a:t>, </a:t>
            </a:r>
            <a:r>
              <a:rPr lang="en-US" sz="1467" dirty="0" err="1">
                <a:latin typeface="+mj-lt"/>
              </a:rPr>
              <a:t>commodo</a:t>
            </a:r>
            <a:r>
              <a:rPr lang="en-US" sz="1467" dirty="0">
                <a:latin typeface="+mj-lt"/>
              </a:rPr>
              <a:t> vitae ex at, pharetra convallis </a:t>
            </a:r>
            <a:r>
              <a:rPr lang="en-US" sz="1467" dirty="0" err="1">
                <a:latin typeface="+mj-lt"/>
              </a:rPr>
              <a:t>nunc</a:t>
            </a:r>
            <a:r>
              <a:rPr lang="en-US" sz="1467" dirty="0">
                <a:latin typeface="+mj-lt"/>
              </a:rPr>
              <a:t>. In </a:t>
            </a:r>
            <a:r>
              <a:rPr lang="en-US" sz="1467" dirty="0" err="1">
                <a:latin typeface="+mj-lt"/>
              </a:rPr>
              <a:t>vehicula</a:t>
            </a:r>
            <a:r>
              <a:rPr lang="en-US" sz="1467" dirty="0">
                <a:latin typeface="+mj-lt"/>
              </a:rPr>
              <a:t> </a:t>
            </a:r>
            <a:r>
              <a:rPr lang="en-US" sz="1467" dirty="0" err="1">
                <a:latin typeface="+mj-lt"/>
              </a:rPr>
              <a:t>mauris</a:t>
            </a:r>
            <a:r>
              <a:rPr lang="en-US" sz="1467" dirty="0">
                <a:latin typeface="+mj-lt"/>
              </a:rPr>
              <a:t> ligula. </a:t>
            </a:r>
            <a:r>
              <a:rPr lang="en-US" sz="1467" dirty="0" err="1">
                <a:latin typeface="+mj-lt"/>
              </a:rPr>
              <a:t>Suspendisse</a:t>
            </a:r>
            <a:r>
              <a:rPr lang="en-US" sz="1467" dirty="0">
                <a:latin typeface="+mj-lt"/>
              </a:rPr>
              <a:t> in </a:t>
            </a:r>
            <a:r>
              <a:rPr lang="en-US" sz="1467" dirty="0" err="1">
                <a:latin typeface="+mj-lt"/>
              </a:rPr>
              <a:t>tellus</a:t>
            </a:r>
            <a:r>
              <a:rPr lang="en-US" sz="1467" dirty="0">
                <a:latin typeface="+mj-lt"/>
              </a:rPr>
              <a:t> </a:t>
            </a:r>
            <a:r>
              <a:rPr lang="en-US" sz="1467" dirty="0" err="1">
                <a:latin typeface="+mj-lt"/>
              </a:rPr>
              <a:t>congue</a:t>
            </a:r>
            <a:r>
              <a:rPr lang="en-US" sz="1467" dirty="0">
                <a:latin typeface="+mj-lt"/>
              </a:rPr>
              <a:t> </a:t>
            </a:r>
            <a:r>
              <a:rPr lang="en-US" sz="1467" dirty="0" err="1">
                <a:latin typeface="+mj-lt"/>
              </a:rPr>
              <a:t>odio</a:t>
            </a:r>
            <a:r>
              <a:rPr lang="en-US" sz="1467" dirty="0">
                <a:latin typeface="+mj-lt"/>
              </a:rPr>
              <a:t> pharetra </a:t>
            </a:r>
            <a:r>
              <a:rPr lang="en-US" sz="1467" dirty="0" err="1">
                <a:latin typeface="+mj-lt"/>
              </a:rPr>
              <a:t>finibus</a:t>
            </a:r>
            <a:r>
              <a:rPr lang="en-US" sz="1467" dirty="0">
                <a:latin typeface="+mj-lt"/>
              </a:rPr>
              <a:t>. Nam </a:t>
            </a:r>
            <a:r>
              <a:rPr lang="en-US" sz="1467" dirty="0" err="1">
                <a:latin typeface="+mj-lt"/>
              </a:rPr>
              <a:t>vel</a:t>
            </a:r>
            <a:r>
              <a:rPr lang="en-US" sz="1467" dirty="0">
                <a:latin typeface="+mj-lt"/>
              </a:rPr>
              <a:t> </a:t>
            </a:r>
            <a:r>
              <a:rPr lang="en-US" sz="1467" dirty="0" err="1">
                <a:latin typeface="+mj-lt"/>
              </a:rPr>
              <a:t>auctor</a:t>
            </a:r>
            <a:r>
              <a:rPr lang="en-US" sz="1467" dirty="0">
                <a:latin typeface="+mj-lt"/>
              </a:rPr>
              <a:t> </a:t>
            </a:r>
            <a:r>
              <a:rPr lang="en-US" sz="1467" dirty="0" err="1">
                <a:latin typeface="+mj-lt"/>
              </a:rPr>
              <a:t>justo</a:t>
            </a:r>
            <a:r>
              <a:rPr lang="en-US" sz="1467" dirty="0">
                <a:latin typeface="+mj-lt"/>
              </a:rPr>
              <a:t>, vitae </a:t>
            </a:r>
            <a:r>
              <a:rPr lang="en-US" sz="1467" dirty="0" err="1">
                <a:latin typeface="+mj-lt"/>
              </a:rPr>
              <a:t>hendrerit</a:t>
            </a:r>
            <a:r>
              <a:rPr lang="en-US" sz="1467" dirty="0">
                <a:latin typeface="+mj-lt"/>
              </a:rPr>
              <a:t> </a:t>
            </a:r>
            <a:r>
              <a:rPr lang="en-US" sz="1467" dirty="0" err="1">
                <a:latin typeface="+mj-lt"/>
              </a:rPr>
              <a:t>orci</a:t>
            </a:r>
            <a:r>
              <a:rPr lang="en-US" sz="1467" dirty="0">
                <a:latin typeface="+mj-lt"/>
              </a:rPr>
              <a:t>. </a:t>
            </a:r>
            <a:r>
              <a:rPr lang="en-US" sz="1467" dirty="0" err="1">
                <a:latin typeface="+mj-lt"/>
              </a:rPr>
              <a:t>Duis</a:t>
            </a:r>
            <a:r>
              <a:rPr lang="en-US" sz="1467" dirty="0">
                <a:latin typeface="+mj-lt"/>
              </a:rPr>
              <a:t> </a:t>
            </a:r>
            <a:r>
              <a:rPr lang="en-US" sz="1467" dirty="0" err="1">
                <a:latin typeface="+mj-lt"/>
              </a:rPr>
              <a:t>nec</a:t>
            </a:r>
            <a:r>
              <a:rPr lang="en-US" sz="1467" dirty="0">
                <a:latin typeface="+mj-lt"/>
              </a:rPr>
              <a:t> </a:t>
            </a:r>
            <a:r>
              <a:rPr lang="en-US" sz="1467" dirty="0" err="1">
                <a:latin typeface="+mj-lt"/>
              </a:rPr>
              <a:t>sapien</a:t>
            </a:r>
            <a:r>
              <a:rPr lang="en-US" sz="1467" dirty="0">
                <a:latin typeface="+mj-lt"/>
              </a:rPr>
              <a:t> </a:t>
            </a:r>
            <a:r>
              <a:rPr lang="en-US" sz="1467" dirty="0" err="1">
                <a:latin typeface="+mj-lt"/>
              </a:rPr>
              <a:t>viverra</a:t>
            </a:r>
            <a:r>
              <a:rPr lang="en-US" sz="1467" dirty="0">
                <a:latin typeface="+mj-lt"/>
              </a:rPr>
              <a:t>, </a:t>
            </a:r>
            <a:r>
              <a:rPr lang="en-US" sz="1467" dirty="0" err="1">
                <a:latin typeface="+mj-lt"/>
              </a:rPr>
              <a:t>bibendum</a:t>
            </a:r>
            <a:r>
              <a:rPr lang="en-US" sz="1467" dirty="0">
                <a:latin typeface="+mj-lt"/>
              </a:rPr>
              <a:t> </a:t>
            </a:r>
            <a:r>
              <a:rPr lang="en-US" sz="1467" dirty="0" err="1">
                <a:latin typeface="+mj-lt"/>
              </a:rPr>
              <a:t>tellus</a:t>
            </a:r>
            <a:r>
              <a:rPr lang="en-US" sz="1467" dirty="0">
                <a:latin typeface="+mj-lt"/>
              </a:rPr>
              <a:t> </a:t>
            </a:r>
            <a:r>
              <a:rPr lang="en-US" sz="1467" dirty="0" err="1">
                <a:latin typeface="+mj-lt"/>
              </a:rPr>
              <a:t>eget</a:t>
            </a:r>
            <a:r>
              <a:rPr lang="en-US" sz="1467" dirty="0">
                <a:latin typeface="+mj-lt"/>
              </a:rPr>
              <a:t>, </a:t>
            </a:r>
            <a:r>
              <a:rPr lang="en-US" sz="1467" dirty="0" err="1">
                <a:latin typeface="+mj-lt"/>
              </a:rPr>
              <a:t>pellentesque</a:t>
            </a:r>
            <a:r>
              <a:rPr lang="en-US" sz="1467" dirty="0">
                <a:latin typeface="+mj-lt"/>
              </a:rPr>
              <a:t> </a:t>
            </a:r>
            <a:r>
              <a:rPr lang="en-US" sz="1467" dirty="0" err="1">
                <a:latin typeface="+mj-lt"/>
              </a:rPr>
              <a:t>massa</a:t>
            </a:r>
            <a:r>
              <a:rPr lang="en-US" sz="1467" dirty="0">
                <a:latin typeface="+mj-lt"/>
              </a:rPr>
              <a:t>. </a:t>
            </a:r>
            <a:r>
              <a:rPr lang="en-US" sz="1467" dirty="0" err="1">
                <a:latin typeface="+mj-lt"/>
              </a:rPr>
              <a:t>Nulla</a:t>
            </a:r>
            <a:r>
              <a:rPr lang="en-US" sz="1467" dirty="0">
                <a:latin typeface="+mj-lt"/>
              </a:rPr>
              <a:t> </a:t>
            </a:r>
            <a:r>
              <a:rPr lang="en-US" sz="1467" dirty="0" err="1">
                <a:latin typeface="+mj-lt"/>
              </a:rPr>
              <a:t>feugiat</a:t>
            </a:r>
            <a:r>
              <a:rPr lang="en-US" sz="1467" dirty="0">
                <a:latin typeface="+mj-lt"/>
              </a:rPr>
              <a:t>, </a:t>
            </a:r>
            <a:r>
              <a:rPr lang="en-US" sz="1467" dirty="0" err="1">
                <a:latin typeface="+mj-lt"/>
              </a:rPr>
              <a:t>turpis</a:t>
            </a:r>
            <a:r>
              <a:rPr lang="en-US" sz="1467" dirty="0">
                <a:latin typeface="+mj-lt"/>
              </a:rPr>
              <a:t> et </a:t>
            </a:r>
            <a:r>
              <a:rPr lang="en-US" sz="1467" dirty="0" err="1">
                <a:latin typeface="+mj-lt"/>
              </a:rPr>
              <a:t>posuere</a:t>
            </a:r>
            <a:r>
              <a:rPr lang="en-US" sz="1467" dirty="0">
                <a:latin typeface="+mj-lt"/>
              </a:rPr>
              <a:t> </a:t>
            </a:r>
            <a:r>
              <a:rPr lang="en-US" sz="1467" dirty="0" err="1">
                <a:latin typeface="+mj-lt"/>
              </a:rPr>
              <a:t>viverra</a:t>
            </a:r>
            <a:r>
              <a:rPr lang="en-US" sz="1467" dirty="0">
                <a:latin typeface="+mj-lt"/>
              </a:rPr>
              <a:t>, ipsum </a:t>
            </a:r>
            <a:r>
              <a:rPr lang="en-US" sz="1467" dirty="0" err="1">
                <a:latin typeface="+mj-lt"/>
              </a:rPr>
              <a:t>sem</a:t>
            </a:r>
            <a:r>
              <a:rPr lang="en-US" sz="1467" dirty="0">
                <a:latin typeface="+mj-lt"/>
              </a:rPr>
              <a:t> </a:t>
            </a:r>
            <a:r>
              <a:rPr lang="en-US" sz="1467" dirty="0" err="1">
                <a:latin typeface="+mj-lt"/>
              </a:rPr>
              <a:t>tincidunt</a:t>
            </a:r>
            <a:r>
              <a:rPr lang="en-US" sz="1467" dirty="0">
                <a:latin typeface="+mj-lt"/>
              </a:rPr>
              <a:t> </a:t>
            </a:r>
            <a:r>
              <a:rPr lang="en-US" sz="1467" dirty="0" err="1">
                <a:latin typeface="+mj-lt"/>
              </a:rPr>
              <a:t>est</a:t>
            </a:r>
            <a:r>
              <a:rPr lang="en-US" sz="1467" dirty="0">
                <a:latin typeface="+mj-lt"/>
              </a:rPr>
              <a:t>, </a:t>
            </a:r>
            <a:r>
              <a:rPr lang="en-US" sz="1467" dirty="0" err="1">
                <a:latin typeface="+mj-lt"/>
              </a:rPr>
              <a:t>finibus</a:t>
            </a:r>
            <a:r>
              <a:rPr lang="en-US" sz="1467" dirty="0">
                <a:latin typeface="+mj-lt"/>
              </a:rPr>
              <a:t> </a:t>
            </a:r>
            <a:r>
              <a:rPr lang="en-US" sz="1467" dirty="0" err="1">
                <a:latin typeface="+mj-lt"/>
              </a:rPr>
              <a:t>tempor</a:t>
            </a:r>
            <a:r>
              <a:rPr lang="en-US" sz="1467" dirty="0">
                <a:latin typeface="+mj-lt"/>
              </a:rPr>
              <a:t> </a:t>
            </a:r>
            <a:r>
              <a:rPr lang="en-US" sz="1467" dirty="0" err="1">
                <a:latin typeface="+mj-lt"/>
              </a:rPr>
              <a:t>nibh</a:t>
            </a:r>
            <a:r>
              <a:rPr lang="en-US" sz="1467" dirty="0">
                <a:latin typeface="+mj-lt"/>
              </a:rPr>
              <a:t> ante semper diam. </a:t>
            </a:r>
            <a:r>
              <a:rPr lang="en-US" sz="1467" dirty="0" err="1">
                <a:latin typeface="+mj-lt"/>
              </a:rPr>
              <a:t>Nullam</a:t>
            </a:r>
            <a:r>
              <a:rPr lang="en-US" sz="1467" dirty="0">
                <a:latin typeface="+mj-lt"/>
              </a:rPr>
              <a:t> </a:t>
            </a:r>
            <a:r>
              <a:rPr lang="en-US" sz="1467" dirty="0" err="1">
                <a:latin typeface="+mj-lt"/>
              </a:rPr>
              <a:t>quis</a:t>
            </a:r>
            <a:r>
              <a:rPr lang="en-US" sz="1467" dirty="0">
                <a:latin typeface="+mj-lt"/>
              </a:rPr>
              <a:t> </a:t>
            </a:r>
            <a:r>
              <a:rPr lang="en-US" sz="1467" dirty="0" err="1">
                <a:latin typeface="+mj-lt"/>
              </a:rPr>
              <a:t>euismod</a:t>
            </a:r>
            <a:r>
              <a:rPr lang="en-US" sz="1467" dirty="0">
                <a:latin typeface="+mj-lt"/>
              </a:rPr>
              <a:t> </a:t>
            </a:r>
            <a:r>
              <a:rPr lang="en-US" sz="1467" dirty="0" err="1">
                <a:latin typeface="+mj-lt"/>
              </a:rPr>
              <a:t>neque</a:t>
            </a:r>
            <a:r>
              <a:rPr lang="en-US" sz="1467" dirty="0">
                <a:latin typeface="+mj-lt"/>
              </a:rPr>
              <a:t>, </a:t>
            </a:r>
            <a:r>
              <a:rPr lang="en-US" sz="1467" dirty="0" err="1">
                <a:latin typeface="+mj-lt"/>
              </a:rPr>
              <a:t>nec</a:t>
            </a:r>
            <a:r>
              <a:rPr lang="en-US" sz="1467" dirty="0">
                <a:latin typeface="+mj-lt"/>
              </a:rPr>
              <a:t> </a:t>
            </a:r>
            <a:r>
              <a:rPr lang="en-US" sz="1467" dirty="0" err="1">
                <a:latin typeface="+mj-lt"/>
              </a:rPr>
              <a:t>facilisis</a:t>
            </a:r>
            <a:r>
              <a:rPr lang="en-US" sz="1467" dirty="0">
                <a:latin typeface="+mj-lt"/>
              </a:rPr>
              <a:t> sem. </a:t>
            </a:r>
            <a:r>
              <a:rPr lang="en-US" sz="1467" dirty="0" err="1">
                <a:latin typeface="+mj-lt"/>
              </a:rPr>
              <a:t>Morbi</a:t>
            </a:r>
            <a:r>
              <a:rPr lang="en-US" sz="1467" dirty="0">
                <a:latin typeface="+mj-lt"/>
              </a:rPr>
              <a:t> </a:t>
            </a:r>
            <a:r>
              <a:rPr lang="en-US" sz="1467" dirty="0" err="1">
                <a:latin typeface="+mj-lt"/>
              </a:rPr>
              <a:t>egestas</a:t>
            </a:r>
            <a:r>
              <a:rPr lang="en-US" sz="1467" dirty="0">
                <a:latin typeface="+mj-lt"/>
              </a:rPr>
              <a:t> </a:t>
            </a:r>
            <a:r>
              <a:rPr lang="en-US" sz="1467" dirty="0" err="1">
                <a:latin typeface="+mj-lt"/>
              </a:rPr>
              <a:t>iaculis</a:t>
            </a:r>
            <a:r>
              <a:rPr lang="en-US" sz="1467" dirty="0">
                <a:latin typeface="+mj-lt"/>
              </a:rPr>
              <a:t> </a:t>
            </a:r>
            <a:r>
              <a:rPr lang="en-US" sz="1467" dirty="0" err="1">
                <a:latin typeface="+mj-lt"/>
              </a:rPr>
              <a:t>dignissim</a:t>
            </a:r>
            <a:r>
              <a:rPr lang="en-US" sz="1467" dirty="0">
                <a:latin typeface="+mj-lt"/>
              </a:rPr>
              <a:t>. In </a:t>
            </a:r>
            <a:r>
              <a:rPr lang="en-US" sz="1467" dirty="0" err="1">
                <a:latin typeface="+mj-lt"/>
              </a:rPr>
              <a:t>accumsan</a:t>
            </a:r>
            <a:r>
              <a:rPr lang="en-US" sz="1467" dirty="0">
                <a:latin typeface="+mj-lt"/>
              </a:rPr>
              <a:t> </a:t>
            </a:r>
            <a:r>
              <a:rPr lang="en-US" sz="1467" dirty="0" err="1">
                <a:latin typeface="+mj-lt"/>
              </a:rPr>
              <a:t>tortor</a:t>
            </a:r>
            <a:r>
              <a:rPr lang="en-US" sz="1467" dirty="0">
                <a:latin typeface="+mj-lt"/>
              </a:rPr>
              <a:t> </a:t>
            </a:r>
            <a:r>
              <a:rPr lang="en-US" sz="1467" dirty="0" err="1">
                <a:latin typeface="+mj-lt"/>
              </a:rPr>
              <a:t>elit</a:t>
            </a:r>
            <a:r>
              <a:rPr lang="en-US" sz="1467" dirty="0">
                <a:latin typeface="+mj-lt"/>
              </a:rPr>
              <a:t>, non </a:t>
            </a:r>
            <a:r>
              <a:rPr lang="en-US" sz="1467" dirty="0" err="1">
                <a:latin typeface="+mj-lt"/>
              </a:rPr>
              <a:t>euismod</a:t>
            </a:r>
            <a:r>
              <a:rPr lang="en-US" sz="1467" dirty="0">
                <a:latin typeface="+mj-lt"/>
              </a:rPr>
              <a:t> </a:t>
            </a:r>
            <a:r>
              <a:rPr lang="en-US" sz="1467" dirty="0" err="1">
                <a:latin typeface="+mj-lt"/>
              </a:rPr>
              <a:t>eros</a:t>
            </a:r>
            <a:r>
              <a:rPr lang="en-US" sz="1467" dirty="0">
                <a:latin typeface="+mj-lt"/>
              </a:rPr>
              <a:t> </a:t>
            </a:r>
            <a:r>
              <a:rPr lang="en-US" sz="1467" dirty="0" err="1">
                <a:latin typeface="+mj-lt"/>
              </a:rPr>
              <a:t>accumsan</a:t>
            </a:r>
            <a:r>
              <a:rPr lang="en-US" sz="1467" dirty="0">
                <a:latin typeface="+mj-lt"/>
              </a:rPr>
              <a:t> ac. </a:t>
            </a:r>
            <a:r>
              <a:rPr lang="en-US" sz="1467" dirty="0" err="1">
                <a:latin typeface="+mj-lt"/>
              </a:rPr>
              <a:t>Sed</a:t>
            </a:r>
            <a:r>
              <a:rPr lang="en-US" sz="1467" dirty="0">
                <a:latin typeface="+mj-lt"/>
              </a:rPr>
              <a:t> </a:t>
            </a:r>
            <a:r>
              <a:rPr lang="en-US" sz="1467" dirty="0" err="1">
                <a:latin typeface="+mj-lt"/>
              </a:rPr>
              <a:t>ultrices</a:t>
            </a:r>
            <a:r>
              <a:rPr lang="en-US" sz="1467" dirty="0">
                <a:latin typeface="+mj-lt"/>
              </a:rPr>
              <a:t> mi lorem, </a:t>
            </a:r>
            <a:r>
              <a:rPr lang="en-US" sz="1467" dirty="0" err="1">
                <a:latin typeface="+mj-lt"/>
              </a:rPr>
              <a:t>ut</a:t>
            </a:r>
            <a:r>
              <a:rPr lang="en-US" sz="1467" dirty="0">
                <a:latin typeface="+mj-lt"/>
              </a:rPr>
              <a:t> </a:t>
            </a:r>
            <a:r>
              <a:rPr lang="en-US" sz="1467" dirty="0" err="1">
                <a:latin typeface="+mj-lt"/>
              </a:rPr>
              <a:t>dignissim</a:t>
            </a:r>
            <a:r>
              <a:rPr lang="en-US" sz="1467" dirty="0">
                <a:latin typeface="+mj-lt"/>
              </a:rPr>
              <a:t> </a:t>
            </a:r>
            <a:r>
              <a:rPr lang="en-US" sz="1467" dirty="0" err="1">
                <a:latin typeface="+mj-lt"/>
              </a:rPr>
              <a:t>nibh</a:t>
            </a:r>
            <a:r>
              <a:rPr lang="en-US" sz="1467" dirty="0">
                <a:latin typeface="+mj-lt"/>
              </a:rPr>
              <a:t> </a:t>
            </a:r>
            <a:r>
              <a:rPr lang="en-US" sz="1467" dirty="0" err="1">
                <a:latin typeface="+mj-lt"/>
              </a:rPr>
              <a:t>facilisis</a:t>
            </a:r>
            <a:r>
              <a:rPr lang="en-US" sz="1467" dirty="0">
                <a:latin typeface="+mj-lt"/>
              </a:rPr>
              <a:t> vel.</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16945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914377"/>
            <a:endParaRPr lang="en-US" dirty="0">
              <a:solidFill>
                <a:srgbClr val="FFFFFF"/>
              </a:solidFill>
            </a:endParaRPr>
          </a:p>
        </p:txBody>
      </p:sp>
    </p:spTree>
    <p:extLst>
      <p:ext uri="{BB962C8B-B14F-4D97-AF65-F5344CB8AC3E}">
        <p14:creationId xmlns:p14="http://schemas.microsoft.com/office/powerpoint/2010/main" val="418509414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476253" y="1896533"/>
            <a:ext cx="5314948"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384"/>
              </a:spcBef>
              <a:buNone/>
              <a:defRPr sz="1600" b="1" i="0" cap="all" spc="267"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799" y="1896533"/>
            <a:ext cx="5324476"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384"/>
              </a:spcBef>
              <a:buNone/>
              <a:defRPr sz="1600" b="1" i="0" cap="all" spc="267" baseline="0">
                <a:solidFill>
                  <a:schemeClr val="bg1"/>
                </a:solidFill>
              </a:defRPr>
            </a:lvl1pPr>
          </a:lstStyle>
          <a:p>
            <a:pPr lvl="0"/>
            <a:r>
              <a:rPr lang="en-US" dirty="0"/>
              <a:t>OTHER Highlight goes here</a:t>
            </a:r>
          </a:p>
        </p:txBody>
      </p:sp>
      <p:cxnSp>
        <p:nvCxnSpPr>
          <p:cNvPr id="8" name="Straight Connector 7"/>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85369713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dirty="0"/>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dirty="0"/>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600" b="1" i="0" cap="all" spc="267" baseline="0"/>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dirty="0"/>
              <a:t>ADD TITILE HERE</a:t>
            </a:r>
          </a:p>
        </p:txBody>
      </p:sp>
      <p:sp>
        <p:nvSpPr>
          <p:cNvPr id="13"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333" dirty="0" smtClean="0">
                <a:solidFill>
                  <a:schemeClr val="bg1"/>
                </a:solidFill>
              </a:defRPr>
            </a:lvl1pPr>
            <a:lvl2pPr>
              <a:defRPr lang="en-US" sz="1333" dirty="0" smtClean="0">
                <a:solidFill>
                  <a:schemeClr val="bg1"/>
                </a:solidFill>
              </a:defRPr>
            </a:lvl2pPr>
            <a:lvl3pPr>
              <a:defRPr lang="en-US" sz="1333" dirty="0" smtClean="0">
                <a:solidFill>
                  <a:schemeClr val="bg1"/>
                </a:solidFill>
              </a:defRPr>
            </a:lvl3pPr>
            <a:lvl4pPr>
              <a:defRPr lang="en-US" sz="1333" dirty="0" smtClean="0">
                <a:solidFill>
                  <a:schemeClr val="bg1"/>
                </a:solidFill>
              </a:defRPr>
            </a:lvl4pPr>
            <a:lvl5pPr>
              <a:defRPr lang="en-US" sz="1333"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2323234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5" y="2797813"/>
            <a:ext cx="7442791" cy="783184"/>
          </a:xfrm>
          <a:prstGeom prst="rect">
            <a:avLst/>
          </a:prstGeom>
        </p:spPr>
        <p:txBody>
          <a:bodyPr anchor="ctr"/>
          <a:lstStyle>
            <a:lvl1pPr marL="0" indent="0" algn="ctr">
              <a:lnSpc>
                <a:spcPts val="3200"/>
              </a:lnSpc>
              <a:buNone/>
              <a:defRPr sz="2133">
                <a:solidFill>
                  <a:schemeClr val="bg1"/>
                </a:solidFill>
                <a:latin typeface="+mj-lt"/>
              </a:defRPr>
            </a:lvl1pPr>
            <a:lvl2pPr marL="609585" indent="0">
              <a:buNone/>
              <a:defRPr sz="2133">
                <a:latin typeface="+mj-lt"/>
              </a:defRPr>
            </a:lvl2pPr>
            <a:lvl3pPr marL="1219170" indent="0">
              <a:buNone/>
              <a:defRPr sz="2133">
                <a:latin typeface="+mj-lt"/>
              </a:defRPr>
            </a:lvl3pPr>
            <a:lvl4pPr marL="1828754" indent="0">
              <a:buNone/>
              <a:defRPr sz="2133">
                <a:latin typeface="+mj-lt"/>
              </a:defRPr>
            </a:lvl4pPr>
            <a:lvl5pPr marL="2438339" indent="0">
              <a:buNone/>
              <a:defRPr sz="2133">
                <a:latin typeface="+mj-lt"/>
              </a:defRPr>
            </a:lvl5pPr>
          </a:lstStyle>
          <a:p>
            <a:pPr algn="ctr">
              <a:lnSpc>
                <a:spcPts val="2400"/>
              </a:lnSpc>
            </a:pPr>
            <a:r>
              <a:rPr lang="en-US" sz="2133" baseline="0" dirty="0">
                <a:solidFill>
                  <a:schemeClr val="bg1"/>
                </a:solidFill>
                <a:latin typeface="+mj-lt"/>
              </a:rPr>
              <a:t>Please add call out or quote here</a:t>
            </a:r>
            <a:br>
              <a:rPr lang="en-US" sz="2133" baseline="0" dirty="0">
                <a:solidFill>
                  <a:schemeClr val="bg1"/>
                </a:solidFill>
                <a:latin typeface="+mj-lt"/>
              </a:rPr>
            </a:br>
            <a:r>
              <a:rPr lang="en-US" sz="2133" baseline="0" dirty="0">
                <a:solidFill>
                  <a:schemeClr val="bg1"/>
                </a:solidFill>
                <a:latin typeface="+mj-lt"/>
              </a:rPr>
              <a:t>sit </a:t>
            </a:r>
            <a:r>
              <a:rPr lang="en-US" sz="2133" baseline="0" dirty="0" err="1">
                <a:solidFill>
                  <a:schemeClr val="bg1"/>
                </a:solidFill>
                <a:latin typeface="+mj-lt"/>
              </a:rPr>
              <a:t>amet</a:t>
            </a:r>
            <a:r>
              <a:rPr lang="en-US" sz="2133" baseline="0" dirty="0">
                <a:solidFill>
                  <a:schemeClr val="bg1"/>
                </a:solidFill>
                <a:latin typeface="+mj-lt"/>
              </a:rPr>
              <a:t>, </a:t>
            </a:r>
            <a:r>
              <a:rPr lang="en-US" sz="2133" baseline="0" dirty="0" err="1">
                <a:solidFill>
                  <a:schemeClr val="bg1"/>
                </a:solidFill>
                <a:latin typeface="+mj-lt"/>
              </a:rPr>
              <a:t>consectetur</a:t>
            </a:r>
            <a:r>
              <a:rPr lang="en-US" sz="2133" baseline="0" dirty="0">
                <a:solidFill>
                  <a:schemeClr val="bg1"/>
                </a:solidFill>
                <a:latin typeface="+mj-lt"/>
              </a:rPr>
              <a:t> </a:t>
            </a:r>
            <a:r>
              <a:rPr lang="en-US" sz="2133" baseline="0" dirty="0" err="1">
                <a:solidFill>
                  <a:schemeClr val="bg1"/>
                </a:solidFill>
                <a:latin typeface="+mj-lt"/>
              </a:rPr>
              <a:t>adipiscing</a:t>
            </a:r>
            <a:r>
              <a:rPr lang="en-US" sz="2133" baseline="0" dirty="0">
                <a:solidFill>
                  <a:schemeClr val="bg1"/>
                </a:solidFill>
                <a:latin typeface="+mj-lt"/>
              </a:rPr>
              <a:t> </a:t>
            </a:r>
            <a:r>
              <a:rPr lang="en-US" sz="2133" baseline="0" dirty="0" err="1">
                <a:solidFill>
                  <a:schemeClr val="bg1"/>
                </a:solidFill>
                <a:latin typeface="+mj-lt"/>
              </a:rPr>
              <a:t>elit</a:t>
            </a:r>
            <a:r>
              <a:rPr lang="en-US" sz="2133" baseline="0" dirty="0">
                <a:solidFill>
                  <a:schemeClr val="bg1"/>
                </a:solidFill>
                <a:latin typeface="+mj-lt"/>
              </a:rPr>
              <a:t>. </a:t>
            </a:r>
            <a:r>
              <a:rPr lang="en-US" sz="2133" baseline="0" dirty="0" err="1">
                <a:solidFill>
                  <a:schemeClr val="bg1"/>
                </a:solidFill>
                <a:latin typeface="+mj-lt"/>
              </a:rPr>
              <a:t>Sed</a:t>
            </a:r>
            <a:r>
              <a:rPr lang="en-US" sz="2133" baseline="0" dirty="0">
                <a:solidFill>
                  <a:schemeClr val="bg1"/>
                </a:solidFill>
                <a:latin typeface="+mj-lt"/>
              </a:rPr>
              <a:t> </a:t>
            </a:r>
            <a:r>
              <a:rPr lang="en-US" sz="2133" baseline="0" dirty="0" err="1">
                <a:solidFill>
                  <a:schemeClr val="bg1"/>
                </a:solidFill>
                <a:latin typeface="+mj-lt"/>
              </a:rPr>
              <a:t>nec</a:t>
            </a:r>
            <a:r>
              <a:rPr lang="en-US" sz="2133" baseline="0" dirty="0">
                <a:solidFill>
                  <a:schemeClr val="bg1"/>
                </a:solidFill>
                <a:latin typeface="+mj-lt"/>
              </a:rPr>
              <a:t> </a:t>
            </a:r>
            <a:r>
              <a:rPr lang="en-US" sz="2133" baseline="0" dirty="0" err="1">
                <a:solidFill>
                  <a:schemeClr val="bg1"/>
                </a:solidFill>
                <a:latin typeface="+mj-lt"/>
              </a:rPr>
              <a:t>sem</a:t>
            </a:r>
            <a:r>
              <a:rPr lang="en-US" sz="2133" baseline="0" dirty="0">
                <a:solidFill>
                  <a:schemeClr val="bg1"/>
                </a:solidFill>
                <a:latin typeface="+mj-lt"/>
              </a:rPr>
              <a:t> gravida, </a:t>
            </a:r>
            <a:r>
              <a:rPr lang="en-US" sz="2133" baseline="0" dirty="0" err="1">
                <a:solidFill>
                  <a:schemeClr val="bg1"/>
                </a:solidFill>
                <a:latin typeface="+mj-lt"/>
              </a:rPr>
              <a:t>dapibus</a:t>
            </a:r>
            <a:r>
              <a:rPr lang="en-US" sz="2133" baseline="0" dirty="0">
                <a:solidFill>
                  <a:schemeClr val="bg1"/>
                </a:solidFill>
                <a:latin typeface="+mj-lt"/>
              </a:rPr>
              <a:t> </a:t>
            </a:r>
            <a:r>
              <a:rPr lang="en-US" sz="2133" baseline="0" dirty="0" err="1">
                <a:solidFill>
                  <a:schemeClr val="bg1"/>
                </a:solidFill>
                <a:latin typeface="+mj-lt"/>
              </a:rPr>
              <a:t>turpis</a:t>
            </a:r>
            <a:r>
              <a:rPr lang="en-US" sz="2133" baseline="0" dirty="0">
                <a:solidFill>
                  <a:schemeClr val="bg1"/>
                </a:solidFill>
                <a:latin typeface="+mj-lt"/>
              </a:rPr>
              <a:t> </a:t>
            </a:r>
            <a:r>
              <a:rPr lang="en-US" sz="2133" baseline="0" dirty="0" err="1">
                <a:solidFill>
                  <a:schemeClr val="bg1"/>
                </a:solidFill>
                <a:latin typeface="+mj-lt"/>
              </a:rPr>
              <a:t>porttitor</a:t>
            </a:r>
            <a:r>
              <a:rPr lang="en-US" sz="2133" baseline="0" dirty="0">
                <a:solidFill>
                  <a:schemeClr val="bg1"/>
                </a:solidFill>
                <a:latin typeface="+mj-lt"/>
              </a:rPr>
              <a:t>, </a:t>
            </a:r>
            <a:r>
              <a:rPr lang="en-US" sz="2133" baseline="0" dirty="0" err="1">
                <a:solidFill>
                  <a:schemeClr val="bg1"/>
                </a:solidFill>
                <a:latin typeface="+mj-lt"/>
              </a:rPr>
              <a:t>tincidunt</a:t>
            </a:r>
            <a:r>
              <a:rPr lang="en-US" sz="2133" baseline="0" dirty="0">
                <a:solidFill>
                  <a:schemeClr val="bg1"/>
                </a:solidFill>
                <a:latin typeface="+mj-lt"/>
              </a:rPr>
              <a:t> </a:t>
            </a:r>
            <a:r>
              <a:rPr lang="en-US" sz="2133" baseline="0" dirty="0" err="1">
                <a:solidFill>
                  <a:schemeClr val="bg1"/>
                </a:solidFill>
                <a:latin typeface="+mj-lt"/>
              </a:rPr>
              <a:t>nibh</a:t>
            </a:r>
            <a:r>
              <a:rPr lang="en-US" sz="2133" baseline="0" dirty="0">
                <a:solidFill>
                  <a:schemeClr val="bg1"/>
                </a:solidFill>
                <a:latin typeface="+mj-lt"/>
              </a:rPr>
              <a:t>. </a:t>
            </a:r>
            <a:r>
              <a:rPr lang="en-US" sz="2133" baseline="0" dirty="0" err="1">
                <a:solidFill>
                  <a:schemeClr val="bg1"/>
                </a:solidFill>
                <a:latin typeface="+mj-lt"/>
              </a:rPr>
              <a:t>Orci</a:t>
            </a:r>
            <a:r>
              <a:rPr lang="en-US" sz="2133" baseline="0" dirty="0">
                <a:solidFill>
                  <a:schemeClr val="bg1"/>
                </a:solidFill>
                <a:latin typeface="+mj-lt"/>
              </a:rPr>
              <a:t> </a:t>
            </a:r>
            <a:r>
              <a:rPr lang="en-US" sz="2133" baseline="0" dirty="0" err="1">
                <a:solidFill>
                  <a:schemeClr val="bg1"/>
                </a:solidFill>
                <a:latin typeface="+mj-lt"/>
              </a:rPr>
              <a:t>varius</a:t>
            </a:r>
            <a:r>
              <a:rPr lang="en-US" sz="2133" baseline="0" dirty="0">
                <a:solidFill>
                  <a:schemeClr val="bg1"/>
                </a:solidFill>
                <a:latin typeface="+mj-lt"/>
              </a:rPr>
              <a:t> </a:t>
            </a:r>
            <a:r>
              <a:rPr lang="en-US" sz="2133" baseline="0" dirty="0" err="1">
                <a:solidFill>
                  <a:schemeClr val="bg1"/>
                </a:solidFill>
                <a:latin typeface="+mj-lt"/>
              </a:rPr>
              <a:t>natoque</a:t>
            </a:r>
            <a:r>
              <a:rPr lang="en-US" sz="2133" baseline="0" dirty="0">
                <a:solidFill>
                  <a:schemeClr val="bg1"/>
                </a:solidFill>
                <a:latin typeface="+mj-lt"/>
              </a:rPr>
              <a:t> </a:t>
            </a:r>
            <a:r>
              <a:rPr lang="en-US" sz="2133" baseline="0" dirty="0" err="1">
                <a:solidFill>
                  <a:schemeClr val="bg1"/>
                </a:solidFill>
                <a:latin typeface="+mj-lt"/>
              </a:rPr>
              <a:t>penatibus</a:t>
            </a:r>
            <a:r>
              <a:rPr lang="en-US" sz="2133" baseline="0" dirty="0">
                <a:solidFill>
                  <a:schemeClr val="bg1"/>
                </a:solidFill>
                <a:latin typeface="+mj-lt"/>
              </a:rPr>
              <a:t> et </a:t>
            </a:r>
            <a:r>
              <a:rPr lang="en-US" sz="2133" baseline="0" dirty="0" err="1">
                <a:solidFill>
                  <a:schemeClr val="bg1"/>
                </a:solidFill>
                <a:latin typeface="+mj-lt"/>
              </a:rPr>
              <a:t>magnis</a:t>
            </a:r>
            <a:r>
              <a:rPr lang="en-US" sz="2133" baseline="0" dirty="0">
                <a:solidFill>
                  <a:schemeClr val="bg1"/>
                </a:solidFill>
                <a:latin typeface="+mj-lt"/>
              </a:rPr>
              <a:t> dis parturient </a:t>
            </a:r>
            <a:r>
              <a:rPr lang="en-US" sz="2133" baseline="0" dirty="0" err="1">
                <a:solidFill>
                  <a:schemeClr val="bg1"/>
                </a:solidFill>
                <a:latin typeface="+mj-lt"/>
              </a:rPr>
              <a:t>montes</a:t>
            </a:r>
            <a:r>
              <a:rPr lang="en-US" sz="2133" baseline="0" dirty="0">
                <a:solidFill>
                  <a:schemeClr val="bg1"/>
                </a:solidFill>
                <a:latin typeface="+mj-lt"/>
              </a:rPr>
              <a:t>, </a:t>
            </a:r>
            <a:r>
              <a:rPr lang="en-US" sz="2133" baseline="0" dirty="0" err="1">
                <a:solidFill>
                  <a:schemeClr val="bg1"/>
                </a:solidFill>
                <a:latin typeface="+mj-lt"/>
              </a:rPr>
              <a:t>nascetur</a:t>
            </a:r>
            <a:r>
              <a:rPr lang="en-US" sz="2133" baseline="0" dirty="0">
                <a:solidFill>
                  <a:schemeClr val="bg1"/>
                </a:solidFill>
                <a:latin typeface="+mj-lt"/>
              </a:rPr>
              <a:t> </a:t>
            </a:r>
            <a:r>
              <a:rPr lang="en-US" sz="2133" baseline="0" dirty="0" err="1">
                <a:solidFill>
                  <a:schemeClr val="bg1"/>
                </a:solidFill>
                <a:latin typeface="+mj-lt"/>
              </a:rPr>
              <a:t>ridiculus</a:t>
            </a:r>
            <a:r>
              <a:rPr lang="en-US" sz="2133" baseline="0" dirty="0">
                <a:solidFill>
                  <a:schemeClr val="bg1"/>
                </a:solidFill>
                <a:latin typeface="+mj-lt"/>
              </a:rPr>
              <a:t> mus. Nam </a:t>
            </a:r>
            <a:r>
              <a:rPr lang="en-US" sz="2133" baseline="0" dirty="0" err="1">
                <a:solidFill>
                  <a:schemeClr val="bg1"/>
                </a:solidFill>
                <a:latin typeface="+mj-lt"/>
              </a:rPr>
              <a:t>eget</a:t>
            </a:r>
            <a:r>
              <a:rPr lang="en-US" sz="2133" baseline="0" dirty="0">
                <a:solidFill>
                  <a:schemeClr val="bg1"/>
                </a:solidFill>
                <a:latin typeface="+mj-lt"/>
              </a:rPr>
              <a:t> </a:t>
            </a:r>
            <a:r>
              <a:rPr lang="en-US" sz="2133" baseline="0" dirty="0" err="1">
                <a:solidFill>
                  <a:schemeClr val="bg1"/>
                </a:solidFill>
                <a:latin typeface="+mj-lt"/>
              </a:rPr>
              <a:t>enim</a:t>
            </a:r>
            <a:r>
              <a:rPr lang="en-US" sz="2133" baseline="0" dirty="0">
                <a:solidFill>
                  <a:schemeClr val="bg1"/>
                </a:solidFill>
                <a:latin typeface="+mj-lt"/>
              </a:rPr>
              <a:t> </a:t>
            </a:r>
            <a:r>
              <a:rPr lang="en-US" sz="2133" baseline="0" dirty="0" err="1">
                <a:solidFill>
                  <a:schemeClr val="bg1"/>
                </a:solidFill>
                <a:latin typeface="+mj-lt"/>
              </a:rPr>
              <a:t>mauris</a:t>
            </a:r>
            <a:r>
              <a:rPr lang="en-US" sz="2133" baseline="0" dirty="0">
                <a:solidFill>
                  <a:schemeClr val="bg1"/>
                </a:solidFill>
                <a:latin typeface="+mj-lt"/>
              </a:rPr>
              <a:t>. </a:t>
            </a:r>
            <a:r>
              <a:rPr lang="en-US" sz="2133" baseline="0" dirty="0" err="1">
                <a:solidFill>
                  <a:schemeClr val="bg1"/>
                </a:solidFill>
                <a:latin typeface="+mj-lt"/>
              </a:rPr>
              <a:t>Vivamus</a:t>
            </a:r>
            <a:r>
              <a:rPr lang="en-US" sz="2133" baseline="0" dirty="0">
                <a:solidFill>
                  <a:schemeClr val="bg1"/>
                </a:solidFill>
                <a:latin typeface="+mj-lt"/>
              </a:rPr>
              <a:t> sit </a:t>
            </a:r>
            <a:r>
              <a:rPr lang="en-US" sz="2133" baseline="0" dirty="0" err="1">
                <a:solidFill>
                  <a:schemeClr val="bg1"/>
                </a:solidFill>
                <a:latin typeface="+mj-lt"/>
              </a:rPr>
              <a:t>amet</a:t>
            </a:r>
            <a:r>
              <a:rPr lang="en-US" sz="2133" baseline="0" dirty="0">
                <a:solidFill>
                  <a:schemeClr val="bg1"/>
                </a:solidFill>
                <a:latin typeface="+mj-lt"/>
              </a:rPr>
              <a:t> </a:t>
            </a:r>
            <a:r>
              <a:rPr lang="en-US" sz="2133" baseline="0" dirty="0" err="1">
                <a:solidFill>
                  <a:schemeClr val="bg1"/>
                </a:solidFill>
                <a:latin typeface="+mj-lt"/>
              </a:rPr>
              <a:t>congue</a:t>
            </a:r>
            <a:r>
              <a:rPr lang="en-US" sz="2133" baseline="0" dirty="0">
                <a:solidFill>
                  <a:schemeClr val="bg1"/>
                </a:solidFill>
                <a:latin typeface="+mj-lt"/>
              </a:rPr>
              <a:t> </a:t>
            </a:r>
            <a:r>
              <a:rPr lang="en-US" sz="2133" baseline="0" dirty="0" err="1">
                <a:solidFill>
                  <a:schemeClr val="bg1"/>
                </a:solidFill>
                <a:latin typeface="+mj-lt"/>
              </a:rPr>
              <a:t>nunc</a:t>
            </a:r>
            <a:r>
              <a:rPr lang="en-US" sz="2133" baseline="0" dirty="0">
                <a:solidFill>
                  <a:schemeClr val="bg1"/>
                </a:solidFill>
                <a:latin typeface="+mj-lt"/>
              </a:rPr>
              <a:t>. </a:t>
            </a:r>
            <a:r>
              <a:rPr lang="en-US" sz="2133" baseline="0" dirty="0" err="1">
                <a:solidFill>
                  <a:schemeClr val="bg1"/>
                </a:solidFill>
                <a:latin typeface="+mj-lt"/>
              </a:rPr>
              <a:t>Duis</a:t>
            </a:r>
            <a:r>
              <a:rPr lang="en-US" sz="2133" baseline="0" dirty="0">
                <a:solidFill>
                  <a:schemeClr val="bg1"/>
                </a:solidFill>
                <a:latin typeface="+mj-lt"/>
              </a:rPr>
              <a:t> </a:t>
            </a:r>
            <a:r>
              <a:rPr lang="en-US" sz="2133" baseline="0" dirty="0" err="1">
                <a:solidFill>
                  <a:schemeClr val="bg1"/>
                </a:solidFill>
                <a:latin typeface="+mj-lt"/>
              </a:rPr>
              <a:t>pellentesque</a:t>
            </a:r>
            <a:r>
              <a:rPr lang="en-US" sz="2133" baseline="0" dirty="0">
                <a:solidFill>
                  <a:schemeClr val="bg1"/>
                </a:solidFill>
                <a:latin typeface="+mj-lt"/>
              </a:rPr>
              <a:t> </a:t>
            </a:r>
            <a:r>
              <a:rPr lang="en-US" sz="2133" baseline="0" dirty="0" err="1">
                <a:solidFill>
                  <a:schemeClr val="bg1"/>
                </a:solidFill>
                <a:latin typeface="+mj-lt"/>
              </a:rPr>
              <a:t>posuere</a:t>
            </a:r>
            <a:r>
              <a:rPr lang="en-US" sz="2133" baseline="0" dirty="0">
                <a:solidFill>
                  <a:schemeClr val="bg1"/>
                </a:solidFill>
                <a:latin typeface="+mj-lt"/>
              </a:rPr>
              <a:t> </a:t>
            </a:r>
            <a:r>
              <a:rPr lang="en-US" sz="2133" baseline="0" dirty="0" err="1">
                <a:solidFill>
                  <a:schemeClr val="bg1"/>
                </a:solidFill>
                <a:latin typeface="+mj-lt"/>
              </a:rPr>
              <a:t>rutrum</a:t>
            </a:r>
            <a:r>
              <a:rPr lang="en-US" sz="2133" baseline="0" dirty="0">
                <a:solidFill>
                  <a:schemeClr val="bg1"/>
                </a:solidFill>
                <a:latin typeface="+mj-lt"/>
              </a:rPr>
              <a:t>. </a:t>
            </a:r>
            <a:r>
              <a:rPr lang="en-US" sz="2133" baseline="0" dirty="0" err="1">
                <a:solidFill>
                  <a:schemeClr val="bg1"/>
                </a:solidFill>
                <a:latin typeface="+mj-lt"/>
              </a:rPr>
              <a:t>Pellentesque</a:t>
            </a:r>
            <a:r>
              <a:rPr lang="en-US" sz="2133" baseline="0" dirty="0">
                <a:solidFill>
                  <a:schemeClr val="bg1"/>
                </a:solidFill>
                <a:latin typeface="+mj-lt"/>
              </a:rPr>
              <a:t> ac </a:t>
            </a:r>
            <a:r>
              <a:rPr lang="en-US" sz="2133" baseline="0" dirty="0" err="1">
                <a:solidFill>
                  <a:schemeClr val="bg1"/>
                </a:solidFill>
                <a:latin typeface="+mj-lt"/>
              </a:rPr>
              <a:t>diam</a:t>
            </a:r>
            <a:r>
              <a:rPr lang="en-US" sz="2133" baseline="0" dirty="0">
                <a:solidFill>
                  <a:schemeClr val="bg1"/>
                </a:solidFill>
                <a:latin typeface="+mj-lt"/>
              </a:rPr>
              <a:t> </a:t>
            </a:r>
            <a:r>
              <a:rPr lang="en-US" sz="2133" baseline="0" dirty="0" err="1">
                <a:solidFill>
                  <a:schemeClr val="bg1"/>
                </a:solidFill>
                <a:latin typeface="+mj-lt"/>
              </a:rPr>
              <a:t>quis</a:t>
            </a:r>
            <a:r>
              <a:rPr lang="en-US" sz="2133" baseline="0" dirty="0">
                <a:solidFill>
                  <a:schemeClr val="bg1"/>
                </a:solidFill>
                <a:latin typeface="+mj-lt"/>
              </a:rPr>
              <a:t> </a:t>
            </a:r>
            <a:r>
              <a:rPr lang="en-US" sz="2133" baseline="0" dirty="0" err="1">
                <a:solidFill>
                  <a:schemeClr val="bg1"/>
                </a:solidFill>
                <a:latin typeface="+mj-lt"/>
              </a:rPr>
              <a:t>justo</a:t>
            </a:r>
            <a:r>
              <a:rPr lang="en-US" sz="2133" baseline="0" dirty="0">
                <a:solidFill>
                  <a:schemeClr val="bg1"/>
                </a:solidFill>
                <a:latin typeface="+mj-lt"/>
              </a:rPr>
              <a:t> </a:t>
            </a:r>
            <a:r>
              <a:rPr lang="en-US" sz="2133" baseline="0" dirty="0" err="1">
                <a:solidFill>
                  <a:schemeClr val="bg1"/>
                </a:solidFill>
                <a:latin typeface="+mj-lt"/>
              </a:rPr>
              <a:t>placerat</a:t>
            </a:r>
            <a:r>
              <a:rPr lang="en-US" sz="2133" baseline="0" dirty="0">
                <a:solidFill>
                  <a:schemeClr val="bg1"/>
                </a:solidFill>
                <a:latin typeface="+mj-lt"/>
              </a:rPr>
              <a:t> porta. </a:t>
            </a:r>
            <a:r>
              <a:rPr lang="en-US" sz="2133" baseline="0" dirty="0" err="1">
                <a:solidFill>
                  <a:schemeClr val="bg1"/>
                </a:solidFill>
                <a:latin typeface="+mj-lt"/>
              </a:rPr>
              <a:t>Phasellus</a:t>
            </a:r>
            <a:r>
              <a:rPr lang="en-US" sz="2133" baseline="0" dirty="0">
                <a:solidFill>
                  <a:schemeClr val="bg1"/>
                </a:solidFill>
                <a:latin typeface="+mj-lt"/>
              </a:rPr>
              <a:t> </a:t>
            </a:r>
            <a:r>
              <a:rPr lang="en-US" sz="2133" baseline="0" dirty="0" err="1">
                <a:solidFill>
                  <a:schemeClr val="bg1"/>
                </a:solidFill>
                <a:latin typeface="+mj-lt"/>
              </a:rPr>
              <a:t>bibendum</a:t>
            </a:r>
            <a:r>
              <a:rPr lang="en-US" sz="2133" baseline="0" dirty="0">
                <a:solidFill>
                  <a:schemeClr val="bg1"/>
                </a:solidFill>
                <a:latin typeface="+mj-lt"/>
              </a:rPr>
              <a:t> </a:t>
            </a:r>
            <a:r>
              <a:rPr lang="en-US" sz="2133" baseline="0" dirty="0" err="1">
                <a:solidFill>
                  <a:schemeClr val="bg1"/>
                </a:solidFill>
                <a:latin typeface="+mj-lt"/>
              </a:rPr>
              <a:t>vehicula</a:t>
            </a:r>
            <a:r>
              <a:rPr lang="en-US" sz="2133" baseline="0" dirty="0">
                <a:solidFill>
                  <a:schemeClr val="bg1"/>
                </a:solidFill>
                <a:latin typeface="+mj-lt"/>
              </a:rPr>
              <a:t> </a:t>
            </a:r>
            <a:r>
              <a:rPr lang="en-US" sz="2133" baseline="0" dirty="0" err="1">
                <a:solidFill>
                  <a:schemeClr val="bg1"/>
                </a:solidFill>
                <a:latin typeface="+mj-lt"/>
              </a:rPr>
              <a:t>sem</a:t>
            </a:r>
            <a:r>
              <a:rPr lang="en-US" sz="2133" baseline="0" dirty="0">
                <a:solidFill>
                  <a:schemeClr val="bg1"/>
                </a:solidFill>
                <a:latin typeface="+mj-lt"/>
              </a:rPr>
              <a:t> id </a:t>
            </a:r>
            <a:r>
              <a:rPr lang="en-US" sz="2133" baseline="0" dirty="0" err="1">
                <a:solidFill>
                  <a:schemeClr val="bg1"/>
                </a:solidFill>
                <a:latin typeface="+mj-lt"/>
              </a:rPr>
              <a:t>ornare</a:t>
            </a:r>
            <a:r>
              <a:rPr lang="en-US" sz="2133" baseline="0" dirty="0">
                <a:solidFill>
                  <a:schemeClr val="bg1"/>
                </a:solidFill>
                <a:latin typeface="+mj-lt"/>
              </a:rPr>
              <a:t>. Nam </a:t>
            </a:r>
            <a:r>
              <a:rPr lang="en-US" sz="2133" baseline="0" dirty="0" err="1">
                <a:solidFill>
                  <a:schemeClr val="bg1"/>
                </a:solidFill>
                <a:latin typeface="+mj-lt"/>
              </a:rPr>
              <a:t>commodo</a:t>
            </a:r>
            <a:r>
              <a:rPr lang="en-US" sz="2133" baseline="0" dirty="0">
                <a:solidFill>
                  <a:schemeClr val="bg1"/>
                </a:solidFill>
                <a:latin typeface="+mj-lt"/>
              </a:rPr>
              <a:t> ac </a:t>
            </a:r>
            <a:r>
              <a:rPr lang="en-US" sz="2133" baseline="0" dirty="0" err="1">
                <a:solidFill>
                  <a:schemeClr val="bg1"/>
                </a:solidFill>
                <a:latin typeface="+mj-lt"/>
              </a:rPr>
              <a:t>purus</a:t>
            </a:r>
            <a:r>
              <a:rPr lang="en-US" sz="2133" baseline="0" dirty="0">
                <a:solidFill>
                  <a:schemeClr val="bg1"/>
                </a:solidFill>
                <a:latin typeface="+mj-lt"/>
              </a:rPr>
              <a:t> </a:t>
            </a:r>
            <a:r>
              <a:rPr lang="en-US" sz="2133" baseline="0" dirty="0" err="1">
                <a:solidFill>
                  <a:schemeClr val="bg1"/>
                </a:solidFill>
                <a:latin typeface="+mj-lt"/>
              </a:rPr>
              <a:t>condimentum</a:t>
            </a:r>
            <a:r>
              <a:rPr lang="en-US" sz="2133" baseline="0" dirty="0">
                <a:solidFill>
                  <a:schemeClr val="bg1"/>
                </a:solidFill>
                <a:latin typeface="+mj-lt"/>
              </a:rPr>
              <a:t> porta. </a:t>
            </a:r>
            <a:r>
              <a:rPr lang="en-US" sz="2133" baseline="0" dirty="0" err="1">
                <a:solidFill>
                  <a:schemeClr val="bg1"/>
                </a:solidFill>
                <a:latin typeface="+mj-lt"/>
              </a:rPr>
              <a:t>Proin</a:t>
            </a:r>
            <a:r>
              <a:rPr lang="en-US" sz="2133" baseline="0" dirty="0">
                <a:solidFill>
                  <a:schemeClr val="bg1"/>
                </a:solidFill>
                <a:latin typeface="+mj-lt"/>
              </a:rPr>
              <a:t> </a:t>
            </a:r>
            <a:r>
              <a:rPr lang="en-US" sz="2133" baseline="0" dirty="0" err="1">
                <a:solidFill>
                  <a:schemeClr val="bg1"/>
                </a:solidFill>
                <a:latin typeface="+mj-lt"/>
              </a:rPr>
              <a:t>condimentum</a:t>
            </a:r>
            <a:r>
              <a:rPr lang="en-US" sz="2133" baseline="0" dirty="0">
                <a:solidFill>
                  <a:schemeClr val="bg1"/>
                </a:solidFill>
                <a:latin typeface="+mj-lt"/>
              </a:rPr>
              <a:t> </a:t>
            </a:r>
            <a:r>
              <a:rPr lang="en-US" sz="2133" baseline="0" dirty="0" err="1">
                <a:solidFill>
                  <a:schemeClr val="bg1"/>
                </a:solidFill>
                <a:latin typeface="+mj-lt"/>
              </a:rPr>
              <a:t>lectus</a:t>
            </a:r>
            <a:r>
              <a:rPr lang="en-US" sz="2133" baseline="0" dirty="0">
                <a:solidFill>
                  <a:schemeClr val="bg1"/>
                </a:solidFill>
                <a:latin typeface="+mj-lt"/>
              </a:rPr>
              <a:t> </a:t>
            </a:r>
            <a:r>
              <a:rPr lang="en-US" sz="2133" baseline="0" dirty="0" err="1">
                <a:solidFill>
                  <a:schemeClr val="bg1"/>
                </a:solidFill>
                <a:latin typeface="+mj-lt"/>
              </a:rPr>
              <a:t>leo</a:t>
            </a:r>
            <a:r>
              <a:rPr lang="en-US" sz="2133" baseline="0" dirty="0">
                <a:solidFill>
                  <a:schemeClr val="bg1"/>
                </a:solidFill>
                <a:latin typeface="+mj-lt"/>
              </a:rPr>
              <a:t>, in </a:t>
            </a:r>
            <a:r>
              <a:rPr lang="en-US" sz="2133" baseline="0" dirty="0" err="1">
                <a:solidFill>
                  <a:schemeClr val="bg1"/>
                </a:solidFill>
                <a:latin typeface="+mj-lt"/>
              </a:rPr>
              <a:t>lacinia</a:t>
            </a:r>
            <a:r>
              <a:rPr lang="en-US" sz="2133" baseline="0" dirty="0">
                <a:solidFill>
                  <a:schemeClr val="bg1"/>
                </a:solidFill>
                <a:latin typeface="+mj-lt"/>
              </a:rPr>
              <a:t> </a:t>
            </a:r>
            <a:r>
              <a:rPr lang="en-US" sz="2133" baseline="0" dirty="0" err="1">
                <a:solidFill>
                  <a:schemeClr val="bg1"/>
                </a:solidFill>
                <a:latin typeface="+mj-lt"/>
              </a:rPr>
              <a:t>diam</a:t>
            </a:r>
            <a:r>
              <a:rPr lang="en-US" sz="2133" baseline="0" dirty="0">
                <a:solidFill>
                  <a:schemeClr val="bg1"/>
                </a:solidFill>
                <a:latin typeface="+mj-lt"/>
              </a:rPr>
              <a:t> </a:t>
            </a:r>
            <a:r>
              <a:rPr lang="en-US" sz="2133" baseline="0" dirty="0" err="1">
                <a:solidFill>
                  <a:schemeClr val="bg1"/>
                </a:solidFill>
                <a:latin typeface="+mj-lt"/>
              </a:rPr>
              <a:t>placerat</a:t>
            </a:r>
            <a:r>
              <a:rPr lang="en-US" sz="2133" baseline="0" dirty="0">
                <a:solidFill>
                  <a:schemeClr val="bg1"/>
                </a:solidFill>
                <a:latin typeface="+mj-lt"/>
              </a:rPr>
              <a:t> convallis. </a:t>
            </a:r>
            <a:endParaRPr lang="en-US" sz="2133" b="1" spc="267"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6"/>
            <a:ext cx="2064269" cy="1583263"/>
          </a:xfrm>
          <a:prstGeom prst="rect">
            <a:avLst/>
          </a:prstGeom>
        </p:spPr>
      </p:pic>
      <p:sp>
        <p:nvSpPr>
          <p:cNvPr id="7"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595245954"/>
      </p:ext>
    </p:extLst>
  </p:cSld>
  <p:clrMapOvr>
    <a:masterClrMapping/>
  </p:clrMapOvr>
  <p:extLst mod="1">
    <p:ext uri="{DCECCB84-F9BA-43D5-87BE-67443E8EF086}">
      <p15:sldGuideLst xmlns:p15="http://schemas.microsoft.com/office/powerpoint/2012/main">
        <p15:guide id="1" orient="horz" pos="152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12363449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7981952" y="937625"/>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2133"/>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7981952" y="948969"/>
            <a:ext cx="4210048" cy="691457"/>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38100" rIns="0" bIns="38100" anchor="ctr">
            <a:noAutofit/>
          </a:bodyPr>
          <a:lstStyle/>
          <a:p>
            <a:pPr marR="31750" indent="31750" algn="ctr" defTabSz="412746">
              <a:lnSpc>
                <a:spcPct val="90000"/>
              </a:lnSpc>
              <a:defRPr sz="2800" cap="all">
                <a:solidFill>
                  <a:srgbClr val="FFFFFF"/>
                </a:solidFill>
                <a:latin typeface="Oswald DemiBold"/>
                <a:ea typeface="Oswald DemiBold"/>
                <a:cs typeface="Oswald DemiBold"/>
                <a:sym typeface="Oswald DemiBold"/>
              </a:defRPr>
            </a:pPr>
            <a:endParaRPr sz="1600" b="1" kern="0" cap="all" spc="133"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0" y="1025995"/>
            <a:ext cx="4210049" cy="585216"/>
          </a:xfrm>
          <a:noFill/>
          <a:ln>
            <a:noFill/>
          </a:ln>
        </p:spPr>
        <p:txBody>
          <a:bodyPr wrap="none" lIns="91440" tIns="0" rIns="91440" bIns="0" anchor="ctr">
            <a:noAutofit/>
          </a:bodyPr>
          <a:lstStyle>
            <a:lvl1pPr marL="0" indent="0" algn="ctr">
              <a:buNone/>
              <a:defRPr sz="1600" b="1" i="0" cap="all" spc="267" baseline="0">
                <a:solidFill>
                  <a:schemeClr val="bg1"/>
                </a:solidFill>
              </a:defRPr>
            </a:lvl1pPr>
            <a:lvl2pPr marL="609585" indent="0">
              <a:buNone/>
              <a:defRPr b="1" i="0" cap="all" spc="267" baseline="0"/>
            </a:lvl2pPr>
            <a:lvl3pPr marL="1219170" indent="0">
              <a:buNone/>
              <a:defRPr b="1" i="0" cap="all" spc="267" baseline="0"/>
            </a:lvl3pPr>
            <a:lvl4pPr marL="1828754" indent="0">
              <a:buNone/>
              <a:defRPr b="1" i="0" cap="all" spc="267" baseline="0"/>
            </a:lvl4pPr>
            <a:lvl5pPr marL="2438339" indent="0">
              <a:buFont typeface="Arial" panose="020B0604020202020204" pitchFamily="34" charset="0"/>
              <a:buNone/>
              <a:defRPr b="1" i="0" cap="all" spc="267"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2"/>
            <a:ext cx="3541837" cy="4072467"/>
          </a:xfrm>
        </p:spPr>
        <p:txBody>
          <a:bodyPr/>
          <a:lstStyle>
            <a:lvl1pPr marL="0" marR="0" indent="0" algn="l" defTabSz="1219170" rtl="0" eaLnBrk="1" fontAlgn="auto" latinLnBrk="0" hangingPunct="1">
              <a:lnSpc>
                <a:spcPts val="1973"/>
              </a:lnSpc>
              <a:spcBef>
                <a:spcPts val="352"/>
              </a:spcBef>
              <a:spcAft>
                <a:spcPts val="400"/>
              </a:spcAft>
              <a:buClrTx/>
              <a:buSzTx/>
              <a:buFont typeface="Arial" panose="020B0604020202020204" pitchFamily="34" charset="0"/>
              <a:buNone/>
              <a:tabLst/>
              <a:defRPr sz="12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228594" marR="0" lvl="0" indent="-228594" algn="l" defTabSz="1219170" rtl="0" eaLnBrk="1" fontAlgn="auto" latinLnBrk="0" hangingPunct="1">
              <a:lnSpc>
                <a:spcPts val="1973"/>
              </a:lnSpc>
              <a:spcBef>
                <a:spcPts val="352"/>
              </a:spcBef>
              <a:spcAft>
                <a:spcPts val="4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384"/>
              </a:spcBef>
              <a:buNone/>
              <a:defRPr sz="1600" b="1" i="0" cap="all" spc="267"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7762808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4606" y="2404304"/>
            <a:ext cx="7442791" cy="1626909"/>
          </a:xfrm>
          <a:ln w="6350">
            <a:solidFill>
              <a:schemeClr val="bg1"/>
            </a:solidFill>
          </a:ln>
        </p:spPr>
        <p:txBody>
          <a:bodyPr/>
          <a:lstStyle>
            <a:lvl1pPr algn="ctr">
              <a:lnSpc>
                <a:spcPct val="100000"/>
              </a:lnSpc>
              <a:spcBef>
                <a:spcPts val="507"/>
              </a:spcBef>
              <a:spcAft>
                <a:spcPts val="400"/>
              </a:spcAft>
              <a:defRPr sz="2133" b="1" spc="267"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42370409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4606" y="2404304"/>
            <a:ext cx="7442791" cy="1626909"/>
          </a:xfrm>
          <a:ln w="6350">
            <a:solidFill>
              <a:schemeClr val="bg1"/>
            </a:solidFill>
          </a:ln>
        </p:spPr>
        <p:txBody>
          <a:bodyPr/>
          <a:lstStyle>
            <a:lvl1pPr algn="ctr">
              <a:lnSpc>
                <a:spcPct val="100000"/>
              </a:lnSpc>
              <a:spcBef>
                <a:spcPts val="507"/>
              </a:spcBef>
              <a:spcAft>
                <a:spcPts val="400"/>
              </a:spcAft>
              <a:defRPr sz="2133" b="1" spc="267"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511502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4606" y="2404304"/>
            <a:ext cx="7442791" cy="1626909"/>
          </a:xfrm>
          <a:ln w="6350">
            <a:solidFill>
              <a:schemeClr val="bg1"/>
            </a:solidFill>
          </a:ln>
        </p:spPr>
        <p:txBody>
          <a:bodyPr/>
          <a:lstStyle>
            <a:lvl1pPr algn="ctr">
              <a:lnSpc>
                <a:spcPct val="100000"/>
              </a:lnSpc>
              <a:spcBef>
                <a:spcPts val="507"/>
              </a:spcBef>
              <a:spcAft>
                <a:spcPts val="400"/>
              </a:spcAft>
              <a:defRPr sz="2133" b="1" spc="267"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857205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4606" y="2404304"/>
            <a:ext cx="7442791" cy="1626909"/>
          </a:xfrm>
          <a:ln w="6350">
            <a:solidFill>
              <a:schemeClr val="bg1"/>
            </a:solidFill>
          </a:ln>
        </p:spPr>
        <p:txBody>
          <a:bodyPr/>
          <a:lstStyle>
            <a:lvl1pPr algn="ctr">
              <a:lnSpc>
                <a:spcPct val="100000"/>
              </a:lnSpc>
              <a:spcBef>
                <a:spcPts val="507"/>
              </a:spcBef>
              <a:spcAft>
                <a:spcPts val="400"/>
              </a:spcAft>
              <a:defRPr sz="2133" b="1" spc="267"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3242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defTabSz="914377"/>
            <a:endParaRPr lang="en-US" dirty="0">
              <a:solidFill>
                <a:srgbClr val="FFFFFF"/>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621" y="537321"/>
            <a:ext cx="1400142" cy="493537"/>
          </a:xfrm>
          <a:prstGeom prst="rect">
            <a:avLst/>
          </a:prstGeom>
        </p:spPr>
      </p:pic>
    </p:spTree>
    <p:extLst>
      <p:ext uri="{BB962C8B-B14F-4D97-AF65-F5344CB8AC3E}">
        <p14:creationId xmlns:p14="http://schemas.microsoft.com/office/powerpoint/2010/main" val="6736226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476"/>
            <a:ext cx="12224844" cy="6876475"/>
          </a:xfrm>
          <a:prstGeom prst="rect">
            <a:avLst/>
          </a:prstGeom>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defTabSz="914377"/>
            <a:endParaRPr lang="en-US" dirty="0">
              <a:solidFill>
                <a:srgbClr val="FFFFFF"/>
              </a:solidFill>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4847960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defTabSz="914377"/>
            <a:endParaRPr lang="en-US" dirty="0">
              <a:solidFill>
                <a:srgbClr val="FFFFFF"/>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1798" y="537321"/>
            <a:ext cx="1400142" cy="493537"/>
          </a:xfrm>
          <a:prstGeom prst="rect">
            <a:avLst/>
          </a:prstGeom>
        </p:spPr>
      </p:pic>
    </p:spTree>
    <p:extLst>
      <p:ext uri="{BB962C8B-B14F-4D97-AF65-F5344CB8AC3E}">
        <p14:creationId xmlns:p14="http://schemas.microsoft.com/office/powerpoint/2010/main" val="7977025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pPr defTabSz="914377"/>
            <a:r>
              <a:rPr lang="en-US" smtClean="0">
                <a:solidFill>
                  <a:srgbClr val="FFFFFF"/>
                </a:solidFill>
              </a:rPr>
              <a:t>DATE OR VENUE</a:t>
            </a:r>
            <a:endParaRPr lang="en-US" dirty="0">
              <a:solidFill>
                <a:srgbClr val="FFFFFF"/>
              </a:solidFill>
            </a:endParaRP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933"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13358299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933"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6024814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
        <p:nvSpPr>
          <p:cNvPr id="3" name="Text Placeholder 2"/>
          <p:cNvSpPr>
            <a:spLocks noGrp="1"/>
          </p:cNvSpPr>
          <p:nvPr>
            <p:ph idx="1"/>
          </p:nvPr>
        </p:nvSpPr>
        <p:spPr>
          <a:xfrm>
            <a:off x="480486" y="1439333"/>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spTree>
    <p:extLst>
      <p:ext uri="{BB962C8B-B14F-4D97-AF65-F5344CB8AC3E}">
        <p14:creationId xmlns:p14="http://schemas.microsoft.com/office/powerpoint/2010/main" val="298499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579544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image" Target="../media/image9.emf"/><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9.emf"/><Relationship Id="rId5" Type="http://schemas.openxmlformats.org/officeDocument/2006/relationships/theme" Target="../theme/theme3.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pPr defTabSz="914377"/>
            <a:endParaRPr lang="en-US" dirty="0">
              <a:solidFill>
                <a:srgbClr val="FFFFFF"/>
              </a:solidFill>
            </a:endParaRPr>
          </a:p>
        </p:txBody>
      </p:sp>
    </p:spTree>
    <p:extLst>
      <p:ext uri="{BB962C8B-B14F-4D97-AF65-F5344CB8AC3E}">
        <p14:creationId xmlns:p14="http://schemas.microsoft.com/office/powerpoint/2010/main" val="1989064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7" r:id="rId3"/>
    <p:sldLayoutId id="2147483689" r:id="rId4"/>
    <p:sldLayoutId id="2147483688" r:id="rId5"/>
    <p:sldLayoutId id="2147483663" r:id="rId6"/>
    <p:sldLayoutId id="2147483664" r:id="rId7"/>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6435519"/>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2"/>
          <p:cNvSpPr>
            <a:spLocks noGrp="1"/>
          </p:cNvSpPr>
          <p:nvPr>
            <p:ph type="body" idx="1"/>
          </p:nvPr>
        </p:nvSpPr>
        <p:spPr>
          <a:xfrm>
            <a:off x="480486" y="1439333"/>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480485" y="6549297"/>
            <a:ext cx="627880" cy="222635"/>
          </a:xfrm>
          <a:prstGeom prst="rect">
            <a:avLst/>
          </a:prstGeom>
        </p:spPr>
      </p:pic>
      <p:sp>
        <p:nvSpPr>
          <p:cNvPr id="4" name="Title Placeholder 3"/>
          <p:cNvSpPr>
            <a:spLocks noGrp="1"/>
          </p:cNvSpPr>
          <p:nvPr>
            <p:ph type="title"/>
          </p:nvPr>
        </p:nvSpPr>
        <p:spPr>
          <a:xfrm>
            <a:off x="480486" y="304800"/>
            <a:ext cx="11235265" cy="402336"/>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1258111"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spTree>
    <p:extLst>
      <p:ext uri="{BB962C8B-B14F-4D97-AF65-F5344CB8AC3E}">
        <p14:creationId xmlns:p14="http://schemas.microsoft.com/office/powerpoint/2010/main" val="2900051480"/>
      </p:ext>
    </p:extLst>
  </p:cSld>
  <p:clrMap bg1="lt1" tx1="dk1" bg2="lt2" tx2="dk2" accent1="accent1" accent2="accent2" accent3="accent3" accent4="accent4" accent5="accent5" accent6="accent6" hlink="hlink" folHlink="folHlink"/>
  <p:sldLayoutIdLst>
    <p:sldLayoutId id="2147483690" r:id="rId1"/>
    <p:sldLayoutId id="2147483681"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iming>
    <p:tnLst>
      <p:par>
        <p:cTn id="1" dur="indefinite" restart="never" nodeType="tmRoot"/>
      </p:par>
    </p:tnLst>
  </p:timing>
  <p:hf hdr="0" ftr="0" dt="0"/>
  <p:txStyles>
    <p:titleStyle>
      <a:lvl1pPr algn="l" defTabSz="1219170" rtl="0" eaLnBrk="1" latinLnBrk="0" hangingPunct="1">
        <a:lnSpc>
          <a:spcPct val="100000"/>
        </a:lnSpc>
        <a:spcBef>
          <a:spcPct val="0"/>
        </a:spcBef>
        <a:buNone/>
        <a:defRPr sz="2667" kern="1200" cap="none" spc="133" baseline="0">
          <a:solidFill>
            <a:schemeClr val="tx1"/>
          </a:solidFill>
          <a:latin typeface="+mj-lt"/>
          <a:ea typeface="+mj-ea"/>
          <a:cs typeface="+mj-cs"/>
        </a:defRPr>
      </a:lvl1pPr>
    </p:titleStyle>
    <p:bodyStyle>
      <a:lvl1pPr marL="228594" indent="-228594" algn="l" defTabSz="1219170" rtl="0" eaLnBrk="1" latinLnBrk="0" hangingPunct="1">
        <a:lnSpc>
          <a:spcPts val="2133"/>
        </a:lnSpc>
        <a:spcBef>
          <a:spcPts val="352"/>
        </a:spcBef>
        <a:spcAft>
          <a:spcPts val="400"/>
        </a:spcAft>
        <a:buFont typeface="Arial" panose="020B0604020202020204" pitchFamily="34" charset="0"/>
        <a:buChar char="•"/>
        <a:defRPr sz="1467" kern="1200">
          <a:solidFill>
            <a:schemeClr val="tx1"/>
          </a:solidFill>
          <a:latin typeface="+mn-lt"/>
          <a:ea typeface="+mn-ea"/>
          <a:cs typeface="+mn-cs"/>
        </a:defRPr>
      </a:lvl1pPr>
      <a:lvl2pPr marL="838179" indent="-228594"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2pPr>
      <a:lvl3pPr marL="1447764" indent="-228594"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3pPr>
      <a:lvl4pPr marL="2209745" indent="-380990" algn="l" defTabSz="1219170" rtl="0" eaLnBrk="1" latinLnBrk="0" hangingPunct="1">
        <a:lnSpc>
          <a:spcPct val="90000"/>
        </a:lnSpc>
        <a:spcBef>
          <a:spcPts val="667"/>
        </a:spcBef>
        <a:buFont typeface="Arial" panose="020B0604020202020204" pitchFamily="34" charset="0"/>
        <a:buChar char="•"/>
        <a:defRPr sz="1467"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6">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74606" y="2404304"/>
            <a:ext cx="7442791" cy="1626909"/>
          </a:xfrm>
          <a:prstGeom prst="rect">
            <a:avLst/>
          </a:prstGeom>
        </p:spPr>
        <p:txBody>
          <a:bodyPr vert="horz" wrap="square" lIns="91440" tIns="45720" rIns="91440" bIns="45720" rtlCol="0" anchor="ctr">
            <a:noAutofit/>
          </a:bodyPr>
          <a:lstStyle/>
          <a:p>
            <a:pPr algn="ctr"/>
            <a:endParaRPr lang="en-US" sz="5867" b="1" spc="267" dirty="0">
              <a:solidFill>
                <a:schemeClr val="bg1"/>
              </a:solidFill>
              <a:latin typeface="Calibri" charset="0"/>
              <a:ea typeface="Calibri" charset="0"/>
              <a:cs typeface="Calibri" charset="0"/>
            </a:endParaRPr>
          </a:p>
        </p:txBody>
      </p:sp>
      <p:sp>
        <p:nvSpPr>
          <p:cNvPr id="7" name="Rectangle 6"/>
          <p:cNvSpPr/>
          <p:nvPr userDrawn="1"/>
        </p:nvSpPr>
        <p:spPr>
          <a:xfrm>
            <a:off x="0" y="6435519"/>
            <a:ext cx="12192000" cy="422483"/>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80485" y="6549297"/>
            <a:ext cx="627880" cy="222635"/>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1258111"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933"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400265654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iming>
    <p:tnLst>
      <p:par>
        <p:cTn id="1" dur="indefinite" restart="never" nodeType="tmRoot"/>
      </p:par>
    </p:tnLst>
  </p:timing>
  <p:hf hdr="0" ftr="0" dt="0"/>
  <p:txStyles>
    <p:titleStyle>
      <a:lvl1pPr algn="l" defTabSz="1219170" rtl="0" eaLnBrk="1" latinLnBrk="0" hangingPunct="1">
        <a:lnSpc>
          <a:spcPct val="90000"/>
        </a:lnSpc>
        <a:spcBef>
          <a:spcPct val="0"/>
        </a:spcBef>
        <a:buNone/>
        <a:defRPr sz="5333" kern="1200" cap="all" baseline="0">
          <a:solidFill>
            <a:schemeClr val="bg1"/>
          </a:solidFill>
          <a:latin typeface="+mn-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Interface_segregation_principle" TargetMode="External"/><Relationship Id="rId3" Type="http://schemas.openxmlformats.org/officeDocument/2006/relationships/hyperlink" Target="https://en.wikipedia.org/wiki/Single_responsibility_principle" TargetMode="External"/><Relationship Id="rId7" Type="http://schemas.openxmlformats.org/officeDocument/2006/relationships/hyperlink" Target="https://en.wikipedia.org/wiki/Design_by_contrac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https://en.wikipedia.org/wiki/Liskov_substitution_principle" TargetMode="External"/><Relationship Id="rId5" Type="http://schemas.openxmlformats.org/officeDocument/2006/relationships/hyperlink" Target="https://en.wikipedia.org/wiki/Open/closed_principle" TargetMode="External"/><Relationship Id="rId4" Type="http://schemas.openxmlformats.org/officeDocument/2006/relationships/hyperlink" Target="https://en.wikipedia.org/wiki/Class_(computer_science)" TargetMode="External"/><Relationship Id="rId9" Type="http://schemas.openxmlformats.org/officeDocument/2006/relationships/hyperlink" Target="https://en.wikipedia.org/wiki/Dependency_inversion_principl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SOLID </a:t>
            </a:r>
            <a:r>
              <a:rPr lang="en-US" b="1" dirty="0" smtClean="0">
                <a:solidFill>
                  <a:schemeClr val="tx2"/>
                </a:solidFill>
              </a:rPr>
              <a:t>Principles</a:t>
            </a:r>
            <a:endParaRPr lang="en-US" b="1" dirty="0">
              <a:solidFill>
                <a:schemeClr val="tx2"/>
              </a:solidFill>
            </a:endParaRPr>
          </a:p>
        </p:txBody>
      </p:sp>
      <p:sp>
        <p:nvSpPr>
          <p:cNvPr id="3" name="Text Placeholder 2"/>
          <p:cNvSpPr txBox="1">
            <a:spLocks/>
          </p:cNvSpPr>
          <p:nvPr/>
        </p:nvSpPr>
        <p:spPr>
          <a:xfrm>
            <a:off x="708621" y="4066329"/>
            <a:ext cx="5754624" cy="418576"/>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2800" b="0" dirty="0" smtClean="0">
                <a:solidFill>
                  <a:schemeClr val="tx2"/>
                </a:solidFill>
              </a:rPr>
              <a:t>Java for test Automation</a:t>
            </a:r>
            <a:endParaRPr lang="en-US" sz="2800" b="0" dirty="0">
              <a:solidFill>
                <a:schemeClr val="tx2"/>
              </a:solidFill>
            </a:endParaRPr>
          </a:p>
        </p:txBody>
      </p:sp>
    </p:spTree>
    <p:extLst>
      <p:ext uri="{BB962C8B-B14F-4D97-AF65-F5344CB8AC3E}">
        <p14:creationId xmlns:p14="http://schemas.microsoft.com/office/powerpoint/2010/main" val="3481336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Speaker</a:t>
            </a:r>
            <a:endParaRPr lang="en-US" dirty="0"/>
          </a:p>
        </p:txBody>
      </p:sp>
      <p:sp>
        <p:nvSpPr>
          <p:cNvPr id="3" name="Content Placeholder 6"/>
          <p:cNvSpPr txBox="1">
            <a:spLocks/>
          </p:cNvSpPr>
          <p:nvPr/>
        </p:nvSpPr>
        <p:spPr>
          <a:xfrm>
            <a:off x="6346305" y="5172364"/>
            <a:ext cx="2940859" cy="997527"/>
          </a:xfrm>
          <a:prstGeom prst="rect">
            <a:avLst/>
          </a:prstGeom>
        </p:spPr>
        <p:txBody>
          <a:bodyPr>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Font typeface="Arial"/>
              <a:buNone/>
            </a:pPr>
            <a:r>
              <a:rPr lang="en-US" b="1" dirty="0" smtClean="0"/>
              <a:t>Srinivasa Rao Duggi</a:t>
            </a:r>
          </a:p>
          <a:p>
            <a:pPr marL="0" indent="0">
              <a:buFont typeface="Arial"/>
              <a:buNone/>
            </a:pPr>
            <a:r>
              <a:rPr lang="en-US" b="1" dirty="0" smtClean="0"/>
              <a:t>Quality Architect</a:t>
            </a:r>
          </a:p>
        </p:txBody>
      </p:sp>
      <p:grpSp>
        <p:nvGrpSpPr>
          <p:cNvPr id="28" name="Group 27"/>
          <p:cNvGrpSpPr/>
          <p:nvPr/>
        </p:nvGrpSpPr>
        <p:grpSpPr>
          <a:xfrm>
            <a:off x="1693279" y="1867120"/>
            <a:ext cx="4402721" cy="2761879"/>
            <a:chOff x="1612262" y="2606029"/>
            <a:chExt cx="4402721" cy="2761879"/>
          </a:xfrm>
        </p:grpSpPr>
        <p:grpSp>
          <p:nvGrpSpPr>
            <p:cNvPr id="24" name="Group 23"/>
            <p:cNvGrpSpPr/>
            <p:nvPr/>
          </p:nvGrpSpPr>
          <p:grpSpPr>
            <a:xfrm>
              <a:off x="1612262" y="4826768"/>
              <a:ext cx="4402721" cy="541140"/>
              <a:chOff x="938007" y="2181694"/>
              <a:chExt cx="4402721" cy="541140"/>
            </a:xfrm>
          </p:grpSpPr>
          <p:pic>
            <p:nvPicPr>
              <p:cNvPr id="6" name="Picture 6" descr="http://press.linkedin.com/display-media/20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007" y="2181694"/>
                <a:ext cx="612648" cy="54114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736343" y="2267598"/>
                <a:ext cx="3604385" cy="369332"/>
              </a:xfrm>
              <a:prstGeom prst="rect">
                <a:avLst/>
              </a:prstGeom>
            </p:spPr>
            <p:txBody>
              <a:bodyPr wrap="none">
                <a:spAutoFit/>
              </a:bodyPr>
              <a:lstStyle/>
              <a:p>
                <a:r>
                  <a:rPr lang="en-US" dirty="0"/>
                  <a:t>https://www.linkedin.com/in/duggi/</a:t>
                </a:r>
              </a:p>
            </p:txBody>
          </p:sp>
        </p:grpSp>
        <p:grpSp>
          <p:nvGrpSpPr>
            <p:cNvPr id="23" name="Group 22"/>
            <p:cNvGrpSpPr/>
            <p:nvPr/>
          </p:nvGrpSpPr>
          <p:grpSpPr>
            <a:xfrm>
              <a:off x="1612262" y="3330742"/>
              <a:ext cx="2645445" cy="612648"/>
              <a:chOff x="938007" y="3717024"/>
              <a:chExt cx="2645445" cy="612648"/>
            </a:xfrm>
          </p:grpSpPr>
          <p:pic>
            <p:nvPicPr>
              <p:cNvPr id="8" name="Picture 2" descr="http://www.electronicworkplace.com/wp-content/uploads/2013/05/05523479-photo-logo-skyp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8007" y="3717024"/>
                <a:ext cx="612648" cy="61264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649525" y="3821347"/>
                <a:ext cx="1933927" cy="369332"/>
              </a:xfrm>
              <a:prstGeom prst="rect">
                <a:avLst/>
              </a:prstGeom>
            </p:spPr>
            <p:txBody>
              <a:bodyPr wrap="none">
                <a:spAutoFit/>
              </a:bodyPr>
              <a:lstStyle/>
              <a:p>
                <a:r>
                  <a:rPr lang="en-US" dirty="0" err="1"/>
                  <a:t>srinivasarao_duggi</a:t>
                </a:r>
                <a:endParaRPr lang="en-US" dirty="0"/>
              </a:p>
            </p:txBody>
          </p:sp>
        </p:grpSp>
        <p:grpSp>
          <p:nvGrpSpPr>
            <p:cNvPr id="21" name="Group 20"/>
            <p:cNvGrpSpPr/>
            <p:nvPr/>
          </p:nvGrpSpPr>
          <p:grpSpPr>
            <a:xfrm>
              <a:off x="1612262" y="4020786"/>
              <a:ext cx="4402721" cy="612648"/>
              <a:chOff x="938007" y="4520444"/>
              <a:chExt cx="4402721" cy="612648"/>
            </a:xfrm>
          </p:grpSpPr>
          <p:pic>
            <p:nvPicPr>
              <p:cNvPr id="1034"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8007" y="4520444"/>
                <a:ext cx="612648" cy="61264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649525" y="4642102"/>
                <a:ext cx="3691203" cy="369332"/>
              </a:xfrm>
              <a:prstGeom prst="rect">
                <a:avLst/>
              </a:prstGeom>
            </p:spPr>
            <p:txBody>
              <a:bodyPr wrap="none">
                <a:spAutoFit/>
              </a:bodyPr>
              <a:lstStyle/>
              <a:p>
                <a:r>
                  <a:rPr lang="en-US" dirty="0"/>
                  <a:t>https://github.com/duggisrinivasarao</a:t>
                </a:r>
              </a:p>
            </p:txBody>
          </p:sp>
        </p:grpSp>
        <p:grpSp>
          <p:nvGrpSpPr>
            <p:cNvPr id="26" name="Group 25"/>
            <p:cNvGrpSpPr/>
            <p:nvPr/>
          </p:nvGrpSpPr>
          <p:grpSpPr>
            <a:xfrm>
              <a:off x="1612262" y="2606029"/>
              <a:ext cx="3930988" cy="612648"/>
              <a:chOff x="938007" y="2913605"/>
              <a:chExt cx="3930988" cy="612648"/>
            </a:xfrm>
          </p:grpSpPr>
          <p:sp>
            <p:nvSpPr>
              <p:cNvPr id="12" name="Rectangle 11"/>
              <p:cNvSpPr/>
              <p:nvPr/>
            </p:nvSpPr>
            <p:spPr>
              <a:xfrm>
                <a:off x="1736343" y="3032428"/>
                <a:ext cx="3132652" cy="369332"/>
              </a:xfrm>
              <a:prstGeom prst="rect">
                <a:avLst/>
              </a:prstGeom>
            </p:spPr>
            <p:txBody>
              <a:bodyPr wrap="none">
                <a:spAutoFit/>
              </a:bodyPr>
              <a:lstStyle/>
              <a:p>
                <a:r>
                  <a:rPr lang="en-US" dirty="0" smtClean="0"/>
                  <a:t>srinivasarao_duggi@epam.com</a:t>
                </a:r>
                <a:endParaRPr lang="en-US" dirty="0"/>
              </a:p>
            </p:txBody>
          </p:sp>
          <p:pic>
            <p:nvPicPr>
              <p:cNvPr id="1036" name="Picture 12" descr="Image result for email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8007" y="2913605"/>
                <a:ext cx="612648" cy="612648"/>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7164" y="3662714"/>
            <a:ext cx="2159291" cy="2507177"/>
          </a:xfrm>
          <a:prstGeom prst="rect">
            <a:avLst/>
          </a:prstGeom>
        </p:spPr>
      </p:pic>
    </p:spTree>
    <p:extLst>
      <p:ext uri="{BB962C8B-B14F-4D97-AF65-F5344CB8AC3E}">
        <p14:creationId xmlns:p14="http://schemas.microsoft.com/office/powerpoint/2010/main" val="532758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S.O.L.I.D</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97072353"/>
              </p:ext>
            </p:extLst>
          </p:nvPr>
        </p:nvGraphicFramePr>
        <p:xfrm>
          <a:off x="619244" y="1430208"/>
          <a:ext cx="10861556" cy="4628846"/>
        </p:xfrm>
        <a:graphic>
          <a:graphicData uri="http://schemas.openxmlformats.org/drawingml/2006/table">
            <a:tbl>
              <a:tblPr/>
              <a:tblGrid>
                <a:gridCol w="1221013">
                  <a:extLst>
                    <a:ext uri="{9D8B030D-6E8A-4147-A177-3AD203B41FA5}">
                      <a16:colId xmlns:a16="http://schemas.microsoft.com/office/drawing/2014/main" val="1046795702"/>
                    </a:ext>
                  </a:extLst>
                </a:gridCol>
                <a:gridCol w="1264587">
                  <a:extLst>
                    <a:ext uri="{9D8B030D-6E8A-4147-A177-3AD203B41FA5}">
                      <a16:colId xmlns:a16="http://schemas.microsoft.com/office/drawing/2014/main" val="4016198947"/>
                    </a:ext>
                  </a:extLst>
                </a:gridCol>
                <a:gridCol w="8375956">
                  <a:extLst>
                    <a:ext uri="{9D8B030D-6E8A-4147-A177-3AD203B41FA5}">
                      <a16:colId xmlns:a16="http://schemas.microsoft.com/office/drawing/2014/main" val="397864954"/>
                    </a:ext>
                  </a:extLst>
                </a:gridCol>
              </a:tblGrid>
              <a:tr h="389160">
                <a:tc>
                  <a:txBody>
                    <a:bodyPr/>
                    <a:lstStyle/>
                    <a:p>
                      <a:pPr algn="ctr"/>
                      <a:r>
                        <a:rPr lang="en-US" sz="1600" b="1" dirty="0">
                          <a:effectLst/>
                        </a:rPr>
                        <a:t>Initial</a:t>
                      </a:r>
                    </a:p>
                  </a:txBody>
                  <a:tcPr marL="45733" marR="45733" marT="22867" marB="22867">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sz="1600" b="1" dirty="0">
                          <a:effectLst/>
                        </a:rPr>
                        <a:t>Stands </a:t>
                      </a:r>
                      <a:r>
                        <a:rPr lang="en-US" sz="1600" b="1" dirty="0" smtClean="0">
                          <a:effectLst/>
                        </a:rPr>
                        <a:t>for</a:t>
                      </a:r>
                      <a:endParaRPr lang="en-US" sz="1600" b="1" dirty="0">
                        <a:effectLst/>
                      </a:endParaRPr>
                    </a:p>
                  </a:txBody>
                  <a:tcPr marL="45733" marR="45733" marT="22867" marB="22867">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sz="1600" b="1" dirty="0">
                          <a:effectLst/>
                        </a:rPr>
                        <a:t>Concept</a:t>
                      </a:r>
                    </a:p>
                  </a:txBody>
                  <a:tcPr marL="45733" marR="45733" marT="22867" marB="22867">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363099086"/>
                  </a:ext>
                </a:extLst>
              </a:tr>
              <a:tr h="1044556">
                <a:tc>
                  <a:txBody>
                    <a:bodyPr/>
                    <a:lstStyle/>
                    <a:p>
                      <a:pPr algn="ctr"/>
                      <a:r>
                        <a:rPr lang="en-US" sz="1600" b="1" dirty="0">
                          <a:effectLst/>
                        </a:rPr>
                        <a:t>S</a:t>
                      </a: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US" sz="1600" u="none" strike="noStrike" dirty="0" smtClean="0">
                          <a:solidFill>
                            <a:srgbClr val="0B0080"/>
                          </a:solidFill>
                          <a:effectLst/>
                          <a:hlinkClick r:id="rId3" tooltip="Single responsibility principle"/>
                        </a:rPr>
                        <a:t>SRP</a:t>
                      </a:r>
                      <a:endParaRPr lang="en-US" sz="1600" dirty="0">
                        <a:effectLst/>
                      </a:endParaRP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dirty="0">
                          <a:solidFill>
                            <a:srgbClr val="0B0080"/>
                          </a:solidFill>
                          <a:effectLst/>
                          <a:hlinkClick r:id="rId3" tooltip="Single responsibility principle"/>
                        </a:rPr>
                        <a:t>Single responsibility </a:t>
                      </a:r>
                      <a:r>
                        <a:rPr lang="en-US" sz="1600" u="none" strike="noStrike" dirty="0" smtClean="0">
                          <a:solidFill>
                            <a:srgbClr val="0B0080"/>
                          </a:solidFill>
                          <a:effectLst/>
                          <a:hlinkClick r:id="rId3" tooltip="Single responsibility principle"/>
                        </a:rPr>
                        <a:t>principle</a:t>
                      </a:r>
                      <a:r>
                        <a:rPr lang="en-US" sz="1600" u="none" strike="noStrike" dirty="0" smtClean="0">
                          <a:solidFill>
                            <a:srgbClr val="0B0080"/>
                          </a:solidFill>
                          <a:effectLst/>
                        </a:rPr>
                        <a:t> - </a:t>
                      </a:r>
                      <a:r>
                        <a:rPr lang="en-US" sz="1600" dirty="0" smtClean="0">
                          <a:effectLst/>
                        </a:rPr>
                        <a:t>a</a:t>
                      </a:r>
                      <a:r>
                        <a:rPr lang="en-US" sz="1600" dirty="0">
                          <a:effectLst/>
                        </a:rPr>
                        <a:t> </a:t>
                      </a:r>
                      <a:r>
                        <a:rPr lang="en-US" sz="1600" u="none" strike="noStrike" dirty="0">
                          <a:solidFill>
                            <a:srgbClr val="0B0080"/>
                          </a:solidFill>
                          <a:effectLst/>
                          <a:hlinkClick r:id="rId4" tooltip="Class (computer science)"/>
                        </a:rPr>
                        <a:t>class</a:t>
                      </a:r>
                      <a:r>
                        <a:rPr lang="en-US" sz="1600" dirty="0">
                          <a:effectLst/>
                        </a:rPr>
                        <a:t> should have only a single responsibility (i.e. only one potential change in the software's specification should be able to affect the specification of the class)</a:t>
                      </a: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75245132"/>
                  </a:ext>
                </a:extLst>
              </a:tr>
              <a:tr h="716858">
                <a:tc>
                  <a:txBody>
                    <a:bodyPr/>
                    <a:lstStyle/>
                    <a:p>
                      <a:pPr algn="ctr"/>
                      <a:r>
                        <a:rPr lang="en-US" sz="1600" b="1" dirty="0">
                          <a:effectLst/>
                        </a:rPr>
                        <a:t>O</a:t>
                      </a: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US" sz="1600" u="none" strike="noStrike" dirty="0" smtClean="0">
                          <a:solidFill>
                            <a:srgbClr val="0B0080"/>
                          </a:solidFill>
                          <a:effectLst/>
                          <a:hlinkClick r:id="rId5" tooltip="Open/closed principle"/>
                        </a:rPr>
                        <a:t>OCP</a:t>
                      </a:r>
                      <a:endParaRPr lang="en-US" sz="1600" dirty="0">
                        <a:effectLst/>
                      </a:endParaRP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dirty="0">
                          <a:solidFill>
                            <a:srgbClr val="0B0080"/>
                          </a:solidFill>
                          <a:effectLst/>
                          <a:hlinkClick r:id="rId5" tooltip="Open/closed principle"/>
                        </a:rPr>
                        <a:t>Open/closed </a:t>
                      </a:r>
                      <a:r>
                        <a:rPr lang="en-US" sz="1600" u="none" strike="noStrike" dirty="0" smtClean="0">
                          <a:solidFill>
                            <a:srgbClr val="0B0080"/>
                          </a:solidFill>
                          <a:effectLst/>
                          <a:hlinkClick r:id="rId5" tooltip="Open/closed principle"/>
                        </a:rPr>
                        <a:t>principle</a:t>
                      </a:r>
                      <a:r>
                        <a:rPr lang="en-US" sz="1600" u="none" strike="noStrike" dirty="0" smtClean="0">
                          <a:solidFill>
                            <a:srgbClr val="0B0080"/>
                          </a:solidFill>
                          <a:effectLst/>
                        </a:rPr>
                        <a:t> - </a:t>
                      </a:r>
                      <a:r>
                        <a:rPr lang="en-US" sz="1600" dirty="0" smtClean="0">
                          <a:effectLst/>
                        </a:rPr>
                        <a:t>“</a:t>
                      </a:r>
                      <a:r>
                        <a:rPr lang="en-US" sz="1600" dirty="0">
                          <a:effectLst/>
                        </a:rPr>
                        <a:t>software entities … should be open for extension, but closed for modification.” </a:t>
                      </a: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16292310"/>
                  </a:ext>
                </a:extLst>
              </a:tr>
              <a:tr h="1044556">
                <a:tc>
                  <a:txBody>
                    <a:bodyPr/>
                    <a:lstStyle/>
                    <a:p>
                      <a:pPr algn="ctr"/>
                      <a:r>
                        <a:rPr lang="en-US" sz="1600" b="1" dirty="0">
                          <a:effectLst/>
                        </a:rPr>
                        <a:t>L</a:t>
                      </a: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US" sz="1600" u="none" strike="noStrike" dirty="0" smtClean="0">
                          <a:solidFill>
                            <a:srgbClr val="0B0080"/>
                          </a:solidFill>
                          <a:effectLst/>
                          <a:hlinkClick r:id="rId6" tooltip="Liskov substitution principle"/>
                        </a:rPr>
                        <a:t>LSP</a:t>
                      </a:r>
                      <a:endParaRPr lang="en-US" sz="1600" dirty="0">
                        <a:effectLst/>
                      </a:endParaRP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dirty="0" err="1">
                          <a:solidFill>
                            <a:srgbClr val="0B0080"/>
                          </a:solidFill>
                          <a:effectLst/>
                          <a:hlinkClick r:id="rId6" tooltip="Liskov substitution principle"/>
                        </a:rPr>
                        <a:t>Liskov</a:t>
                      </a:r>
                      <a:r>
                        <a:rPr lang="en-US" sz="1600" u="none" strike="noStrike" dirty="0">
                          <a:solidFill>
                            <a:srgbClr val="0B0080"/>
                          </a:solidFill>
                          <a:effectLst/>
                          <a:hlinkClick r:id="rId6" tooltip="Liskov substitution principle"/>
                        </a:rPr>
                        <a:t> substitution </a:t>
                      </a:r>
                      <a:r>
                        <a:rPr lang="en-US" sz="1600" u="none" strike="noStrike" dirty="0" smtClean="0">
                          <a:solidFill>
                            <a:srgbClr val="0B0080"/>
                          </a:solidFill>
                          <a:effectLst/>
                          <a:hlinkClick r:id="rId6" tooltip="Liskov substitution principle"/>
                        </a:rPr>
                        <a:t>principle</a:t>
                      </a:r>
                      <a:r>
                        <a:rPr lang="en-US" sz="1600" u="none" strike="noStrike" dirty="0" smtClean="0">
                          <a:solidFill>
                            <a:srgbClr val="0B0080"/>
                          </a:solidFill>
                          <a:effectLst/>
                        </a:rPr>
                        <a:t> - </a:t>
                      </a:r>
                      <a:r>
                        <a:rPr lang="en-US" sz="1600" dirty="0" smtClean="0">
                          <a:effectLst/>
                        </a:rPr>
                        <a:t>“</a:t>
                      </a:r>
                      <a:r>
                        <a:rPr lang="en-US" sz="1600" dirty="0">
                          <a:effectLst/>
                        </a:rPr>
                        <a:t>objects in a program should be replaceable with instances of their subtypes without altering the correctness of that program.” See also </a:t>
                      </a:r>
                      <a:r>
                        <a:rPr lang="en-US" sz="1600" u="none" strike="noStrike" dirty="0">
                          <a:solidFill>
                            <a:srgbClr val="0B0080"/>
                          </a:solidFill>
                          <a:effectLst/>
                          <a:hlinkClick r:id="rId7" tooltip="Design by contract"/>
                        </a:rPr>
                        <a:t>design by contract</a:t>
                      </a:r>
                      <a:r>
                        <a:rPr lang="en-US" sz="1600" dirty="0">
                          <a:effectLst/>
                        </a:rPr>
                        <a:t>.</a:t>
                      </a: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72110965"/>
                  </a:ext>
                </a:extLst>
              </a:tr>
              <a:tr h="716858">
                <a:tc>
                  <a:txBody>
                    <a:bodyPr/>
                    <a:lstStyle/>
                    <a:p>
                      <a:pPr algn="ctr"/>
                      <a:r>
                        <a:rPr lang="en-US" sz="1600" b="1" dirty="0">
                          <a:effectLst/>
                        </a:rPr>
                        <a:t>I</a:t>
                      </a: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US" sz="1600" u="none" strike="noStrike" dirty="0" smtClean="0">
                          <a:solidFill>
                            <a:srgbClr val="0B0080"/>
                          </a:solidFill>
                          <a:effectLst/>
                          <a:hlinkClick r:id="rId8" tooltip="Interface segregation principle"/>
                        </a:rPr>
                        <a:t>ISP</a:t>
                      </a:r>
                      <a:endParaRPr lang="en-US" sz="1600" dirty="0">
                        <a:effectLst/>
                      </a:endParaRP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dirty="0">
                          <a:solidFill>
                            <a:srgbClr val="0B0080"/>
                          </a:solidFill>
                          <a:effectLst/>
                          <a:hlinkClick r:id="rId8" tooltip="Interface segregation principle"/>
                        </a:rPr>
                        <a:t>Interface segregation </a:t>
                      </a:r>
                      <a:r>
                        <a:rPr lang="en-US" sz="1600" u="none" strike="noStrike" dirty="0" smtClean="0">
                          <a:solidFill>
                            <a:srgbClr val="0B0080"/>
                          </a:solidFill>
                          <a:effectLst/>
                          <a:hlinkClick r:id="rId8" tooltip="Interface segregation principle"/>
                        </a:rPr>
                        <a:t>principle</a:t>
                      </a:r>
                      <a:r>
                        <a:rPr lang="en-US" sz="1600" u="none" strike="noStrike" dirty="0" smtClean="0">
                          <a:solidFill>
                            <a:srgbClr val="0B0080"/>
                          </a:solidFill>
                          <a:effectLst/>
                        </a:rPr>
                        <a:t> - </a:t>
                      </a:r>
                      <a:r>
                        <a:rPr lang="en-US" sz="1600" dirty="0" smtClean="0">
                          <a:effectLst/>
                        </a:rPr>
                        <a:t>“</a:t>
                      </a:r>
                      <a:r>
                        <a:rPr lang="en-US" sz="1600" dirty="0">
                          <a:effectLst/>
                        </a:rPr>
                        <a:t>many client-specific interfaces are better than one general-purpose interface</a:t>
                      </a:r>
                      <a:r>
                        <a:rPr lang="en-US" sz="1600" dirty="0" smtClean="0">
                          <a:effectLst/>
                        </a:rPr>
                        <a:t>.”</a:t>
                      </a:r>
                      <a:endParaRPr lang="en-US" sz="1600" dirty="0">
                        <a:effectLst/>
                      </a:endParaRP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46556597"/>
                  </a:ext>
                </a:extLst>
              </a:tr>
              <a:tr h="716858">
                <a:tc>
                  <a:txBody>
                    <a:bodyPr/>
                    <a:lstStyle/>
                    <a:p>
                      <a:pPr algn="ctr"/>
                      <a:r>
                        <a:rPr lang="en-US" sz="1600" b="1" dirty="0">
                          <a:effectLst/>
                        </a:rPr>
                        <a:t>D</a:t>
                      </a: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US" sz="1600" u="none" strike="noStrike" dirty="0" smtClean="0">
                          <a:solidFill>
                            <a:srgbClr val="0B0080"/>
                          </a:solidFill>
                          <a:effectLst/>
                          <a:hlinkClick r:id="rId9" tooltip="Dependency inversion principle"/>
                        </a:rPr>
                        <a:t>DIP</a:t>
                      </a:r>
                      <a:endParaRPr lang="en-US" sz="1600" dirty="0">
                        <a:effectLst/>
                      </a:endParaRP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dirty="0">
                          <a:solidFill>
                            <a:srgbClr val="0B0080"/>
                          </a:solidFill>
                          <a:effectLst/>
                          <a:hlinkClick r:id="rId9" tooltip="Dependency inversion principle"/>
                        </a:rPr>
                        <a:t>Dependency inversion </a:t>
                      </a:r>
                      <a:r>
                        <a:rPr lang="en-US" sz="1600" u="none" strike="noStrike" dirty="0" smtClean="0">
                          <a:solidFill>
                            <a:srgbClr val="0B0080"/>
                          </a:solidFill>
                          <a:effectLst/>
                          <a:hlinkClick r:id="rId9" tooltip="Dependency inversion principle"/>
                        </a:rPr>
                        <a:t>principle</a:t>
                      </a:r>
                      <a:r>
                        <a:rPr lang="en-US" sz="1600" u="none" strike="noStrike" dirty="0" smtClean="0">
                          <a:solidFill>
                            <a:srgbClr val="0B0080"/>
                          </a:solidFill>
                          <a:effectLst/>
                        </a:rPr>
                        <a:t> - </a:t>
                      </a:r>
                      <a:r>
                        <a:rPr lang="en-US" sz="1600" dirty="0" smtClean="0">
                          <a:effectLst/>
                        </a:rPr>
                        <a:t>one </a:t>
                      </a:r>
                      <a:r>
                        <a:rPr lang="en-US" sz="1600" dirty="0">
                          <a:effectLst/>
                        </a:rPr>
                        <a:t>should “depend upon abstractions, [not] concretions</a:t>
                      </a:r>
                      <a:r>
                        <a:rPr lang="en-US" sz="1600" dirty="0" smtClean="0">
                          <a:effectLst/>
                        </a:rPr>
                        <a:t>.”</a:t>
                      </a:r>
                      <a:endParaRPr lang="en-US" sz="1600" dirty="0">
                        <a:effectLst/>
                      </a:endParaRPr>
                    </a:p>
                  </a:txBody>
                  <a:tcPr marL="45733" marR="45733" marT="22867" marB="22867"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98288517"/>
                  </a:ext>
                </a:extLst>
              </a:tr>
            </a:tbl>
          </a:graphicData>
        </a:graphic>
      </p:graphicFrame>
    </p:spTree>
    <p:extLst>
      <p:ext uri="{BB962C8B-B14F-4D97-AF65-F5344CB8AC3E}">
        <p14:creationId xmlns:p14="http://schemas.microsoft.com/office/powerpoint/2010/main" val="164332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Single Responsibility Principle</a:t>
            </a:r>
            <a:endParaRPr lang="en-US" dirty="0"/>
          </a:p>
        </p:txBody>
      </p:sp>
      <p:pic>
        <p:nvPicPr>
          <p:cNvPr id="4" name="Picture 3"/>
          <p:cNvPicPr>
            <a:picLocks noChangeAspect="1"/>
          </p:cNvPicPr>
          <p:nvPr/>
        </p:nvPicPr>
        <p:blipFill>
          <a:blip r:embed="rId3"/>
          <a:stretch>
            <a:fillRect/>
          </a:stretch>
        </p:blipFill>
        <p:spPr>
          <a:xfrm>
            <a:off x="3348181" y="1239661"/>
            <a:ext cx="5495637" cy="4396510"/>
          </a:xfrm>
          <a:prstGeom prst="rect">
            <a:avLst/>
          </a:prstGeom>
        </p:spPr>
      </p:pic>
    </p:spTree>
    <p:extLst>
      <p:ext uri="{BB962C8B-B14F-4D97-AF65-F5344CB8AC3E}">
        <p14:creationId xmlns:p14="http://schemas.microsoft.com/office/powerpoint/2010/main" val="98964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Open Close Principle</a:t>
            </a:r>
            <a:endParaRPr lang="en-US" dirty="0"/>
          </a:p>
        </p:txBody>
      </p:sp>
      <p:pic>
        <p:nvPicPr>
          <p:cNvPr id="4" name="Picture 3"/>
          <p:cNvPicPr>
            <a:picLocks noChangeAspect="1"/>
          </p:cNvPicPr>
          <p:nvPr/>
        </p:nvPicPr>
        <p:blipFill>
          <a:blip r:embed="rId3"/>
          <a:stretch>
            <a:fillRect/>
          </a:stretch>
        </p:blipFill>
        <p:spPr>
          <a:xfrm>
            <a:off x="2849880" y="1082566"/>
            <a:ext cx="6492240" cy="5193792"/>
          </a:xfrm>
          <a:prstGeom prst="rect">
            <a:avLst/>
          </a:prstGeom>
        </p:spPr>
      </p:pic>
    </p:spTree>
    <p:extLst>
      <p:ext uri="{BB962C8B-B14F-4D97-AF65-F5344CB8AC3E}">
        <p14:creationId xmlns:p14="http://schemas.microsoft.com/office/powerpoint/2010/main" val="315558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LISKOV Substitution Principle</a:t>
            </a:r>
            <a:endParaRPr lang="en-US" dirty="0"/>
          </a:p>
        </p:txBody>
      </p:sp>
      <p:pic>
        <p:nvPicPr>
          <p:cNvPr id="4" name="Picture 3"/>
          <p:cNvPicPr>
            <a:picLocks noChangeAspect="1"/>
          </p:cNvPicPr>
          <p:nvPr/>
        </p:nvPicPr>
        <p:blipFill>
          <a:blip r:embed="rId3"/>
          <a:stretch>
            <a:fillRect/>
          </a:stretch>
        </p:blipFill>
        <p:spPr>
          <a:xfrm>
            <a:off x="2849880" y="1092092"/>
            <a:ext cx="6492240" cy="5193791"/>
          </a:xfrm>
          <a:prstGeom prst="rect">
            <a:avLst/>
          </a:prstGeom>
        </p:spPr>
      </p:pic>
    </p:spTree>
    <p:extLst>
      <p:ext uri="{BB962C8B-B14F-4D97-AF65-F5344CB8AC3E}">
        <p14:creationId xmlns:p14="http://schemas.microsoft.com/office/powerpoint/2010/main" val="86620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Interface Segregation Principle</a:t>
            </a:r>
            <a:endParaRPr lang="en-US" dirty="0"/>
          </a:p>
        </p:txBody>
      </p:sp>
      <p:pic>
        <p:nvPicPr>
          <p:cNvPr id="4" name="Picture 3"/>
          <p:cNvPicPr>
            <a:picLocks noChangeAspect="1"/>
          </p:cNvPicPr>
          <p:nvPr/>
        </p:nvPicPr>
        <p:blipFill>
          <a:blip r:embed="rId3"/>
          <a:stretch>
            <a:fillRect/>
          </a:stretch>
        </p:blipFill>
        <p:spPr>
          <a:xfrm>
            <a:off x="2849880" y="1092239"/>
            <a:ext cx="6492240" cy="5193792"/>
          </a:xfrm>
          <a:prstGeom prst="rect">
            <a:avLst/>
          </a:prstGeom>
        </p:spPr>
      </p:pic>
    </p:spTree>
    <p:extLst>
      <p:ext uri="{BB962C8B-B14F-4D97-AF65-F5344CB8AC3E}">
        <p14:creationId xmlns:p14="http://schemas.microsoft.com/office/powerpoint/2010/main" val="258366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Dependency Inversion Principle</a:t>
            </a:r>
            <a:endParaRPr lang="en-US" dirty="0"/>
          </a:p>
        </p:txBody>
      </p:sp>
      <p:pic>
        <p:nvPicPr>
          <p:cNvPr id="4" name="Content Placeholder 3"/>
          <p:cNvPicPr>
            <a:picLocks noGrp="1" noChangeAspect="1"/>
          </p:cNvPicPr>
          <p:nvPr>
            <p:ph idx="1"/>
          </p:nvPr>
        </p:nvPicPr>
        <p:blipFill>
          <a:blip r:embed="rId3"/>
          <a:stretch>
            <a:fillRect/>
          </a:stretch>
        </p:blipFill>
        <p:spPr>
          <a:xfrm>
            <a:off x="2849880" y="1030287"/>
            <a:ext cx="6492240" cy="5193792"/>
          </a:xfrm>
          <a:prstGeom prst="rect">
            <a:avLst/>
          </a:prstGeom>
        </p:spPr>
      </p:pic>
    </p:spTree>
    <p:extLst>
      <p:ext uri="{BB962C8B-B14F-4D97-AF65-F5344CB8AC3E}">
        <p14:creationId xmlns:p14="http://schemas.microsoft.com/office/powerpoint/2010/main" val="82339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975580987"/>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177</Words>
  <Application>Microsoft Office PowerPoint</Application>
  <PresentationFormat>Widescreen</PresentationFormat>
  <Paragraphs>193</Paragraphs>
  <Slides>9</Slides>
  <Notes>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Arial Black</vt:lpstr>
      <vt:lpstr>Calibri</vt:lpstr>
      <vt:lpstr>Calibri Light</vt:lpstr>
      <vt:lpstr>Oswald DemiBold</vt:lpstr>
      <vt:lpstr>Covers</vt:lpstr>
      <vt:lpstr>General</vt:lpstr>
      <vt:lpstr>Breakers</vt:lpstr>
      <vt:lpstr>SOLID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Srinivasarao Duggi</dc:creator>
  <cp:lastModifiedBy>Srinivasarao Duggi</cp:lastModifiedBy>
  <cp:revision>139</cp:revision>
  <dcterms:created xsi:type="dcterms:W3CDTF">2019-03-08T15:05:43Z</dcterms:created>
  <dcterms:modified xsi:type="dcterms:W3CDTF">2019-04-04T05:06:49Z</dcterms:modified>
</cp:coreProperties>
</file>