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49377600" cy="32918400"/>
  <p:notesSz cx="7019925" cy="9305925"/>
  <p:defaultTextStyle>
    <a:defPPr>
      <a:defRPr lang="en-US"/>
    </a:defPPr>
    <a:lvl1pPr algn="l" rtl="0" fontAlgn="base">
      <a:spcBef>
        <a:spcPct val="50000"/>
      </a:spcBef>
      <a:spcAft>
        <a:spcPct val="0"/>
      </a:spcAft>
      <a:buFont typeface="Wingdings" pitchFamily="2" charset="2"/>
      <a:defRPr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buFont typeface="Wingdings" pitchFamily="2" charset="2"/>
      <a:defRPr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buFont typeface="Wingdings" pitchFamily="2" charset="2"/>
      <a:defRPr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buFont typeface="Wingdings" pitchFamily="2" charset="2"/>
      <a:defRPr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buFont typeface="Wingdings" pitchFamily="2" charset="2"/>
      <a:defRPr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32" userDrawn="1">
          <p15:clr>
            <a:srgbClr val="A4A3A4"/>
          </p15:clr>
        </p15:guide>
        <p15:guide id="2" pos="739" userDrawn="1">
          <p15:clr>
            <a:srgbClr val="A4A3A4"/>
          </p15:clr>
        </p15:guide>
        <p15:guide id="3" pos="2411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sion" initials="v" lastIdx="4" clrIdx="0">
    <p:extLst>
      <p:ext uri="{19B8F6BF-5375-455C-9EA6-DF929625EA0E}">
        <p15:presenceInfo xmlns:p15="http://schemas.microsoft.com/office/powerpoint/2012/main" userId="vision" providerId="None"/>
      </p:ext>
    </p:extLst>
  </p:cmAuthor>
  <p:cmAuthor id="2" name="Kylie" initials="K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039"/>
    <a:srgbClr val="FFC413"/>
    <a:srgbClr val="8C0000"/>
    <a:srgbClr val="AB0010"/>
    <a:srgbClr val="FF0000"/>
    <a:srgbClr val="FF0014"/>
    <a:srgbClr val="E8E8E8"/>
    <a:srgbClr val="D60000"/>
    <a:srgbClr val="2EF24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56" autoAdjust="0"/>
    <p:restoredTop sz="94097" autoAdjust="0"/>
  </p:normalViewPr>
  <p:slideViewPr>
    <p:cSldViewPr snapToGrid="0">
      <p:cViewPr varScale="1">
        <p:scale>
          <a:sx n="15" d="100"/>
          <a:sy n="15" d="100"/>
        </p:scale>
        <p:origin x="1422" y="60"/>
      </p:cViewPr>
      <p:guideLst>
        <p:guide orient="horz" pos="6432"/>
        <p:guide pos="739"/>
        <p:guide pos="24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24" y="666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6333" y="0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>
              <a:defRPr sz="1200"/>
            </a:lvl1pPr>
          </a:lstStyle>
          <a:p>
            <a:fld id="{E5D954D6-9AFB-4421-9283-7FF462695CCB}" type="datetimeFigureOut">
              <a:rPr lang="en-US" smtClean="0"/>
              <a:pPr/>
              <a:t>11/26/2014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9014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6333" y="8839014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>
              <a:defRPr sz="1200"/>
            </a:lvl1pPr>
          </a:lstStyle>
          <a:p>
            <a:fld id="{41C171C5-58EC-41C0-8A4A-63A16FEF78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935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968" cy="465296"/>
          </a:xfrm>
          <a:prstGeom prst="rect">
            <a:avLst/>
          </a:prstGeom>
        </p:spPr>
        <p:txBody>
          <a:bodyPr vert="horz" wrap="square" lIns="93287" tIns="46644" rIns="93287" bIns="46644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6333" y="0"/>
            <a:ext cx="3041968" cy="465296"/>
          </a:xfrm>
          <a:prstGeom prst="rect">
            <a:avLst/>
          </a:prstGeom>
        </p:spPr>
        <p:txBody>
          <a:bodyPr vert="horz" wrap="square" lIns="93287" tIns="46644" rIns="93287" bIns="4664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3D9768D-2ACB-43D2-8D83-D0A6D4687E4C}" type="datetimeFigureOut">
              <a:rPr lang="en-US"/>
              <a:pPr/>
              <a:t>11/26/2014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93763" y="698500"/>
            <a:ext cx="5232400" cy="3489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87" tIns="46644" rIns="93287" bIns="46644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</p:spPr>
        <p:txBody>
          <a:bodyPr vert="horz" lIns="93287" tIns="46644" rIns="93287" bIns="46644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014"/>
            <a:ext cx="3041968" cy="465296"/>
          </a:xfrm>
          <a:prstGeom prst="rect">
            <a:avLst/>
          </a:prstGeom>
        </p:spPr>
        <p:txBody>
          <a:bodyPr vert="horz" wrap="square" lIns="93287" tIns="46644" rIns="93287" bIns="46644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6333" y="8839014"/>
            <a:ext cx="3041968" cy="465296"/>
          </a:xfrm>
          <a:prstGeom prst="rect">
            <a:avLst/>
          </a:prstGeom>
        </p:spPr>
        <p:txBody>
          <a:bodyPr vert="horz" wrap="square" lIns="93287" tIns="46644" rIns="93287" bIns="4664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54D047C-0911-445E-9E33-E21B358010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125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893763" y="698500"/>
            <a:ext cx="5232400" cy="34893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spcBef>
                <a:spcPct val="0"/>
              </a:spcBef>
              <a:buAutoNum type="arabicParenR"/>
            </a:pPr>
            <a:endParaRPr lang="en-US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41576C3-CBB2-4809-B624-1F15B4BDE9C7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093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4039" y="10226677"/>
            <a:ext cx="41969531" cy="705485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06284" y="18653128"/>
            <a:ext cx="34565034" cy="8413751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12AFF0-228D-413E-940A-D94736385B2E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15DABE-AF3C-4F42-9403-9196D27ADB0C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181184" y="2925769"/>
            <a:ext cx="10492382" cy="263350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04037" y="2925769"/>
            <a:ext cx="31305699" cy="263350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D1F00E-09B4-4563-BEB4-D388F998AF2D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00DDF5-64AD-4B2A-A850-46C53902B4A2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0487" y="21153444"/>
            <a:ext cx="41971318" cy="65373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0487" y="13952539"/>
            <a:ext cx="41971318" cy="72009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27928D-9449-4ADD-8C85-F3CA34EBF744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04039" y="9509131"/>
            <a:ext cx="20899041" cy="19751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74530" y="9509131"/>
            <a:ext cx="20899041" cy="19751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01EB6F-D4A1-45B3-B620-FEF936A657F5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170" y="1317625"/>
            <a:ext cx="44441269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68168" y="7369182"/>
            <a:ext cx="21817013" cy="3070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68168" y="10439407"/>
            <a:ext cx="21817013" cy="18965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083493" y="7369182"/>
            <a:ext cx="21825942" cy="3070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083493" y="10439407"/>
            <a:ext cx="21825942" cy="18965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8C55B9-4D9F-420E-B9AF-A4D45A60E81C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4A22FF-57A3-49EE-A4E7-D98A17866D35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F8B73D-F684-48AF-972E-0B9318FD489B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165" y="1311275"/>
            <a:ext cx="16244888" cy="55768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05984" y="1311275"/>
            <a:ext cx="27603450" cy="280939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68165" y="6888163"/>
            <a:ext cx="16244888" cy="225171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716F12-6476-4A44-AB1B-AD68E34E37C3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8000" y="23042569"/>
            <a:ext cx="29626917" cy="27209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678000" y="2941644"/>
            <a:ext cx="29626917" cy="197500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78000" y="25763543"/>
            <a:ext cx="29626917" cy="3862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27709E-5CBC-4B41-AAF0-7E9A143444E4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04039" y="2925763"/>
            <a:ext cx="41969531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38912" tIns="219456" rIns="438912" bIns="21945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04039" y="9509131"/>
            <a:ext cx="41969531" cy="1975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38912" tIns="219456" rIns="438912" bIns="2194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04034" y="29992644"/>
            <a:ext cx="10287000" cy="219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8912" tIns="219456" rIns="438912" bIns="219456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6700" b="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869970" y="29992644"/>
            <a:ext cx="15637669" cy="219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8912" tIns="219456" rIns="438912" bIns="219456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6700" b="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386566" y="29992644"/>
            <a:ext cx="10287000" cy="219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8912" tIns="219456" rIns="438912" bIns="219456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6700" b="0"/>
            </a:lvl1pPr>
          </a:lstStyle>
          <a:p>
            <a:fld id="{428DE9FF-13DD-4FE2-BEA5-EF8F60ED6AB3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Times New Roman" pitchFamily="18" charset="0"/>
        </a:defRPr>
      </a:lvl2pPr>
      <a:lvl3pPr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Times New Roman" pitchFamily="18" charset="0"/>
        </a:defRPr>
      </a:lvl3pPr>
      <a:lvl4pPr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Times New Roman" pitchFamily="18" charset="0"/>
        </a:defRPr>
      </a:lvl4pPr>
      <a:lvl5pPr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Times New Roman" pitchFamily="18" charset="0"/>
        </a:defRPr>
      </a:lvl5pPr>
      <a:lvl6pPr marL="4572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Times New Roman" pitchFamily="18" charset="0"/>
        </a:defRPr>
      </a:lvl6pPr>
      <a:lvl7pPr marL="9144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Times New Roman" pitchFamily="18" charset="0"/>
        </a:defRPr>
      </a:lvl7pPr>
      <a:lvl8pPr marL="13716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Times New Roman" pitchFamily="18" charset="0"/>
        </a:defRPr>
      </a:lvl8pPr>
      <a:lvl9pPr marL="18288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Times New Roman" pitchFamily="18" charset="0"/>
        </a:defRPr>
      </a:lvl9pPr>
    </p:titleStyle>
    <p:bodyStyle>
      <a:lvl1pPr marL="1646238" indent="-1646238" algn="l" defTabSz="4389438" rtl="0" eaLnBrk="0" fontAlgn="base" hangingPunct="0">
        <a:spcBef>
          <a:spcPct val="20000"/>
        </a:spcBef>
        <a:spcAft>
          <a:spcPct val="0"/>
        </a:spcAft>
        <a:buChar char="•"/>
        <a:defRPr sz="15400">
          <a:solidFill>
            <a:schemeClr val="tx1"/>
          </a:solidFill>
          <a:latin typeface="+mn-lt"/>
          <a:ea typeface="+mn-ea"/>
          <a:cs typeface="+mn-cs"/>
        </a:defRPr>
      </a:lvl1pPr>
      <a:lvl2pPr marL="3565525" indent="-1371600" algn="l" defTabSz="4389438" rtl="0" eaLnBrk="0" fontAlgn="base" hangingPunct="0">
        <a:spcBef>
          <a:spcPct val="20000"/>
        </a:spcBef>
        <a:spcAft>
          <a:spcPct val="0"/>
        </a:spcAft>
        <a:buChar char="–"/>
        <a:defRPr sz="13400">
          <a:solidFill>
            <a:schemeClr val="tx1"/>
          </a:solidFill>
          <a:latin typeface="+mn-lt"/>
        </a:defRPr>
      </a:lvl2pPr>
      <a:lvl3pPr marL="5486400" indent="-1096963" algn="l" defTabSz="4389438" rtl="0" eaLnBrk="0" fontAlgn="base" hangingPunct="0">
        <a:spcBef>
          <a:spcPct val="20000"/>
        </a:spcBef>
        <a:spcAft>
          <a:spcPct val="0"/>
        </a:spcAft>
        <a:buChar char="•"/>
        <a:defRPr sz="11500">
          <a:solidFill>
            <a:schemeClr val="tx1"/>
          </a:solidFill>
          <a:latin typeface="+mn-lt"/>
        </a:defRPr>
      </a:lvl3pPr>
      <a:lvl4pPr marL="7680325" indent="-1096963" algn="l" defTabSz="4389438" rtl="0" eaLnBrk="0" fontAlgn="base" hangingPunct="0">
        <a:spcBef>
          <a:spcPct val="20000"/>
        </a:spcBef>
        <a:spcAft>
          <a:spcPct val="0"/>
        </a:spcAft>
        <a:buChar char="–"/>
        <a:defRPr sz="9600">
          <a:solidFill>
            <a:schemeClr val="tx1"/>
          </a:solidFill>
          <a:latin typeface="+mn-lt"/>
        </a:defRPr>
      </a:lvl4pPr>
      <a:lvl5pPr marL="9875838" indent="-1096963" algn="l" defTabSz="4389438" rtl="0" eaLnBrk="0" fontAlgn="base" hangingPunct="0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5pPr>
      <a:lvl6pPr marL="103330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6pPr>
      <a:lvl7pPr marL="107902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7pPr>
      <a:lvl8pPr marL="112474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8pPr>
      <a:lvl9pPr marL="117046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7.png"/><Relationship Id="rId12" Type="http://schemas.openxmlformats.org/officeDocument/2006/relationships/image" Target="../media/image12.gif"/><Relationship Id="rId17" Type="http://schemas.openxmlformats.org/officeDocument/2006/relationships/image" Target="../media/image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.wmf"/><Relationship Id="rId10" Type="http://schemas.openxmlformats.org/officeDocument/2006/relationships/image" Target="../media/image10.png"/><Relationship Id="rId19" Type="http://schemas.openxmlformats.org/officeDocument/2006/relationships/image" Target="../media/image3.wmf"/><Relationship Id="rId4" Type="http://schemas.openxmlformats.org/officeDocument/2006/relationships/image" Target="../media/image4.emf"/><Relationship Id="rId9" Type="http://schemas.openxmlformats.org/officeDocument/2006/relationships/image" Target="../media/image9.png"/><Relationship Id="rId1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 Box 2"/>
          <p:cNvSpPr txBox="1">
            <a:spLocks noChangeArrowheads="1"/>
          </p:cNvSpPr>
          <p:nvPr/>
        </p:nvSpPr>
        <p:spPr bwMode="auto">
          <a:xfrm>
            <a:off x="23962751" y="-9886696"/>
            <a:ext cx="3615145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buFontTx/>
              <a:buNone/>
            </a:pPr>
            <a:r>
              <a:rPr lang="en-US" altLang="zh-CN" sz="8000" b="0" i="1" dirty="0">
                <a:solidFill>
                  <a:schemeClr val="accent4"/>
                </a:solidFill>
                <a:latin typeface="Helvetica"/>
                <a:cs typeface="Helvetica"/>
              </a:rPr>
              <a:t> </a:t>
            </a:r>
            <a:endParaRPr lang="en-US" altLang="zh-CN" sz="6600" b="0" dirty="0">
              <a:solidFill>
                <a:schemeClr val="accent4"/>
              </a:solidFill>
              <a:latin typeface="Helvetica"/>
              <a:cs typeface="Helvetica"/>
            </a:endParaRPr>
          </a:p>
        </p:txBody>
      </p:sp>
      <p:sp>
        <p:nvSpPr>
          <p:cNvPr id="208" name="Rectangle 207"/>
          <p:cNvSpPr/>
          <p:nvPr/>
        </p:nvSpPr>
        <p:spPr bwMode="auto">
          <a:xfrm>
            <a:off x="0" y="4273683"/>
            <a:ext cx="49377600" cy="28482285"/>
          </a:xfrm>
          <a:prstGeom prst="rect">
            <a:avLst/>
          </a:prstGeom>
          <a:gradFill flip="none" rotWithShape="1">
            <a:gsLst>
              <a:gs pos="4000">
                <a:srgbClr val="FFFF66"/>
              </a:gs>
              <a:gs pos="52000">
                <a:prstClr val="white"/>
              </a:gs>
            </a:gsLst>
            <a:lin ang="16200000" scaled="0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24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24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24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24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24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  </a:t>
            </a:r>
          </a:p>
        </p:txBody>
      </p:sp>
      <p:sp>
        <p:nvSpPr>
          <p:cNvPr id="89" name="Text Box 2"/>
          <p:cNvSpPr txBox="1">
            <a:spLocks noChangeArrowheads="1"/>
          </p:cNvSpPr>
          <p:nvPr/>
        </p:nvSpPr>
        <p:spPr bwMode="auto">
          <a:xfrm>
            <a:off x="6494597" y="87304"/>
            <a:ext cx="37375162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ctr" defTabSz="914400">
              <a:defRPr/>
            </a:pPr>
            <a:r>
              <a:rPr lang="en-US" sz="8000" dirty="0"/>
              <a:t>Dense </a:t>
            </a:r>
            <a:r>
              <a:rPr lang="en-US" sz="8000" dirty="0" smtClean="0"/>
              <a:t>Color Moment</a:t>
            </a:r>
            <a:r>
              <a:rPr lang="en-US" sz="8000" dirty="0"/>
              <a:t>: A </a:t>
            </a:r>
            <a:r>
              <a:rPr lang="en-US" sz="8000" dirty="0" smtClean="0"/>
              <a:t>New Discriminative Color Descriptor</a:t>
            </a:r>
            <a:endParaRPr lang="en-US" sz="9600" dirty="0" smtClean="0"/>
          </a:p>
          <a:p>
            <a:pPr lvl="0" algn="ctr" defTabSz="914400">
              <a:defRPr/>
            </a:pPr>
            <a:r>
              <a:rPr lang="en-US" altLang="zh-CN" sz="6600" b="0" i="1" dirty="0" smtClean="0">
                <a:solidFill>
                  <a:schemeClr val="accent4"/>
                </a:solidFill>
                <a:latin typeface="+mj-lt"/>
                <a:cs typeface="Helvetica"/>
              </a:rPr>
              <a:t>Kylie Gorman, Mentors: Dr. Andrea </a:t>
            </a:r>
            <a:r>
              <a:rPr lang="en-US" altLang="zh-CN" sz="6600" b="0" i="1" dirty="0" err="1" smtClean="0">
                <a:solidFill>
                  <a:schemeClr val="accent4"/>
                </a:solidFill>
                <a:latin typeface="+mj-lt"/>
                <a:cs typeface="Helvetica"/>
              </a:rPr>
              <a:t>Salgian</a:t>
            </a:r>
            <a:r>
              <a:rPr lang="en-US" altLang="zh-CN" sz="6600" b="0" i="1" dirty="0" smtClean="0">
                <a:solidFill>
                  <a:schemeClr val="accent4"/>
                </a:solidFill>
                <a:latin typeface="+mj-lt"/>
                <a:cs typeface="Helvetica"/>
              </a:rPr>
              <a:t> (TCNJ) and Yang Zhang (UCF)</a:t>
            </a:r>
            <a:endParaRPr lang="en-US" altLang="zh-CN" sz="4500" b="0" i="1" dirty="0">
              <a:solidFill>
                <a:schemeClr val="accent4"/>
              </a:solidFill>
              <a:latin typeface="Helvetica"/>
              <a:cs typeface="Helvetica"/>
            </a:endParaRPr>
          </a:p>
          <a:p>
            <a:pPr algn="ctr">
              <a:spcBef>
                <a:spcPts val="0"/>
              </a:spcBef>
              <a:buFontTx/>
              <a:buNone/>
            </a:pPr>
            <a:r>
              <a:rPr lang="en-US" altLang="zh-CN" sz="4500" b="0" dirty="0">
                <a:solidFill>
                  <a:schemeClr val="accent4"/>
                </a:solidFill>
                <a:latin typeface="Helvetica"/>
                <a:cs typeface="Helvetica"/>
              </a:rPr>
              <a:t>University of Central </a:t>
            </a:r>
            <a:r>
              <a:rPr lang="en-US" altLang="zh-CN" sz="4500" b="0" dirty="0" smtClean="0">
                <a:solidFill>
                  <a:schemeClr val="accent4"/>
                </a:solidFill>
                <a:latin typeface="Helvetica"/>
                <a:cs typeface="Helvetica"/>
              </a:rPr>
              <a:t>Florida</a:t>
            </a:r>
            <a:endParaRPr lang="en-US" altLang="zh-CN" sz="4500" b="0" dirty="0">
              <a:solidFill>
                <a:schemeClr val="accent4"/>
              </a:solidFill>
              <a:latin typeface="Helvetica"/>
              <a:cs typeface="Helvetica"/>
            </a:endParaRPr>
          </a:p>
        </p:txBody>
      </p:sp>
      <p:sp>
        <p:nvSpPr>
          <p:cNvPr id="90" name="Rectangle 740"/>
          <p:cNvSpPr>
            <a:spLocks noChangeArrowheads="1"/>
          </p:cNvSpPr>
          <p:nvPr/>
        </p:nvSpPr>
        <p:spPr bwMode="auto">
          <a:xfrm>
            <a:off x="0" y="4056506"/>
            <a:ext cx="49377600" cy="21717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Rectangle 1918"/>
          <p:cNvSpPr>
            <a:spLocks noChangeArrowheads="1"/>
          </p:cNvSpPr>
          <p:nvPr/>
        </p:nvSpPr>
        <p:spPr bwMode="auto">
          <a:xfrm>
            <a:off x="5" y="32791784"/>
            <a:ext cx="49377594" cy="162431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17" name="Picture 116" descr="VMUID Center for Research in Comp Vision KG 7406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78344"/>
            <a:ext cx="7015010" cy="2804159"/>
          </a:xfrm>
          <a:prstGeom prst="rect">
            <a:avLst/>
          </a:prstGeom>
        </p:spPr>
      </p:pic>
      <p:sp>
        <p:nvSpPr>
          <p:cNvPr id="126" name="Rectangle 1910"/>
          <p:cNvSpPr>
            <a:spLocks noChangeArrowheads="1"/>
          </p:cNvSpPr>
          <p:nvPr/>
        </p:nvSpPr>
        <p:spPr bwMode="auto">
          <a:xfrm>
            <a:off x="15711939" y="4132706"/>
            <a:ext cx="224410" cy="28785694"/>
          </a:xfrm>
          <a:prstGeom prst="rect">
            <a:avLst/>
          </a:prstGeom>
          <a:solidFill>
            <a:schemeClr val="tx1"/>
          </a:solidFill>
          <a:ln w="57150" algn="ctr">
            <a:noFill/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3" name="TextBox 1032"/>
          <p:cNvSpPr txBox="1"/>
          <p:nvPr/>
        </p:nvSpPr>
        <p:spPr>
          <a:xfrm>
            <a:off x="235119" y="4621151"/>
            <a:ext cx="15350574" cy="5375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lvl="0" indent="-857250" defTabSz="914400">
              <a:buAutoNum type="romanUcPeriod"/>
              <a:defRPr/>
            </a:pPr>
            <a:r>
              <a:rPr lang="en-US" sz="4400" b="1" kern="0" dirty="0" smtClean="0">
                <a:solidFill>
                  <a:srgbClr val="FF0000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Problem:</a:t>
            </a:r>
          </a:p>
          <a:p>
            <a:pPr marL="857250" lvl="0" indent="-857250" defTabSz="914400">
              <a:buFont typeface="Wingdings" panose="05000000000000000000" pitchFamily="2" charset="2"/>
              <a:buChar char="v"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73075" lvl="1" indent="-473075">
              <a:spcBef>
                <a:spcPts val="700"/>
              </a:spcBef>
              <a:buSzPct val="100000"/>
              <a:buFont typeface="Wingdings" pitchFamily="2" charset="2"/>
              <a:buChar char="v"/>
              <a:defRPr/>
            </a:pPr>
            <a:r>
              <a:rPr lang="en-US" sz="3600" kern="0" dirty="0">
                <a:solidFill>
                  <a:prstClr val="black"/>
                </a:solidFill>
                <a:cs typeface="Times New Roman" pitchFamily="18" charset="0"/>
              </a:rPr>
              <a:t>Color description is a challenging problem to overcome due to scene accidental events such as shadows, shading, or differing </a:t>
            </a:r>
            <a:r>
              <a:rPr lang="en-US" sz="3600" kern="0" dirty="0" smtClean="0">
                <a:solidFill>
                  <a:prstClr val="black"/>
                </a:solidFill>
                <a:cs typeface="Times New Roman" pitchFamily="18" charset="0"/>
              </a:rPr>
              <a:t>perspectives</a:t>
            </a:r>
          </a:p>
          <a:p>
            <a:pPr marL="473075" lvl="1" indent="-473075">
              <a:spcBef>
                <a:spcPts val="700"/>
              </a:spcBef>
              <a:buSzPct val="100000"/>
              <a:buFont typeface="Wingdings" pitchFamily="2" charset="2"/>
              <a:buChar char="v"/>
              <a:defRPr/>
            </a:pPr>
            <a:r>
              <a:rPr lang="en-US" sz="3600" kern="0" dirty="0" smtClean="0">
                <a:solidFill>
                  <a:prstClr val="black"/>
                </a:solidFill>
                <a:cs typeface="Times New Roman" pitchFamily="18" charset="0"/>
              </a:rPr>
              <a:t>Create a Blockwise Color Descriptor which is robust to changes in illumination</a:t>
            </a:r>
          </a:p>
          <a:p>
            <a:pPr marL="473075" lvl="1" indent="-473075">
              <a:spcBef>
                <a:spcPts val="700"/>
              </a:spcBef>
              <a:buSzPct val="100000"/>
              <a:buFont typeface="Wingdings" pitchFamily="2" charset="2"/>
              <a:buChar char="v"/>
              <a:defRPr/>
            </a:pPr>
            <a:r>
              <a:rPr lang="en-US" sz="3600" kern="0" dirty="0" smtClean="0">
                <a:solidFill>
                  <a:prstClr val="black"/>
                </a:solidFill>
                <a:cs typeface="Times New Roman" pitchFamily="18" charset="0"/>
              </a:rPr>
              <a:t>Combine color descriptor with shape descriptor Dense SIFT to improve accuracy</a:t>
            </a:r>
          </a:p>
          <a:p>
            <a:pPr marL="473075" lvl="1" indent="-473075" defTabSz="914400">
              <a:spcBef>
                <a:spcPts val="700"/>
              </a:spcBef>
              <a:buSzPct val="100000"/>
              <a:buFont typeface="Wingdings" pitchFamily="2" charset="2"/>
              <a:buChar char="v"/>
              <a:defRPr/>
            </a:pPr>
            <a:endParaRPr lang="en-US" sz="3600" kern="0" dirty="0">
              <a:solidFill>
                <a:prstClr val="black"/>
              </a:solidFill>
              <a:cs typeface="Times New Roman" pitchFamily="18" charset="0"/>
            </a:endParaRPr>
          </a:p>
        </p:txBody>
      </p:sp>
      <p:sp>
        <p:nvSpPr>
          <p:cNvPr id="1041" name="TextBox 1040"/>
          <p:cNvSpPr txBox="1"/>
          <p:nvPr/>
        </p:nvSpPr>
        <p:spPr>
          <a:xfrm>
            <a:off x="129887" y="9604600"/>
            <a:ext cx="1527477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lang="en-US" sz="4400" kern="0" dirty="0" smtClean="0">
                <a:solidFill>
                  <a:srgbClr val="FF0000"/>
                </a:solidFill>
                <a:ea typeface="Verdana" pitchFamily="34" charset="0"/>
                <a:cs typeface="Times New Roman" pitchFamily="18" charset="0"/>
              </a:rPr>
              <a:t>II. Previous Methods</a:t>
            </a:r>
            <a:r>
              <a:rPr lang="en-US" sz="4400" b="1" kern="0" dirty="0" smtClean="0">
                <a:solidFill>
                  <a:srgbClr val="FF0000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:</a:t>
            </a:r>
          </a:p>
          <a:p>
            <a:pPr marL="857250" lvl="0" indent="-857250" defTabSz="914400">
              <a:buFont typeface="Wingdings" panose="05000000000000000000" pitchFamily="2" charset="2"/>
              <a:buChar char="v"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042" name="TextBox 1041"/>
          <p:cNvSpPr txBox="1"/>
          <p:nvPr/>
        </p:nvSpPr>
        <p:spPr>
          <a:xfrm>
            <a:off x="166421" y="20364369"/>
            <a:ext cx="1527477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lang="en-US" sz="4400" kern="0" dirty="0" smtClean="0">
                <a:solidFill>
                  <a:srgbClr val="FF0000"/>
                </a:solidFill>
                <a:ea typeface="Verdana" pitchFamily="34" charset="0"/>
                <a:cs typeface="Times New Roman" pitchFamily="18" charset="0"/>
              </a:rPr>
              <a:t>III. Our Approach</a:t>
            </a:r>
            <a:r>
              <a:rPr lang="en-US" sz="4400" b="1" kern="0" dirty="0" smtClean="0">
                <a:solidFill>
                  <a:srgbClr val="FF0000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:</a:t>
            </a:r>
          </a:p>
          <a:p>
            <a:pPr marL="857250" lvl="0" indent="-857250" defTabSz="914400">
              <a:buFont typeface="Wingdings" panose="05000000000000000000" pitchFamily="2" charset="2"/>
              <a:buChar char="v"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092" name="TextBox 1091"/>
          <p:cNvSpPr txBox="1"/>
          <p:nvPr/>
        </p:nvSpPr>
        <p:spPr>
          <a:xfrm>
            <a:off x="33414244" y="4492472"/>
            <a:ext cx="15963355" cy="65864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lang="en-US" sz="4400" b="1" kern="0" dirty="0" smtClean="0">
                <a:solidFill>
                  <a:srgbClr val="FF0000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V. Experiments:</a:t>
            </a:r>
          </a:p>
          <a:p>
            <a:pPr marL="571500" lvl="0" indent="-571500" defTabSz="914400">
              <a:buFont typeface="Wingdings" panose="05000000000000000000" pitchFamily="2" charset="2"/>
              <a:buChar char="v"/>
              <a:defRPr/>
            </a:pPr>
            <a:r>
              <a:rPr lang="en-US" sz="3600" kern="0" dirty="0" smtClean="0">
                <a:solidFill>
                  <a:prstClr val="black"/>
                </a:solidFill>
                <a:ea typeface="Verdana" pitchFamily="34" charset="0"/>
                <a:cs typeface="Times New Roman" pitchFamily="18" charset="0"/>
              </a:rPr>
              <a:t>Color Moment</a:t>
            </a:r>
            <a:endParaRPr lang="en-US" sz="3600" kern="0" dirty="0">
              <a:solidFill>
                <a:prstClr val="black"/>
              </a:solidFill>
              <a:ea typeface="Verdana" pitchFamily="34" charset="0"/>
              <a:cs typeface="Times New Roman" pitchFamily="18" charset="0"/>
            </a:endParaRPr>
          </a:p>
          <a:p>
            <a:pPr marL="1028700" lvl="1" indent="-571500">
              <a:buFont typeface="Wingdings" panose="05000000000000000000" pitchFamily="2" charset="2"/>
              <a:buChar char="v"/>
              <a:defRPr/>
            </a:pPr>
            <a:r>
              <a:rPr lang="en-US" sz="3600" kern="0" dirty="0" smtClean="0">
                <a:solidFill>
                  <a:prstClr val="black"/>
                </a:solidFill>
                <a:ea typeface="Verdana" pitchFamily="34" charset="0"/>
                <a:cs typeface="Times New Roman" pitchFamily="18" charset="0"/>
              </a:rPr>
              <a:t>Training Data</a:t>
            </a:r>
          </a:p>
          <a:p>
            <a:pPr marL="1485900" lvl="2" indent="-571500">
              <a:buFont typeface="Wingdings" panose="05000000000000000000" pitchFamily="2" charset="2"/>
              <a:buChar char="v"/>
              <a:defRPr/>
            </a:pPr>
            <a:r>
              <a:rPr lang="en-US" sz="3600" kern="0" dirty="0" smtClean="0">
                <a:solidFill>
                  <a:prstClr val="black"/>
                </a:solidFill>
                <a:ea typeface="Verdana" pitchFamily="34" charset="0"/>
                <a:cs typeface="Times New Roman" pitchFamily="18" charset="0"/>
              </a:rPr>
              <a:t>Google Data Set: 1,100 images</a:t>
            </a:r>
          </a:p>
          <a:p>
            <a:pPr marL="1028700" lvl="1" indent="-571500">
              <a:buFont typeface="Wingdings" panose="05000000000000000000" pitchFamily="2" charset="2"/>
              <a:buChar char="v"/>
              <a:defRPr/>
            </a:pPr>
            <a:r>
              <a:rPr lang="en-US" sz="3600" kern="0" dirty="0" smtClean="0">
                <a:solidFill>
                  <a:prstClr val="black"/>
                </a:solidFill>
                <a:ea typeface="Verdana" pitchFamily="34" charset="0"/>
                <a:cs typeface="Times New Roman" pitchFamily="18" charset="0"/>
              </a:rPr>
              <a:t>Testing Data</a:t>
            </a:r>
          </a:p>
          <a:p>
            <a:pPr marL="1485900" lvl="2" indent="-571500">
              <a:buFont typeface="Wingdings" panose="05000000000000000000" pitchFamily="2" charset="2"/>
              <a:buChar char="v"/>
              <a:defRPr/>
            </a:pPr>
            <a:r>
              <a:rPr lang="en-US" sz="3600" kern="0" dirty="0" smtClean="0">
                <a:solidFill>
                  <a:prstClr val="black"/>
                </a:solidFill>
                <a:ea typeface="Verdana" pitchFamily="34" charset="0"/>
                <a:cs typeface="Times New Roman" pitchFamily="18" charset="0"/>
              </a:rPr>
              <a:t>EBay Data Set: 4 categories</a:t>
            </a:r>
          </a:p>
          <a:p>
            <a:pPr marL="1485900" lvl="2" indent="-571500">
              <a:buFont typeface="Wingdings" panose="05000000000000000000" pitchFamily="2" charset="2"/>
              <a:buChar char="v"/>
              <a:defRPr/>
            </a:pPr>
            <a:r>
              <a:rPr lang="en-US" sz="3600" kern="0" dirty="0" smtClean="0">
                <a:solidFill>
                  <a:prstClr val="black"/>
                </a:solidFill>
                <a:ea typeface="Verdana" pitchFamily="34" charset="0"/>
                <a:cs typeface="Times New Roman" pitchFamily="18" charset="0"/>
              </a:rPr>
              <a:t>12 images per color, 132 images</a:t>
            </a:r>
          </a:p>
          <a:p>
            <a:pPr lvl="0" defTabSz="914400">
              <a:defRPr/>
            </a:pPr>
            <a:r>
              <a:rPr lang="en-US" sz="3600" kern="0" dirty="0" smtClean="0">
                <a:solidFill>
                  <a:prstClr val="black"/>
                </a:solidFill>
                <a:ea typeface="Verdana" pitchFamily="34" charset="0"/>
                <a:cs typeface="Times New Roman" pitchFamily="18" charset="0"/>
              </a:rPr>
              <a:t>	per category</a:t>
            </a:r>
            <a:endParaRPr lang="en-US" sz="3600" kern="0" dirty="0">
              <a:solidFill>
                <a:prstClr val="black"/>
              </a:solidFill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3291543" y="11087987"/>
            <a:ext cx="874721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0" indent="-571500">
              <a:buFont typeface="Wingdings" panose="05000000000000000000" pitchFamily="2" charset="2"/>
              <a:buChar char="v"/>
              <a:defRPr/>
            </a:pPr>
            <a:r>
              <a:rPr lang="en-US" sz="3600" kern="0" dirty="0" smtClean="0">
                <a:solidFill>
                  <a:prstClr val="black"/>
                </a:solidFill>
                <a:ea typeface="Verdana" pitchFamily="34" charset="0"/>
                <a:cs typeface="Times New Roman" pitchFamily="18" charset="0"/>
              </a:rPr>
              <a:t>Color Moment and Dense SIFT</a:t>
            </a:r>
          </a:p>
          <a:p>
            <a:pPr marL="1028700" lvl="1" indent="-571500">
              <a:buFont typeface="Wingdings" panose="05000000000000000000" pitchFamily="2" charset="2"/>
              <a:buChar char="v"/>
              <a:defRPr/>
            </a:pPr>
            <a:r>
              <a:rPr lang="en-US" sz="3600" kern="0" dirty="0" smtClean="0">
                <a:solidFill>
                  <a:prstClr val="black"/>
                </a:solidFill>
                <a:ea typeface="Verdana" pitchFamily="34" charset="0"/>
                <a:cs typeface="Times New Roman" pitchFamily="18" charset="0"/>
              </a:rPr>
              <a:t>Birds 200 (20 classes)</a:t>
            </a:r>
          </a:p>
          <a:p>
            <a:pPr marL="1485900" lvl="2" indent="-571500">
              <a:buFont typeface="Wingdings" panose="05000000000000000000" pitchFamily="2" charset="2"/>
              <a:buChar char="v"/>
              <a:defRPr/>
            </a:pPr>
            <a:r>
              <a:rPr lang="en-US" sz="3600" dirty="0"/>
              <a:t>200 species/categories with 11,788 images </a:t>
            </a:r>
            <a:r>
              <a:rPr lang="en-US" sz="3600" dirty="0" smtClean="0"/>
              <a:t>total</a:t>
            </a:r>
            <a:endParaRPr lang="en-US" sz="3600" dirty="0"/>
          </a:p>
          <a:p>
            <a:pPr marL="1485900" lvl="2" indent="-571500">
              <a:buFont typeface="Wingdings" panose="05000000000000000000" pitchFamily="2" charset="2"/>
              <a:buChar char="v"/>
              <a:defRPr/>
            </a:pPr>
            <a:endParaRPr lang="en-US" sz="3200" kern="0" dirty="0" smtClean="0">
              <a:solidFill>
                <a:prstClr val="black"/>
              </a:solidFill>
              <a:ea typeface="Verdana" pitchFamily="34" charset="0"/>
              <a:cs typeface="Times New Roman" pitchFamily="18" charset="0"/>
            </a:endParaRPr>
          </a:p>
          <a:p>
            <a:pPr marL="571500" lvl="0" indent="-571500">
              <a:buFont typeface="Wingdings" panose="05000000000000000000" pitchFamily="2" charset="2"/>
              <a:buChar char="v"/>
              <a:defRPr/>
            </a:pPr>
            <a:endParaRPr lang="en-US" sz="3200" kern="0" dirty="0" smtClean="0">
              <a:solidFill>
                <a:prstClr val="black"/>
              </a:solidFill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093" name="Rectangle 740"/>
          <p:cNvSpPr>
            <a:spLocks noChangeArrowheads="1"/>
          </p:cNvSpPr>
          <p:nvPr/>
        </p:nvSpPr>
        <p:spPr bwMode="auto">
          <a:xfrm>
            <a:off x="33010576" y="13909158"/>
            <a:ext cx="16381105" cy="14144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4" name="Rectangle 740"/>
          <p:cNvSpPr>
            <a:spLocks noChangeArrowheads="1"/>
          </p:cNvSpPr>
          <p:nvPr/>
        </p:nvSpPr>
        <p:spPr bwMode="auto">
          <a:xfrm>
            <a:off x="32922085" y="30126467"/>
            <a:ext cx="16497411" cy="15329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6" name="Rectangle 740"/>
          <p:cNvSpPr>
            <a:spLocks noChangeArrowheads="1"/>
          </p:cNvSpPr>
          <p:nvPr/>
        </p:nvSpPr>
        <p:spPr bwMode="auto">
          <a:xfrm>
            <a:off x="32996495" y="24229790"/>
            <a:ext cx="16381105" cy="14144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8" name="Rectangle 1910"/>
          <p:cNvSpPr>
            <a:spLocks noChangeArrowheads="1"/>
          </p:cNvSpPr>
          <p:nvPr/>
        </p:nvSpPr>
        <p:spPr bwMode="auto">
          <a:xfrm>
            <a:off x="32911188" y="4196940"/>
            <a:ext cx="251470" cy="28594844"/>
          </a:xfrm>
          <a:prstGeom prst="rect">
            <a:avLst/>
          </a:prstGeom>
          <a:solidFill>
            <a:schemeClr val="tx1"/>
          </a:solidFill>
          <a:ln w="57150" algn="ctr">
            <a:noFill/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1003" name="内容占位符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7410" y="10173987"/>
            <a:ext cx="6191250" cy="3219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905" y="14476864"/>
            <a:ext cx="7852329" cy="43712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5" name="Picture 18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72442" y="14614224"/>
            <a:ext cx="3844586" cy="43729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6" name="TextBox 185"/>
          <p:cNvSpPr txBox="1"/>
          <p:nvPr/>
        </p:nvSpPr>
        <p:spPr>
          <a:xfrm>
            <a:off x="58169" y="10902207"/>
            <a:ext cx="6632418" cy="248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73075" lvl="1" indent="-473075" defTabSz="914400">
              <a:spcBef>
                <a:spcPts val="700"/>
              </a:spcBef>
              <a:buSzPct val="100000"/>
              <a:buFont typeface="Wingdings" pitchFamily="2" charset="2"/>
              <a:buChar char="v"/>
              <a:defRPr/>
            </a:pPr>
            <a:r>
              <a:rPr lang="en-US" sz="3600" kern="0" dirty="0" smtClean="0">
                <a:solidFill>
                  <a:prstClr val="black"/>
                </a:solidFill>
                <a:cs typeface="Times New Roman" pitchFamily="18" charset="0"/>
              </a:rPr>
              <a:t>Color Histogram</a:t>
            </a:r>
          </a:p>
          <a:p>
            <a:pPr marL="473075" lvl="1" indent="-473075" defTabSz="914400">
              <a:spcBef>
                <a:spcPts val="700"/>
              </a:spcBef>
              <a:buSzPct val="100000"/>
              <a:buFont typeface="Wingdings" pitchFamily="2" charset="2"/>
              <a:buChar char="v"/>
              <a:defRPr/>
            </a:pPr>
            <a:r>
              <a:rPr lang="en-US" sz="3600" kern="0" dirty="0" smtClean="0">
                <a:solidFill>
                  <a:prstClr val="black"/>
                </a:solidFill>
                <a:cs typeface="Times New Roman" pitchFamily="18" charset="0"/>
              </a:rPr>
              <a:t>Color Mapping</a:t>
            </a:r>
          </a:p>
          <a:p>
            <a:pPr marL="473075" lvl="1" indent="-473075" defTabSz="914400">
              <a:spcBef>
                <a:spcPts val="700"/>
              </a:spcBef>
              <a:buSzPct val="100000"/>
              <a:buFont typeface="Wingdings" pitchFamily="2" charset="2"/>
              <a:buChar char="v"/>
              <a:defRPr/>
            </a:pPr>
            <a:r>
              <a:rPr lang="en-US" sz="3600" kern="0" dirty="0" smtClean="0">
                <a:solidFill>
                  <a:prstClr val="black"/>
                </a:solidFill>
                <a:cs typeface="Times New Roman" pitchFamily="18" charset="0"/>
              </a:rPr>
              <a:t>Color Moments calculated on the entire image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129886" y="21536934"/>
            <a:ext cx="7799245" cy="6455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73075" lvl="1" indent="-473075">
              <a:spcBef>
                <a:spcPts val="700"/>
              </a:spcBef>
              <a:buSzPct val="100000"/>
              <a:buFont typeface="Wingdings" pitchFamily="2" charset="2"/>
              <a:buChar char="v"/>
              <a:defRPr/>
            </a:pPr>
            <a:r>
              <a:rPr lang="en-US" sz="3600" kern="0" dirty="0" smtClean="0">
                <a:solidFill>
                  <a:prstClr val="black"/>
                </a:solidFill>
                <a:cs typeface="Times New Roman" pitchFamily="18" charset="0"/>
              </a:rPr>
              <a:t>Blockwise </a:t>
            </a:r>
            <a:r>
              <a:rPr lang="en-US" altLang="zh-CN" sz="3600" dirty="0" smtClean="0"/>
              <a:t>Color Moment Feature</a:t>
            </a:r>
          </a:p>
          <a:p>
            <a:pPr marL="930275" lvl="2" indent="-473075">
              <a:spcBef>
                <a:spcPts val="700"/>
              </a:spcBef>
              <a:buSzPct val="100000"/>
              <a:buFont typeface="Wingdings" pitchFamily="2" charset="2"/>
              <a:buChar char="v"/>
              <a:defRPr/>
            </a:pPr>
            <a:r>
              <a:rPr lang="en-US" altLang="zh-CN" sz="3600" dirty="0"/>
              <a:t>Incorporate the spatial context information </a:t>
            </a:r>
            <a:r>
              <a:rPr lang="en-US" altLang="zh-CN" sz="3600" dirty="0" smtClean="0"/>
              <a:t>by first breaking up the image into 8 pixel by 8 pixel blocks</a:t>
            </a:r>
            <a:endParaRPr lang="en-US" altLang="zh-CN" sz="3600" dirty="0"/>
          </a:p>
          <a:p>
            <a:pPr marL="930275" lvl="2" indent="-473075">
              <a:spcBef>
                <a:spcPts val="700"/>
              </a:spcBef>
              <a:buSzPct val="100000"/>
              <a:buFont typeface="Wingdings" pitchFamily="2" charset="2"/>
              <a:buChar char="v"/>
              <a:defRPr/>
            </a:pPr>
            <a:r>
              <a:rPr lang="en-US" altLang="zh-CN" sz="3600" dirty="0" smtClean="0"/>
              <a:t>We use three moments per channel of every block to describe mean</a:t>
            </a:r>
            <a:r>
              <a:rPr lang="en-US" altLang="zh-CN" sz="3600" dirty="0"/>
              <a:t>, </a:t>
            </a:r>
            <a:r>
              <a:rPr lang="en-US" altLang="zh-CN" sz="3600" dirty="0" smtClean="0"/>
              <a:t>variance and degree</a:t>
            </a:r>
            <a:r>
              <a:rPr lang="en-US" altLang="zh-CN" sz="3600" dirty="0"/>
              <a:t> of </a:t>
            </a:r>
            <a:r>
              <a:rPr lang="en-US" altLang="zh-CN" sz="3600" dirty="0" smtClean="0"/>
              <a:t>asymmetry of a color distribution.</a:t>
            </a:r>
          </a:p>
          <a:p>
            <a:pPr marL="930275" lvl="2" indent="-473075">
              <a:spcBef>
                <a:spcPts val="700"/>
              </a:spcBef>
              <a:buSzPct val="100000"/>
              <a:buFont typeface="Wingdings" pitchFamily="2" charset="2"/>
              <a:buChar char="v"/>
              <a:defRPr/>
            </a:pPr>
            <a:r>
              <a:rPr lang="en-US" sz="3600" kern="0" dirty="0" smtClean="0">
                <a:solidFill>
                  <a:prstClr val="black"/>
                </a:solidFill>
                <a:cs typeface="Times New Roman" pitchFamily="18" charset="0"/>
              </a:rPr>
              <a:t>Color </a:t>
            </a:r>
            <a:r>
              <a:rPr lang="en-US" sz="3600" kern="0" dirty="0">
                <a:solidFill>
                  <a:prstClr val="black"/>
                </a:solidFill>
                <a:cs typeface="Times New Roman" pitchFamily="18" charset="0"/>
              </a:rPr>
              <a:t>Moment </a:t>
            </a:r>
            <a:r>
              <a:rPr lang="en-US" sz="3600" kern="0" dirty="0" smtClean="0">
                <a:solidFill>
                  <a:prstClr val="black"/>
                </a:solidFill>
                <a:cs typeface="Times New Roman" pitchFamily="18" charset="0"/>
              </a:rPr>
              <a:t>Calculations: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15855087" y="13942638"/>
            <a:ext cx="16855140" cy="12244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73075" lvl="1" indent="-473075" defTabSz="914400">
              <a:spcBef>
                <a:spcPts val="700"/>
              </a:spcBef>
              <a:buSzPct val="100000"/>
              <a:buFont typeface="Wingdings" pitchFamily="2" charset="2"/>
              <a:buChar char="v"/>
              <a:defRPr/>
            </a:pPr>
            <a:r>
              <a:rPr lang="en-US" sz="4400" kern="0" dirty="0" smtClean="0">
                <a:solidFill>
                  <a:prstClr val="black"/>
                </a:solidFill>
                <a:cs typeface="Times New Roman" pitchFamily="18" charset="0"/>
              </a:rPr>
              <a:t>Training Steps</a:t>
            </a:r>
          </a:p>
          <a:p>
            <a:pPr marL="930275" lvl="2" indent="-473075">
              <a:spcBef>
                <a:spcPts val="700"/>
              </a:spcBef>
              <a:buSzPct val="100000"/>
              <a:buFont typeface="Wingdings" pitchFamily="2" charset="2"/>
              <a:buChar char="v"/>
              <a:defRPr/>
            </a:pPr>
            <a:r>
              <a:rPr lang="en-US" sz="3600" kern="0" dirty="0">
                <a:solidFill>
                  <a:prstClr val="black"/>
                </a:solidFill>
                <a:cs typeface="Times New Roman" pitchFamily="18" charset="0"/>
              </a:rPr>
              <a:t>Calculate feature matrix </a:t>
            </a:r>
            <a:r>
              <a:rPr lang="en-US" sz="3600" kern="0" dirty="0" smtClean="0">
                <a:solidFill>
                  <a:prstClr val="black"/>
                </a:solidFill>
                <a:cs typeface="Times New Roman" pitchFamily="18" charset="0"/>
              </a:rPr>
              <a:t>for each image based </a:t>
            </a:r>
            <a:r>
              <a:rPr lang="en-US" sz="3600" kern="0" dirty="0">
                <a:solidFill>
                  <a:prstClr val="black"/>
                </a:solidFill>
                <a:cs typeface="Times New Roman" pitchFamily="18" charset="0"/>
              </a:rPr>
              <a:t>on Color </a:t>
            </a:r>
            <a:r>
              <a:rPr lang="en-US" sz="3600" kern="0" dirty="0" smtClean="0">
                <a:solidFill>
                  <a:prstClr val="black"/>
                </a:solidFill>
                <a:cs typeface="Times New Roman" pitchFamily="18" charset="0"/>
              </a:rPr>
              <a:t>Moments</a:t>
            </a:r>
          </a:p>
          <a:p>
            <a:pPr marL="1387475" lvl="3" indent="-473075">
              <a:spcBef>
                <a:spcPts val="700"/>
              </a:spcBef>
              <a:buSzPct val="100000"/>
              <a:buFont typeface="Wingdings" pitchFamily="2" charset="2"/>
              <a:buChar char="v"/>
              <a:defRPr/>
            </a:pPr>
            <a:r>
              <a:rPr lang="en-US" sz="3600" kern="0" dirty="0" smtClean="0">
                <a:solidFill>
                  <a:prstClr val="black"/>
                </a:solidFill>
                <a:cs typeface="Times New Roman" pitchFamily="18" charset="0"/>
              </a:rPr>
              <a:t>Matrix sizes are the number of blocks by the nine calculations per block</a:t>
            </a:r>
            <a:endParaRPr lang="en-US" sz="3600" kern="0" dirty="0">
              <a:solidFill>
                <a:prstClr val="black"/>
              </a:solidFill>
              <a:cs typeface="Times New Roman" pitchFamily="18" charset="0"/>
            </a:endParaRPr>
          </a:p>
          <a:p>
            <a:pPr marL="930275" lvl="2" indent="-473075">
              <a:spcBef>
                <a:spcPts val="700"/>
              </a:spcBef>
              <a:buSzPct val="100000"/>
              <a:buFont typeface="Wingdings" pitchFamily="2" charset="2"/>
              <a:buChar char="v"/>
              <a:defRPr/>
            </a:pPr>
            <a:r>
              <a:rPr lang="en-US" sz="3600" kern="0" dirty="0" smtClean="0">
                <a:solidFill>
                  <a:prstClr val="black"/>
                </a:solidFill>
                <a:cs typeface="Times New Roman" pitchFamily="18" charset="0"/>
              </a:rPr>
              <a:t>Concatenate feature matrices</a:t>
            </a:r>
          </a:p>
          <a:p>
            <a:pPr marL="930275" lvl="2" indent="-473075">
              <a:spcBef>
                <a:spcPts val="700"/>
              </a:spcBef>
              <a:buSzPct val="100000"/>
              <a:buFont typeface="Wingdings" pitchFamily="2" charset="2"/>
              <a:buChar char="v"/>
              <a:defRPr/>
            </a:pPr>
            <a:r>
              <a:rPr lang="en-US" sz="3600" kern="0" dirty="0" smtClean="0">
                <a:solidFill>
                  <a:prstClr val="black"/>
                </a:solidFill>
                <a:cs typeface="Times New Roman" pitchFamily="18" charset="0"/>
              </a:rPr>
              <a:t>Calculate Principal </a:t>
            </a:r>
            <a:r>
              <a:rPr lang="en-US" sz="3600" kern="0" dirty="0">
                <a:solidFill>
                  <a:prstClr val="black"/>
                </a:solidFill>
                <a:cs typeface="Times New Roman" pitchFamily="18" charset="0"/>
              </a:rPr>
              <a:t>Component </a:t>
            </a:r>
            <a:r>
              <a:rPr lang="en-US" sz="3600" kern="0" dirty="0" smtClean="0">
                <a:solidFill>
                  <a:prstClr val="black"/>
                </a:solidFill>
                <a:cs typeface="Times New Roman" pitchFamily="18" charset="0"/>
              </a:rPr>
              <a:t>Analysis (PCA)</a:t>
            </a:r>
          </a:p>
          <a:p>
            <a:pPr marL="1387475" lvl="3" indent="-473075">
              <a:spcBef>
                <a:spcPts val="700"/>
              </a:spcBef>
              <a:buSzPct val="100000"/>
              <a:buFont typeface="Wingdings" pitchFamily="2" charset="2"/>
              <a:buChar char="v"/>
              <a:defRPr/>
            </a:pPr>
            <a:r>
              <a:rPr lang="en-US" sz="3600" kern="0" dirty="0" smtClean="0">
                <a:solidFill>
                  <a:prstClr val="black"/>
                </a:solidFill>
                <a:cs typeface="Times New Roman" pitchFamily="18" charset="0"/>
              </a:rPr>
              <a:t>PCA reduces the number of dimensions of the data set to reduce processing time</a:t>
            </a:r>
            <a:endParaRPr lang="en-US" sz="3600" kern="0" dirty="0">
              <a:solidFill>
                <a:prstClr val="black"/>
              </a:solidFill>
              <a:cs typeface="Times New Roman" pitchFamily="18" charset="0"/>
            </a:endParaRPr>
          </a:p>
          <a:p>
            <a:pPr marL="930275" lvl="2" indent="-473075">
              <a:spcBef>
                <a:spcPts val="700"/>
              </a:spcBef>
              <a:buSzPct val="100000"/>
              <a:buFont typeface="Wingdings" pitchFamily="2" charset="2"/>
              <a:buChar char="v"/>
              <a:defRPr/>
            </a:pPr>
            <a:r>
              <a:rPr lang="en-US" sz="3600" kern="0" dirty="0">
                <a:solidFill>
                  <a:prstClr val="black"/>
                </a:solidFill>
                <a:cs typeface="Times New Roman" pitchFamily="18" charset="0"/>
              </a:rPr>
              <a:t>Calculate </a:t>
            </a:r>
            <a:r>
              <a:rPr lang="en-US" sz="3600" kern="0" dirty="0" smtClean="0">
                <a:solidFill>
                  <a:prstClr val="black"/>
                </a:solidFill>
                <a:cs typeface="Times New Roman" pitchFamily="18" charset="0"/>
              </a:rPr>
              <a:t>Gaussian </a:t>
            </a:r>
            <a:r>
              <a:rPr lang="en-US" sz="3600" kern="0" dirty="0">
                <a:solidFill>
                  <a:prstClr val="black"/>
                </a:solidFill>
                <a:cs typeface="Times New Roman" pitchFamily="18" charset="0"/>
              </a:rPr>
              <a:t>Mixture </a:t>
            </a:r>
            <a:r>
              <a:rPr lang="en-US" sz="3600" kern="0" dirty="0" smtClean="0">
                <a:solidFill>
                  <a:prstClr val="black"/>
                </a:solidFill>
                <a:cs typeface="Times New Roman" pitchFamily="18" charset="0"/>
              </a:rPr>
              <a:t>Model (GMM) </a:t>
            </a:r>
            <a:r>
              <a:rPr lang="en-US" sz="3600" kern="0" dirty="0">
                <a:solidFill>
                  <a:prstClr val="black"/>
                </a:solidFill>
                <a:cs typeface="Times New Roman" pitchFamily="18" charset="0"/>
              </a:rPr>
              <a:t>based on PCA </a:t>
            </a:r>
            <a:r>
              <a:rPr lang="en-US" sz="3600" kern="0" dirty="0" smtClean="0">
                <a:solidFill>
                  <a:prstClr val="black"/>
                </a:solidFill>
                <a:cs typeface="Times New Roman" pitchFamily="18" charset="0"/>
              </a:rPr>
              <a:t>results</a:t>
            </a:r>
          </a:p>
          <a:p>
            <a:pPr marL="1387475" lvl="3" indent="-473075">
              <a:spcBef>
                <a:spcPts val="700"/>
              </a:spcBef>
              <a:buSzPct val="100000"/>
              <a:buFont typeface="Wingdings" pitchFamily="2" charset="2"/>
              <a:buChar char="v"/>
              <a:defRPr/>
            </a:pPr>
            <a:r>
              <a:rPr lang="en-US" sz="3600" kern="0" dirty="0" smtClean="0">
                <a:solidFill>
                  <a:prstClr val="black"/>
                </a:solidFill>
                <a:cs typeface="Times New Roman" pitchFamily="18" charset="0"/>
              </a:rPr>
              <a:t>GMM clusters similar data points to create a visual library of possible features contained in each image in the dataset</a:t>
            </a:r>
            <a:endParaRPr lang="en-US" sz="3600" kern="0" dirty="0">
              <a:solidFill>
                <a:prstClr val="black"/>
              </a:solidFill>
              <a:cs typeface="Times New Roman" pitchFamily="18" charset="0"/>
            </a:endParaRPr>
          </a:p>
          <a:p>
            <a:pPr marL="930275" lvl="2" indent="-473075">
              <a:spcBef>
                <a:spcPts val="700"/>
              </a:spcBef>
              <a:buSzPct val="100000"/>
              <a:buFont typeface="Wingdings" pitchFamily="2" charset="2"/>
              <a:buChar char="v"/>
              <a:defRPr/>
            </a:pPr>
            <a:r>
              <a:rPr lang="en-US" sz="3600" kern="0" dirty="0">
                <a:solidFill>
                  <a:prstClr val="black"/>
                </a:solidFill>
                <a:cs typeface="Times New Roman" pitchFamily="18" charset="0"/>
              </a:rPr>
              <a:t>Multiply individual feature matrices by coefficient </a:t>
            </a:r>
            <a:r>
              <a:rPr lang="en-US" sz="3600" kern="0" dirty="0" smtClean="0">
                <a:solidFill>
                  <a:prstClr val="black"/>
                </a:solidFill>
                <a:cs typeface="Times New Roman" pitchFamily="18" charset="0"/>
              </a:rPr>
              <a:t>matrix obtained from GMM</a:t>
            </a:r>
            <a:endParaRPr lang="en-US" sz="3600" kern="0" dirty="0">
              <a:solidFill>
                <a:prstClr val="black"/>
              </a:solidFill>
              <a:cs typeface="Times New Roman" pitchFamily="18" charset="0"/>
            </a:endParaRPr>
          </a:p>
          <a:p>
            <a:pPr marL="930275" lvl="2" indent="-473075">
              <a:spcBef>
                <a:spcPts val="700"/>
              </a:spcBef>
              <a:buSzPct val="100000"/>
              <a:buFont typeface="Wingdings" pitchFamily="2" charset="2"/>
              <a:buChar char="v"/>
              <a:defRPr/>
            </a:pPr>
            <a:r>
              <a:rPr lang="en-US" sz="3600" kern="0" dirty="0">
                <a:solidFill>
                  <a:prstClr val="black"/>
                </a:solidFill>
                <a:cs typeface="Times New Roman" pitchFamily="18" charset="0"/>
              </a:rPr>
              <a:t>Use GMM results to calculate Fisher </a:t>
            </a:r>
            <a:r>
              <a:rPr lang="en-US" sz="3600" kern="0" dirty="0" smtClean="0">
                <a:solidFill>
                  <a:prstClr val="black"/>
                </a:solidFill>
                <a:cs typeface="Times New Roman" pitchFamily="18" charset="0"/>
              </a:rPr>
              <a:t>Vectors</a:t>
            </a:r>
          </a:p>
          <a:p>
            <a:pPr marL="1387475" lvl="3" indent="-473075">
              <a:spcBef>
                <a:spcPts val="700"/>
              </a:spcBef>
              <a:buSzPct val="100000"/>
              <a:buFont typeface="Wingdings" pitchFamily="2" charset="2"/>
              <a:buChar char="v"/>
              <a:defRPr/>
            </a:pPr>
            <a:r>
              <a:rPr lang="en-US" sz="3600" kern="0" dirty="0" smtClean="0">
                <a:solidFill>
                  <a:prstClr val="black"/>
                </a:solidFill>
                <a:cs typeface="Times New Roman" pitchFamily="18" charset="0"/>
              </a:rPr>
              <a:t>Fisher Vectors record how often a feature occurs within an image</a:t>
            </a:r>
          </a:p>
          <a:p>
            <a:pPr marL="1387475" lvl="3" indent="-473075">
              <a:spcBef>
                <a:spcPts val="700"/>
              </a:spcBef>
              <a:buSzPct val="100000"/>
              <a:buFont typeface="Wingdings" pitchFamily="2" charset="2"/>
              <a:buChar char="v"/>
              <a:defRPr/>
            </a:pPr>
            <a:r>
              <a:rPr lang="en-US" sz="3600" kern="0" dirty="0" smtClean="0">
                <a:solidFill>
                  <a:prstClr val="black"/>
                </a:solidFill>
                <a:cs typeface="Times New Roman" pitchFamily="18" charset="0"/>
              </a:rPr>
              <a:t>All fisher vectors are the same size because they record the same number of features per image</a:t>
            </a:r>
            <a:endParaRPr lang="en-US" sz="3600" kern="0" dirty="0">
              <a:solidFill>
                <a:prstClr val="black"/>
              </a:solidFill>
              <a:cs typeface="Times New Roman" pitchFamily="18" charset="0"/>
            </a:endParaRPr>
          </a:p>
          <a:p>
            <a:pPr marL="930275" lvl="2" indent="-473075">
              <a:spcBef>
                <a:spcPts val="700"/>
              </a:spcBef>
              <a:buSzPct val="100000"/>
              <a:buFont typeface="Wingdings" pitchFamily="2" charset="2"/>
              <a:buChar char="v"/>
              <a:defRPr/>
            </a:pPr>
            <a:r>
              <a:rPr lang="en-US" sz="3600" kern="0" dirty="0">
                <a:solidFill>
                  <a:prstClr val="black"/>
                </a:solidFill>
                <a:cs typeface="Times New Roman" pitchFamily="18" charset="0"/>
              </a:rPr>
              <a:t>Train </a:t>
            </a:r>
            <a:r>
              <a:rPr lang="en-US" sz="3600" kern="0" dirty="0" smtClean="0">
                <a:solidFill>
                  <a:prstClr val="black"/>
                </a:solidFill>
                <a:cs typeface="Times New Roman" pitchFamily="18" charset="0"/>
              </a:rPr>
              <a:t>Support Vector Machines (SVM’s)</a:t>
            </a:r>
          </a:p>
          <a:p>
            <a:pPr marL="1387475" lvl="3" indent="-473075">
              <a:spcBef>
                <a:spcPts val="700"/>
              </a:spcBef>
              <a:buSzPct val="100000"/>
              <a:buFont typeface="Wingdings" pitchFamily="2" charset="2"/>
              <a:buChar char="v"/>
              <a:defRPr/>
            </a:pPr>
            <a:r>
              <a:rPr lang="en-US" sz="3600" kern="0" dirty="0" smtClean="0">
                <a:solidFill>
                  <a:prstClr val="black"/>
                </a:solidFill>
                <a:cs typeface="Times New Roman" pitchFamily="18" charset="0"/>
              </a:rPr>
              <a:t>Linear SVM treats each vector as a point in space and determines a line that will separate the images that are matches from the other images, while keeping the most room for error. 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16187935" y="4669611"/>
            <a:ext cx="1527477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lang="en-US" sz="4400" kern="0" dirty="0" smtClean="0">
                <a:solidFill>
                  <a:srgbClr val="FF0000"/>
                </a:solidFill>
                <a:ea typeface="Verdana" pitchFamily="34" charset="0"/>
                <a:cs typeface="Times New Roman" pitchFamily="18" charset="0"/>
              </a:rPr>
              <a:t>IV. Pipeline</a:t>
            </a:r>
            <a:r>
              <a:rPr lang="en-US" sz="4400" b="1" kern="0" dirty="0" smtClean="0">
                <a:solidFill>
                  <a:srgbClr val="FF0000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:</a:t>
            </a:r>
          </a:p>
          <a:p>
            <a:pPr marL="857250" lvl="0" indent="-857250" defTabSz="914400">
              <a:buFont typeface="Wingdings" panose="05000000000000000000" pitchFamily="2" charset="2"/>
              <a:buChar char="v"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966157" y="26609958"/>
            <a:ext cx="16801576" cy="5096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3075" lvl="1" indent="-473075">
              <a:spcBef>
                <a:spcPts val="700"/>
              </a:spcBef>
              <a:buSzPct val="100000"/>
              <a:buFont typeface="Wingdings" pitchFamily="2" charset="2"/>
              <a:buChar char="v"/>
              <a:defRPr/>
            </a:pPr>
            <a:r>
              <a:rPr lang="en-US" sz="4400" kern="0" dirty="0" smtClean="0">
                <a:solidFill>
                  <a:prstClr val="black"/>
                </a:solidFill>
                <a:cs typeface="Times New Roman" pitchFamily="18" charset="0"/>
              </a:rPr>
              <a:t>Testing Steps</a:t>
            </a:r>
            <a:endParaRPr lang="en-US" sz="4400" kern="0" dirty="0">
              <a:solidFill>
                <a:prstClr val="black"/>
              </a:solidFill>
              <a:cs typeface="Times New Roman" pitchFamily="18" charset="0"/>
            </a:endParaRPr>
          </a:p>
          <a:p>
            <a:pPr marL="930275" lvl="2" indent="-473075">
              <a:spcBef>
                <a:spcPts val="700"/>
              </a:spcBef>
              <a:buSzPct val="100000"/>
              <a:buFont typeface="Wingdings" pitchFamily="2" charset="2"/>
              <a:buChar char="v"/>
              <a:defRPr/>
            </a:pPr>
            <a:r>
              <a:rPr lang="en-US" sz="3600" kern="0" dirty="0">
                <a:solidFill>
                  <a:prstClr val="black"/>
                </a:solidFill>
                <a:cs typeface="Times New Roman" pitchFamily="18" charset="0"/>
              </a:rPr>
              <a:t>Calculate feature matrix of each image, isolating the object first using binary images</a:t>
            </a:r>
          </a:p>
          <a:p>
            <a:pPr marL="930275" lvl="2" indent="-473075">
              <a:spcBef>
                <a:spcPts val="700"/>
              </a:spcBef>
              <a:buSzPct val="100000"/>
              <a:buFont typeface="Wingdings" pitchFamily="2" charset="2"/>
              <a:buChar char="v"/>
              <a:defRPr/>
            </a:pPr>
            <a:r>
              <a:rPr lang="en-US" sz="3600" kern="0" dirty="0">
                <a:solidFill>
                  <a:prstClr val="black"/>
                </a:solidFill>
                <a:cs typeface="Times New Roman" pitchFamily="18" charset="0"/>
              </a:rPr>
              <a:t>Use PCA and GMM results from training data to calculate fisher vectors</a:t>
            </a:r>
          </a:p>
          <a:p>
            <a:pPr marL="930275" lvl="2" indent="-473075">
              <a:spcBef>
                <a:spcPts val="700"/>
              </a:spcBef>
              <a:buSzPct val="100000"/>
              <a:buFont typeface="Wingdings" pitchFamily="2" charset="2"/>
              <a:buChar char="v"/>
              <a:defRPr/>
            </a:pPr>
            <a:r>
              <a:rPr lang="en-US" sz="3600" kern="0" dirty="0">
                <a:solidFill>
                  <a:prstClr val="black"/>
                </a:solidFill>
                <a:cs typeface="Times New Roman" pitchFamily="18" charset="0"/>
              </a:rPr>
              <a:t>Apply Fisher Vector to each individual result to obtain vectors that are the same size</a:t>
            </a:r>
          </a:p>
          <a:p>
            <a:pPr marL="930275" lvl="2" indent="-473075">
              <a:spcBef>
                <a:spcPts val="700"/>
              </a:spcBef>
              <a:buSzPct val="100000"/>
              <a:buFont typeface="Wingdings" pitchFamily="2" charset="2"/>
              <a:buChar char="v"/>
              <a:defRPr/>
            </a:pPr>
            <a:r>
              <a:rPr lang="en-US" sz="3600" kern="0" dirty="0">
                <a:solidFill>
                  <a:prstClr val="black"/>
                </a:solidFill>
                <a:cs typeface="Times New Roman" pitchFamily="18" charset="0"/>
              </a:rPr>
              <a:t>Classify </a:t>
            </a:r>
            <a:r>
              <a:rPr lang="en-US" sz="3600" kern="0" dirty="0" smtClean="0">
                <a:solidFill>
                  <a:prstClr val="black"/>
                </a:solidFill>
                <a:cs typeface="Times New Roman" pitchFamily="18" charset="0"/>
              </a:rPr>
              <a:t>images using </a:t>
            </a:r>
            <a:r>
              <a:rPr lang="en-US" sz="3600" kern="0" dirty="0">
                <a:solidFill>
                  <a:prstClr val="black"/>
                </a:solidFill>
                <a:cs typeface="Times New Roman" pitchFamily="18" charset="0"/>
              </a:rPr>
              <a:t>SVM’s from </a:t>
            </a:r>
            <a:r>
              <a:rPr lang="en-US" sz="3600" kern="0" dirty="0" smtClean="0">
                <a:solidFill>
                  <a:prstClr val="black"/>
                </a:solidFill>
                <a:cs typeface="Times New Roman" pitchFamily="18" charset="0"/>
              </a:rPr>
              <a:t>the training </a:t>
            </a:r>
            <a:r>
              <a:rPr lang="en-US" sz="3600" kern="0" dirty="0">
                <a:solidFill>
                  <a:prstClr val="black"/>
                </a:solidFill>
                <a:cs typeface="Times New Roman" pitchFamily="18" charset="0"/>
              </a:rPr>
              <a:t>data</a:t>
            </a:r>
          </a:p>
          <a:p>
            <a:pPr marL="930275" lvl="2" indent="-473075">
              <a:spcBef>
                <a:spcPts val="700"/>
              </a:spcBef>
              <a:buSzPct val="100000"/>
              <a:buFont typeface="Wingdings" pitchFamily="2" charset="2"/>
              <a:buChar char="v"/>
              <a:defRPr/>
            </a:pPr>
            <a:r>
              <a:rPr lang="en-US" sz="3600" kern="0" dirty="0">
                <a:solidFill>
                  <a:prstClr val="black"/>
                </a:solidFill>
                <a:cs typeface="Times New Roman" pitchFamily="18" charset="0"/>
              </a:rPr>
              <a:t>Calculate </a:t>
            </a:r>
            <a:r>
              <a:rPr lang="en-US" sz="3600" kern="0" dirty="0" smtClean="0">
                <a:solidFill>
                  <a:prstClr val="black"/>
                </a:solidFill>
                <a:cs typeface="Times New Roman" pitchFamily="18" charset="0"/>
              </a:rPr>
              <a:t>precision of results</a:t>
            </a:r>
            <a:endParaRPr lang="en-US" sz="3600" kern="0" dirty="0">
              <a:solidFill>
                <a:prstClr val="black"/>
              </a:solidFill>
              <a:cs typeface="Times New Roman" pitchFamily="18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33462016" y="14127799"/>
            <a:ext cx="15963355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lang="en-US" sz="4400" b="1" kern="0" dirty="0" smtClean="0">
                <a:solidFill>
                  <a:srgbClr val="FF0000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V. Results:</a:t>
            </a:r>
          </a:p>
        </p:txBody>
      </p:sp>
      <p:sp>
        <p:nvSpPr>
          <p:cNvPr id="205" name="Rectangle 740"/>
          <p:cNvSpPr>
            <a:spLocks noChangeArrowheads="1"/>
          </p:cNvSpPr>
          <p:nvPr/>
        </p:nvSpPr>
        <p:spPr bwMode="auto">
          <a:xfrm>
            <a:off x="-75300" y="9328474"/>
            <a:ext cx="16008862" cy="130034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" name="Rectangle 740"/>
          <p:cNvSpPr>
            <a:spLocks noChangeArrowheads="1"/>
          </p:cNvSpPr>
          <p:nvPr/>
        </p:nvSpPr>
        <p:spPr bwMode="auto">
          <a:xfrm>
            <a:off x="46847" y="19658672"/>
            <a:ext cx="15727118" cy="20583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7" name="TextBox 206"/>
          <p:cNvSpPr txBox="1"/>
          <p:nvPr/>
        </p:nvSpPr>
        <p:spPr>
          <a:xfrm>
            <a:off x="33306113" y="24389426"/>
            <a:ext cx="15963355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lang="en-US" sz="4400" b="1" kern="0" dirty="0" smtClean="0">
                <a:solidFill>
                  <a:srgbClr val="FF0000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VI. Conclusions:</a:t>
            </a:r>
          </a:p>
        </p:txBody>
      </p:sp>
      <p:pic>
        <p:nvPicPr>
          <p:cNvPr id="209" name="Picture 20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9481" y="16842741"/>
            <a:ext cx="4582580" cy="3982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3" name="Picture 212" descr="C:\Users\Kylie\Downloads\a_real_hsv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4638" y="16859974"/>
            <a:ext cx="4204421" cy="3888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" name="Picture 2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1636" y="16903480"/>
            <a:ext cx="4369082" cy="386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5" name="TextBox 214"/>
          <p:cNvSpPr txBox="1"/>
          <p:nvPr/>
        </p:nvSpPr>
        <p:spPr>
          <a:xfrm>
            <a:off x="33181119" y="15082147"/>
            <a:ext cx="1627845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ctr" defTabSz="914400">
              <a:defRPr/>
            </a:pPr>
            <a:r>
              <a:rPr lang="en-US" sz="3600" kern="0" dirty="0" smtClean="0">
                <a:solidFill>
                  <a:prstClr val="black"/>
                </a:solidFill>
                <a:ea typeface="Verdana" pitchFamily="34" charset="0"/>
                <a:cs typeface="Times New Roman" pitchFamily="18" charset="0"/>
              </a:rPr>
              <a:t>Classification using Color Moment performance on Google and EBay Datasets </a:t>
            </a:r>
            <a:r>
              <a:rPr lang="en-US" sz="3200" kern="0" dirty="0" smtClean="0">
                <a:solidFill>
                  <a:prstClr val="black"/>
                </a:solidFill>
                <a:ea typeface="Verdana" pitchFamily="34" charset="0"/>
                <a:cs typeface="Times New Roman" pitchFamily="18" charset="0"/>
              </a:rPr>
              <a:t>	</a:t>
            </a:r>
          </a:p>
        </p:txBody>
      </p:sp>
      <p:sp>
        <p:nvSpPr>
          <p:cNvPr id="216" name="TextBox 215"/>
          <p:cNvSpPr txBox="1"/>
          <p:nvPr/>
        </p:nvSpPr>
        <p:spPr>
          <a:xfrm>
            <a:off x="33100453" y="20933755"/>
            <a:ext cx="16324918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ctr" defTabSz="914400">
              <a:defRPr/>
            </a:pPr>
            <a:r>
              <a:rPr lang="en-US" sz="3600" kern="0" dirty="0" smtClean="0">
                <a:solidFill>
                  <a:prstClr val="black"/>
                </a:solidFill>
                <a:ea typeface="Verdana" pitchFamily="34" charset="0"/>
                <a:cs typeface="Times New Roman" pitchFamily="18" charset="0"/>
              </a:rPr>
              <a:t>Classification using Color Moment vs. Dense SIFT on Birds 200 Dataset</a:t>
            </a:r>
          </a:p>
          <a:p>
            <a:pPr lvl="0" algn="ctr" defTabSz="914400">
              <a:defRPr/>
            </a:pPr>
            <a:r>
              <a:rPr lang="en-US" sz="3200" kern="0" dirty="0" smtClean="0">
                <a:solidFill>
                  <a:prstClr val="black"/>
                </a:solidFill>
                <a:ea typeface="Verdana" pitchFamily="34" charset="0"/>
                <a:cs typeface="Times New Roman" pitchFamily="18" charset="0"/>
              </a:rPr>
              <a:t>Our Color Descriptor: Accuracy </a:t>
            </a:r>
            <a:r>
              <a:rPr lang="en-US" sz="3200" kern="0" dirty="0">
                <a:solidFill>
                  <a:prstClr val="black"/>
                </a:solidFill>
                <a:ea typeface="Verdana" pitchFamily="34" charset="0"/>
                <a:cs typeface="Times New Roman" pitchFamily="18" charset="0"/>
              </a:rPr>
              <a:t>= 21.3592% (110/515</a:t>
            </a:r>
            <a:r>
              <a:rPr lang="en-US" sz="3200" kern="0" dirty="0" smtClean="0">
                <a:solidFill>
                  <a:prstClr val="black"/>
                </a:solidFill>
                <a:ea typeface="Verdana" pitchFamily="34" charset="0"/>
                <a:cs typeface="Times New Roman" pitchFamily="18" charset="0"/>
              </a:rPr>
              <a:t>)</a:t>
            </a:r>
          </a:p>
          <a:p>
            <a:pPr lvl="0" algn="ctr" defTabSz="914400">
              <a:defRPr/>
            </a:pPr>
            <a:r>
              <a:rPr lang="en-US" sz="3200" kern="0" dirty="0">
                <a:solidFill>
                  <a:prstClr val="black"/>
                </a:solidFill>
                <a:ea typeface="Verdana" pitchFamily="34" charset="0"/>
                <a:cs typeface="Times New Roman" pitchFamily="18" charset="0"/>
              </a:rPr>
              <a:t>Dense SIFT: Accuracy = 21.7476% (112/515</a:t>
            </a:r>
            <a:r>
              <a:rPr lang="en-US" sz="3200" kern="0" dirty="0" smtClean="0">
                <a:solidFill>
                  <a:prstClr val="black"/>
                </a:solidFill>
                <a:ea typeface="Verdana" pitchFamily="34" charset="0"/>
                <a:cs typeface="Times New Roman" pitchFamily="18" charset="0"/>
              </a:rPr>
              <a:t>)</a:t>
            </a:r>
          </a:p>
          <a:p>
            <a:pPr lvl="0" algn="ctr" defTabSz="914400">
              <a:defRPr/>
            </a:pPr>
            <a:r>
              <a:rPr lang="en-US" sz="3200" kern="0" dirty="0" smtClean="0">
                <a:solidFill>
                  <a:prstClr val="black"/>
                </a:solidFill>
                <a:ea typeface="Verdana" pitchFamily="34" charset="0"/>
                <a:cs typeface="Times New Roman" pitchFamily="18" charset="0"/>
              </a:rPr>
              <a:t>Color Moment and Dense SIFT Combined: Accuracy: 25.44%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33162405" y="25158867"/>
            <a:ext cx="15350574" cy="4757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73075" lvl="1" indent="-473075">
              <a:spcBef>
                <a:spcPts val="700"/>
              </a:spcBef>
              <a:buSzPct val="100000"/>
              <a:buFont typeface="Wingdings" pitchFamily="2" charset="2"/>
              <a:buChar char="v"/>
              <a:defRPr/>
            </a:pPr>
            <a:r>
              <a:rPr lang="en-US" sz="3400" kern="0" dirty="0" smtClean="0">
                <a:solidFill>
                  <a:prstClr val="black"/>
                </a:solidFill>
                <a:cs typeface="Times New Roman" pitchFamily="18" charset="0"/>
              </a:rPr>
              <a:t>Our Color </a:t>
            </a:r>
            <a:r>
              <a:rPr lang="en-US" sz="3400" kern="0" dirty="0">
                <a:solidFill>
                  <a:prstClr val="black"/>
                </a:solidFill>
                <a:cs typeface="Times New Roman" pitchFamily="18" charset="0"/>
              </a:rPr>
              <a:t>Descriptor </a:t>
            </a:r>
            <a:r>
              <a:rPr lang="en-US" sz="3400" kern="0" dirty="0" smtClean="0">
                <a:solidFill>
                  <a:prstClr val="black"/>
                </a:solidFill>
                <a:cs typeface="Times New Roman" pitchFamily="18" charset="0"/>
              </a:rPr>
              <a:t>showed the same accuracy </a:t>
            </a:r>
            <a:r>
              <a:rPr lang="en-US" sz="3400" kern="0" dirty="0">
                <a:solidFill>
                  <a:prstClr val="black"/>
                </a:solidFill>
                <a:cs typeface="Times New Roman" pitchFamily="18" charset="0"/>
              </a:rPr>
              <a:t>as the </a:t>
            </a:r>
            <a:r>
              <a:rPr lang="en-US" sz="3400" kern="0" dirty="0" smtClean="0">
                <a:solidFill>
                  <a:prstClr val="black"/>
                </a:solidFill>
                <a:cs typeface="Times New Roman" pitchFamily="18" charset="0"/>
              </a:rPr>
              <a:t>Dense SIFT and therefore possesses the same discriminative ability </a:t>
            </a:r>
          </a:p>
          <a:p>
            <a:pPr marL="473075" lvl="1" indent="-473075">
              <a:spcBef>
                <a:spcPts val="700"/>
              </a:spcBef>
              <a:buSzPct val="100000"/>
              <a:buFont typeface="Wingdings" pitchFamily="2" charset="2"/>
              <a:buChar char="v"/>
              <a:defRPr/>
            </a:pPr>
            <a:r>
              <a:rPr lang="en-US" sz="3200" kern="0" dirty="0" smtClean="0">
                <a:solidFill>
                  <a:prstClr val="black"/>
                </a:solidFill>
                <a:cs typeface="Times New Roman" pitchFamily="18" charset="0"/>
              </a:rPr>
              <a:t>When both features were fused, accuracy increased by 4%. This indicates that color moment representation and shape representation, like SIFT, are complementary.</a:t>
            </a:r>
          </a:p>
          <a:p>
            <a:pPr marL="473075" lvl="1" indent="-473075">
              <a:spcBef>
                <a:spcPts val="700"/>
              </a:spcBef>
              <a:buSzPct val="100000"/>
              <a:buFont typeface="Wingdings" pitchFamily="2" charset="2"/>
              <a:buChar char="v"/>
              <a:defRPr/>
            </a:pPr>
            <a:r>
              <a:rPr lang="en-US" sz="4000" kern="0" dirty="0" smtClean="0">
                <a:solidFill>
                  <a:prstClr val="black"/>
                </a:solidFill>
                <a:cs typeface="Times New Roman" pitchFamily="18" charset="0"/>
              </a:rPr>
              <a:t>Future Work</a:t>
            </a:r>
          </a:p>
          <a:p>
            <a:pPr marL="930275" lvl="2" indent="-473075">
              <a:spcBef>
                <a:spcPts val="700"/>
              </a:spcBef>
              <a:buSzPct val="100000"/>
              <a:buFont typeface="Wingdings" pitchFamily="2" charset="2"/>
              <a:buChar char="v"/>
              <a:defRPr/>
            </a:pPr>
            <a:r>
              <a:rPr lang="en-US" sz="3400" kern="0" dirty="0" smtClean="0">
                <a:solidFill>
                  <a:prstClr val="black"/>
                </a:solidFill>
                <a:cs typeface="Times New Roman" pitchFamily="18" charset="0"/>
              </a:rPr>
              <a:t>Complete Color Moment and Dense SIFT with all 200 classes</a:t>
            </a:r>
          </a:p>
          <a:p>
            <a:pPr marL="930275" lvl="2" indent="-473075">
              <a:spcBef>
                <a:spcPts val="700"/>
              </a:spcBef>
              <a:buSzPct val="100000"/>
              <a:buFont typeface="Wingdings" pitchFamily="2" charset="2"/>
              <a:buChar char="v"/>
              <a:defRPr/>
            </a:pPr>
            <a:r>
              <a:rPr lang="en-US" sz="3400" kern="0" dirty="0" smtClean="0">
                <a:solidFill>
                  <a:prstClr val="black"/>
                </a:solidFill>
                <a:cs typeface="Times New Roman" pitchFamily="18" charset="0"/>
              </a:rPr>
              <a:t>Increase/ Decrease Block Size</a:t>
            </a:r>
          </a:p>
          <a:p>
            <a:pPr marL="930275" lvl="2" indent="-473075">
              <a:spcBef>
                <a:spcPts val="700"/>
              </a:spcBef>
              <a:buSzPct val="100000"/>
              <a:buFont typeface="Wingdings" pitchFamily="2" charset="2"/>
              <a:buChar char="v"/>
              <a:defRPr/>
            </a:pPr>
            <a:r>
              <a:rPr lang="en-US" sz="3400" kern="0" dirty="0" smtClean="0">
                <a:solidFill>
                  <a:prstClr val="black"/>
                </a:solidFill>
                <a:cs typeface="Times New Roman" pitchFamily="18" charset="0"/>
              </a:rPr>
              <a:t>Incorporate Object Detection and Image Retrieval 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33241740" y="30126467"/>
            <a:ext cx="16088086" cy="41447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571500" lvl="1" indent="-571500" defTabSz="914400">
              <a:lnSpc>
                <a:spcPct val="150000"/>
              </a:lnSpc>
              <a:spcBef>
                <a:spcPts val="700"/>
              </a:spcBef>
              <a:buSzPct val="100000"/>
              <a:buFont typeface="Wingdings" panose="05000000000000000000" pitchFamily="2" charset="2"/>
              <a:buChar char="v"/>
              <a:defRPr/>
            </a:pPr>
            <a:r>
              <a:rPr lang="en-US" sz="4000" b="1" i="1" kern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Acknowledgments</a:t>
            </a:r>
            <a:r>
              <a:rPr lang="en-US" sz="4000" b="1" i="1" kern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71500" lvl="1" indent="-571500">
              <a:lnSpc>
                <a:spcPct val="150000"/>
              </a:lnSpc>
              <a:spcBef>
                <a:spcPts val="700"/>
              </a:spcBef>
              <a:buSzPct val="100000"/>
              <a:buFont typeface="Wingdings" panose="05000000000000000000" pitchFamily="2" charset="2"/>
              <a:buChar char="v"/>
              <a:defRPr/>
            </a:pPr>
            <a:r>
              <a:rPr lang="en-US" sz="3200" i="1" kern="0" smtClean="0">
                <a:cs typeface="Times New Roman" pitchFamily="18" charset="0"/>
              </a:rPr>
              <a:t>Thanks to </a:t>
            </a:r>
            <a:r>
              <a:rPr lang="en-US" sz="3200" i="1" kern="0" dirty="0" smtClean="0">
                <a:cs typeface="Times New Roman" pitchFamily="18" charset="0"/>
              </a:rPr>
              <a:t>Dr. Shah, and Dr. Lobo for their guidance and support.</a:t>
            </a:r>
          </a:p>
          <a:p>
            <a:pPr marL="0" lvl="1" algn="r">
              <a:lnSpc>
                <a:spcPct val="150000"/>
              </a:lnSpc>
              <a:spcBef>
                <a:spcPts val="700"/>
              </a:spcBef>
              <a:buSzPct val="100000"/>
              <a:defRPr/>
            </a:pPr>
            <a:r>
              <a:rPr lang="en-US" i="1" kern="0" dirty="0">
                <a:cs typeface="Times New Roman" pitchFamily="18" charset="0"/>
              </a:rPr>
              <a:t>Presented at Celebration of Computing, Fall 2014</a:t>
            </a:r>
          </a:p>
          <a:p>
            <a:pPr marL="571500" lvl="1" indent="-571500">
              <a:lnSpc>
                <a:spcPct val="150000"/>
              </a:lnSpc>
              <a:spcBef>
                <a:spcPts val="700"/>
              </a:spcBef>
              <a:buSzPct val="100000"/>
              <a:buFont typeface="Wingdings" panose="05000000000000000000" pitchFamily="2" charset="2"/>
              <a:buChar char="v"/>
              <a:defRPr/>
            </a:pPr>
            <a:endParaRPr lang="en-US" sz="3200" i="1" kern="0" dirty="0" smtClean="0">
              <a:cs typeface="Times New Roman" pitchFamily="18" charset="0"/>
            </a:endParaRPr>
          </a:p>
          <a:p>
            <a:pPr marL="571500" lvl="1" indent="-571500">
              <a:lnSpc>
                <a:spcPct val="150000"/>
              </a:lnSpc>
              <a:spcBef>
                <a:spcPts val="700"/>
              </a:spcBef>
              <a:buSzPct val="100000"/>
              <a:buFont typeface="Wingdings" panose="05000000000000000000" pitchFamily="2" charset="2"/>
              <a:buChar char="v"/>
              <a:defRPr/>
            </a:pPr>
            <a:endParaRPr lang="en-US" sz="3200" i="1" kern="0" dirty="0">
              <a:cs typeface="Times New Roman" pitchFamily="18" charset="0"/>
            </a:endParaRPr>
          </a:p>
        </p:txBody>
      </p:sp>
      <p:pic>
        <p:nvPicPr>
          <p:cNvPr id="1026" name="Picture 2" descr="C:\Users\Kylie\Pictures\bird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7784" y="20495944"/>
            <a:ext cx="6195028" cy="46629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65905" y="28099434"/>
            <a:ext cx="14407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          Mean		</a:t>
            </a:r>
            <a:r>
              <a:rPr lang="en-US" sz="3600" dirty="0"/>
              <a:t> </a:t>
            </a:r>
            <a:r>
              <a:rPr lang="en-US" sz="3600" dirty="0" smtClean="0"/>
              <a:t>              Standard Deviation 	               Skew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6283134" y="19131219"/>
            <a:ext cx="3763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Color Mapping Methods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826500" y="13671797"/>
            <a:ext cx="3763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Color Histogram Method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29508" y="18894295"/>
            <a:ext cx="57178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Hue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234999" y="16133972"/>
            <a:ext cx="353943" cy="186450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100" dirty="0" smtClean="0"/>
              <a:t>Lightness</a:t>
            </a:r>
            <a:endParaRPr lang="en-US" sz="1100" dirty="0"/>
          </a:p>
        </p:txBody>
      </p:sp>
      <p:pic>
        <p:nvPicPr>
          <p:cNvPr id="9" name="Picture 2" descr="http://studyabroad-germany.eu/cms/upload/images/tcnj-logo-1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3305" y="691292"/>
            <a:ext cx="7938594" cy="2395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3" descr="C:\Users\Kylie\Pictures\meany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5478" y="5725812"/>
            <a:ext cx="11471266" cy="7862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4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116620"/>
              </p:ext>
            </p:extLst>
          </p:nvPr>
        </p:nvGraphicFramePr>
        <p:xfrm>
          <a:off x="349323" y="29550672"/>
          <a:ext cx="3981638" cy="1809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Equation" r:id="rId14" imgW="977760" imgH="444240" progId="Equation.3">
                  <p:embed/>
                </p:oleObj>
              </mc:Choice>
              <mc:Fallback>
                <p:oleObj name="Equation" r:id="rId14" imgW="977760" imgH="444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49323" y="29550672"/>
                        <a:ext cx="3981638" cy="18098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6667028"/>
              </p:ext>
            </p:extLst>
          </p:nvPr>
        </p:nvGraphicFramePr>
        <p:xfrm>
          <a:off x="5015580" y="29595340"/>
          <a:ext cx="5018596" cy="1765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Equation" r:id="rId16" imgW="1371600" imgH="482400" progId="Equation.3">
                  <p:embed/>
                </p:oleObj>
              </mc:Choice>
              <mc:Fallback>
                <p:oleObj name="Equation" r:id="rId16" imgW="1371600" imgH="48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015580" y="29595340"/>
                        <a:ext cx="5018596" cy="17658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7904422"/>
              </p:ext>
            </p:extLst>
          </p:nvPr>
        </p:nvGraphicFramePr>
        <p:xfrm>
          <a:off x="10608779" y="29595340"/>
          <a:ext cx="4877435" cy="17651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Equation" r:id="rId18" imgW="1333440" imgH="482400" progId="Equation.3">
                  <p:embed/>
                </p:oleObj>
              </mc:Choice>
              <mc:Fallback>
                <p:oleObj name="Equation" r:id="rId18" imgW="1333440" imgH="48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0608779" y="29595340"/>
                        <a:ext cx="4877435" cy="17651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33462016" y="16118569"/>
            <a:ext cx="15867809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lang="en-US" sz="3200" kern="0" dirty="0" smtClean="0">
                <a:solidFill>
                  <a:prstClr val="black"/>
                </a:solidFill>
                <a:ea typeface="Verdana" pitchFamily="34" charset="0"/>
                <a:cs typeface="Times New Roman" pitchFamily="18" charset="0"/>
              </a:rPr>
              <a:t>CIELAB: 42% Accuracy		HSV: 45% Accuracy			RGB: 50% Accuracy		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2046687" y="5521290"/>
            <a:ext cx="8066913" cy="8494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0" indent="-571500">
              <a:buFont typeface="Wingdings" panose="05000000000000000000" pitchFamily="2" charset="2"/>
              <a:buChar char="v"/>
              <a:defRPr/>
            </a:pPr>
            <a:r>
              <a:rPr lang="en-US" sz="3600" kern="0" dirty="0" smtClean="0">
                <a:solidFill>
                  <a:prstClr val="black"/>
                </a:solidFill>
                <a:ea typeface="Verdana" pitchFamily="34" charset="0"/>
                <a:cs typeface="Times New Roman" pitchFamily="18" charset="0"/>
              </a:rPr>
              <a:t>MATLAB</a:t>
            </a:r>
          </a:p>
          <a:p>
            <a:pPr marL="1028700" lvl="1" indent="-571500">
              <a:buFont typeface="Wingdings" panose="05000000000000000000" pitchFamily="2" charset="2"/>
              <a:buChar char="v"/>
              <a:defRPr/>
            </a:pPr>
            <a:r>
              <a:rPr lang="en-US" sz="3600" kern="0" dirty="0" smtClean="0">
                <a:solidFill>
                  <a:prstClr val="black"/>
                </a:solidFill>
                <a:ea typeface="Verdana" pitchFamily="34" charset="0"/>
                <a:cs typeface="Times New Roman" pitchFamily="18" charset="0"/>
              </a:rPr>
              <a:t>Our Functions</a:t>
            </a:r>
          </a:p>
          <a:p>
            <a:pPr marL="1485900" lvl="2" indent="-571500">
              <a:buFont typeface="Wingdings" panose="05000000000000000000" pitchFamily="2" charset="2"/>
              <a:buChar char="v"/>
              <a:defRPr/>
            </a:pPr>
            <a:r>
              <a:rPr lang="en-US" sz="3600" kern="0" dirty="0" smtClean="0">
                <a:solidFill>
                  <a:prstClr val="black"/>
                </a:solidFill>
                <a:ea typeface="Verdana" pitchFamily="34" charset="0"/>
                <a:cs typeface="Times New Roman" pitchFamily="18" charset="0"/>
              </a:rPr>
              <a:t>Blockwise Color Moment Calculation</a:t>
            </a:r>
          </a:p>
          <a:p>
            <a:pPr marL="1028700" lvl="1" indent="-571500">
              <a:buFont typeface="Wingdings" panose="05000000000000000000" pitchFamily="2" charset="2"/>
              <a:buChar char="v"/>
              <a:defRPr/>
            </a:pPr>
            <a:r>
              <a:rPr lang="en-US" sz="3600" kern="0" dirty="0" smtClean="0">
                <a:solidFill>
                  <a:prstClr val="black"/>
                </a:solidFill>
                <a:ea typeface="Verdana" pitchFamily="34" charset="0"/>
                <a:cs typeface="Times New Roman" pitchFamily="18" charset="0"/>
              </a:rPr>
              <a:t>Included Functions</a:t>
            </a:r>
          </a:p>
          <a:p>
            <a:pPr marL="1485900" lvl="2" indent="-571500">
              <a:buFont typeface="Wingdings" panose="05000000000000000000" pitchFamily="2" charset="2"/>
              <a:buChar char="v"/>
              <a:defRPr/>
            </a:pPr>
            <a:r>
              <a:rPr lang="en-US" sz="3600" dirty="0" smtClean="0"/>
              <a:t>PCA</a:t>
            </a:r>
          </a:p>
          <a:p>
            <a:pPr marL="1485900" lvl="2" indent="-571500">
              <a:buFont typeface="Wingdings" panose="05000000000000000000" pitchFamily="2" charset="2"/>
              <a:buChar char="v"/>
              <a:defRPr/>
            </a:pPr>
            <a:r>
              <a:rPr lang="en-US" sz="3600" dirty="0" smtClean="0"/>
              <a:t>GMM</a:t>
            </a:r>
          </a:p>
          <a:p>
            <a:pPr marL="1485900" lvl="2" indent="-571500">
              <a:buFont typeface="Wingdings" panose="05000000000000000000" pitchFamily="2" charset="2"/>
              <a:buChar char="v"/>
              <a:defRPr/>
            </a:pPr>
            <a:r>
              <a:rPr lang="en-US" sz="3600" dirty="0" smtClean="0"/>
              <a:t>Fisher</a:t>
            </a:r>
          </a:p>
          <a:p>
            <a:pPr marL="1485900" lvl="2" indent="-571500">
              <a:buFont typeface="Wingdings" panose="05000000000000000000" pitchFamily="2" charset="2"/>
              <a:buChar char="v"/>
              <a:defRPr/>
            </a:pPr>
            <a:r>
              <a:rPr lang="en-US" sz="3600" dirty="0" smtClean="0"/>
              <a:t>SVM</a:t>
            </a:r>
            <a:endParaRPr lang="en-US" sz="3600" dirty="0"/>
          </a:p>
          <a:p>
            <a:pPr marL="1485900" lvl="2" indent="-571500">
              <a:buFont typeface="Wingdings" panose="05000000000000000000" pitchFamily="2" charset="2"/>
              <a:buChar char="v"/>
              <a:defRPr/>
            </a:pPr>
            <a:endParaRPr lang="en-US" sz="3200" kern="0" dirty="0" smtClean="0">
              <a:solidFill>
                <a:prstClr val="black"/>
              </a:solidFill>
              <a:ea typeface="Verdana" pitchFamily="34" charset="0"/>
              <a:cs typeface="Times New Roman" pitchFamily="18" charset="0"/>
            </a:endParaRPr>
          </a:p>
          <a:p>
            <a:pPr marL="571500" lvl="0" indent="-571500">
              <a:buFont typeface="Wingdings" panose="05000000000000000000" pitchFamily="2" charset="2"/>
              <a:buChar char="v"/>
              <a:defRPr/>
            </a:pPr>
            <a:endParaRPr lang="en-US" sz="3200" kern="0" dirty="0" smtClean="0">
              <a:solidFill>
                <a:prstClr val="black"/>
              </a:solidFill>
              <a:ea typeface="Verdan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712538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  <p:par>
              <p:cTn id="3"/>
            </p:par>
            <p:par>
              <p:cTn id="4"/>
            </p:par>
            <p:par>
              <p:cTn id="5"/>
            </p:par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dash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dash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25094</TotalTime>
  <Words>596</Words>
  <Application>Microsoft Office PowerPoint</Application>
  <PresentationFormat>Custom</PresentationFormat>
  <Paragraphs>83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宋体</vt:lpstr>
      <vt:lpstr>Calibri</vt:lpstr>
      <vt:lpstr>Helvetica</vt:lpstr>
      <vt:lpstr>Times New Roman</vt:lpstr>
      <vt:lpstr>Verdana</vt:lpstr>
      <vt:lpstr>Wingdings</vt:lpstr>
      <vt:lpstr>Default Design</vt:lpstr>
      <vt:lpstr>Microsoft Equation 3.0</vt:lpstr>
      <vt:lpstr>PowerPoint Presentation</vt:lpstr>
    </vt:vector>
  </TitlesOfParts>
  <Company>University of Central Florida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UCF</dc:creator>
  <cp:lastModifiedBy>Kylie</cp:lastModifiedBy>
  <cp:revision>1311</cp:revision>
  <cp:lastPrinted>2013-06-18T17:37:42Z</cp:lastPrinted>
  <dcterms:created xsi:type="dcterms:W3CDTF">2004-11-07T20:26:28Z</dcterms:created>
  <dcterms:modified xsi:type="dcterms:W3CDTF">2014-11-26T16:15:51Z</dcterms:modified>
</cp:coreProperties>
</file>