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10/26/2018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10/26/2018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mongodb.org/downloa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16C58-53C6-40C0-93B4-F10C5ED2E393}"/>
              </a:ext>
            </a:extLst>
          </p:cNvPr>
          <p:cNvSpPr>
            <a:spLocks noGrp="1"/>
          </p:cNvSpPr>
          <p:nvPr>
            <p:ph type="ctrTitle"/>
          </p:nvPr>
        </p:nvSpPr>
        <p:spPr/>
        <p:txBody>
          <a:bodyPr/>
          <a:lstStyle/>
          <a:p>
            <a:r>
              <a:rPr lang="en-US" dirty="0"/>
              <a:t>Mongo DB</a:t>
            </a:r>
          </a:p>
        </p:txBody>
      </p:sp>
      <p:sp>
        <p:nvSpPr>
          <p:cNvPr id="3" name="Subtitle 2">
            <a:extLst>
              <a:ext uri="{FF2B5EF4-FFF2-40B4-BE49-F238E27FC236}">
                <a16:creationId xmlns:a16="http://schemas.microsoft.com/office/drawing/2014/main" id="{B723AAF0-A726-4509-92AE-F23F03A3B032}"/>
              </a:ext>
            </a:extLst>
          </p:cNvPr>
          <p:cNvSpPr>
            <a:spLocks noGrp="1"/>
          </p:cNvSpPr>
          <p:nvPr>
            <p:ph type="subTitle" idx="1"/>
          </p:nvPr>
        </p:nvSpPr>
        <p:spPr/>
        <p:txBody>
          <a:bodyPr/>
          <a:lstStyle/>
          <a:p>
            <a:r>
              <a:rPr lang="en-US" dirty="0"/>
              <a:t>INFO 6150</a:t>
            </a:r>
          </a:p>
          <a:p>
            <a:r>
              <a:rPr lang="en-US" dirty="0"/>
              <a:t>Source: </a:t>
            </a:r>
            <a:r>
              <a:rPr lang="en-US"/>
              <a:t>Tutorial Point</a:t>
            </a:r>
            <a:endParaRPr lang="en-US" dirty="0"/>
          </a:p>
        </p:txBody>
      </p:sp>
    </p:spTree>
    <p:extLst>
      <p:ext uri="{BB962C8B-B14F-4D97-AF65-F5344CB8AC3E}">
        <p14:creationId xmlns:p14="http://schemas.microsoft.com/office/powerpoint/2010/main" val="2384951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ACC50-2413-403C-B072-50AF1F126D19}"/>
              </a:ext>
            </a:extLst>
          </p:cNvPr>
          <p:cNvSpPr>
            <a:spLocks noGrp="1"/>
          </p:cNvSpPr>
          <p:nvPr>
            <p:ph type="title"/>
          </p:nvPr>
        </p:nvSpPr>
        <p:spPr/>
        <p:txBody>
          <a:bodyPr/>
          <a:lstStyle/>
          <a:p>
            <a:r>
              <a:rPr lang="en-US" dirty="0"/>
              <a:t>RDBMS/Mongo records</a:t>
            </a:r>
          </a:p>
        </p:txBody>
      </p:sp>
      <p:pic>
        <p:nvPicPr>
          <p:cNvPr id="4" name="Content Placeholder 3">
            <a:extLst>
              <a:ext uri="{FF2B5EF4-FFF2-40B4-BE49-F238E27FC236}">
                <a16:creationId xmlns:a16="http://schemas.microsoft.com/office/drawing/2014/main" id="{7623B3E4-3982-421D-A94A-A81BB9B99BE9}"/>
              </a:ext>
            </a:extLst>
          </p:cNvPr>
          <p:cNvPicPr>
            <a:picLocks noGrp="1" noChangeAspect="1"/>
          </p:cNvPicPr>
          <p:nvPr>
            <p:ph idx="1"/>
          </p:nvPr>
        </p:nvPicPr>
        <p:blipFill>
          <a:blip r:embed="rId2"/>
          <a:stretch>
            <a:fillRect/>
          </a:stretch>
        </p:blipFill>
        <p:spPr>
          <a:xfrm>
            <a:off x="1190039" y="2623674"/>
            <a:ext cx="5619750" cy="2947132"/>
          </a:xfrm>
          <a:prstGeom prst="rect">
            <a:avLst/>
          </a:prstGeom>
        </p:spPr>
      </p:pic>
      <p:pic>
        <p:nvPicPr>
          <p:cNvPr id="5" name="Picture 4">
            <a:extLst>
              <a:ext uri="{FF2B5EF4-FFF2-40B4-BE49-F238E27FC236}">
                <a16:creationId xmlns:a16="http://schemas.microsoft.com/office/drawing/2014/main" id="{BCC53B57-E8A8-4347-A39F-4013BA1B7DCA}"/>
              </a:ext>
            </a:extLst>
          </p:cNvPr>
          <p:cNvPicPr>
            <a:picLocks noChangeAspect="1"/>
          </p:cNvPicPr>
          <p:nvPr/>
        </p:nvPicPr>
        <p:blipFill>
          <a:blip r:embed="rId3"/>
          <a:stretch>
            <a:fillRect/>
          </a:stretch>
        </p:blipFill>
        <p:spPr>
          <a:xfrm>
            <a:off x="7407885" y="2509618"/>
            <a:ext cx="2581275" cy="3695700"/>
          </a:xfrm>
          <a:prstGeom prst="rect">
            <a:avLst/>
          </a:prstGeom>
        </p:spPr>
      </p:pic>
    </p:spTree>
    <p:extLst>
      <p:ext uri="{BB962C8B-B14F-4D97-AF65-F5344CB8AC3E}">
        <p14:creationId xmlns:p14="http://schemas.microsoft.com/office/powerpoint/2010/main" val="1518664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2C6DE-557E-43AE-8786-C890D98EBAF5}"/>
              </a:ext>
            </a:extLst>
          </p:cNvPr>
          <p:cNvSpPr>
            <a:spLocks noGrp="1"/>
          </p:cNvSpPr>
          <p:nvPr>
            <p:ph type="title"/>
          </p:nvPr>
        </p:nvSpPr>
        <p:spPr/>
        <p:txBody>
          <a:bodyPr/>
          <a:lstStyle/>
          <a:p>
            <a:r>
              <a:rPr lang="en-US" dirty="0"/>
              <a:t>Mongo DB Commands</a:t>
            </a:r>
          </a:p>
        </p:txBody>
      </p:sp>
      <p:sp>
        <p:nvSpPr>
          <p:cNvPr id="3" name="Content Placeholder 2">
            <a:extLst>
              <a:ext uri="{FF2B5EF4-FFF2-40B4-BE49-F238E27FC236}">
                <a16:creationId xmlns:a16="http://schemas.microsoft.com/office/drawing/2014/main" id="{7D693C3A-7128-44E8-9034-1118CD74FACC}"/>
              </a:ext>
            </a:extLst>
          </p:cNvPr>
          <p:cNvSpPr>
            <a:spLocks noGrp="1"/>
          </p:cNvSpPr>
          <p:nvPr>
            <p:ph idx="1"/>
          </p:nvPr>
        </p:nvSpPr>
        <p:spPr/>
        <p:txBody>
          <a:bodyPr>
            <a:normAutofit fontScale="92500"/>
          </a:bodyPr>
          <a:lstStyle/>
          <a:p>
            <a:r>
              <a:rPr lang="en-US" dirty="0"/>
              <a:t>MongoDB </a:t>
            </a:r>
            <a:r>
              <a:rPr lang="en-US" b="1" dirty="0"/>
              <a:t>use DATABASE_NAME</a:t>
            </a:r>
            <a:r>
              <a:rPr lang="en-US" dirty="0"/>
              <a:t> is used to create database. The command will create a new database if it doesn't exist, otherwise it will return the existing database. For ex. Use </a:t>
            </a:r>
            <a:r>
              <a:rPr lang="en-US" dirty="0" err="1"/>
              <a:t>mydbs</a:t>
            </a:r>
            <a:r>
              <a:rPr lang="en-US" dirty="0"/>
              <a:t> </a:t>
            </a:r>
          </a:p>
          <a:p>
            <a:r>
              <a:rPr lang="en-US" dirty="0"/>
              <a:t>To check your currently selected database, use the command </a:t>
            </a:r>
            <a:r>
              <a:rPr lang="en-US" b="1" dirty="0" err="1"/>
              <a:t>db</a:t>
            </a:r>
            <a:endParaRPr lang="en-US" b="1" dirty="0"/>
          </a:p>
          <a:p>
            <a:r>
              <a:rPr lang="en-US" dirty="0"/>
              <a:t>If you want to check your databases list, use the command </a:t>
            </a:r>
            <a:r>
              <a:rPr lang="en-US" b="1" dirty="0"/>
              <a:t>show dbs</a:t>
            </a:r>
            <a:r>
              <a:rPr lang="en-US" dirty="0"/>
              <a:t>.</a:t>
            </a:r>
          </a:p>
          <a:p>
            <a:r>
              <a:rPr lang="en-US" dirty="0" err="1"/>
              <a:t>db.movie.insert</a:t>
            </a:r>
            <a:r>
              <a:rPr lang="en-US" dirty="0"/>
              <a:t>({"</a:t>
            </a:r>
            <a:r>
              <a:rPr lang="en-US" dirty="0" err="1"/>
              <a:t>name":“First</a:t>
            </a:r>
            <a:r>
              <a:rPr lang="en-US" dirty="0"/>
              <a:t> record"})</a:t>
            </a:r>
          </a:p>
          <a:p>
            <a:r>
              <a:rPr lang="en-US" dirty="0"/>
              <a:t>MongoDB </a:t>
            </a:r>
            <a:r>
              <a:rPr lang="en-US" b="1" dirty="0" err="1"/>
              <a:t>db.dropDatabase</a:t>
            </a:r>
            <a:r>
              <a:rPr lang="en-US" b="1" dirty="0"/>
              <a:t>()</a:t>
            </a:r>
            <a:r>
              <a:rPr lang="en-US" dirty="0"/>
              <a:t> command is used to drop a existing database.</a:t>
            </a:r>
          </a:p>
        </p:txBody>
      </p:sp>
    </p:spTree>
    <p:extLst>
      <p:ext uri="{BB962C8B-B14F-4D97-AF65-F5344CB8AC3E}">
        <p14:creationId xmlns:p14="http://schemas.microsoft.com/office/powerpoint/2010/main" val="1508717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CC89F-5052-4748-B91E-42A822EF07F1}"/>
              </a:ext>
            </a:extLst>
          </p:cNvPr>
          <p:cNvSpPr>
            <a:spLocks noGrp="1"/>
          </p:cNvSpPr>
          <p:nvPr>
            <p:ph type="title"/>
          </p:nvPr>
        </p:nvSpPr>
        <p:spPr/>
        <p:txBody>
          <a:bodyPr/>
          <a:lstStyle/>
          <a:p>
            <a:r>
              <a:rPr lang="en-US" dirty="0"/>
              <a:t>Mongo DB Commands</a:t>
            </a:r>
          </a:p>
        </p:txBody>
      </p:sp>
      <p:sp>
        <p:nvSpPr>
          <p:cNvPr id="3" name="Content Placeholder 2">
            <a:extLst>
              <a:ext uri="{FF2B5EF4-FFF2-40B4-BE49-F238E27FC236}">
                <a16:creationId xmlns:a16="http://schemas.microsoft.com/office/drawing/2014/main" id="{6913DB0C-B734-4F42-90BA-70BF052FC609}"/>
              </a:ext>
            </a:extLst>
          </p:cNvPr>
          <p:cNvSpPr>
            <a:spLocks noGrp="1"/>
          </p:cNvSpPr>
          <p:nvPr>
            <p:ph idx="1"/>
          </p:nvPr>
        </p:nvSpPr>
        <p:spPr/>
        <p:txBody>
          <a:bodyPr/>
          <a:lstStyle/>
          <a:p>
            <a:r>
              <a:rPr lang="en-US" dirty="0"/>
              <a:t>To create collections use </a:t>
            </a:r>
            <a:r>
              <a:rPr lang="en-US" dirty="0" err="1"/>
              <a:t>db.createCollection</a:t>
            </a:r>
            <a:r>
              <a:rPr lang="en-US" dirty="0"/>
              <a:t>("</a:t>
            </a:r>
            <a:r>
              <a:rPr lang="en-US" dirty="0" err="1"/>
              <a:t>mycollection</a:t>
            </a:r>
            <a:r>
              <a:rPr lang="en-US" dirty="0"/>
              <a:t>")</a:t>
            </a:r>
          </a:p>
          <a:p>
            <a:r>
              <a:rPr lang="en-US" dirty="0"/>
              <a:t>To show collections use show collections</a:t>
            </a:r>
          </a:p>
          <a:p>
            <a:r>
              <a:rPr lang="en-US" dirty="0"/>
              <a:t>In MongoDB, you don't need to create collection. MongoDB creates collection automatically, when you insert some document.</a:t>
            </a:r>
          </a:p>
          <a:p>
            <a:pPr lvl="1"/>
            <a:r>
              <a:rPr lang="en-US" dirty="0" err="1"/>
              <a:t>db.tutorialspoint.insert</a:t>
            </a:r>
            <a:r>
              <a:rPr lang="en-US" dirty="0"/>
              <a:t>({"name" : "</a:t>
            </a:r>
            <a:r>
              <a:rPr lang="en-US" dirty="0" err="1"/>
              <a:t>tutorialspoint</a:t>
            </a:r>
            <a:r>
              <a:rPr lang="en-US" dirty="0"/>
              <a:t>"})</a:t>
            </a:r>
          </a:p>
          <a:p>
            <a:r>
              <a:rPr lang="en-US" dirty="0" err="1"/>
              <a:t>db.tutorialspoint.insert</a:t>
            </a:r>
            <a:r>
              <a:rPr lang="en-US" dirty="0"/>
              <a:t>({"name" : "</a:t>
            </a:r>
            <a:r>
              <a:rPr lang="en-US" dirty="0" err="1"/>
              <a:t>tutorialspoint</a:t>
            </a:r>
            <a:r>
              <a:rPr lang="en-US" dirty="0"/>
              <a:t>"})</a:t>
            </a:r>
          </a:p>
          <a:p>
            <a:endParaRPr lang="en-US" dirty="0"/>
          </a:p>
        </p:txBody>
      </p:sp>
    </p:spTree>
    <p:extLst>
      <p:ext uri="{BB962C8B-B14F-4D97-AF65-F5344CB8AC3E}">
        <p14:creationId xmlns:p14="http://schemas.microsoft.com/office/powerpoint/2010/main" val="869335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4A6BF09-D7E5-4F13-8B89-2D549BA0BB98}"/>
              </a:ext>
            </a:extLst>
          </p:cNvPr>
          <p:cNvSpPr>
            <a:spLocks noGrp="1"/>
          </p:cNvSpPr>
          <p:nvPr>
            <p:ph type="title" idx="4294967295"/>
          </p:nvPr>
        </p:nvSpPr>
        <p:spPr>
          <a:xfrm>
            <a:off x="952108" y="954756"/>
            <a:ext cx="2730414" cy="4946003"/>
          </a:xfrm>
        </p:spPr>
        <p:txBody>
          <a:bodyPr vert="horz" lIns="91440" tIns="45720" rIns="91440" bIns="45720" rtlCol="0" anchor="ctr">
            <a:normAutofit/>
          </a:bodyPr>
          <a:lstStyle/>
          <a:p>
            <a:r>
              <a:rPr lang="en-US">
                <a:solidFill>
                  <a:srgbClr val="FFFFFF"/>
                </a:solidFill>
              </a:rPr>
              <a:t>Datatypes</a:t>
            </a:r>
          </a:p>
        </p:txBody>
      </p:sp>
      <p:sp>
        <p:nvSpPr>
          <p:cNvPr id="22" name="Rectangle 21">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8C5B6B-0BE2-484C-AFF3-E21A5CE18DCD}"/>
              </a:ext>
            </a:extLst>
          </p:cNvPr>
          <p:cNvSpPr>
            <a:spLocks noGrp="1"/>
          </p:cNvSpPr>
          <p:nvPr>
            <p:ph idx="4294967295"/>
          </p:nvPr>
        </p:nvSpPr>
        <p:spPr>
          <a:xfrm>
            <a:off x="5140934" y="225083"/>
            <a:ext cx="5953630" cy="6513341"/>
          </a:xfrm>
        </p:spPr>
        <p:txBody>
          <a:bodyPr vert="horz" lIns="91440" tIns="45720" rIns="91440" bIns="45720" rtlCol="0" anchor="ctr">
            <a:normAutofit/>
          </a:bodyPr>
          <a:lstStyle/>
          <a:p>
            <a:pPr>
              <a:lnSpc>
                <a:spcPct val="90000"/>
              </a:lnSpc>
            </a:pPr>
            <a:r>
              <a:rPr lang="en-US" sz="1100" b="1" dirty="0"/>
              <a:t>String</a:t>
            </a:r>
            <a:r>
              <a:rPr lang="en-US" sz="1100" dirty="0"/>
              <a:t> − This is the most commonly used datatype to store the data. String in MongoDB must be UTF-8 valid.</a:t>
            </a:r>
          </a:p>
          <a:p>
            <a:pPr>
              <a:lnSpc>
                <a:spcPct val="90000"/>
              </a:lnSpc>
            </a:pPr>
            <a:r>
              <a:rPr lang="en-US" sz="1100" b="1" dirty="0"/>
              <a:t>Integer</a:t>
            </a:r>
            <a:r>
              <a:rPr lang="en-US" sz="1100" dirty="0"/>
              <a:t> − This type is used to store a numerical value. Integer can be 32 bit or 64 bit depending upon your server.</a:t>
            </a:r>
          </a:p>
          <a:p>
            <a:pPr>
              <a:lnSpc>
                <a:spcPct val="90000"/>
              </a:lnSpc>
            </a:pPr>
            <a:r>
              <a:rPr lang="en-US" sz="1100" b="1" dirty="0"/>
              <a:t>Boolean</a:t>
            </a:r>
            <a:r>
              <a:rPr lang="en-US" sz="1100" dirty="0"/>
              <a:t> − This type is used to store a </a:t>
            </a:r>
            <a:r>
              <a:rPr lang="en-US" sz="1100" dirty="0" err="1"/>
              <a:t>boolean</a:t>
            </a:r>
            <a:r>
              <a:rPr lang="en-US" sz="1100" dirty="0"/>
              <a:t> (true/ false) value.</a:t>
            </a:r>
          </a:p>
          <a:p>
            <a:pPr>
              <a:lnSpc>
                <a:spcPct val="90000"/>
              </a:lnSpc>
            </a:pPr>
            <a:r>
              <a:rPr lang="en-US" sz="1100" b="1" dirty="0"/>
              <a:t>Double</a:t>
            </a:r>
            <a:r>
              <a:rPr lang="en-US" sz="1100" dirty="0"/>
              <a:t> − This type is used to store floating point values.</a:t>
            </a:r>
          </a:p>
          <a:p>
            <a:pPr>
              <a:lnSpc>
                <a:spcPct val="90000"/>
              </a:lnSpc>
            </a:pPr>
            <a:r>
              <a:rPr lang="en-US" sz="1100" b="1" dirty="0"/>
              <a:t>Min/ Max keys</a:t>
            </a:r>
            <a:r>
              <a:rPr lang="en-US" sz="1100" dirty="0"/>
              <a:t> − This type is used to compare a value against the lowest and highest BSON elements.</a:t>
            </a:r>
          </a:p>
          <a:p>
            <a:pPr>
              <a:lnSpc>
                <a:spcPct val="90000"/>
              </a:lnSpc>
            </a:pPr>
            <a:r>
              <a:rPr lang="en-US" sz="1100" b="1" dirty="0"/>
              <a:t>Arrays</a:t>
            </a:r>
            <a:r>
              <a:rPr lang="en-US" sz="1100" dirty="0"/>
              <a:t> − This type is used to store arrays or list or multiple values into one key.</a:t>
            </a:r>
          </a:p>
          <a:p>
            <a:pPr>
              <a:lnSpc>
                <a:spcPct val="90000"/>
              </a:lnSpc>
            </a:pPr>
            <a:r>
              <a:rPr lang="en-US" sz="1100" b="1" dirty="0"/>
              <a:t>Timestamp</a:t>
            </a:r>
            <a:r>
              <a:rPr lang="en-US" sz="1100" dirty="0"/>
              <a:t> − </a:t>
            </a:r>
            <a:r>
              <a:rPr lang="en-US" sz="1100" dirty="0" err="1"/>
              <a:t>ctimestamp</a:t>
            </a:r>
            <a:r>
              <a:rPr lang="en-US" sz="1100" dirty="0"/>
              <a:t>. This can be handy for recording when a document has been modified or added.</a:t>
            </a:r>
          </a:p>
          <a:p>
            <a:pPr>
              <a:lnSpc>
                <a:spcPct val="90000"/>
              </a:lnSpc>
            </a:pPr>
            <a:r>
              <a:rPr lang="en-US" sz="1100" b="1" dirty="0"/>
              <a:t>Object</a:t>
            </a:r>
            <a:r>
              <a:rPr lang="en-US" sz="1100" dirty="0"/>
              <a:t> − This datatype is used for embedded documents.</a:t>
            </a:r>
          </a:p>
          <a:p>
            <a:pPr>
              <a:lnSpc>
                <a:spcPct val="90000"/>
              </a:lnSpc>
            </a:pPr>
            <a:r>
              <a:rPr lang="en-US" sz="1100" b="1" dirty="0"/>
              <a:t>Null</a:t>
            </a:r>
            <a:r>
              <a:rPr lang="en-US" sz="1100" dirty="0"/>
              <a:t> − This type is used to store a Null value.</a:t>
            </a:r>
          </a:p>
          <a:p>
            <a:pPr>
              <a:lnSpc>
                <a:spcPct val="90000"/>
              </a:lnSpc>
            </a:pPr>
            <a:r>
              <a:rPr lang="en-US" sz="1100" b="1" dirty="0"/>
              <a:t>Symbol</a:t>
            </a:r>
            <a:r>
              <a:rPr lang="en-US" sz="1100" dirty="0"/>
              <a:t> − This datatype is used identically to a string; however, it's generally reserved for languages that use a specific symbol type.</a:t>
            </a:r>
          </a:p>
          <a:p>
            <a:pPr>
              <a:lnSpc>
                <a:spcPct val="90000"/>
              </a:lnSpc>
            </a:pPr>
            <a:r>
              <a:rPr lang="en-US" sz="1100" b="1" dirty="0"/>
              <a:t>Date </a:t>
            </a:r>
            <a:r>
              <a:rPr lang="en-US" sz="1100" dirty="0"/>
              <a:t>− This datatype is used to store the current date or time in UNIX time format. You can specify your own date time by creating object of Date and passing day, month, year into it.</a:t>
            </a:r>
          </a:p>
          <a:p>
            <a:pPr>
              <a:lnSpc>
                <a:spcPct val="90000"/>
              </a:lnSpc>
            </a:pPr>
            <a:r>
              <a:rPr lang="en-US" sz="1100" b="1" dirty="0"/>
              <a:t>Object ID</a:t>
            </a:r>
            <a:r>
              <a:rPr lang="en-US" sz="1100" dirty="0"/>
              <a:t> − This datatype is used to store the document’s ID.</a:t>
            </a:r>
          </a:p>
          <a:p>
            <a:pPr>
              <a:lnSpc>
                <a:spcPct val="90000"/>
              </a:lnSpc>
            </a:pPr>
            <a:r>
              <a:rPr lang="en-US" sz="1100" b="1" dirty="0"/>
              <a:t>Binary data</a:t>
            </a:r>
            <a:r>
              <a:rPr lang="en-US" sz="1100" dirty="0"/>
              <a:t> − This datatype is used to store binary data.</a:t>
            </a:r>
          </a:p>
          <a:p>
            <a:pPr>
              <a:lnSpc>
                <a:spcPct val="90000"/>
              </a:lnSpc>
            </a:pPr>
            <a:r>
              <a:rPr lang="en-US" sz="1100" b="1" dirty="0"/>
              <a:t>Code</a:t>
            </a:r>
            <a:r>
              <a:rPr lang="en-US" sz="1100" dirty="0"/>
              <a:t> − This datatype is used to store JavaScript code into the document.</a:t>
            </a:r>
          </a:p>
          <a:p>
            <a:pPr>
              <a:lnSpc>
                <a:spcPct val="90000"/>
              </a:lnSpc>
            </a:pPr>
            <a:r>
              <a:rPr lang="en-US" sz="1100" b="1" dirty="0"/>
              <a:t>Regular expression</a:t>
            </a:r>
            <a:r>
              <a:rPr lang="en-US" sz="1100" dirty="0"/>
              <a:t> − This datatype is used to store regular expression.</a:t>
            </a:r>
          </a:p>
          <a:p>
            <a:pPr>
              <a:lnSpc>
                <a:spcPct val="90000"/>
              </a:lnSpc>
            </a:pPr>
            <a:endParaRPr lang="en-US" sz="1100" dirty="0"/>
          </a:p>
        </p:txBody>
      </p:sp>
    </p:spTree>
    <p:extLst>
      <p:ext uri="{BB962C8B-B14F-4D97-AF65-F5344CB8AC3E}">
        <p14:creationId xmlns:p14="http://schemas.microsoft.com/office/powerpoint/2010/main" val="296465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2AAA7B-DD5A-486B-B28F-F19588315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3DB99B21-A649-42D2-BB86-486C2E73A0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6" name="Picture 15">
              <a:extLst>
                <a:ext uri="{FF2B5EF4-FFF2-40B4-BE49-F238E27FC236}">
                  <a16:creationId xmlns:a16="http://schemas.microsoft.com/office/drawing/2014/main" id="{4A631EEB-EF96-4032-8B47-62220C1316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6">
              <a:extLst>
                <a:ext uri="{FF2B5EF4-FFF2-40B4-BE49-F238E27FC236}">
                  <a16:creationId xmlns:a16="http://schemas.microsoft.com/office/drawing/2014/main" id="{90B37569-6E3D-4B34-AD3E-0FC79D7CB9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A3A0A741-DE46-43B7-A732-2C6D71E7B11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9" name="Picture 18">
              <a:extLst>
                <a:ext uri="{FF2B5EF4-FFF2-40B4-BE49-F238E27FC236}">
                  <a16:creationId xmlns:a16="http://schemas.microsoft.com/office/drawing/2014/main" id="{3FB4AD13-112F-436E-9596-F7557110C0D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653F81FD-97B4-4A05-8AAF-34B797AC2F4E}"/>
              </a:ext>
            </a:extLst>
          </p:cNvPr>
          <p:cNvSpPr>
            <a:spLocks noGrp="1"/>
          </p:cNvSpPr>
          <p:nvPr>
            <p:ph type="title"/>
          </p:nvPr>
        </p:nvSpPr>
        <p:spPr>
          <a:xfrm>
            <a:off x="1180101" y="982132"/>
            <a:ext cx="6354633" cy="1303867"/>
          </a:xfrm>
        </p:spPr>
        <p:txBody>
          <a:bodyPr>
            <a:normAutofit/>
          </a:bodyPr>
          <a:lstStyle/>
          <a:p>
            <a:r>
              <a:rPr lang="en-US" dirty="0"/>
              <a:t>Insert into database</a:t>
            </a:r>
          </a:p>
        </p:txBody>
      </p:sp>
      <p:cxnSp>
        <p:nvCxnSpPr>
          <p:cNvPr id="21" name="Straight Connector 20">
            <a:extLst>
              <a:ext uri="{FF2B5EF4-FFF2-40B4-BE49-F238E27FC236}">
                <a16:creationId xmlns:a16="http://schemas.microsoft.com/office/drawing/2014/main" id="{496D98D9-A8AD-432E-BD4E-FF8001244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9">
            <a:extLst>
              <a:ext uri="{FF2B5EF4-FFF2-40B4-BE49-F238E27FC236}">
                <a16:creationId xmlns:a16="http://schemas.microsoft.com/office/drawing/2014/main" id="{48464599-4DF4-4359-9EE2-14118C455D1A}"/>
              </a:ext>
            </a:extLst>
          </p:cNvPr>
          <p:cNvSpPr>
            <a:spLocks noGrp="1"/>
          </p:cNvSpPr>
          <p:nvPr>
            <p:ph idx="1"/>
          </p:nvPr>
        </p:nvSpPr>
        <p:spPr>
          <a:xfrm>
            <a:off x="1167385" y="2556932"/>
            <a:ext cx="6380065" cy="3318936"/>
          </a:xfrm>
        </p:spPr>
        <p:txBody>
          <a:bodyPr>
            <a:normAutofit/>
          </a:bodyPr>
          <a:lstStyle/>
          <a:p>
            <a:r>
              <a:rPr lang="en-US" dirty="0"/>
              <a:t>To insert the document you can use </a:t>
            </a:r>
            <a:r>
              <a:rPr lang="en-US" b="1" dirty="0" err="1"/>
              <a:t>db.post.save</a:t>
            </a:r>
            <a:r>
              <a:rPr lang="en-US" b="1" dirty="0"/>
              <a:t>(document)</a:t>
            </a:r>
            <a:r>
              <a:rPr lang="en-US" dirty="0"/>
              <a:t> also. If you don't specify </a:t>
            </a:r>
            <a:r>
              <a:rPr lang="en-US" b="1" dirty="0"/>
              <a:t>_id</a:t>
            </a:r>
            <a:r>
              <a:rPr lang="en-US" dirty="0"/>
              <a:t> in the document then </a:t>
            </a:r>
            <a:r>
              <a:rPr lang="en-US" b="1" dirty="0"/>
              <a:t>save()</a:t>
            </a:r>
            <a:r>
              <a:rPr lang="en-US" dirty="0"/>
              <a:t> method will work same as </a:t>
            </a:r>
            <a:r>
              <a:rPr lang="en-US" b="1" dirty="0"/>
              <a:t>insert()</a:t>
            </a:r>
            <a:r>
              <a:rPr lang="en-US" dirty="0"/>
              <a:t> method. If you specify _id then it will replace whole data of document containing _id as specified in save() method.</a:t>
            </a:r>
          </a:p>
        </p:txBody>
      </p:sp>
      <p:pic>
        <p:nvPicPr>
          <p:cNvPr id="6" name="Picture 5">
            <a:extLst>
              <a:ext uri="{FF2B5EF4-FFF2-40B4-BE49-F238E27FC236}">
                <a16:creationId xmlns:a16="http://schemas.microsoft.com/office/drawing/2014/main" id="{8386D7A0-AA96-4CB9-ADA5-8A533653A441}"/>
              </a:ext>
            </a:extLst>
          </p:cNvPr>
          <p:cNvPicPr>
            <a:picLocks noChangeAspect="1"/>
          </p:cNvPicPr>
          <p:nvPr/>
        </p:nvPicPr>
        <p:blipFill>
          <a:blip r:embed="rId5"/>
          <a:stretch>
            <a:fillRect/>
          </a:stretch>
        </p:blipFill>
        <p:spPr>
          <a:xfrm>
            <a:off x="7543253" y="1184969"/>
            <a:ext cx="3739036" cy="4690888"/>
          </a:xfrm>
          <a:prstGeom prst="rect">
            <a:avLst/>
          </a:prstGeom>
        </p:spPr>
      </p:pic>
    </p:spTree>
    <p:extLst>
      <p:ext uri="{BB962C8B-B14F-4D97-AF65-F5344CB8AC3E}">
        <p14:creationId xmlns:p14="http://schemas.microsoft.com/office/powerpoint/2010/main" val="1400715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4269-02D6-4B81-BA0E-1C61FEBC266A}"/>
              </a:ext>
            </a:extLst>
          </p:cNvPr>
          <p:cNvSpPr>
            <a:spLocks noGrp="1"/>
          </p:cNvSpPr>
          <p:nvPr>
            <p:ph type="title"/>
          </p:nvPr>
        </p:nvSpPr>
        <p:spPr/>
        <p:txBody>
          <a:bodyPr/>
          <a:lstStyle/>
          <a:p>
            <a:r>
              <a:rPr lang="en-US" dirty="0"/>
              <a:t>Query Data</a:t>
            </a:r>
          </a:p>
        </p:txBody>
      </p:sp>
      <p:sp>
        <p:nvSpPr>
          <p:cNvPr id="3" name="Content Placeholder 2">
            <a:extLst>
              <a:ext uri="{FF2B5EF4-FFF2-40B4-BE49-F238E27FC236}">
                <a16:creationId xmlns:a16="http://schemas.microsoft.com/office/drawing/2014/main" id="{DB101823-9C67-41F7-8598-311B05B74820}"/>
              </a:ext>
            </a:extLst>
          </p:cNvPr>
          <p:cNvSpPr>
            <a:spLocks noGrp="1"/>
          </p:cNvSpPr>
          <p:nvPr>
            <p:ph idx="1"/>
          </p:nvPr>
        </p:nvSpPr>
        <p:spPr/>
        <p:txBody>
          <a:bodyPr>
            <a:normAutofit fontScale="85000" lnSpcReduction="10000"/>
          </a:bodyPr>
          <a:lstStyle/>
          <a:p>
            <a:r>
              <a:rPr lang="en-US" dirty="0"/>
              <a:t>To query data from MongoDB collection, you need to use MongoDB's </a:t>
            </a:r>
            <a:r>
              <a:rPr lang="en-US" b="1" dirty="0"/>
              <a:t>find()</a:t>
            </a:r>
            <a:r>
              <a:rPr lang="en-US" dirty="0"/>
              <a:t>method.</a:t>
            </a:r>
          </a:p>
          <a:p>
            <a:pPr lvl="1"/>
            <a:r>
              <a:rPr lang="en-US" dirty="0" err="1"/>
              <a:t>db.COLLECTION_NAME.find</a:t>
            </a:r>
            <a:r>
              <a:rPr lang="en-US" dirty="0"/>
              <a:t>()</a:t>
            </a:r>
          </a:p>
          <a:p>
            <a:r>
              <a:rPr lang="en-US" dirty="0"/>
              <a:t>To display the results in a formatted way, you can use </a:t>
            </a:r>
            <a:r>
              <a:rPr lang="en-US" b="1" dirty="0"/>
              <a:t>pretty()</a:t>
            </a:r>
            <a:r>
              <a:rPr lang="en-US" dirty="0"/>
              <a:t> method.</a:t>
            </a:r>
          </a:p>
          <a:p>
            <a:r>
              <a:rPr lang="en-US" dirty="0" err="1"/>
              <a:t>db.mycol.find</a:t>
            </a:r>
            <a:r>
              <a:rPr lang="en-US" dirty="0"/>
              <a:t>({$and:[{"</a:t>
            </a:r>
            <a:r>
              <a:rPr lang="en-US" dirty="0" err="1"/>
              <a:t>by":"tutorials</a:t>
            </a:r>
            <a:r>
              <a:rPr lang="en-US" dirty="0"/>
              <a:t> point"},{"title": "MongoDB Overview"}]}).pretty()</a:t>
            </a:r>
          </a:p>
          <a:p>
            <a:r>
              <a:rPr lang="en-US" dirty="0" err="1"/>
              <a:t>db.mycol.find</a:t>
            </a:r>
            <a:r>
              <a:rPr lang="en-US" dirty="0"/>
              <a:t>({$or:[{"</a:t>
            </a:r>
            <a:r>
              <a:rPr lang="en-US" dirty="0" err="1"/>
              <a:t>by":"tutorials</a:t>
            </a:r>
            <a:r>
              <a:rPr lang="en-US" dirty="0"/>
              <a:t> point"},{"title": "MongoDB Overview"}]}).pretty()</a:t>
            </a:r>
          </a:p>
          <a:p>
            <a:r>
              <a:rPr lang="en-US" dirty="0" err="1"/>
              <a:t>db.mycol.find</a:t>
            </a:r>
            <a:r>
              <a:rPr lang="en-US" dirty="0"/>
              <a:t>({"likes": {$gt:10}, $or: [{"by": "tutorials point"},</a:t>
            </a:r>
          </a:p>
          <a:p>
            <a:r>
              <a:rPr lang="en-US" dirty="0"/>
              <a:t>   {"title": "MongoDB Overview"}]}).pretty()</a:t>
            </a:r>
          </a:p>
        </p:txBody>
      </p:sp>
    </p:spTree>
    <p:extLst>
      <p:ext uri="{BB962C8B-B14F-4D97-AF65-F5344CB8AC3E}">
        <p14:creationId xmlns:p14="http://schemas.microsoft.com/office/powerpoint/2010/main" val="54409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BC04-4E45-4F6C-A287-B024F22FE886}"/>
              </a:ext>
            </a:extLst>
          </p:cNvPr>
          <p:cNvSpPr>
            <a:spLocks noGrp="1"/>
          </p:cNvSpPr>
          <p:nvPr>
            <p:ph type="title"/>
          </p:nvPr>
        </p:nvSpPr>
        <p:spPr/>
        <p:txBody>
          <a:bodyPr/>
          <a:lstStyle/>
          <a:p>
            <a:r>
              <a:rPr lang="en-US" dirty="0"/>
              <a:t>Update Data</a:t>
            </a:r>
          </a:p>
        </p:txBody>
      </p:sp>
      <p:sp>
        <p:nvSpPr>
          <p:cNvPr id="3" name="Content Placeholder 2">
            <a:extLst>
              <a:ext uri="{FF2B5EF4-FFF2-40B4-BE49-F238E27FC236}">
                <a16:creationId xmlns:a16="http://schemas.microsoft.com/office/drawing/2014/main" id="{44E1297D-1979-427E-A369-F00982200E21}"/>
              </a:ext>
            </a:extLst>
          </p:cNvPr>
          <p:cNvSpPr>
            <a:spLocks noGrp="1"/>
          </p:cNvSpPr>
          <p:nvPr>
            <p:ph idx="1"/>
          </p:nvPr>
        </p:nvSpPr>
        <p:spPr/>
        <p:txBody>
          <a:bodyPr/>
          <a:lstStyle/>
          <a:p>
            <a:r>
              <a:rPr lang="en-US" dirty="0"/>
              <a:t>MongoDB's </a:t>
            </a:r>
            <a:r>
              <a:rPr lang="en-US" b="1" dirty="0"/>
              <a:t>update()</a:t>
            </a:r>
            <a:r>
              <a:rPr lang="en-US" dirty="0"/>
              <a:t> and </a:t>
            </a:r>
            <a:r>
              <a:rPr lang="en-US" b="1" dirty="0"/>
              <a:t>save()</a:t>
            </a:r>
            <a:r>
              <a:rPr lang="en-US" dirty="0"/>
              <a:t> methods are used to update document into a collection. The update() method updates the values in the existing document while the save() method replaces the existing document with the document passed in save() method.</a:t>
            </a:r>
          </a:p>
          <a:p>
            <a:r>
              <a:rPr lang="en-US" dirty="0"/>
              <a:t>&gt;</a:t>
            </a:r>
            <a:r>
              <a:rPr lang="en-US" dirty="0" err="1"/>
              <a:t>db.mycol.update</a:t>
            </a:r>
            <a:r>
              <a:rPr lang="en-US" dirty="0"/>
              <a:t>({'</a:t>
            </a:r>
            <a:r>
              <a:rPr lang="en-US" dirty="0" err="1"/>
              <a:t>title':'MongoDB</a:t>
            </a:r>
            <a:r>
              <a:rPr lang="en-US" dirty="0"/>
              <a:t> Overview'},{$set:{'</a:t>
            </a:r>
            <a:r>
              <a:rPr lang="en-US" dirty="0" err="1"/>
              <a:t>title':'New</a:t>
            </a:r>
            <a:r>
              <a:rPr lang="en-US" dirty="0"/>
              <a:t> MongoDB Tutorial'}})</a:t>
            </a:r>
          </a:p>
          <a:p>
            <a:r>
              <a:rPr lang="en-US" dirty="0"/>
              <a:t>&gt;</a:t>
            </a:r>
            <a:r>
              <a:rPr lang="en-US" dirty="0" err="1"/>
              <a:t>db.mycol.find</a:t>
            </a:r>
            <a:r>
              <a:rPr lang="en-US" dirty="0"/>
              <a:t>()</a:t>
            </a:r>
          </a:p>
        </p:txBody>
      </p:sp>
    </p:spTree>
    <p:extLst>
      <p:ext uri="{BB962C8B-B14F-4D97-AF65-F5344CB8AC3E}">
        <p14:creationId xmlns:p14="http://schemas.microsoft.com/office/powerpoint/2010/main" val="3103838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A6F12-568B-45BF-8106-CBBAED315594}"/>
              </a:ext>
            </a:extLst>
          </p:cNvPr>
          <p:cNvSpPr>
            <a:spLocks noGrp="1"/>
          </p:cNvSpPr>
          <p:nvPr>
            <p:ph type="title"/>
          </p:nvPr>
        </p:nvSpPr>
        <p:spPr/>
        <p:txBody>
          <a:bodyPr/>
          <a:lstStyle/>
          <a:p>
            <a:r>
              <a:rPr lang="en-US" dirty="0"/>
              <a:t>Delete Data</a:t>
            </a:r>
          </a:p>
        </p:txBody>
      </p:sp>
      <p:sp>
        <p:nvSpPr>
          <p:cNvPr id="3" name="Content Placeholder 2">
            <a:extLst>
              <a:ext uri="{FF2B5EF4-FFF2-40B4-BE49-F238E27FC236}">
                <a16:creationId xmlns:a16="http://schemas.microsoft.com/office/drawing/2014/main" id="{B14AF3E4-1125-42EE-8408-2049815582AC}"/>
              </a:ext>
            </a:extLst>
          </p:cNvPr>
          <p:cNvSpPr>
            <a:spLocks noGrp="1"/>
          </p:cNvSpPr>
          <p:nvPr>
            <p:ph idx="1"/>
          </p:nvPr>
        </p:nvSpPr>
        <p:spPr/>
        <p:txBody>
          <a:bodyPr/>
          <a:lstStyle/>
          <a:p>
            <a:r>
              <a:rPr lang="en-US" dirty="0"/>
              <a:t>MongoDB's </a:t>
            </a:r>
            <a:r>
              <a:rPr lang="en-US" b="1" dirty="0"/>
              <a:t>remove()</a:t>
            </a:r>
            <a:r>
              <a:rPr lang="en-US" dirty="0"/>
              <a:t> method is used to remove a document from the collection.</a:t>
            </a:r>
          </a:p>
          <a:p>
            <a:r>
              <a:rPr lang="en-US" dirty="0" err="1"/>
              <a:t>db.COLLECTION_NAME.remove</a:t>
            </a:r>
            <a:r>
              <a:rPr lang="en-US" dirty="0"/>
              <a:t>(DELLETION_CRITTERIA)</a:t>
            </a:r>
          </a:p>
          <a:p>
            <a:r>
              <a:rPr lang="en-US" dirty="0" err="1"/>
              <a:t>db.mycol.remove</a:t>
            </a:r>
            <a:r>
              <a:rPr lang="en-US" dirty="0"/>
              <a:t>({'</a:t>
            </a:r>
            <a:r>
              <a:rPr lang="en-US" dirty="0" err="1"/>
              <a:t>title':'MongoDB</a:t>
            </a:r>
            <a:r>
              <a:rPr lang="en-US" dirty="0"/>
              <a:t> Overview'})</a:t>
            </a:r>
          </a:p>
        </p:txBody>
      </p:sp>
    </p:spTree>
    <p:extLst>
      <p:ext uri="{BB962C8B-B14F-4D97-AF65-F5344CB8AC3E}">
        <p14:creationId xmlns:p14="http://schemas.microsoft.com/office/powerpoint/2010/main" val="2827784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3C96-A3F0-4F8E-A390-B6FD839E00A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18AD877-882F-4085-96FB-3DB5CA98E03C}"/>
              </a:ext>
            </a:extLst>
          </p:cNvPr>
          <p:cNvSpPr>
            <a:spLocks noGrp="1"/>
          </p:cNvSpPr>
          <p:nvPr>
            <p:ph idx="1"/>
          </p:nvPr>
        </p:nvSpPr>
        <p:spPr/>
        <p:txBody>
          <a:bodyPr/>
          <a:lstStyle/>
          <a:p>
            <a:r>
              <a:rPr lang="en-US" dirty="0"/>
              <a:t>MongoDB is an open-source document database and leading NoSQL database</a:t>
            </a:r>
          </a:p>
          <a:p>
            <a:r>
              <a:rPr lang="en-US" dirty="0"/>
              <a:t>MongoDB is written in C++</a:t>
            </a:r>
          </a:p>
          <a:p>
            <a:r>
              <a:rPr lang="en-US" dirty="0"/>
              <a:t>MongoDB is a cross-platform, document oriented database that provides, high performance, high availability, and easy scalability</a:t>
            </a:r>
          </a:p>
          <a:p>
            <a:r>
              <a:rPr lang="en-US" dirty="0"/>
              <a:t>MongoDB works on concept of collection and document</a:t>
            </a:r>
          </a:p>
        </p:txBody>
      </p:sp>
    </p:spTree>
    <p:extLst>
      <p:ext uri="{BB962C8B-B14F-4D97-AF65-F5344CB8AC3E}">
        <p14:creationId xmlns:p14="http://schemas.microsoft.com/office/powerpoint/2010/main" val="1048579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A0236-117F-4FA9-9F2A-08FF7869DDA3}"/>
              </a:ext>
            </a:extLst>
          </p:cNvPr>
          <p:cNvSpPr>
            <a:spLocks noGrp="1"/>
          </p:cNvSpPr>
          <p:nvPr>
            <p:ph type="title"/>
          </p:nvPr>
        </p:nvSpPr>
        <p:spPr>
          <a:xfrm>
            <a:off x="1295402" y="982132"/>
            <a:ext cx="9601196" cy="1303867"/>
          </a:xfrm>
        </p:spPr>
        <p:txBody>
          <a:bodyPr/>
          <a:lstStyle/>
          <a:p>
            <a:r>
              <a:rPr lang="en-US" dirty="0"/>
              <a:t>Database/Collection/Document</a:t>
            </a:r>
          </a:p>
        </p:txBody>
      </p:sp>
      <p:sp>
        <p:nvSpPr>
          <p:cNvPr id="3" name="Content Placeholder 2">
            <a:extLst>
              <a:ext uri="{FF2B5EF4-FFF2-40B4-BE49-F238E27FC236}">
                <a16:creationId xmlns:a16="http://schemas.microsoft.com/office/drawing/2014/main" id="{FA8CD1DB-7458-476E-9389-E9C3579378E2}"/>
              </a:ext>
            </a:extLst>
          </p:cNvPr>
          <p:cNvSpPr>
            <a:spLocks noGrp="1"/>
          </p:cNvSpPr>
          <p:nvPr>
            <p:ph idx="1"/>
          </p:nvPr>
        </p:nvSpPr>
        <p:spPr/>
        <p:txBody>
          <a:bodyPr>
            <a:normAutofit fontScale="92500" lnSpcReduction="20000"/>
          </a:bodyPr>
          <a:lstStyle/>
          <a:p>
            <a:r>
              <a:rPr lang="en-US" dirty="0"/>
              <a:t>Database is a physical container for collections. Each database gets its own set of files on the file system. A single MongoDB server typically has multiple databases.</a:t>
            </a:r>
          </a:p>
          <a:p>
            <a:r>
              <a:rPr lang="en-US" dirty="0"/>
              <a:t>Collection is a group of MongoDB documents. It is the equivalent of an RDBMS table. A collection exists within a single database. Collections do not enforce a schema. Documents within a collection can have different fields. Typically, all documents in a collection are of similar or related purpose.</a:t>
            </a:r>
          </a:p>
          <a:p>
            <a:r>
              <a:rPr lang="en-US" dirty="0"/>
              <a:t>A document is a set of key-value pairs. Documents have dynamic schema. Dynamic schema means that documents in the same collection do not need to have the same set of fields or structure, and common fields in a collection's documents may hold different types of data.</a:t>
            </a:r>
          </a:p>
        </p:txBody>
      </p:sp>
    </p:spTree>
    <p:extLst>
      <p:ext uri="{BB962C8B-B14F-4D97-AF65-F5344CB8AC3E}">
        <p14:creationId xmlns:p14="http://schemas.microsoft.com/office/powerpoint/2010/main" val="3578995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8E30-719C-4B55-8514-661C8A4D979D}"/>
              </a:ext>
            </a:extLst>
          </p:cNvPr>
          <p:cNvSpPr>
            <a:spLocks noGrp="1"/>
          </p:cNvSpPr>
          <p:nvPr>
            <p:ph type="title"/>
          </p:nvPr>
        </p:nvSpPr>
        <p:spPr/>
        <p:txBody>
          <a:bodyPr/>
          <a:lstStyle/>
          <a:p>
            <a:r>
              <a:rPr lang="en-US" dirty="0"/>
              <a:t>Comparison with RDBMS</a:t>
            </a:r>
          </a:p>
        </p:txBody>
      </p:sp>
      <p:graphicFrame>
        <p:nvGraphicFramePr>
          <p:cNvPr id="4" name="Content Placeholder 3">
            <a:extLst>
              <a:ext uri="{FF2B5EF4-FFF2-40B4-BE49-F238E27FC236}">
                <a16:creationId xmlns:a16="http://schemas.microsoft.com/office/drawing/2014/main" id="{3717C928-B0EE-4060-9A12-CB448576AA25}"/>
              </a:ext>
            </a:extLst>
          </p:cNvPr>
          <p:cNvGraphicFramePr>
            <a:graphicFrameLocks noGrp="1"/>
          </p:cNvGraphicFramePr>
          <p:nvPr>
            <p:ph idx="1"/>
            <p:extLst>
              <p:ext uri="{D42A27DB-BD31-4B8C-83A1-F6EECF244321}">
                <p14:modId xmlns:p14="http://schemas.microsoft.com/office/powerpoint/2010/main" val="1977603154"/>
              </p:ext>
            </p:extLst>
          </p:nvPr>
        </p:nvGraphicFramePr>
        <p:xfrm>
          <a:off x="1295402" y="2585720"/>
          <a:ext cx="9601195" cy="3261360"/>
        </p:xfrm>
        <a:graphic>
          <a:graphicData uri="http://schemas.openxmlformats.org/drawingml/2006/table">
            <a:tbl>
              <a:tblPr/>
              <a:tblGrid>
                <a:gridCol w="4786138">
                  <a:extLst>
                    <a:ext uri="{9D8B030D-6E8A-4147-A177-3AD203B41FA5}">
                      <a16:colId xmlns:a16="http://schemas.microsoft.com/office/drawing/2014/main" val="398863840"/>
                    </a:ext>
                  </a:extLst>
                </a:gridCol>
                <a:gridCol w="4815057">
                  <a:extLst>
                    <a:ext uri="{9D8B030D-6E8A-4147-A177-3AD203B41FA5}">
                      <a16:colId xmlns:a16="http://schemas.microsoft.com/office/drawing/2014/main" val="2816510530"/>
                    </a:ext>
                  </a:extLst>
                </a:gridCol>
              </a:tblGrid>
              <a:tr h="0">
                <a:tc>
                  <a:txBody>
                    <a:bodyPr/>
                    <a:lstStyle/>
                    <a:p>
                      <a:pPr algn="ctr" fontAlgn="t"/>
                      <a:r>
                        <a:rPr lang="en-US">
                          <a:effectLst/>
                        </a:rPr>
                        <a:t>RDBMS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MongoDB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844283102"/>
                  </a:ext>
                </a:extLst>
              </a:tr>
              <a:tr h="0">
                <a:tc>
                  <a:txBody>
                    <a:bodyPr/>
                    <a:lstStyle/>
                    <a:p>
                      <a:pPr fontAlgn="t"/>
                      <a:r>
                        <a:rPr lang="en-US">
                          <a:effectLst/>
                        </a:rPr>
                        <a:t>Database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Database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01654718"/>
                  </a:ext>
                </a:extLst>
              </a:tr>
              <a:tr h="0">
                <a:tc>
                  <a:txBody>
                    <a:bodyPr/>
                    <a:lstStyle/>
                    <a:p>
                      <a:pPr fontAlgn="t"/>
                      <a:r>
                        <a:rPr lang="en-US">
                          <a:effectLst/>
                        </a:rPr>
                        <a:t>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Collection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1003693"/>
                  </a:ext>
                </a:extLst>
              </a:tr>
              <a:tr h="0">
                <a:tc>
                  <a:txBody>
                    <a:bodyPr/>
                    <a:lstStyle/>
                    <a:p>
                      <a:pPr fontAlgn="t"/>
                      <a:r>
                        <a:rPr lang="en-US">
                          <a:effectLst/>
                        </a:rPr>
                        <a:t>Tuple/Row</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Document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14150938"/>
                  </a:ext>
                </a:extLst>
              </a:tr>
              <a:tr h="0">
                <a:tc>
                  <a:txBody>
                    <a:bodyPr/>
                    <a:lstStyle/>
                    <a:p>
                      <a:pPr fontAlgn="t"/>
                      <a:r>
                        <a:rPr lang="en-US">
                          <a:effectLst/>
                        </a:rPr>
                        <a:t>column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Field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81599534"/>
                  </a:ext>
                </a:extLst>
              </a:tr>
              <a:tr h="0">
                <a:tc>
                  <a:txBody>
                    <a:bodyPr/>
                    <a:lstStyle/>
                    <a:p>
                      <a:pPr fontAlgn="t"/>
                      <a:r>
                        <a:rPr lang="en-US">
                          <a:effectLst/>
                        </a:rPr>
                        <a:t>Table Join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Embedded Documents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22353379"/>
                  </a:ext>
                </a:extLst>
              </a:tr>
              <a:tr h="0">
                <a:tc>
                  <a:txBody>
                    <a:bodyPr/>
                    <a:lstStyle/>
                    <a:p>
                      <a:pPr fontAlgn="t"/>
                      <a:r>
                        <a:rPr lang="en-US">
                          <a:effectLst/>
                        </a:rPr>
                        <a:t>Primary Key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Primary Key (Default key _id provided by </a:t>
                      </a:r>
                      <a:r>
                        <a:rPr lang="en-US" dirty="0" err="1">
                          <a:effectLst/>
                        </a:rPr>
                        <a:t>mongodb</a:t>
                      </a:r>
                      <a:r>
                        <a:rPr lang="en-US" dirty="0">
                          <a:effectLst/>
                        </a:rPr>
                        <a:t> itself)</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35395754"/>
                  </a:ext>
                </a:extLst>
              </a:tr>
            </a:tbl>
          </a:graphicData>
        </a:graphic>
      </p:graphicFrame>
    </p:spTree>
    <p:extLst>
      <p:ext uri="{BB962C8B-B14F-4D97-AF65-F5344CB8AC3E}">
        <p14:creationId xmlns:p14="http://schemas.microsoft.com/office/powerpoint/2010/main" val="213728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D56E41F-B8E0-4D18-B554-FD40260D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2DB31E17-E562-4F82-98D0-858C84120F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6" name="Picture 15">
              <a:extLst>
                <a:ext uri="{FF2B5EF4-FFF2-40B4-BE49-F238E27FC236}">
                  <a16:creationId xmlns:a16="http://schemas.microsoft.com/office/drawing/2014/main" id="{58BF3B07-5EF6-4E5B-834E-C1398DB60A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6">
              <a:extLst>
                <a:ext uri="{FF2B5EF4-FFF2-40B4-BE49-F238E27FC236}">
                  <a16:creationId xmlns:a16="http://schemas.microsoft.com/office/drawing/2014/main" id="{3DDA1859-D108-4C60-B38B-C85485AB3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E498EA77-084B-43CC-B94D-566F1D8E1E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9" name="Picture 18">
              <a:extLst>
                <a:ext uri="{FF2B5EF4-FFF2-40B4-BE49-F238E27FC236}">
                  <a16:creationId xmlns:a16="http://schemas.microsoft.com/office/drawing/2014/main" id="{99B16D3F-47E8-419E-9C4E-ED6FC918FB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FBDA5D77-104B-4830-BA91-93A3170A9E41}"/>
              </a:ext>
            </a:extLst>
          </p:cNvPr>
          <p:cNvSpPr>
            <a:spLocks noGrp="1"/>
          </p:cNvSpPr>
          <p:nvPr>
            <p:ph type="title"/>
          </p:nvPr>
        </p:nvSpPr>
        <p:spPr>
          <a:xfrm>
            <a:off x="7535825" y="982132"/>
            <a:ext cx="3360772" cy="1303867"/>
          </a:xfrm>
        </p:spPr>
        <p:txBody>
          <a:bodyPr>
            <a:normAutofit/>
          </a:bodyPr>
          <a:lstStyle/>
          <a:p>
            <a:pPr>
              <a:lnSpc>
                <a:spcPct val="90000"/>
              </a:lnSpc>
            </a:pPr>
            <a:r>
              <a:rPr lang="en-US" sz="4100">
                <a:solidFill>
                  <a:srgbClr val="262626"/>
                </a:solidFill>
              </a:rPr>
              <a:t>Sample Document</a:t>
            </a:r>
          </a:p>
        </p:txBody>
      </p:sp>
      <p:sp>
        <p:nvSpPr>
          <p:cNvPr id="21" name="Rectangle 20">
            <a:extLst>
              <a:ext uri="{FF2B5EF4-FFF2-40B4-BE49-F238E27FC236}">
                <a16:creationId xmlns:a16="http://schemas.microsoft.com/office/drawing/2014/main" id="{23E937B9-07EE-456A-A31C-41A8866E2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E7C3DF31-C1FA-47E6-8700-4806112FCAFC}"/>
              </a:ext>
            </a:extLst>
          </p:cNvPr>
          <p:cNvPicPr>
            <a:picLocks noChangeAspect="1"/>
          </p:cNvPicPr>
          <p:nvPr/>
        </p:nvPicPr>
        <p:blipFill>
          <a:blip r:embed="rId5"/>
          <a:stretch>
            <a:fillRect/>
          </a:stretch>
        </p:blipFill>
        <p:spPr>
          <a:xfrm>
            <a:off x="1618736" y="1410208"/>
            <a:ext cx="4866670" cy="3858780"/>
          </a:xfrm>
          <a:prstGeom prst="rect">
            <a:avLst/>
          </a:prstGeom>
        </p:spPr>
      </p:pic>
      <p:cxnSp>
        <p:nvCxnSpPr>
          <p:cNvPr id="23" name="Straight Connector 22">
            <a:extLst>
              <a:ext uri="{FF2B5EF4-FFF2-40B4-BE49-F238E27FC236}">
                <a16:creationId xmlns:a16="http://schemas.microsoft.com/office/drawing/2014/main" id="{FD2308B7-2829-44DD-B213-27EEBDED1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9">
            <a:extLst>
              <a:ext uri="{FF2B5EF4-FFF2-40B4-BE49-F238E27FC236}">
                <a16:creationId xmlns:a16="http://schemas.microsoft.com/office/drawing/2014/main" id="{5C21EBB4-802D-47B8-8191-70D6A5B2440C}"/>
              </a:ext>
            </a:extLst>
          </p:cNvPr>
          <p:cNvSpPr>
            <a:spLocks noGrp="1"/>
          </p:cNvSpPr>
          <p:nvPr>
            <p:ph idx="1"/>
          </p:nvPr>
        </p:nvSpPr>
        <p:spPr>
          <a:xfrm>
            <a:off x="7535824" y="2556932"/>
            <a:ext cx="3360771" cy="3318936"/>
          </a:xfrm>
        </p:spPr>
        <p:txBody>
          <a:bodyPr>
            <a:normAutofit fontScale="70000" lnSpcReduction="20000"/>
          </a:bodyPr>
          <a:lstStyle/>
          <a:p>
            <a:r>
              <a:rPr lang="en-US" b="1" dirty="0"/>
              <a:t>_id</a:t>
            </a:r>
            <a:r>
              <a:rPr lang="en-US" dirty="0"/>
              <a:t> is a 12 bytes hexadecimal number which assures the uniqueness of every document. You can provide _id while inserting the document. If you don’t provide then MongoDB provides a unique id for every document. These 12 bytes first 4 bytes for the current timestamp, next 3 bytes for machine id, next 2 bytes for process id of MongoDB server and remaining 3 bytes are simple incremental VALUE.</a:t>
            </a:r>
            <a:endParaRPr lang="en-US" dirty="0">
              <a:solidFill>
                <a:srgbClr val="262626"/>
              </a:solidFill>
            </a:endParaRPr>
          </a:p>
        </p:txBody>
      </p:sp>
    </p:spTree>
    <p:extLst>
      <p:ext uri="{BB962C8B-B14F-4D97-AF65-F5344CB8AC3E}">
        <p14:creationId xmlns:p14="http://schemas.microsoft.com/office/powerpoint/2010/main" val="2332363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662C-03FD-40DA-8E07-9112F8330B6D}"/>
              </a:ext>
            </a:extLst>
          </p:cNvPr>
          <p:cNvSpPr>
            <a:spLocks noGrp="1"/>
          </p:cNvSpPr>
          <p:nvPr>
            <p:ph type="title"/>
          </p:nvPr>
        </p:nvSpPr>
        <p:spPr/>
        <p:txBody>
          <a:bodyPr>
            <a:normAutofit fontScale="90000"/>
          </a:bodyPr>
          <a:lstStyle/>
          <a:p>
            <a:r>
              <a:rPr lang="en-US" dirty="0"/>
              <a:t>Advantages of MongoDB over RDBMS</a:t>
            </a:r>
            <a:br>
              <a:rPr lang="en-US" dirty="0"/>
            </a:br>
            <a:endParaRPr lang="en-US" dirty="0"/>
          </a:p>
        </p:txBody>
      </p:sp>
      <p:sp>
        <p:nvSpPr>
          <p:cNvPr id="3" name="Content Placeholder 2">
            <a:extLst>
              <a:ext uri="{FF2B5EF4-FFF2-40B4-BE49-F238E27FC236}">
                <a16:creationId xmlns:a16="http://schemas.microsoft.com/office/drawing/2014/main" id="{208E8A19-C0AF-4ADE-A71D-6E86037A02C0}"/>
              </a:ext>
            </a:extLst>
          </p:cNvPr>
          <p:cNvSpPr>
            <a:spLocks noGrp="1"/>
          </p:cNvSpPr>
          <p:nvPr>
            <p:ph idx="1"/>
          </p:nvPr>
        </p:nvSpPr>
        <p:spPr/>
        <p:txBody>
          <a:bodyPr>
            <a:normAutofit fontScale="70000" lnSpcReduction="20000"/>
          </a:bodyPr>
          <a:lstStyle/>
          <a:p>
            <a:r>
              <a:rPr lang="en-US" b="1" dirty="0"/>
              <a:t>Schema less</a:t>
            </a:r>
            <a:r>
              <a:rPr lang="en-US" dirty="0"/>
              <a:t> − MongoDB is a document database in which one collection holds different documents. Number of fields, content and size of the document can differ from one document to another.</a:t>
            </a:r>
          </a:p>
          <a:p>
            <a:r>
              <a:rPr lang="en-US" dirty="0"/>
              <a:t>Structure of a single object is clear.</a:t>
            </a:r>
          </a:p>
          <a:p>
            <a:r>
              <a:rPr lang="en-US" dirty="0"/>
              <a:t>No complex joins.</a:t>
            </a:r>
          </a:p>
          <a:p>
            <a:r>
              <a:rPr lang="en-US" dirty="0"/>
              <a:t>Deep query-ability. MongoDB supports dynamic queries on documents using a document-based query language that's nearly as powerful as SQL.</a:t>
            </a:r>
          </a:p>
          <a:p>
            <a:r>
              <a:rPr lang="en-US" dirty="0"/>
              <a:t>Tuning.</a:t>
            </a:r>
          </a:p>
          <a:p>
            <a:r>
              <a:rPr lang="en-US" b="1" dirty="0"/>
              <a:t>Ease of scale-out</a:t>
            </a:r>
            <a:r>
              <a:rPr lang="en-US" dirty="0"/>
              <a:t> − MongoDB is easy to scale.</a:t>
            </a:r>
          </a:p>
          <a:p>
            <a:r>
              <a:rPr lang="en-US" dirty="0"/>
              <a:t>Conversion/mapping of application objects to database objects not needed.</a:t>
            </a:r>
          </a:p>
          <a:p>
            <a:r>
              <a:rPr lang="en-US" dirty="0"/>
              <a:t>Uses internal memory for storing the (windowed) working set, enabling faster access of data.</a:t>
            </a:r>
          </a:p>
          <a:p>
            <a:endParaRPr lang="en-US" dirty="0"/>
          </a:p>
        </p:txBody>
      </p:sp>
    </p:spTree>
    <p:extLst>
      <p:ext uri="{BB962C8B-B14F-4D97-AF65-F5344CB8AC3E}">
        <p14:creationId xmlns:p14="http://schemas.microsoft.com/office/powerpoint/2010/main" val="1918744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27DA-F03A-4BA3-9821-2DAFEFC02026}"/>
              </a:ext>
            </a:extLst>
          </p:cNvPr>
          <p:cNvSpPr>
            <a:spLocks noGrp="1"/>
          </p:cNvSpPr>
          <p:nvPr>
            <p:ph type="title"/>
          </p:nvPr>
        </p:nvSpPr>
        <p:spPr/>
        <p:txBody>
          <a:bodyPr>
            <a:normAutofit fontScale="90000"/>
          </a:bodyPr>
          <a:lstStyle/>
          <a:p>
            <a:r>
              <a:rPr lang="en-US" dirty="0"/>
              <a:t>Why Use MongoDB?</a:t>
            </a:r>
            <a:br>
              <a:rPr lang="en-US" dirty="0"/>
            </a:br>
            <a:endParaRPr lang="en-US" dirty="0"/>
          </a:p>
        </p:txBody>
      </p:sp>
      <p:sp>
        <p:nvSpPr>
          <p:cNvPr id="3" name="Content Placeholder 2">
            <a:extLst>
              <a:ext uri="{FF2B5EF4-FFF2-40B4-BE49-F238E27FC236}">
                <a16:creationId xmlns:a16="http://schemas.microsoft.com/office/drawing/2014/main" id="{D444E6F4-3A25-4271-94C2-9AAC1C7E9279}"/>
              </a:ext>
            </a:extLst>
          </p:cNvPr>
          <p:cNvSpPr>
            <a:spLocks noGrp="1"/>
          </p:cNvSpPr>
          <p:nvPr>
            <p:ph idx="1"/>
          </p:nvPr>
        </p:nvSpPr>
        <p:spPr/>
        <p:txBody>
          <a:bodyPr>
            <a:normAutofit fontScale="92500" lnSpcReduction="20000"/>
          </a:bodyPr>
          <a:lstStyle/>
          <a:p>
            <a:r>
              <a:rPr lang="en-US" b="1" dirty="0"/>
              <a:t>Document Oriented Storage</a:t>
            </a:r>
            <a:r>
              <a:rPr lang="en-US" dirty="0"/>
              <a:t> − Data is stored in the form of JSON style documents.</a:t>
            </a:r>
          </a:p>
          <a:p>
            <a:r>
              <a:rPr lang="en-US" dirty="0"/>
              <a:t>Index on any attribute</a:t>
            </a:r>
          </a:p>
          <a:p>
            <a:r>
              <a:rPr lang="en-US" dirty="0"/>
              <a:t>Replication and high availability</a:t>
            </a:r>
          </a:p>
          <a:p>
            <a:r>
              <a:rPr lang="en-US" dirty="0"/>
              <a:t>Auto-</a:t>
            </a:r>
            <a:r>
              <a:rPr lang="en-US" dirty="0" err="1"/>
              <a:t>sharding</a:t>
            </a:r>
            <a:endParaRPr lang="en-US" dirty="0"/>
          </a:p>
          <a:p>
            <a:r>
              <a:rPr lang="en-US" dirty="0"/>
              <a:t>Rich queries</a:t>
            </a:r>
          </a:p>
          <a:p>
            <a:r>
              <a:rPr lang="en-US" dirty="0"/>
              <a:t>Fast in-place updates</a:t>
            </a:r>
          </a:p>
          <a:p>
            <a:r>
              <a:rPr lang="en-US" dirty="0"/>
              <a:t>Professional support by MongoDB</a:t>
            </a:r>
          </a:p>
          <a:p>
            <a:endParaRPr lang="en-US" dirty="0"/>
          </a:p>
        </p:txBody>
      </p:sp>
    </p:spTree>
    <p:extLst>
      <p:ext uri="{BB962C8B-B14F-4D97-AF65-F5344CB8AC3E}">
        <p14:creationId xmlns:p14="http://schemas.microsoft.com/office/powerpoint/2010/main" val="1893642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591B-9ABB-40BA-B329-090B7C9C0618}"/>
              </a:ext>
            </a:extLst>
          </p:cNvPr>
          <p:cNvSpPr>
            <a:spLocks noGrp="1"/>
          </p:cNvSpPr>
          <p:nvPr>
            <p:ph type="title"/>
          </p:nvPr>
        </p:nvSpPr>
        <p:spPr/>
        <p:txBody>
          <a:bodyPr>
            <a:normAutofit fontScale="90000"/>
          </a:bodyPr>
          <a:lstStyle/>
          <a:p>
            <a:r>
              <a:rPr lang="en-US" dirty="0"/>
              <a:t>Where to Use MongoDB?</a:t>
            </a:r>
            <a:br>
              <a:rPr lang="en-US" dirty="0"/>
            </a:br>
            <a:endParaRPr lang="en-US" dirty="0"/>
          </a:p>
        </p:txBody>
      </p:sp>
      <p:sp>
        <p:nvSpPr>
          <p:cNvPr id="3" name="Content Placeholder 2">
            <a:extLst>
              <a:ext uri="{FF2B5EF4-FFF2-40B4-BE49-F238E27FC236}">
                <a16:creationId xmlns:a16="http://schemas.microsoft.com/office/drawing/2014/main" id="{A63A9EEC-E55B-44C7-BE7F-A2DDAC6929B1}"/>
              </a:ext>
            </a:extLst>
          </p:cNvPr>
          <p:cNvSpPr>
            <a:spLocks noGrp="1"/>
          </p:cNvSpPr>
          <p:nvPr>
            <p:ph idx="1"/>
          </p:nvPr>
        </p:nvSpPr>
        <p:spPr/>
        <p:txBody>
          <a:bodyPr/>
          <a:lstStyle/>
          <a:p>
            <a:r>
              <a:rPr lang="en-US" dirty="0"/>
              <a:t>Big Data</a:t>
            </a:r>
          </a:p>
          <a:p>
            <a:r>
              <a:rPr lang="en-US" dirty="0"/>
              <a:t>Content Management and Delivery</a:t>
            </a:r>
          </a:p>
          <a:p>
            <a:r>
              <a:rPr lang="en-US" dirty="0"/>
              <a:t>Mobile and Social Infrastructure</a:t>
            </a:r>
          </a:p>
          <a:p>
            <a:r>
              <a:rPr lang="en-US" dirty="0"/>
              <a:t>User Data Management</a:t>
            </a:r>
          </a:p>
          <a:p>
            <a:r>
              <a:rPr lang="en-US" dirty="0"/>
              <a:t>Data Hub</a:t>
            </a:r>
          </a:p>
          <a:p>
            <a:endParaRPr lang="en-US" dirty="0"/>
          </a:p>
        </p:txBody>
      </p:sp>
    </p:spTree>
    <p:extLst>
      <p:ext uri="{BB962C8B-B14F-4D97-AF65-F5344CB8AC3E}">
        <p14:creationId xmlns:p14="http://schemas.microsoft.com/office/powerpoint/2010/main" val="2150049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B011-8BEF-4CAE-8477-CCE4F8AF6466}"/>
              </a:ext>
            </a:extLst>
          </p:cNvPr>
          <p:cNvSpPr>
            <a:spLocks noGrp="1"/>
          </p:cNvSpPr>
          <p:nvPr>
            <p:ph type="title"/>
          </p:nvPr>
        </p:nvSpPr>
        <p:spPr/>
        <p:txBody>
          <a:bodyPr>
            <a:normAutofit fontScale="90000"/>
          </a:bodyPr>
          <a:lstStyle/>
          <a:p>
            <a:r>
              <a:rPr lang="en-US" dirty="0"/>
              <a:t>Install MongoDB</a:t>
            </a:r>
            <a:br>
              <a:rPr lang="en-US" dirty="0"/>
            </a:br>
            <a:endParaRPr lang="en-US" dirty="0"/>
          </a:p>
        </p:txBody>
      </p:sp>
      <p:sp>
        <p:nvSpPr>
          <p:cNvPr id="3" name="Content Placeholder 2">
            <a:extLst>
              <a:ext uri="{FF2B5EF4-FFF2-40B4-BE49-F238E27FC236}">
                <a16:creationId xmlns:a16="http://schemas.microsoft.com/office/drawing/2014/main" id="{638F3521-0DB4-4CC7-A915-DF3932434313}"/>
              </a:ext>
            </a:extLst>
          </p:cNvPr>
          <p:cNvSpPr>
            <a:spLocks noGrp="1"/>
          </p:cNvSpPr>
          <p:nvPr>
            <p:ph idx="1"/>
          </p:nvPr>
        </p:nvSpPr>
        <p:spPr/>
        <p:txBody>
          <a:bodyPr>
            <a:normAutofit lnSpcReduction="10000"/>
          </a:bodyPr>
          <a:lstStyle/>
          <a:p>
            <a:endParaRPr lang="en-US" dirty="0"/>
          </a:p>
          <a:p>
            <a:r>
              <a:rPr lang="en-US" dirty="0"/>
              <a:t>Windows:  </a:t>
            </a:r>
            <a:r>
              <a:rPr lang="en-US" dirty="0">
                <a:hlinkClick r:id="rId2"/>
              </a:rPr>
              <a:t>https://www.mongodb.org/downloads</a:t>
            </a:r>
            <a:endParaRPr lang="en-US" dirty="0"/>
          </a:p>
          <a:p>
            <a:r>
              <a:rPr lang="en-US" dirty="0"/>
              <a:t>By default Mongo installs on </a:t>
            </a:r>
            <a:r>
              <a:rPr lang="en-US" b="1" dirty="0"/>
              <a:t>\data\</a:t>
            </a:r>
            <a:r>
              <a:rPr lang="en-US" b="1" dirty="0" err="1"/>
              <a:t>db</a:t>
            </a:r>
            <a:endParaRPr lang="en-US" b="1" dirty="0"/>
          </a:p>
          <a:p>
            <a:r>
              <a:rPr lang="en-US" dirty="0"/>
              <a:t>You can install mongo </a:t>
            </a:r>
            <a:r>
              <a:rPr lang="en-US" dirty="0" err="1"/>
              <a:t>db</a:t>
            </a:r>
            <a:r>
              <a:rPr lang="en-US" dirty="0"/>
              <a:t> for Linux by downloading the appropriate install</a:t>
            </a:r>
          </a:p>
          <a:p>
            <a:r>
              <a:rPr lang="en-US" dirty="0"/>
              <a:t>Server can be started using </a:t>
            </a:r>
            <a:r>
              <a:rPr lang="en-US" dirty="0" err="1"/>
              <a:t>mongod</a:t>
            </a:r>
            <a:r>
              <a:rPr lang="en-US" dirty="0"/>
              <a:t> and client can be started using mongo command line utility</a:t>
            </a:r>
          </a:p>
          <a:p>
            <a:r>
              <a:rPr lang="en-US" dirty="0"/>
              <a:t>Stats of the </a:t>
            </a:r>
            <a:r>
              <a:rPr lang="en-US" dirty="0" err="1"/>
              <a:t>mongodb</a:t>
            </a:r>
            <a:r>
              <a:rPr lang="en-US" dirty="0"/>
              <a:t> can be see by command </a:t>
            </a:r>
            <a:r>
              <a:rPr lang="en-US" dirty="0" err="1"/>
              <a:t>db.stats</a:t>
            </a:r>
            <a:r>
              <a:rPr lang="en-US" dirty="0"/>
              <a:t>()</a:t>
            </a:r>
          </a:p>
        </p:txBody>
      </p:sp>
    </p:spTree>
    <p:extLst>
      <p:ext uri="{BB962C8B-B14F-4D97-AF65-F5344CB8AC3E}">
        <p14:creationId xmlns:p14="http://schemas.microsoft.com/office/powerpoint/2010/main" val="27977454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10</TotalTime>
  <Words>431</Words>
  <Application>Microsoft Office PowerPoint</Application>
  <PresentationFormat>Widescreen</PresentationFormat>
  <Paragraphs>106</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Garamond</vt:lpstr>
      <vt:lpstr>Organic</vt:lpstr>
      <vt:lpstr>Mongo DB</vt:lpstr>
      <vt:lpstr>Introduction</vt:lpstr>
      <vt:lpstr>Database/Collection/Document</vt:lpstr>
      <vt:lpstr>Comparison with RDBMS</vt:lpstr>
      <vt:lpstr>Sample Document</vt:lpstr>
      <vt:lpstr>Advantages of MongoDB over RDBMS </vt:lpstr>
      <vt:lpstr>Why Use MongoDB? </vt:lpstr>
      <vt:lpstr>Where to Use MongoDB? </vt:lpstr>
      <vt:lpstr>Install MongoDB </vt:lpstr>
      <vt:lpstr>RDBMS/Mongo records</vt:lpstr>
      <vt:lpstr>Mongo DB Commands</vt:lpstr>
      <vt:lpstr>Mongo DB Commands</vt:lpstr>
      <vt:lpstr>Datatypes</vt:lpstr>
      <vt:lpstr>Insert into database</vt:lpstr>
      <vt:lpstr>Query Data</vt:lpstr>
      <vt:lpstr>Update Data</vt:lpstr>
      <vt:lpstr>Delete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 DB</dc:title>
  <dc:creator>vishal chawla</dc:creator>
  <cp:lastModifiedBy>vishal chawla</cp:lastModifiedBy>
  <cp:revision>2</cp:revision>
  <dcterms:created xsi:type="dcterms:W3CDTF">2018-10-26T12:33:51Z</dcterms:created>
  <dcterms:modified xsi:type="dcterms:W3CDTF">2018-10-26T12:44:00Z</dcterms:modified>
</cp:coreProperties>
</file>