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731E8-014D-4483-8CC6-F5C96C90864B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3155DE-0620-4C4D-A278-605C5FCAD1DA}">
      <dgm:prSet/>
      <dgm:spPr/>
      <dgm:t>
        <a:bodyPr/>
        <a:lstStyle/>
        <a:p>
          <a:r>
            <a:rPr lang="en-US"/>
            <a:t>Where to Use Node.js?</a:t>
          </a:r>
        </a:p>
      </dgm:t>
    </dgm:pt>
    <dgm:pt modelId="{2D53ACCC-DBC2-4144-80B5-FDDACC7FD7BC}" type="parTrans" cxnId="{DA6B860D-B2F4-43DF-8C42-EAD4320CEE47}">
      <dgm:prSet/>
      <dgm:spPr/>
      <dgm:t>
        <a:bodyPr/>
        <a:lstStyle/>
        <a:p>
          <a:endParaRPr lang="en-US"/>
        </a:p>
      </dgm:t>
    </dgm:pt>
    <dgm:pt modelId="{ED2660D8-4EB6-4FC1-9A59-CDFFA863EE6B}" type="sibTrans" cxnId="{DA6B860D-B2F4-43DF-8C42-EAD4320CEE47}">
      <dgm:prSet/>
      <dgm:spPr/>
      <dgm:t>
        <a:bodyPr/>
        <a:lstStyle/>
        <a:p>
          <a:endParaRPr lang="en-US"/>
        </a:p>
      </dgm:t>
    </dgm:pt>
    <dgm:pt modelId="{5C5505D2-B174-4BFF-B951-8C1C7E5AE95D}">
      <dgm:prSet/>
      <dgm:spPr/>
      <dgm:t>
        <a:bodyPr/>
        <a:lstStyle/>
        <a:p>
          <a:r>
            <a:rPr lang="en-US"/>
            <a:t>I/O bound Applications</a:t>
          </a:r>
        </a:p>
      </dgm:t>
    </dgm:pt>
    <dgm:pt modelId="{6394EAF9-1BE3-4C68-859C-4462400FA7E3}" type="parTrans" cxnId="{238A4BB4-7286-4ACF-87D0-EEFF58B4E9DE}">
      <dgm:prSet/>
      <dgm:spPr/>
      <dgm:t>
        <a:bodyPr/>
        <a:lstStyle/>
        <a:p>
          <a:endParaRPr lang="en-US"/>
        </a:p>
      </dgm:t>
    </dgm:pt>
    <dgm:pt modelId="{F1924242-96D8-47BD-A3AD-C3303040E911}" type="sibTrans" cxnId="{238A4BB4-7286-4ACF-87D0-EEFF58B4E9DE}">
      <dgm:prSet/>
      <dgm:spPr/>
      <dgm:t>
        <a:bodyPr/>
        <a:lstStyle/>
        <a:p>
          <a:endParaRPr lang="en-US"/>
        </a:p>
      </dgm:t>
    </dgm:pt>
    <dgm:pt modelId="{BC82CC2F-D6C9-4C17-BE4D-A8D354D54455}">
      <dgm:prSet/>
      <dgm:spPr/>
      <dgm:t>
        <a:bodyPr/>
        <a:lstStyle/>
        <a:p>
          <a:r>
            <a:rPr lang="en-US"/>
            <a:t>Data Streaming Applications</a:t>
          </a:r>
        </a:p>
      </dgm:t>
    </dgm:pt>
    <dgm:pt modelId="{FEC77DF5-3E9F-4ECF-8D9A-E4B460C92620}" type="parTrans" cxnId="{F4E0102A-585B-4EC0-B3DC-2631CEE7B359}">
      <dgm:prSet/>
      <dgm:spPr/>
      <dgm:t>
        <a:bodyPr/>
        <a:lstStyle/>
        <a:p>
          <a:endParaRPr lang="en-US"/>
        </a:p>
      </dgm:t>
    </dgm:pt>
    <dgm:pt modelId="{92A68FC0-6774-4C36-A550-E6A084C9BC20}" type="sibTrans" cxnId="{F4E0102A-585B-4EC0-B3DC-2631CEE7B359}">
      <dgm:prSet/>
      <dgm:spPr/>
      <dgm:t>
        <a:bodyPr/>
        <a:lstStyle/>
        <a:p>
          <a:endParaRPr lang="en-US"/>
        </a:p>
      </dgm:t>
    </dgm:pt>
    <dgm:pt modelId="{F979DECF-DB6A-4511-A5A9-54FA10BA3487}">
      <dgm:prSet/>
      <dgm:spPr/>
      <dgm:t>
        <a:bodyPr/>
        <a:lstStyle/>
        <a:p>
          <a:r>
            <a:rPr lang="en-US"/>
            <a:t>Data Intensive Real-time Applications (DIRT)</a:t>
          </a:r>
        </a:p>
      </dgm:t>
    </dgm:pt>
    <dgm:pt modelId="{F39A333E-1921-4310-AC9A-B7FFCA8847C5}" type="parTrans" cxnId="{92A70B70-3F64-4C88-B0E7-9E96C1CFAA84}">
      <dgm:prSet/>
      <dgm:spPr/>
      <dgm:t>
        <a:bodyPr/>
        <a:lstStyle/>
        <a:p>
          <a:endParaRPr lang="en-US"/>
        </a:p>
      </dgm:t>
    </dgm:pt>
    <dgm:pt modelId="{9AA1008E-B8D4-499A-9B69-57C869DFEB77}" type="sibTrans" cxnId="{92A70B70-3F64-4C88-B0E7-9E96C1CFAA84}">
      <dgm:prSet/>
      <dgm:spPr/>
      <dgm:t>
        <a:bodyPr/>
        <a:lstStyle/>
        <a:p>
          <a:endParaRPr lang="en-US"/>
        </a:p>
      </dgm:t>
    </dgm:pt>
    <dgm:pt modelId="{109DDCEC-F974-406E-8A46-1561C33A0590}">
      <dgm:prSet/>
      <dgm:spPr/>
      <dgm:t>
        <a:bodyPr/>
        <a:lstStyle/>
        <a:p>
          <a:r>
            <a:rPr lang="en-US"/>
            <a:t>JSON APIs based Applications</a:t>
          </a:r>
        </a:p>
      </dgm:t>
    </dgm:pt>
    <dgm:pt modelId="{60C1CB58-D0BF-4F74-A64B-D6AF0B876507}" type="parTrans" cxnId="{BB65D78C-82C6-4BEA-813C-249D0C47EF9B}">
      <dgm:prSet/>
      <dgm:spPr/>
      <dgm:t>
        <a:bodyPr/>
        <a:lstStyle/>
        <a:p>
          <a:endParaRPr lang="en-US"/>
        </a:p>
      </dgm:t>
    </dgm:pt>
    <dgm:pt modelId="{F4FD7061-F69C-4A7B-BDB7-B13206E4835B}" type="sibTrans" cxnId="{BB65D78C-82C6-4BEA-813C-249D0C47EF9B}">
      <dgm:prSet/>
      <dgm:spPr/>
      <dgm:t>
        <a:bodyPr/>
        <a:lstStyle/>
        <a:p>
          <a:endParaRPr lang="en-US"/>
        </a:p>
      </dgm:t>
    </dgm:pt>
    <dgm:pt modelId="{DCEE50BC-72EE-4E25-BD1B-20275D5A5E01}">
      <dgm:prSet/>
      <dgm:spPr/>
      <dgm:t>
        <a:bodyPr/>
        <a:lstStyle/>
        <a:p>
          <a:r>
            <a:rPr lang="en-US"/>
            <a:t>Single Page Applications</a:t>
          </a:r>
        </a:p>
      </dgm:t>
    </dgm:pt>
    <dgm:pt modelId="{A82943C2-FFB7-40A8-A475-CCE8F2FCE9C9}" type="parTrans" cxnId="{F142606C-359B-4AD8-8221-DC096ED7316C}">
      <dgm:prSet/>
      <dgm:spPr/>
      <dgm:t>
        <a:bodyPr/>
        <a:lstStyle/>
        <a:p>
          <a:endParaRPr lang="en-US"/>
        </a:p>
      </dgm:t>
    </dgm:pt>
    <dgm:pt modelId="{32DED899-727B-4648-9FF2-1662FD5FE11A}" type="sibTrans" cxnId="{F142606C-359B-4AD8-8221-DC096ED7316C}">
      <dgm:prSet/>
      <dgm:spPr/>
      <dgm:t>
        <a:bodyPr/>
        <a:lstStyle/>
        <a:p>
          <a:endParaRPr lang="en-US"/>
        </a:p>
      </dgm:t>
    </dgm:pt>
    <dgm:pt modelId="{1EB1C57E-C50D-4D0F-9D37-E3E25B3A8751}">
      <dgm:prSet/>
      <dgm:spPr/>
      <dgm:t>
        <a:bodyPr/>
        <a:lstStyle/>
        <a:p>
          <a:r>
            <a:rPr lang="en-US"/>
            <a:t>Where Not to Use Node.js?</a:t>
          </a:r>
        </a:p>
      </dgm:t>
    </dgm:pt>
    <dgm:pt modelId="{A029746E-8278-4C52-8393-B1036C8DFF19}" type="parTrans" cxnId="{F9B8BA4B-C8F0-460D-9A51-2FBDC6268247}">
      <dgm:prSet/>
      <dgm:spPr/>
      <dgm:t>
        <a:bodyPr/>
        <a:lstStyle/>
        <a:p>
          <a:endParaRPr lang="en-US"/>
        </a:p>
      </dgm:t>
    </dgm:pt>
    <dgm:pt modelId="{68A3A625-C762-4129-85DC-E29EBBB8A692}" type="sibTrans" cxnId="{F9B8BA4B-C8F0-460D-9A51-2FBDC6268247}">
      <dgm:prSet/>
      <dgm:spPr/>
      <dgm:t>
        <a:bodyPr/>
        <a:lstStyle/>
        <a:p>
          <a:endParaRPr lang="en-US"/>
        </a:p>
      </dgm:t>
    </dgm:pt>
    <dgm:pt modelId="{C31EEA7F-F3AA-46C6-9CE8-2DB8C3FE73E2}">
      <dgm:prSet/>
      <dgm:spPr/>
      <dgm:t>
        <a:bodyPr/>
        <a:lstStyle/>
        <a:p>
          <a:r>
            <a:rPr lang="en-US"/>
            <a:t>It is not advisable to use Node.js for CPU intensive applications.</a:t>
          </a:r>
        </a:p>
      </dgm:t>
    </dgm:pt>
    <dgm:pt modelId="{8E4A7DBE-2935-4217-A908-59F0A1E544EB}" type="parTrans" cxnId="{E2726500-538E-452E-B022-CF65C3DABE82}">
      <dgm:prSet/>
      <dgm:spPr/>
      <dgm:t>
        <a:bodyPr/>
        <a:lstStyle/>
        <a:p>
          <a:endParaRPr lang="en-US"/>
        </a:p>
      </dgm:t>
    </dgm:pt>
    <dgm:pt modelId="{D0D52BE2-27CF-475F-95CD-2D80574BB58F}" type="sibTrans" cxnId="{E2726500-538E-452E-B022-CF65C3DABE82}">
      <dgm:prSet/>
      <dgm:spPr/>
      <dgm:t>
        <a:bodyPr/>
        <a:lstStyle/>
        <a:p>
          <a:endParaRPr lang="en-US"/>
        </a:p>
      </dgm:t>
    </dgm:pt>
    <dgm:pt modelId="{1F450CE1-8D79-4DFA-836B-9EF6EE4C6A1B}" type="pres">
      <dgm:prSet presAssocID="{6FE731E8-014D-4483-8CC6-F5C96C90864B}" presName="Name0" presStyleCnt="0">
        <dgm:presLayoutVars>
          <dgm:dir/>
          <dgm:animLvl val="lvl"/>
          <dgm:resizeHandles val="exact"/>
        </dgm:presLayoutVars>
      </dgm:prSet>
      <dgm:spPr/>
    </dgm:pt>
    <dgm:pt modelId="{0B18E218-D70A-4DC2-9872-CD1B0C400D10}" type="pres">
      <dgm:prSet presAssocID="{233155DE-0620-4C4D-A278-605C5FCAD1DA}" presName="linNode" presStyleCnt="0"/>
      <dgm:spPr/>
    </dgm:pt>
    <dgm:pt modelId="{7B329E31-27A9-4ADA-B6E9-C6C2460A24C4}" type="pres">
      <dgm:prSet presAssocID="{233155DE-0620-4C4D-A278-605C5FCAD1D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E2B6132-4667-422F-A729-D6955F179890}" type="pres">
      <dgm:prSet presAssocID="{233155DE-0620-4C4D-A278-605C5FCAD1DA}" presName="descendantText" presStyleLbl="alignAccFollowNode1" presStyleIdx="0" presStyleCnt="2">
        <dgm:presLayoutVars>
          <dgm:bulletEnabled val="1"/>
        </dgm:presLayoutVars>
      </dgm:prSet>
      <dgm:spPr/>
    </dgm:pt>
    <dgm:pt modelId="{824F2777-9E0B-4072-9815-D19C30505C91}" type="pres">
      <dgm:prSet presAssocID="{ED2660D8-4EB6-4FC1-9A59-CDFFA863EE6B}" presName="sp" presStyleCnt="0"/>
      <dgm:spPr/>
    </dgm:pt>
    <dgm:pt modelId="{5B80B815-1E3C-4047-9B74-FD5023C4D7DD}" type="pres">
      <dgm:prSet presAssocID="{1EB1C57E-C50D-4D0F-9D37-E3E25B3A8751}" presName="linNode" presStyleCnt="0"/>
      <dgm:spPr/>
    </dgm:pt>
    <dgm:pt modelId="{D009B50A-8BF3-4D96-96CD-72FB5B070FBB}" type="pres">
      <dgm:prSet presAssocID="{1EB1C57E-C50D-4D0F-9D37-E3E25B3A875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E60E533-2774-4C9F-9CE6-3BAB376E4950}" type="pres">
      <dgm:prSet presAssocID="{1EB1C57E-C50D-4D0F-9D37-E3E25B3A875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2726500-538E-452E-B022-CF65C3DABE82}" srcId="{1EB1C57E-C50D-4D0F-9D37-E3E25B3A8751}" destId="{C31EEA7F-F3AA-46C6-9CE8-2DB8C3FE73E2}" srcOrd="0" destOrd="0" parTransId="{8E4A7DBE-2935-4217-A908-59F0A1E544EB}" sibTransId="{D0D52BE2-27CF-475F-95CD-2D80574BB58F}"/>
    <dgm:cxn modelId="{D0E7E002-BE65-4B7B-8C66-D28089580E04}" type="presOf" srcId="{6FE731E8-014D-4483-8CC6-F5C96C90864B}" destId="{1F450CE1-8D79-4DFA-836B-9EF6EE4C6A1B}" srcOrd="0" destOrd="0" presId="urn:microsoft.com/office/officeart/2005/8/layout/vList5"/>
    <dgm:cxn modelId="{F04A8C0C-0D7D-446E-BC84-3761CCD2442B}" type="presOf" srcId="{1EB1C57E-C50D-4D0F-9D37-E3E25B3A8751}" destId="{D009B50A-8BF3-4D96-96CD-72FB5B070FBB}" srcOrd="0" destOrd="0" presId="urn:microsoft.com/office/officeart/2005/8/layout/vList5"/>
    <dgm:cxn modelId="{DA6B860D-B2F4-43DF-8C42-EAD4320CEE47}" srcId="{6FE731E8-014D-4483-8CC6-F5C96C90864B}" destId="{233155DE-0620-4C4D-A278-605C5FCAD1DA}" srcOrd="0" destOrd="0" parTransId="{2D53ACCC-DBC2-4144-80B5-FDDACC7FD7BC}" sibTransId="{ED2660D8-4EB6-4FC1-9A59-CDFFA863EE6B}"/>
    <dgm:cxn modelId="{E61A6C23-06B1-4C85-AA7C-D8CD0D2DF9AE}" type="presOf" srcId="{F979DECF-DB6A-4511-A5A9-54FA10BA3487}" destId="{8E2B6132-4667-422F-A729-D6955F179890}" srcOrd="0" destOrd="2" presId="urn:microsoft.com/office/officeart/2005/8/layout/vList5"/>
    <dgm:cxn modelId="{F4E0102A-585B-4EC0-B3DC-2631CEE7B359}" srcId="{233155DE-0620-4C4D-A278-605C5FCAD1DA}" destId="{BC82CC2F-D6C9-4C17-BE4D-A8D354D54455}" srcOrd="1" destOrd="0" parTransId="{FEC77DF5-3E9F-4ECF-8D9A-E4B460C92620}" sibTransId="{92A68FC0-6774-4C36-A550-E6A084C9BC20}"/>
    <dgm:cxn modelId="{17FA5144-6AB4-4D79-9CEB-9C1FB3F834C9}" type="presOf" srcId="{DCEE50BC-72EE-4E25-BD1B-20275D5A5E01}" destId="{8E2B6132-4667-422F-A729-D6955F179890}" srcOrd="0" destOrd="4" presId="urn:microsoft.com/office/officeart/2005/8/layout/vList5"/>
    <dgm:cxn modelId="{F9B8BA4B-C8F0-460D-9A51-2FBDC6268247}" srcId="{6FE731E8-014D-4483-8CC6-F5C96C90864B}" destId="{1EB1C57E-C50D-4D0F-9D37-E3E25B3A8751}" srcOrd="1" destOrd="0" parTransId="{A029746E-8278-4C52-8393-B1036C8DFF19}" sibTransId="{68A3A625-C762-4129-85DC-E29EBBB8A692}"/>
    <dgm:cxn modelId="{F142606C-359B-4AD8-8221-DC096ED7316C}" srcId="{233155DE-0620-4C4D-A278-605C5FCAD1DA}" destId="{DCEE50BC-72EE-4E25-BD1B-20275D5A5E01}" srcOrd="4" destOrd="0" parTransId="{A82943C2-FFB7-40A8-A475-CCE8F2FCE9C9}" sibTransId="{32DED899-727B-4648-9FF2-1662FD5FE11A}"/>
    <dgm:cxn modelId="{7189F84C-4313-4974-917C-A16064353595}" type="presOf" srcId="{5C5505D2-B174-4BFF-B951-8C1C7E5AE95D}" destId="{8E2B6132-4667-422F-A729-D6955F179890}" srcOrd="0" destOrd="0" presId="urn:microsoft.com/office/officeart/2005/8/layout/vList5"/>
    <dgm:cxn modelId="{92A70B70-3F64-4C88-B0E7-9E96C1CFAA84}" srcId="{233155DE-0620-4C4D-A278-605C5FCAD1DA}" destId="{F979DECF-DB6A-4511-A5A9-54FA10BA3487}" srcOrd="2" destOrd="0" parTransId="{F39A333E-1921-4310-AC9A-B7FFCA8847C5}" sibTransId="{9AA1008E-B8D4-499A-9B69-57C869DFEB77}"/>
    <dgm:cxn modelId="{BB65D78C-82C6-4BEA-813C-249D0C47EF9B}" srcId="{233155DE-0620-4C4D-A278-605C5FCAD1DA}" destId="{109DDCEC-F974-406E-8A46-1561C33A0590}" srcOrd="3" destOrd="0" parTransId="{60C1CB58-D0BF-4F74-A64B-D6AF0B876507}" sibTransId="{F4FD7061-F69C-4A7B-BDB7-B13206E4835B}"/>
    <dgm:cxn modelId="{5EF7D68D-B8D2-4383-BFE9-75572F61FE6D}" type="presOf" srcId="{233155DE-0620-4C4D-A278-605C5FCAD1DA}" destId="{7B329E31-27A9-4ADA-B6E9-C6C2460A24C4}" srcOrd="0" destOrd="0" presId="urn:microsoft.com/office/officeart/2005/8/layout/vList5"/>
    <dgm:cxn modelId="{238A4BB4-7286-4ACF-87D0-EEFF58B4E9DE}" srcId="{233155DE-0620-4C4D-A278-605C5FCAD1DA}" destId="{5C5505D2-B174-4BFF-B951-8C1C7E5AE95D}" srcOrd="0" destOrd="0" parTransId="{6394EAF9-1BE3-4C68-859C-4462400FA7E3}" sibTransId="{F1924242-96D8-47BD-A3AD-C3303040E911}"/>
    <dgm:cxn modelId="{668905CF-89CB-42EB-97D1-35FB0A0C57F7}" type="presOf" srcId="{BC82CC2F-D6C9-4C17-BE4D-A8D354D54455}" destId="{8E2B6132-4667-422F-A729-D6955F179890}" srcOrd="0" destOrd="1" presId="urn:microsoft.com/office/officeart/2005/8/layout/vList5"/>
    <dgm:cxn modelId="{B4CDFADD-3BEF-4961-89F0-148AC780CFA3}" type="presOf" srcId="{C31EEA7F-F3AA-46C6-9CE8-2DB8C3FE73E2}" destId="{2E60E533-2774-4C9F-9CE6-3BAB376E4950}" srcOrd="0" destOrd="0" presId="urn:microsoft.com/office/officeart/2005/8/layout/vList5"/>
    <dgm:cxn modelId="{DDCDBAED-4CF6-423B-8B81-024904CFE8D2}" type="presOf" srcId="{109DDCEC-F974-406E-8A46-1561C33A0590}" destId="{8E2B6132-4667-422F-A729-D6955F179890}" srcOrd="0" destOrd="3" presId="urn:microsoft.com/office/officeart/2005/8/layout/vList5"/>
    <dgm:cxn modelId="{EC6F3A4F-B2C0-4DEF-86B4-2121B610360F}" type="presParOf" srcId="{1F450CE1-8D79-4DFA-836B-9EF6EE4C6A1B}" destId="{0B18E218-D70A-4DC2-9872-CD1B0C400D10}" srcOrd="0" destOrd="0" presId="urn:microsoft.com/office/officeart/2005/8/layout/vList5"/>
    <dgm:cxn modelId="{061F25BB-4622-439A-95A7-C5F579206E12}" type="presParOf" srcId="{0B18E218-D70A-4DC2-9872-CD1B0C400D10}" destId="{7B329E31-27A9-4ADA-B6E9-C6C2460A24C4}" srcOrd="0" destOrd="0" presId="urn:microsoft.com/office/officeart/2005/8/layout/vList5"/>
    <dgm:cxn modelId="{24F894F0-4138-4C19-80CD-C79A10309373}" type="presParOf" srcId="{0B18E218-D70A-4DC2-9872-CD1B0C400D10}" destId="{8E2B6132-4667-422F-A729-D6955F179890}" srcOrd="1" destOrd="0" presId="urn:microsoft.com/office/officeart/2005/8/layout/vList5"/>
    <dgm:cxn modelId="{7831D57D-4549-4EEA-9301-2F3B255999A5}" type="presParOf" srcId="{1F450CE1-8D79-4DFA-836B-9EF6EE4C6A1B}" destId="{824F2777-9E0B-4072-9815-D19C30505C91}" srcOrd="1" destOrd="0" presId="urn:microsoft.com/office/officeart/2005/8/layout/vList5"/>
    <dgm:cxn modelId="{1800097A-6973-4E90-ACCA-B4C3E19881B0}" type="presParOf" srcId="{1F450CE1-8D79-4DFA-836B-9EF6EE4C6A1B}" destId="{5B80B815-1E3C-4047-9B74-FD5023C4D7DD}" srcOrd="2" destOrd="0" presId="urn:microsoft.com/office/officeart/2005/8/layout/vList5"/>
    <dgm:cxn modelId="{A5585982-3DC5-474E-B5B9-CF34471D5B1E}" type="presParOf" srcId="{5B80B815-1E3C-4047-9B74-FD5023C4D7DD}" destId="{D009B50A-8BF3-4D96-96CD-72FB5B070FBB}" srcOrd="0" destOrd="0" presId="urn:microsoft.com/office/officeart/2005/8/layout/vList5"/>
    <dgm:cxn modelId="{4353CC91-F492-4F0E-842C-6061C74DBB54}" type="presParOf" srcId="{5B80B815-1E3C-4047-9B74-FD5023C4D7DD}" destId="{2E60E533-2774-4C9F-9CE6-3BAB376E49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B6132-4667-422F-A729-D6955F179890}">
      <dsp:nvSpPr>
        <dsp:cNvPr id="0" name=""/>
        <dsp:cNvSpPr/>
      </dsp:nvSpPr>
      <dsp:spPr>
        <a:xfrm rot="5400000">
          <a:off x="2997558" y="-612353"/>
          <a:ext cx="2048206" cy="378509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I/O bound Applications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Data Streaming Applications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Data Intensive Real-time Applications (DIRT)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JSON APIs based Applications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Single Page Applications</a:t>
          </a:r>
        </a:p>
      </dsp:txBody>
      <dsp:txXfrm rot="-5400000">
        <a:off x="2129115" y="356075"/>
        <a:ext cx="3685108" cy="1848236"/>
      </dsp:txXfrm>
    </dsp:sp>
    <dsp:sp modelId="{7B329E31-27A9-4ADA-B6E9-C6C2460A24C4}">
      <dsp:nvSpPr>
        <dsp:cNvPr id="0" name=""/>
        <dsp:cNvSpPr/>
      </dsp:nvSpPr>
      <dsp:spPr>
        <a:xfrm>
          <a:off x="0" y="64"/>
          <a:ext cx="2129115" cy="256025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Where to Use Node.js?</a:t>
          </a:r>
        </a:p>
      </dsp:txBody>
      <dsp:txXfrm>
        <a:off x="103935" y="103999"/>
        <a:ext cx="1921245" cy="2352387"/>
      </dsp:txXfrm>
    </dsp:sp>
    <dsp:sp modelId="{2E60E533-2774-4C9F-9CE6-3BAB376E4950}">
      <dsp:nvSpPr>
        <dsp:cNvPr id="0" name=""/>
        <dsp:cNvSpPr/>
      </dsp:nvSpPr>
      <dsp:spPr>
        <a:xfrm rot="5400000">
          <a:off x="2997558" y="2075917"/>
          <a:ext cx="2048206" cy="3785093"/>
        </a:xfrm>
        <a:prstGeom prst="round2SameRect">
          <a:avLst/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It is not advisable to use Node.js for CPU intensive applications.</a:t>
          </a:r>
        </a:p>
      </dsp:txBody>
      <dsp:txXfrm rot="-5400000">
        <a:off x="2129115" y="3044346"/>
        <a:ext cx="3685108" cy="1848236"/>
      </dsp:txXfrm>
    </dsp:sp>
    <dsp:sp modelId="{D009B50A-8BF3-4D96-96CD-72FB5B070FBB}">
      <dsp:nvSpPr>
        <dsp:cNvPr id="0" name=""/>
        <dsp:cNvSpPr/>
      </dsp:nvSpPr>
      <dsp:spPr>
        <a:xfrm>
          <a:off x="0" y="2688334"/>
          <a:ext cx="2129115" cy="2560257"/>
        </a:xfrm>
        <a:prstGeom prst="round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Where Not to Use Node.js?</a:t>
          </a:r>
        </a:p>
      </dsp:txBody>
      <dsp:txXfrm>
        <a:off x="103935" y="2792269"/>
        <a:ext cx="1921245" cy="2352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joyent/node/v0.12.0/LICENS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A315-00FF-4E47-980B-6B4FFE95F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FBD7F-1AF9-4745-B427-9E72E132D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Info 6150</a:t>
            </a:r>
          </a:p>
          <a:p>
            <a:r>
              <a:rPr lang="en-US" dirty="0"/>
              <a:t>Source: </a:t>
            </a:r>
            <a:r>
              <a:rPr lang="en-US" dirty="0" err="1"/>
              <a:t>TutorialPoint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1022-D330-4D0C-83A3-11E26E86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A947-87AF-47D6-8CA5-54B8BBE65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Node.js is a server-side platform built on Google Chrome's JavaScript Engine (V8 Engine). Node.js was developed by Ryan Dahl in 2009.</a:t>
            </a:r>
          </a:p>
          <a:p>
            <a:r>
              <a:rPr lang="en-US" dirty="0"/>
              <a:t>Node.js applications are written in JavaScript, and can be run within the Node.js runtime on OS X, Microsoft Windows, and Linux.</a:t>
            </a:r>
          </a:p>
          <a:p>
            <a:r>
              <a:rPr lang="en-US" dirty="0"/>
              <a:t>Node.js = Runtime Environment + JavaScript Library</a:t>
            </a:r>
          </a:p>
        </p:txBody>
      </p:sp>
    </p:spTree>
    <p:extLst>
      <p:ext uri="{BB962C8B-B14F-4D97-AF65-F5344CB8AC3E}">
        <p14:creationId xmlns:p14="http://schemas.microsoft.com/office/powerpoint/2010/main" val="367232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DBDD4-D97F-42AB-B2D6-171F160AD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Features of Node 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F04AB-72E7-4A9D-8211-82FCF683D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63881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 dirty="0"/>
              <a:t>Asynchronous and Event Driven</a:t>
            </a:r>
            <a:r>
              <a:rPr lang="en-US" sz="1700" dirty="0"/>
              <a:t> − All APIs of Node.js library are asynchronous, that is, non-blocking. It essentially means a Node.js based server never waits for an API to return data. The server moves to the next API after calling it and a notification mechanism of Events of Node.js helps the server to get a response from the previous API call.</a:t>
            </a:r>
          </a:p>
          <a:p>
            <a:pPr>
              <a:lnSpc>
                <a:spcPct val="90000"/>
              </a:lnSpc>
            </a:pPr>
            <a:r>
              <a:rPr lang="en-US" sz="1700" b="1" dirty="0"/>
              <a:t>Very Fast</a:t>
            </a:r>
            <a:r>
              <a:rPr lang="en-US" sz="1700" dirty="0"/>
              <a:t> − Being built on Google Chrome's V8 JavaScript Engine, Node.js library is very fast in code execution.</a:t>
            </a:r>
          </a:p>
          <a:p>
            <a:pPr>
              <a:lnSpc>
                <a:spcPct val="90000"/>
              </a:lnSpc>
            </a:pPr>
            <a:r>
              <a:rPr lang="en-US" sz="1700" b="1" dirty="0"/>
              <a:t>Single Threaded but Highly Scalable</a:t>
            </a:r>
            <a:r>
              <a:rPr lang="en-US" sz="1700" dirty="0"/>
              <a:t> − Node.js uses a single threaded model with event looping. Event mechanism helps the server to respond in a non-blocking way and makes the server highly scalable as opposed to traditional servers which create limited threads to handle requests. Node.js uses a single threaded program and the same program can provide service to a much larger number of requests than traditional servers like Apache HTTP Server.</a:t>
            </a:r>
          </a:p>
          <a:p>
            <a:pPr>
              <a:lnSpc>
                <a:spcPct val="90000"/>
              </a:lnSpc>
            </a:pPr>
            <a:r>
              <a:rPr lang="en-US" sz="1700" b="1" dirty="0"/>
              <a:t>No Buffering</a:t>
            </a:r>
            <a:r>
              <a:rPr lang="en-US" sz="1700" dirty="0"/>
              <a:t> − Node.js applications never buffer any data. These applications simply output the data in chunks.</a:t>
            </a:r>
          </a:p>
          <a:p>
            <a:pPr>
              <a:lnSpc>
                <a:spcPct val="90000"/>
              </a:lnSpc>
            </a:pPr>
            <a:r>
              <a:rPr lang="en-US" sz="1700" b="1" dirty="0"/>
              <a:t>License</a:t>
            </a:r>
            <a:r>
              <a:rPr lang="en-US" sz="1700" dirty="0"/>
              <a:t> − Node.js is released under the </a:t>
            </a:r>
            <a:r>
              <a:rPr lang="en-US" sz="1700" dirty="0">
                <a:hlinkClick r:id="rId3"/>
              </a:rPr>
              <a:t>MIT license</a:t>
            </a:r>
            <a:r>
              <a:rPr lang="en-US" sz="1700" dirty="0"/>
              <a:t>.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6551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CFBFA-32AA-41AF-B30C-8A6B2439D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12A29C-4281-4C04-BD95-B460A9B33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dirty="0"/>
              <a:t>The diagram depicts some important parts of Node.js </a:t>
            </a:r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7B0DC52-247F-4449-9CE2-E009FF566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1322520"/>
            <a:ext cx="6098041" cy="416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9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BCCB8D-05FA-483A-A019-695C68F9A2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589814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755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43B1-35E6-468A-A5A0-E11F8EC4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071F-8838-4090-AF5D-4206A392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https://nodejs.org/download/</a:t>
            </a:r>
          </a:p>
          <a:p>
            <a:r>
              <a:rPr lang="en-US" dirty="0"/>
              <a:t>Use the MSI file and follow the prompts to install the Node.js. By default, the installer uses the Node.js distribution in C:\Program Files\</a:t>
            </a:r>
            <a:r>
              <a:rPr lang="en-US" dirty="0" err="1"/>
              <a:t>nodejs</a:t>
            </a:r>
            <a:r>
              <a:rPr lang="en-US" dirty="0"/>
              <a:t>. The installer should set the C:\Program Files\</a:t>
            </a:r>
            <a:r>
              <a:rPr lang="en-US" dirty="0" err="1"/>
              <a:t>nodejs</a:t>
            </a:r>
            <a:r>
              <a:rPr lang="en-US" dirty="0"/>
              <a:t>\bin directory in window's PATH environment variable.</a:t>
            </a:r>
          </a:p>
        </p:txBody>
      </p:sp>
    </p:spTree>
    <p:extLst>
      <p:ext uri="{BB962C8B-B14F-4D97-AF65-F5344CB8AC3E}">
        <p14:creationId xmlns:p14="http://schemas.microsoft.com/office/powerpoint/2010/main" val="268054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5B72-92CE-4F88-9104-8BBD7611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25434-233D-402B-931C-13636E995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js</a:t>
            </a:r>
            <a:r>
              <a:rPr lang="en-US" dirty="0"/>
              <a:t> file named </a:t>
            </a:r>
            <a:r>
              <a:rPr lang="en-US" b="1" dirty="0"/>
              <a:t>main.js</a:t>
            </a:r>
            <a:r>
              <a:rPr lang="en-US" dirty="0"/>
              <a:t> on your machine (Windows or Linux) having the following code.</a:t>
            </a:r>
          </a:p>
          <a:p>
            <a:r>
              <a:rPr lang="en-US" dirty="0"/>
              <a:t>/* Hello, World! program in node.js */</a:t>
            </a:r>
          </a:p>
          <a:p>
            <a:r>
              <a:rPr lang="en-US" dirty="0"/>
              <a:t>console.log("Hello, World!")</a:t>
            </a:r>
          </a:p>
          <a:p>
            <a:r>
              <a:rPr lang="en-US" dirty="0"/>
              <a:t>node main.js</a:t>
            </a:r>
          </a:p>
        </p:txBody>
      </p:sp>
    </p:spTree>
    <p:extLst>
      <p:ext uri="{BB962C8B-B14F-4D97-AF65-F5344CB8AC3E}">
        <p14:creationId xmlns:p14="http://schemas.microsoft.com/office/powerpoint/2010/main" val="280964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0ACF-3E75-4622-90C1-554EF487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NodeJS application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BB2F-42C9-4EA3-811D-73EA57A78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262626"/>
                </a:solidFill>
              </a:rPr>
              <a:t>Import required modules</a:t>
            </a:r>
            <a:r>
              <a:rPr lang="en-US" dirty="0">
                <a:solidFill>
                  <a:srgbClr val="262626"/>
                </a:solidFill>
              </a:rPr>
              <a:t> − We use the </a:t>
            </a:r>
            <a:r>
              <a:rPr lang="en-US" b="1" dirty="0">
                <a:solidFill>
                  <a:srgbClr val="262626"/>
                </a:solidFill>
              </a:rPr>
              <a:t>require</a:t>
            </a:r>
            <a:r>
              <a:rPr lang="en-US" dirty="0">
                <a:solidFill>
                  <a:srgbClr val="262626"/>
                </a:solidFill>
              </a:rPr>
              <a:t> directive to load Node.js modules.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262626"/>
                </a:solidFill>
              </a:rPr>
              <a:t>Create server</a:t>
            </a:r>
            <a:r>
              <a:rPr lang="en-US" dirty="0">
                <a:solidFill>
                  <a:srgbClr val="262626"/>
                </a:solidFill>
              </a:rPr>
              <a:t> − A server which will listen to client's requests similar to Apache HTTP Server.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262626"/>
                </a:solidFill>
              </a:rPr>
              <a:t>Read request and return response</a:t>
            </a:r>
            <a:r>
              <a:rPr lang="en-US" dirty="0">
                <a:solidFill>
                  <a:srgbClr val="262626"/>
                </a:solidFill>
              </a:rPr>
              <a:t> − The server created in an earlier step will read the HTTP request made by the client which can be a browser or a console and return the response.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6360F-8280-48FD-B198-1221DFF62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269" y="2682762"/>
            <a:ext cx="3955104" cy="346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6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8004-8D12-4D74-B405-5CD0E740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4E80-C1D7-4717-AD47-9CE5B5AAF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REPL stands for Read Eval Print Loop and it represents a computer environment like a Windows console or Unix/Linux shell where a command is entered and the system responds with an output in an interactive mode. Node.js or </a:t>
            </a:r>
            <a:r>
              <a:rPr lang="en-US" b="1" dirty="0"/>
              <a:t>Node</a:t>
            </a:r>
            <a:r>
              <a:rPr lang="en-US" dirty="0"/>
              <a:t> comes bundled with a REPL environment. It performs the following tasks −</a:t>
            </a:r>
          </a:p>
          <a:p>
            <a:r>
              <a:rPr lang="en-US" b="1" dirty="0"/>
              <a:t>Read</a:t>
            </a:r>
            <a:r>
              <a:rPr lang="en-US" dirty="0"/>
              <a:t> − Reads user's input, parses the input into JavaScript data-structure, and stores in memory.</a:t>
            </a:r>
          </a:p>
          <a:p>
            <a:r>
              <a:rPr lang="en-US" b="1" dirty="0"/>
              <a:t>Eval</a:t>
            </a:r>
            <a:r>
              <a:rPr lang="en-US" dirty="0"/>
              <a:t> − Takes and evaluates the data structure.</a:t>
            </a:r>
          </a:p>
          <a:p>
            <a:r>
              <a:rPr lang="en-US" b="1" dirty="0"/>
              <a:t>Print</a:t>
            </a:r>
            <a:r>
              <a:rPr lang="en-US" dirty="0"/>
              <a:t> − Prints the result.</a:t>
            </a:r>
          </a:p>
          <a:p>
            <a:r>
              <a:rPr lang="en-US" b="1" dirty="0"/>
              <a:t>Loop</a:t>
            </a:r>
            <a:r>
              <a:rPr lang="en-US" dirty="0"/>
              <a:t> − Loops the above command until the user presses </a:t>
            </a:r>
            <a:r>
              <a:rPr lang="en-US" b="1" dirty="0"/>
              <a:t>ctrl-c</a:t>
            </a:r>
            <a:r>
              <a:rPr lang="en-US" dirty="0"/>
              <a:t> twice.</a:t>
            </a:r>
          </a:p>
          <a:p>
            <a:r>
              <a:rPr lang="en-US" dirty="0"/>
              <a:t>The REPL feature of Node is very useful in experimenting with Node.js codes and to debug JavaScript codes.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72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NodeJS</vt:lpstr>
      <vt:lpstr>Introduction</vt:lpstr>
      <vt:lpstr>Features of Node JS</vt:lpstr>
      <vt:lpstr>Overview</vt:lpstr>
      <vt:lpstr>PowerPoint Presentation</vt:lpstr>
      <vt:lpstr>NodeJS Installation</vt:lpstr>
      <vt:lpstr>Testing the Installation</vt:lpstr>
      <vt:lpstr>NodeJS application component</vt:lpstr>
      <vt:lpstr>REPL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vishal chawla</dc:creator>
  <cp:lastModifiedBy>vishal chawla</cp:lastModifiedBy>
  <cp:revision>1</cp:revision>
  <dcterms:created xsi:type="dcterms:W3CDTF">2018-10-27T14:39:28Z</dcterms:created>
  <dcterms:modified xsi:type="dcterms:W3CDTF">2018-10-27T14:39:52Z</dcterms:modified>
</cp:coreProperties>
</file>