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58"/>
  </p:notesMasterIdLst>
  <p:sldIdLst>
    <p:sldId id="256" r:id="rId2"/>
    <p:sldId id="257" r:id="rId3"/>
    <p:sldId id="258" r:id="rId4"/>
    <p:sldId id="310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311" r:id="rId21"/>
    <p:sldId id="312" r:id="rId22"/>
    <p:sldId id="315" r:id="rId23"/>
    <p:sldId id="313" r:id="rId24"/>
    <p:sldId id="316" r:id="rId25"/>
    <p:sldId id="314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95" r:id="rId36"/>
    <p:sldId id="292" r:id="rId37"/>
    <p:sldId id="293" r:id="rId38"/>
    <p:sldId id="294" r:id="rId39"/>
    <p:sldId id="288" r:id="rId40"/>
    <p:sldId id="289" r:id="rId41"/>
    <p:sldId id="290" r:id="rId42"/>
    <p:sldId id="291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  <p:sldId id="305" r:id="rId53"/>
    <p:sldId id="306" r:id="rId54"/>
    <p:sldId id="307" r:id="rId55"/>
    <p:sldId id="308" r:id="rId56"/>
    <p:sldId id="309" r:id="rId57"/>
  </p:sldIdLst>
  <p:sldSz cx="9144000" cy="5143500" type="screen16x9"/>
  <p:notesSz cx="6858000" cy="9144000"/>
  <p:defaultTextStyle>
    <a:lvl1pPr marL="0" algn="l" rtl="0" latinLnBrk="0">
      <a:defRPr lang="pt-BR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lang="pt-BR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lang="pt-BR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lang="pt-BR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lang="pt-BR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lang="pt-BR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lang="pt-BR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lang="pt-BR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lang="pt-BR"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51" autoAdjust="0"/>
    <p:restoredTop sz="87621" autoAdjust="0"/>
  </p:normalViewPr>
  <p:slideViewPr>
    <p:cSldViewPr>
      <p:cViewPr>
        <p:scale>
          <a:sx n="90" d="100"/>
          <a:sy n="90" d="100"/>
        </p:scale>
        <p:origin x="-780" y="-13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0">
              <a:defRPr lang="pt-BR" sz="1200"/>
            </a:lvl1pPr>
            <a:extLst/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0">
              <a:defRPr lang="pt-BR" sz="1200"/>
            </a:lvl1pPr>
            <a:extLst/>
          </a:lstStyle>
          <a:p>
            <a:fld id="{A8ADFD5B-A66C-449C-B6E8-FB716D07777D}" type="datetimeFigureOut">
              <a:pPr/>
              <a:t>6/30/2006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>
            <a:extLst/>
          </a:lstStyle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>
            <a:extLst/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0">
              <a:defRPr lang="pt-BR" sz="1200"/>
            </a:lvl1pPr>
            <a:extLst/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0">
              <a:defRPr lang="pt-BR" sz="1200"/>
            </a:lvl1pPr>
            <a:extLst/>
          </a:lstStyle>
          <a:p>
            <a:fld id="{CA5D3BF3-D352-46FC-8343-31F56E6730EA}" type="slidenum"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8400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 latinLnBrk="0">
      <a:defRPr lang="pt-B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lang="pt-B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lang="pt-B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lang="pt-B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lang="pt-B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lang="pt-B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lang="pt-B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lang="pt-B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lang="pt-BR"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pt-BR" smtClean="0"/>
              <a:pPr/>
              <a:t>1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ide de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478274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pt-BR"/>
          </a:p>
        </p:txBody>
      </p:sp>
      <p:sp>
        <p:nvSpPr>
          <p:cNvPr id="10" name="Rectangle 9"/>
          <p:cNvSpPr/>
          <p:nvPr/>
        </p:nvSpPr>
        <p:spPr>
          <a:xfrm>
            <a:off x="-9144" y="4539996"/>
            <a:ext cx="2249424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pt-BR"/>
          </a:p>
        </p:txBody>
      </p:sp>
      <p:sp>
        <p:nvSpPr>
          <p:cNvPr id="11" name="Rectangle 10"/>
          <p:cNvSpPr/>
          <p:nvPr/>
        </p:nvSpPr>
        <p:spPr>
          <a:xfrm>
            <a:off x="2359152" y="4533138"/>
            <a:ext cx="6784848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pt-BR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515100" cy="514350"/>
          </a:xfrm>
        </p:spPr>
        <p:txBody>
          <a:bodyPr anchor="ctr"/>
          <a:lstStyle>
            <a:lvl1pPr marL="0" indent="0" algn="l" eaLnBrk="1" latinLnBrk="0" hangingPunct="1">
              <a:buNone/>
              <a:defRPr kumimoji="0" lang="pt-BR" sz="2800">
                <a:solidFill>
                  <a:srgbClr val="FFFFFF"/>
                </a:solidFill>
              </a:defRPr>
            </a:lvl1pPr>
            <a:lvl2pPr marL="457200" indent="0" algn="ctr" eaLnBrk="1" latinLnBrk="0" hangingPunct="1">
              <a:buNone/>
            </a:lvl2pPr>
            <a:lvl3pPr marL="914400" indent="0" algn="ctr" eaLnBrk="1" latinLnBrk="0" hangingPunct="1">
              <a:buNone/>
            </a:lvl3pPr>
            <a:lvl4pPr marL="1371600" indent="0" algn="ctr" eaLnBrk="1" latinLnBrk="0" hangingPunct="1">
              <a:buNone/>
            </a:lvl4pPr>
            <a:lvl5pPr marL="1828800" indent="0" algn="ctr" eaLnBrk="1" latinLnBrk="0" hangingPunct="1">
              <a:buNone/>
            </a:lvl5pPr>
            <a:lvl6pPr marL="2286000" indent="0" algn="ctr" eaLnBrk="1" latinLnBrk="0" hangingPunct="1">
              <a:buNone/>
            </a:lvl6pPr>
            <a:lvl7pPr marL="2743200" indent="0" algn="ctr" eaLnBrk="1" latinLnBrk="0" hangingPunct="1">
              <a:buNone/>
            </a:lvl7pPr>
            <a:lvl8pPr marL="3200400" indent="0" algn="ctr" eaLnBrk="1" latinLnBrk="0" hangingPunct="1">
              <a:buNone/>
            </a:lvl8pPr>
            <a:lvl9pPr marL="3657600" indent="0" algn="ctr" eaLnBrk="1" latinLnBrk="0" hangingPunct="1">
              <a:buNone/>
            </a:lvl9pPr>
            <a:extLst/>
          </a:lstStyle>
          <a:p>
            <a:pPr eaLnBrk="1" latinLnBrk="0" hangingPunct="1"/>
            <a:r>
              <a:rPr lang="pt-BR" smtClean="0"/>
              <a:t>Clique para editar o estilo do subtítulo mestre</a:t>
            </a:r>
            <a:endParaRPr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4551524"/>
            <a:ext cx="2057400" cy="514350"/>
          </a:xfrm>
        </p:spPr>
        <p:txBody>
          <a:bodyPr>
            <a:noAutofit/>
          </a:bodyPr>
          <a:lstStyle>
            <a:lvl1pPr algn="ctr" eaLnBrk="1" latinLnBrk="0" hangingPunct="1">
              <a:defRPr kumimoji="0" lang="pt-BR" sz="20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047E157E-8DCB-4F70-A0AF-5EB586A91DD4}" type="datetime1">
              <a:rPr kumimoji="0" lang="pt-BR">
                <a:solidFill>
                  <a:srgbClr val="FFFFFF"/>
                </a:solidFill>
              </a:rPr>
              <a:pPr algn="ctr"/>
              <a:t>10/08/2011</a:t>
            </a:fld>
            <a:endParaRPr kumimoji="0" lang="pt-BR" sz="200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177404"/>
            <a:ext cx="5867400" cy="273844"/>
          </a:xfrm>
        </p:spPr>
        <p:txBody>
          <a:bodyPr/>
          <a:lstStyle>
            <a:lvl1pPr algn="r" eaLnBrk="1" latinLnBrk="0" hangingPunct="1">
              <a:defRPr kumimoji="0" lang="pt-BR">
                <a:solidFill>
                  <a:schemeClr val="tx2"/>
                </a:solidFill>
              </a:defRPr>
            </a:lvl1pPr>
            <a:extLst/>
          </a:lstStyle>
          <a:p>
            <a:pPr algn="r"/>
            <a:endParaRPr kumimoji="0" lang="pt-BR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171450"/>
            <a:ext cx="838200" cy="285750"/>
          </a:xfrm>
        </p:spPr>
        <p:txBody>
          <a:bodyPr/>
          <a:lstStyle>
            <a:lvl1pPr eaLnBrk="1" latinLnBrk="0" hangingPunct="1">
              <a:defRPr kumimoji="0" lang="pt-BR">
                <a:solidFill>
                  <a:schemeClr val="tx2"/>
                </a:solidFill>
              </a:defRPr>
            </a:lvl1pPr>
            <a:extLst/>
          </a:lstStyle>
          <a:p>
            <a:fld id="{8F82E0A0-C266-4798-8C8F-B9F91E9DA37E}" type="slidenum">
              <a:rPr kumimoji="0" lang="pt-BR">
                <a:solidFill>
                  <a:schemeClr val="tx2"/>
                </a:solidFill>
              </a:rPr>
              <a:pPr/>
              <a:t>‹nº›</a:t>
            </a:fld>
            <a:endParaRPr kumimoji="0" lang="pt-BR">
              <a:solidFill>
                <a:schemeClr val="tx2"/>
              </a:solidFill>
            </a:endParaRPr>
          </a:p>
        </p:txBody>
      </p:sp>
      <p:sp>
        <p:nvSpPr>
          <p:cNvPr id="12" name="Rectangle 11"/>
          <p:cNvSpPr>
            <a:spLocks noGrp="1"/>
          </p:cNvSpPr>
          <p:nvPr>
            <p:ph type="title"/>
          </p:nvPr>
        </p:nvSpPr>
        <p:spPr>
          <a:xfrm>
            <a:off x="2362200" y="2343150"/>
            <a:ext cx="6477000" cy="2038350"/>
          </a:xfrm>
        </p:spPr>
        <p:txBody>
          <a:bodyPr rtlCol="0" anchor="b"/>
          <a:lstStyle>
            <a:lvl1pPr eaLnBrk="1" latinLnBrk="0" hangingPunct="1">
              <a:defRPr kumimoji="0" lang="pt-BR" cap="all" baseline="0"/>
            </a:lvl1pPr>
            <a:extLst/>
          </a:lstStyle>
          <a:p>
            <a:pPr eaLnBrk="1" latinLnBrk="0" hangingPunct="1"/>
            <a:r>
              <a:rPr lang="pt-BR" smtClean="0"/>
              <a:t>Clique para editar o título mestre</a:t>
            </a:r>
            <a:endParaRPr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0" hangingPunct="1"/>
            <a:r>
              <a:rPr lang="pt-BR" smtClean="0"/>
              <a:t>Clique para editar o título mestre</a:t>
            </a:r>
            <a:endParaRPr/>
          </a:p>
        </p:txBody>
      </p:sp>
      <p:sp>
        <p:nvSpPr>
          <p:cNvPr id="3" name="Rectangl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606EA6-EFEA-4C30-9264-4F9291A5780D}" type="datetime1">
              <a:pPr/>
              <a:t>6/30/2006</a:t>
            </a:fld>
            <a:endParaRPr kumimoji="0" lang="pt-BR"/>
          </a:p>
        </p:txBody>
      </p:sp>
      <p:sp>
        <p:nvSpPr>
          <p:cNvPr id="4" name="Rectangl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pt-BR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ctr"/>
            <a:fld id="{8F82E0A0-C266-4798-8C8F-B9F91E9DA37E}" type="slidenum">
              <a:rPr kumimoji="0" lang="pt-BR" sz="1400" b="1">
                <a:solidFill>
                  <a:srgbClr val="FFFFFF"/>
                </a:solidFill>
              </a:rPr>
              <a:pPr algn="ctr"/>
              <a:t>‹nº›</a:t>
            </a:fld>
            <a:endParaRPr kumimoji="0" lang="pt-BR"/>
          </a:p>
        </p:txBody>
      </p:sp>
      <p:sp>
        <p:nvSpPr>
          <p:cNvPr id="7" name="Rectangle 6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153400" cy="327660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7123113" cy="1254919"/>
          </a:xfrm>
        </p:spPr>
        <p:txBody>
          <a:bodyPr anchor="t"/>
          <a:lstStyle>
            <a:lvl1pPr eaLnBrk="1" latinLnBrk="0" hangingPunct="1">
              <a:buNone/>
              <a:defRPr kumimoji="0" lang="pt-BR" sz="2800">
                <a:solidFill>
                  <a:schemeClr val="tx2"/>
                </a:solidFill>
              </a:defRPr>
            </a:lvl1pPr>
            <a:lvl2pPr eaLnBrk="1" latinLnBrk="0" hangingPunct="1">
              <a:buNone/>
              <a:defRPr kumimoji="0" lang="pt-BR" sz="1800">
                <a:solidFill>
                  <a:schemeClr val="tx1">
                    <a:tint val="75000"/>
                  </a:schemeClr>
                </a:solidFill>
              </a:defRPr>
            </a:lvl2pPr>
            <a:lvl3pPr eaLnBrk="1" latinLnBrk="0" hangingPunct="1">
              <a:buNone/>
              <a:defRPr kumimoji="0" lang="pt-BR" sz="1600">
                <a:solidFill>
                  <a:schemeClr val="tx1">
                    <a:tint val="75000"/>
                  </a:schemeClr>
                </a:solidFill>
              </a:defRPr>
            </a:lvl3pPr>
            <a:lvl4pPr eaLnBrk="1" latinLnBrk="0" hangingPunct="1">
              <a:buNone/>
              <a:defRPr kumimoji="0" lang="pt-BR" sz="1400">
                <a:solidFill>
                  <a:schemeClr val="tx1">
                    <a:tint val="75000"/>
                  </a:schemeClr>
                </a:solidFill>
              </a:defRPr>
            </a:lvl4pPr>
            <a:lvl5pPr eaLnBrk="1" latinLnBrk="0" hangingPunct="1">
              <a:buNone/>
              <a:defRPr kumimoji="0" lang="pt-BR"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143000"/>
            <a:ext cx="9144000" cy="85725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pt-BR"/>
          </a:p>
        </p:txBody>
      </p:sp>
      <p:sp>
        <p:nvSpPr>
          <p:cNvPr id="8" name="Rectangle 7"/>
          <p:cNvSpPr/>
          <p:nvPr/>
        </p:nvSpPr>
        <p:spPr>
          <a:xfrm>
            <a:off x="0" y="1200150"/>
            <a:ext cx="1295400" cy="7429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pt-BR"/>
          </a:p>
        </p:txBody>
      </p:sp>
      <p:sp>
        <p:nvSpPr>
          <p:cNvPr id="9" name="Rectangle 8"/>
          <p:cNvSpPr/>
          <p:nvPr/>
        </p:nvSpPr>
        <p:spPr>
          <a:xfrm>
            <a:off x="1371600" y="1200150"/>
            <a:ext cx="7772400" cy="7429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pt-BR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1200150"/>
            <a:ext cx="7620000" cy="742950"/>
          </a:xfrm>
        </p:spPr>
        <p:txBody>
          <a:bodyPr/>
          <a:lstStyle>
            <a:lvl1pPr algn="l" eaLnBrk="1" latinLnBrk="0" hangingPunct="1">
              <a:buNone/>
              <a:defRPr kumimoji="0" lang="pt-BR" sz="4400" b="0" cap="none">
                <a:solidFill>
                  <a:srgbClr val="FFFFFF"/>
                </a:solidFill>
              </a:defRPr>
            </a:lvl1pPr>
            <a:extLst/>
          </a:lstStyle>
          <a:p>
            <a:r>
              <a:rPr kumimoji="0" lang="pt-BR"/>
              <a:t>Clique para editar o título Mestre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FCF9F07-3BC7-4570-B054-79111B0A380C}" type="datetime1">
              <a:pPr/>
              <a:t>6/30/2006</a:t>
            </a:fld>
            <a:endParaRPr kumimoji="0" lang="pt-BR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314450"/>
            <a:ext cx="1295400" cy="526257"/>
          </a:xfrm>
        </p:spPr>
        <p:txBody>
          <a:bodyPr>
            <a:noAutofit/>
          </a:bodyPr>
          <a:lstStyle>
            <a:lvl1pPr eaLnBrk="1" latinLnBrk="0" hangingPunct="1">
              <a:defRPr kumimoji="0" lang="pt-BR" sz="24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kumimoji="0" lang="pt-BR" sz="2400" b="1">
                <a:solidFill>
                  <a:srgbClr val="FFFFFF"/>
                </a:solidFill>
              </a:rPr>
              <a:pPr algn="ctr"/>
              <a:t>‹nº›</a:t>
            </a:fld>
            <a:endParaRPr kumimoji="0" lang="pt-BR" sz="240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extLst/>
          </a:lstStyle>
          <a:p>
            <a:endParaRPr kumimoji="0"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0" hangingPunct="1"/>
            <a:r>
              <a:rPr lang="pt-BR" smtClean="0"/>
              <a:t>Clique para editar o título mestre</a:t>
            </a:r>
            <a:endParaRPr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3886200" cy="3268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844901" y="1352549"/>
            <a:ext cx="3886200" cy="3268625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fld id="{E4606EA6-EFEA-4C30-9264-4F9291A5780D}" type="datetime1">
              <a:pPr/>
              <a:t>6/30/2006</a:t>
            </a:fld>
            <a:endParaRPr kumimoji="0" lang="pt-B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extLst/>
          </a:lstStyle>
          <a:p>
            <a:pPr algn="ctr"/>
            <a:fld id="{8F82E0A0-C266-4798-8C8F-B9F91E9DA37E}" type="slidenum">
              <a:rPr kumimoji="0" lang="pt-BR" sz="1400" b="1">
                <a:solidFill>
                  <a:srgbClr val="FFFFFF"/>
                </a:solidFill>
              </a:rPr>
              <a:pPr algn="ctr"/>
              <a:t>‹nº›</a:t>
            </a:fld>
            <a:endParaRPr kumimoji="0" lang="pt-BR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endParaRPr kumimoji="0"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18110"/>
            <a:ext cx="8153400" cy="1005840"/>
          </a:xfrm>
        </p:spPr>
        <p:txBody>
          <a:bodyPr anchor="b"/>
          <a:lstStyle>
            <a:lvl1pPr eaLnBrk="1" latinLnBrk="0" hangingPunct="1">
              <a:defRPr kumimoji="0" lang="pt-BR"/>
            </a:lvl1pPr>
            <a:extLst/>
          </a:lstStyle>
          <a:p>
            <a:pPr eaLnBrk="1" latinLnBrk="0" hangingPunct="1"/>
            <a:r>
              <a:rPr lang="pt-BR" smtClean="0"/>
              <a:t>Clique para editar o título mestre</a:t>
            </a:r>
            <a:endParaRPr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919818"/>
            <a:ext cx="3886200" cy="262890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919818"/>
            <a:ext cx="3886200" cy="262890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fld id="{E4606EA6-EFEA-4C30-9264-4F9291A5780D}" type="datetime1">
              <a:pPr/>
              <a:t>6/30/2006</a:t>
            </a:fld>
            <a:endParaRPr kumimoji="0" lang="pt-BR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extLst/>
          </a:lstStyle>
          <a:p>
            <a:pPr algn="ctr"/>
            <a:fld id="{8F82E0A0-C266-4798-8C8F-B9F91E9DA37E}" type="slidenum">
              <a:rPr kumimoji="0" lang="pt-BR" sz="1400" b="1">
                <a:solidFill>
                  <a:srgbClr val="FFFFFF"/>
                </a:solidFill>
              </a:rPr>
              <a:pPr algn="ctr"/>
              <a:t>‹nº›</a:t>
            </a:fld>
            <a:endParaRPr kumimoji="0" lang="pt-BR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endParaRPr kumimoji="0" lang="pt-BR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8"/>
          </p:nvPr>
        </p:nvSpPr>
        <p:spPr>
          <a:xfrm>
            <a:off x="609600" y="1362287"/>
            <a:ext cx="3886200" cy="530352"/>
          </a:xfrm>
          <a:solidFill>
            <a:schemeClr val="accent2"/>
          </a:solidFill>
        </p:spPr>
        <p:txBody>
          <a:bodyPr rtlCol="0" anchor="ctr"/>
          <a:lstStyle>
            <a:lvl1pPr eaLnBrk="1" latinLnBrk="0" hangingPunct="1">
              <a:buFontTx/>
              <a:buNone/>
              <a:defRPr kumimoji="0" lang="pt-BR" sz="2000" b="1">
                <a:solidFill>
                  <a:srgbClr val="FFFFFF"/>
                </a:solidFill>
              </a:defRPr>
            </a:lvl1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4800600" y="1362287"/>
            <a:ext cx="3886200" cy="530352"/>
          </a:xfrm>
          <a:solidFill>
            <a:schemeClr val="accent4"/>
          </a:solidFill>
        </p:spPr>
        <p:txBody>
          <a:bodyPr rtlCol="0" anchor="ctr"/>
          <a:lstStyle>
            <a:lvl1pPr eaLnBrk="1" latinLnBrk="0" hangingPunct="1">
              <a:buFontTx/>
              <a:buNone/>
              <a:defRPr kumimoji="0" lang="pt-BR" sz="2000" b="1">
                <a:solidFill>
                  <a:srgbClr val="FFFFFF"/>
                </a:solidFill>
              </a:defRPr>
            </a:lvl1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0" hangingPunct="1"/>
            <a:r>
              <a:rPr lang="pt-BR" smtClean="0"/>
              <a:t>Clique para editar o título mestre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DFADB5D-B7A0-47E3-AD2D-B1A6F8614213}" type="datetime1">
              <a:pPr/>
              <a:t>6/30/2006</a:t>
            </a:fld>
            <a:endParaRPr kumimoji="0"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pt-BR"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kumimoji="0" lang="pt-BR">
                <a:solidFill>
                  <a:srgbClr val="FFFFFF"/>
                </a:solidFill>
              </a:rPr>
              <a:pPr/>
              <a:t>‹nº›</a:t>
            </a:fld>
            <a:endParaRPr kumimoji="0" lang="pt-BR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968126-03FC-49C0-B9B8-2B561CCC3D90}" type="datetime1">
              <a:pPr/>
              <a:t>6/30/2006</a:t>
            </a:fld>
            <a:endParaRPr kumimoji="0"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4686300"/>
            <a:ext cx="533400" cy="285750"/>
          </a:xfrm>
        </p:spPr>
        <p:txBody>
          <a:bodyPr/>
          <a:lstStyle>
            <a:lvl1pPr eaLnBrk="1" latinLnBrk="0" hangingPunct="1">
              <a:defRPr kumimoji="0" lang="pt-BR">
                <a:solidFill>
                  <a:schemeClr val="tx2"/>
                </a:solidFill>
              </a:defRPr>
            </a:lvl1pPr>
            <a:extLst/>
          </a:lstStyle>
          <a:p>
            <a:fld id="{A3F7CB7D-F184-43C7-B6FD-03D728E1BBFF}" type="slidenum">
              <a:rPr kumimoji="0" lang="pt-BR">
                <a:solidFill>
                  <a:schemeClr val="tx2"/>
                </a:solidFill>
              </a:rPr>
              <a:pPr/>
              <a:t>‹nº›</a:t>
            </a:fld>
            <a:endParaRPr kumimoji="0" lang="pt-BR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 anchor="b"/>
          <a:lstStyle>
            <a:lvl1pPr algn="l" eaLnBrk="1" latinLnBrk="0" hangingPunct="1">
              <a:buNone/>
              <a:defRPr kumimoji="0" lang="pt-BR" sz="4200" b="0"/>
            </a:lvl1pPr>
            <a:extLst/>
          </a:lstStyle>
          <a:p>
            <a:pPr eaLnBrk="1" latinLnBrk="0" hangingPunct="1"/>
            <a:r>
              <a:rPr lang="pt-BR" smtClean="0"/>
              <a:t>Clique para editar o título mestre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49A8198-4617-485E-9585-4840B69DBBA6}" type="datetime1">
              <a:pPr/>
              <a:t>6/30/2006</a:t>
            </a:fld>
            <a:endParaRPr kumimoji="0"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pt-BR"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kumimoji="0" lang="pt-BR">
                <a:solidFill>
                  <a:srgbClr val="FFFFFF"/>
                </a:solidFill>
              </a:rPr>
              <a:pPr/>
              <a:t>‹nº›</a:t>
            </a:fld>
            <a:endParaRPr kumimoji="0" lang="pt-BR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28750"/>
            <a:ext cx="1600200" cy="31242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 eaLnBrk="1" latinLnBrk="0" hangingPunct="1">
              <a:spcAft>
                <a:spcPts val="1000"/>
              </a:spcAft>
              <a:buNone/>
              <a:defRPr kumimoji="0" lang="pt-BR" sz="1800"/>
            </a:lvl1pPr>
            <a:lvl2pPr eaLnBrk="1" latinLnBrk="0" hangingPunct="1">
              <a:buNone/>
              <a:defRPr kumimoji="0" lang="pt-BR" sz="1200"/>
            </a:lvl2pPr>
            <a:lvl3pPr eaLnBrk="1" latinLnBrk="0" hangingPunct="1">
              <a:buNone/>
              <a:defRPr kumimoji="0" lang="pt-BR" sz="1000"/>
            </a:lvl3pPr>
            <a:lvl4pPr eaLnBrk="1" latinLnBrk="0" hangingPunct="1">
              <a:buNone/>
              <a:defRPr kumimoji="0" lang="pt-BR" sz="900"/>
            </a:lvl4pPr>
            <a:lvl5pPr eaLnBrk="1" latinLnBrk="0" hangingPunct="1">
              <a:buNone/>
              <a:defRPr kumimoji="0" lang="pt-BR" sz="900"/>
            </a:lvl5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362200" y="1428750"/>
            <a:ext cx="6400800" cy="320040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57668" y="0"/>
            <a:ext cx="7586332" cy="3419856"/>
          </a:xfrm>
          <a:solidFill>
            <a:schemeClr val="tx2">
              <a:shade val="50000"/>
            </a:schemeClr>
          </a:solidFill>
          <a:ln>
            <a:noFill/>
          </a:ln>
        </p:spPr>
        <p:txBody>
          <a:bodyPr/>
          <a:lstStyle>
            <a:lvl1pPr eaLnBrk="1" latinLnBrk="0" hangingPunct="1">
              <a:buNone/>
              <a:defRPr kumimoji="0" lang="pt-BR" sz="3200"/>
            </a:lvl1pPr>
            <a:extLst/>
          </a:lstStyle>
          <a:p>
            <a:r>
              <a:rPr kumimoji="0" lang="pt-BR" smtClean="0"/>
              <a:t>Clique no ícone para adicionar uma imagem</a:t>
            </a:r>
            <a:endParaRPr kumimoji="0"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4114800"/>
            <a:ext cx="7315200" cy="514350"/>
          </a:xfrm>
        </p:spPr>
        <p:txBody>
          <a:bodyPr/>
          <a:lstStyle>
            <a:lvl1pPr marL="0" indent="0" eaLnBrk="1" latinLnBrk="0" hangingPunct="1">
              <a:buFontTx/>
              <a:buNone/>
              <a:defRPr kumimoji="0" lang="pt-BR" sz="1700"/>
            </a:lvl1pPr>
            <a:lvl2pPr eaLnBrk="1" latinLnBrk="0" hangingPunct="1">
              <a:buFontTx/>
              <a:buNone/>
              <a:defRPr kumimoji="0" lang="pt-BR" sz="1200"/>
            </a:lvl2pPr>
            <a:lvl3pPr eaLnBrk="1" latinLnBrk="0" hangingPunct="1">
              <a:buFontTx/>
              <a:buNone/>
              <a:defRPr kumimoji="0" lang="pt-BR" sz="1000"/>
            </a:lvl3pPr>
            <a:lvl4pPr eaLnBrk="1" latinLnBrk="0" hangingPunct="1">
              <a:buFontTx/>
              <a:buNone/>
              <a:defRPr kumimoji="0" lang="pt-BR" sz="900"/>
            </a:lvl4pPr>
            <a:lvl5pPr eaLnBrk="1" latinLnBrk="0" hangingPunct="1">
              <a:buFontTx/>
              <a:buNone/>
              <a:defRPr kumimoji="0" lang="pt-BR" sz="900"/>
            </a:lvl5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</p:txBody>
      </p:sp>
      <p:sp>
        <p:nvSpPr>
          <p:cNvPr id="8" name="Rectangle 7"/>
          <p:cNvSpPr/>
          <p:nvPr/>
        </p:nvSpPr>
        <p:spPr>
          <a:xfrm>
            <a:off x="-9144" y="3429000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pt-BR"/>
          </a:p>
        </p:txBody>
      </p:sp>
      <p:sp>
        <p:nvSpPr>
          <p:cNvPr id="9" name="Rectangle 8"/>
          <p:cNvSpPr/>
          <p:nvPr/>
        </p:nvSpPr>
        <p:spPr>
          <a:xfrm>
            <a:off x="-9144" y="3497580"/>
            <a:ext cx="1463040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pt-BR"/>
          </a:p>
        </p:txBody>
      </p:sp>
      <p:sp>
        <p:nvSpPr>
          <p:cNvPr id="10" name="Rectangle 9"/>
          <p:cNvSpPr/>
          <p:nvPr/>
        </p:nvSpPr>
        <p:spPr>
          <a:xfrm>
            <a:off x="1545336" y="3490722"/>
            <a:ext cx="7589520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pt-B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543300"/>
            <a:ext cx="7315200" cy="457200"/>
          </a:xfrm>
        </p:spPr>
        <p:txBody>
          <a:bodyPr anchor="ctr"/>
          <a:lstStyle>
            <a:lvl1pPr algn="l" eaLnBrk="1" latinLnBrk="0" hangingPunct="1">
              <a:buNone/>
              <a:defRPr kumimoji="0" lang="pt-BR" sz="2800" b="0">
                <a:solidFill>
                  <a:srgbClr val="FFFFFF"/>
                </a:solidFill>
              </a:defRPr>
            </a:lvl1pPr>
            <a:extLst/>
          </a:lstStyle>
          <a:p>
            <a:pPr eaLnBrk="1" latinLnBrk="0" hangingPunct="1"/>
            <a:r>
              <a:rPr lang="pt-BR" smtClean="0"/>
              <a:t>Clique para editar o título mestre</a:t>
            </a:r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1447800" y="0"/>
            <a:ext cx="100584" cy="515035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pt-BR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4686300"/>
            <a:ext cx="2667000" cy="273844"/>
          </a:xfrm>
        </p:spPr>
        <p:txBody>
          <a:bodyPr rtlCol="0"/>
          <a:lstStyle>
            <a:extLst/>
          </a:lstStyle>
          <a:p>
            <a:fld id="{E4606EA6-EFEA-4C30-9264-4F9291A5780D}" type="datetime1">
              <a:pPr/>
              <a:t>6/30/2006</a:t>
            </a:fld>
            <a:endParaRPr kumimoji="0" lang="pt-BR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3500437"/>
            <a:ext cx="1447800" cy="497684"/>
          </a:xfrm>
        </p:spPr>
        <p:txBody>
          <a:bodyPr rtlCol="0"/>
          <a:lstStyle>
            <a:lvl1pPr eaLnBrk="1" latinLnBrk="0" hangingPunct="1">
              <a:defRPr kumimoji="0" lang="pt-BR" sz="2800"/>
            </a:lvl1pPr>
            <a:extLst/>
          </a:lstStyle>
          <a:p>
            <a:pPr algn="ctr"/>
            <a:fld id="{8F82E0A0-C266-4798-8C8F-B9F91E9DA37E}" type="slidenum">
              <a:rPr kumimoji="0" lang="pt-BR" sz="2800" b="1">
                <a:solidFill>
                  <a:srgbClr val="FFFFFF"/>
                </a:solidFill>
              </a:rPr>
              <a:pPr algn="ctr"/>
              <a:t>‹nº›</a:t>
            </a:fld>
            <a:endParaRPr kumimoji="0" lang="pt-BR" sz="280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4686155"/>
            <a:ext cx="4572000" cy="273844"/>
          </a:xfrm>
        </p:spPr>
        <p:txBody>
          <a:bodyPr rtlCol="0"/>
          <a:lstStyle>
            <a:extLst/>
          </a:lstStyle>
          <a:p>
            <a:endParaRPr kumimoji="0"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352550"/>
            <a:ext cx="8153400" cy="324231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4686300"/>
            <a:ext cx="2667000" cy="273844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lang="pt-BR" sz="1400">
                <a:solidFill>
                  <a:schemeClr val="tx2"/>
                </a:solidFill>
              </a:defRPr>
            </a:lvl1pPr>
            <a:extLst/>
          </a:lstStyle>
          <a:p>
            <a:fld id="{E4606EA6-EFEA-4C30-9264-4F9291A5780D}" type="datetime1">
              <a:pPr/>
              <a:t>6/30/2006</a:t>
            </a:fld>
            <a:endParaRPr kumimoji="0" lang="pt-BR" sz="140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1" y="4686155"/>
            <a:ext cx="5421083" cy="273844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lang="pt-BR" sz="1400">
                <a:solidFill>
                  <a:schemeClr val="tx2"/>
                </a:solidFill>
              </a:defRPr>
            </a:lvl1pPr>
            <a:extLst/>
          </a:lstStyle>
          <a:p>
            <a:pPr algn="r"/>
            <a:endParaRPr kumimoji="0" lang="pt-BR" sz="140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095170"/>
            <a:ext cx="9144000" cy="24003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pt-BR"/>
          </a:p>
        </p:txBody>
      </p:sp>
      <p:sp>
        <p:nvSpPr>
          <p:cNvPr id="8" name="Rectangle 7"/>
          <p:cNvSpPr/>
          <p:nvPr/>
        </p:nvSpPr>
        <p:spPr>
          <a:xfrm>
            <a:off x="0" y="1129460"/>
            <a:ext cx="533400" cy="1714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pt-BR"/>
          </a:p>
        </p:txBody>
      </p:sp>
      <p:sp>
        <p:nvSpPr>
          <p:cNvPr id="9" name="Rectangle 8"/>
          <p:cNvSpPr/>
          <p:nvPr/>
        </p:nvSpPr>
        <p:spPr>
          <a:xfrm>
            <a:off x="590550" y="1129460"/>
            <a:ext cx="8553450" cy="1714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pt-BR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123507"/>
            <a:ext cx="533400" cy="183357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lang="pt-BR" sz="1400" b="1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kumimoji="0" lang="pt-BR" sz="1400" b="1">
                <a:solidFill>
                  <a:srgbClr val="FFFFFF"/>
                </a:solidFill>
              </a:rPr>
              <a:pPr algn="ctr"/>
              <a:t>‹nº›</a:t>
            </a:fld>
            <a:endParaRPr kumimoji="0" lang="pt-BR" sz="1400" b="1">
              <a:solidFill>
                <a:srgbClr val="FFFFFF"/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pPr eaLnBrk="1" latinLnBrk="0" hangingPunct="1"/>
            <a:r>
              <a:rPr kumimoji="0" lang="pt-BR" smtClean="0"/>
              <a:t>Clique para editar o título mestre</a:t>
            </a:r>
            <a:endParaRPr kumimoji="0" 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rtl="0" eaLnBrk="1" latinLnBrk="0" hangingPunct="1">
        <a:spcBef>
          <a:spcPct val="0"/>
        </a:spcBef>
        <a:buNone/>
        <a:defRPr kumimoji="0" lang="pt-BR" sz="4200" kern="1200">
          <a:solidFill>
            <a:schemeClr val="tx2"/>
          </a:solidFill>
          <a:latin typeface="+mj-lt"/>
          <a:ea typeface="+mj-ea"/>
          <a:cs typeface="+mj-cs"/>
        </a:defRPr>
      </a:lvl1pPr>
      <a:extLst/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lang="pt-BR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lang="pt-BR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lang="pt-BR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lang="pt-BR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lang="pt-BR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None/>
        <a:defRPr kumimoji="0" lang="pt-BR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lang="pt-BR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lang="pt-BR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lang="pt-BR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lang="pt-BR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lang="pt-BR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lang="pt-BR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lang="pt-BR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lang="pt-BR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lang="pt-BR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lang="pt-BR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lang="pt-BR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lang="pt-BR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title"/>
          </p:nvPr>
        </p:nvSpPr>
        <p:spPr>
          <a:xfrm>
            <a:off x="2051720" y="2499742"/>
            <a:ext cx="7092280" cy="1800200"/>
          </a:xfrm>
        </p:spPr>
        <p:txBody>
          <a:bodyPr>
            <a:normAutofit fontScale="90000"/>
          </a:bodyPr>
          <a:lstStyle>
            <a:extLst/>
          </a:lstStyle>
          <a:p>
            <a:pPr algn="r"/>
            <a:r>
              <a:rPr lang="pt-BR" sz="4700" dirty="0" smtClean="0"/>
              <a:t>JPA &amp; </a:t>
            </a:r>
            <a:r>
              <a:rPr lang="pt-BR" sz="4700" dirty="0" err="1" smtClean="0"/>
              <a:t>Hibernate</a:t>
            </a:r>
            <a:r>
              <a:rPr lang="pt-BR" sz="4700" dirty="0"/>
              <a:t/>
            </a:r>
            <a:br>
              <a:rPr lang="pt-BR" sz="4700" dirty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sz="2400" dirty="0" smtClean="0"/>
              <a:t>Gustavo </a:t>
            </a:r>
            <a:r>
              <a:rPr lang="pt-BR" sz="2400" dirty="0" err="1" smtClean="0"/>
              <a:t>Ansaldi</a:t>
            </a:r>
            <a:r>
              <a:rPr lang="pt-BR" sz="2400" dirty="0" smtClean="0"/>
              <a:t> Oliva</a:t>
            </a:r>
            <a:r>
              <a:rPr lang="pt-BR" sz="2400" dirty="0"/>
              <a:t/>
            </a:r>
            <a:br>
              <a:rPr lang="pt-BR" sz="2400" dirty="0"/>
            </a:br>
            <a:r>
              <a:rPr lang="pt-BR" sz="2400" dirty="0" smtClean="0"/>
              <a:t>{golivax@gmail.com, GOLIVA@ime.usp.br}</a:t>
            </a:r>
            <a:endParaRPr lang="pt-BR" sz="2000" dirty="0"/>
          </a:p>
        </p:txBody>
      </p:sp>
      <p:sp>
        <p:nvSpPr>
          <p:cNvPr id="5" name="Rectangle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>
            <a:extLst/>
          </a:lstStyle>
          <a:p>
            <a:r>
              <a:rPr lang="pt-BR" dirty="0" smtClean="0"/>
              <a:t>Instituto de Matemática e Estatística da USP (IME-USP)</a:t>
            </a:r>
            <a:endParaRPr lang="pt-BR" dirty="0"/>
          </a:p>
        </p:txBody>
      </p:sp>
      <p:sp>
        <p:nvSpPr>
          <p:cNvPr id="2" name="CaixaDeTexto 1"/>
          <p:cNvSpPr txBox="1"/>
          <p:nvPr/>
        </p:nvSpPr>
        <p:spPr>
          <a:xfrm>
            <a:off x="107504" y="4640237"/>
            <a:ext cx="20162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10 de agosto de 2011</a:t>
            </a:r>
            <a:endParaRPr lang="pt-BR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Anotações básicas - @Id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dirty="0" smtClean="0">
                <a:latin typeface="Courier New" pitchFamily="49" charset="0"/>
                <a:cs typeface="Courier New" pitchFamily="49" charset="0"/>
              </a:rPr>
              <a:t>@Id</a:t>
            </a:r>
            <a:endParaRPr lang="pt-BR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pt-BR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Generated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Value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strategy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GenerationType.AUTO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private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id;</a:t>
            </a:r>
            <a:endParaRPr lang="pt-BR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r>
              <a:rPr lang="pt-BR" dirty="0" err="1" smtClean="0"/>
              <a:t>strategy</a:t>
            </a:r>
            <a:r>
              <a:rPr lang="pt-BR" dirty="0" smtClean="0"/>
              <a:t>=</a:t>
            </a:r>
            <a:r>
              <a:rPr lang="pt-BR" dirty="0" err="1" smtClean="0"/>
              <a:t>GenerationType.AUTO</a:t>
            </a:r>
            <a:r>
              <a:rPr lang="pt-BR" dirty="0" smtClean="0"/>
              <a:t> </a:t>
            </a:r>
            <a:r>
              <a:rPr lang="pt-BR" dirty="0"/>
              <a:t>- O JPA tenta descobrir qual </a:t>
            </a:r>
            <a:r>
              <a:rPr lang="pt-BR" dirty="0" smtClean="0"/>
              <a:t>é a melhor estratégia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45812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Anotações básicas - @Id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dirty="0" smtClean="0">
                <a:latin typeface="Courier New" pitchFamily="49" charset="0"/>
                <a:cs typeface="Courier New" pitchFamily="49" charset="0"/>
              </a:rPr>
              <a:t>@Id</a:t>
            </a:r>
            <a:endParaRPr lang="pt-BR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pt-BR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Generated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Value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strategy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GenerationType.IDENTITY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pt-BR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private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id 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r>
              <a:rPr lang="pt-BR" dirty="0" err="1" smtClean="0"/>
              <a:t>GenerationType.IDENTITY</a:t>
            </a:r>
            <a:r>
              <a:rPr lang="pt-BR" dirty="0" smtClean="0"/>
              <a:t> </a:t>
            </a:r>
            <a:r>
              <a:rPr lang="pt-BR" dirty="0"/>
              <a:t>- O banco de dados usa </a:t>
            </a:r>
            <a:r>
              <a:rPr lang="pt-BR" dirty="0" smtClean="0"/>
              <a:t>uma coluna </a:t>
            </a:r>
            <a:r>
              <a:rPr lang="pt-BR" dirty="0"/>
              <a:t>de </a:t>
            </a:r>
            <a:r>
              <a:rPr lang="pt-BR" dirty="0" err="1" smtClean="0"/>
              <a:t>auto-incremento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52630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Anotações básicas - @Id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pt-BR" dirty="0" smtClean="0">
                <a:latin typeface="Courier New" pitchFamily="49" charset="0"/>
                <a:cs typeface="Courier New" pitchFamily="49" charset="0"/>
              </a:rPr>
              <a:t>@Id</a:t>
            </a:r>
            <a:endParaRPr lang="pt-BR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pt-BR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Sequence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Generator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name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="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Funcionario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Seq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" ,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sequenceName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="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FuncGen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")</a:t>
            </a:r>
            <a:endParaRPr lang="pt-BR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pt-BR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GeneratedValue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strategy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GenerationType.SEQUENCE,generator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="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FuncionarioSeq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")</a:t>
            </a:r>
            <a:endParaRPr lang="pt-BR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private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id;</a:t>
            </a:r>
            <a:endParaRPr lang="pt-BR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r>
              <a:rPr lang="pt-BR" dirty="0" err="1" smtClean="0"/>
              <a:t>GenerationType.SEQUENCE</a:t>
            </a:r>
            <a:r>
              <a:rPr lang="pt-BR" dirty="0" smtClean="0"/>
              <a:t> </a:t>
            </a:r>
            <a:r>
              <a:rPr lang="pt-BR" dirty="0"/>
              <a:t>- Uma </a:t>
            </a:r>
            <a:r>
              <a:rPr lang="pt-BR" dirty="0" err="1"/>
              <a:t>sequence</a:t>
            </a:r>
            <a:r>
              <a:rPr lang="pt-BR" dirty="0"/>
              <a:t> </a:t>
            </a:r>
            <a:r>
              <a:rPr lang="pt-BR" dirty="0" smtClean="0"/>
              <a:t>é usada para </a:t>
            </a:r>
            <a:r>
              <a:rPr lang="pt-BR" dirty="0"/>
              <a:t>gerar a chave </a:t>
            </a:r>
            <a:r>
              <a:rPr lang="pt-BR" dirty="0" smtClean="0"/>
              <a:t>primária</a:t>
            </a:r>
            <a:r>
              <a:rPr lang="pt-BR" dirty="0"/>
              <a:t>. Essa </a:t>
            </a:r>
            <a:r>
              <a:rPr lang="pt-BR" dirty="0" err="1"/>
              <a:t>sequence</a:t>
            </a:r>
            <a:r>
              <a:rPr lang="pt-BR" dirty="0"/>
              <a:t> </a:t>
            </a:r>
            <a:r>
              <a:rPr lang="pt-BR" dirty="0" smtClean="0"/>
              <a:t>é </a:t>
            </a:r>
            <a:r>
              <a:rPr lang="pt-BR" dirty="0"/>
              <a:t>descrita </a:t>
            </a:r>
            <a:r>
              <a:rPr lang="pt-BR" dirty="0" smtClean="0"/>
              <a:t>por uma anotação </a:t>
            </a:r>
            <a:r>
              <a:rPr lang="pt-BR" dirty="0"/>
              <a:t>@</a:t>
            </a:r>
            <a:r>
              <a:rPr lang="pt-BR" dirty="0" err="1"/>
              <a:t>SequenceGenerator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46671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Anotações básicas - @Id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pt-BR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Table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Generator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name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="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Funcionario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Seq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",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table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="Contadores",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pkColumnName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="Nome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",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valueColumnName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="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Proximo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",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pkColumnValue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="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Funcionario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")</a:t>
            </a:r>
            <a:endParaRPr lang="pt-BR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pt-BR" dirty="0" smtClean="0">
                <a:latin typeface="Courier New" pitchFamily="49" charset="0"/>
                <a:cs typeface="Courier New" pitchFamily="49" charset="0"/>
              </a:rPr>
              <a:t>@Id</a:t>
            </a:r>
            <a:endParaRPr lang="pt-BR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pt-BR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Generated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Value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strategy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GenerationType.TABLE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generator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="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FuncionarioSeq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")</a:t>
            </a:r>
            <a:endParaRPr lang="pt-BR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private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id;</a:t>
            </a:r>
            <a:endParaRPr lang="pt-BR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r>
              <a:rPr lang="pt-BR" dirty="0" err="1" smtClean="0"/>
              <a:t>GenerationType.TABLE</a:t>
            </a:r>
            <a:r>
              <a:rPr lang="pt-BR" dirty="0" smtClean="0"/>
              <a:t> </a:t>
            </a:r>
            <a:r>
              <a:rPr lang="pt-BR" dirty="0"/>
              <a:t>- Uma outra tabela </a:t>
            </a:r>
            <a:r>
              <a:rPr lang="pt-BR" dirty="0" smtClean="0"/>
              <a:t>é </a:t>
            </a:r>
            <a:r>
              <a:rPr lang="pt-BR" dirty="0"/>
              <a:t>usada </a:t>
            </a:r>
            <a:r>
              <a:rPr lang="pt-BR" dirty="0" smtClean="0"/>
              <a:t>para gerar </a:t>
            </a:r>
            <a:r>
              <a:rPr lang="pt-BR" dirty="0"/>
              <a:t>a chave </a:t>
            </a:r>
            <a:r>
              <a:rPr lang="pt-BR" dirty="0" smtClean="0"/>
              <a:t>primária</a:t>
            </a:r>
            <a:r>
              <a:rPr lang="pt-BR" dirty="0"/>
              <a:t>. Essa tabela </a:t>
            </a:r>
            <a:r>
              <a:rPr lang="pt-BR" dirty="0" smtClean="0"/>
              <a:t>é especificada </a:t>
            </a:r>
            <a:r>
              <a:rPr lang="pt-BR" dirty="0"/>
              <a:t>em </a:t>
            </a:r>
            <a:r>
              <a:rPr lang="pt-BR" dirty="0" smtClean="0"/>
              <a:t>uma anotação @</a:t>
            </a:r>
            <a:r>
              <a:rPr lang="pt-BR" dirty="0" err="1" smtClean="0"/>
              <a:t>TableGenerator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67304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Anotações básicas - @Temporal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/>
              <a:t>Para tipos de data, hora e data/hora:</a:t>
            </a:r>
          </a:p>
          <a:p>
            <a:pPr lvl="1"/>
            <a:r>
              <a:rPr lang="pt-BR" dirty="0" err="1"/>
              <a:t>java.sql.Date</a:t>
            </a:r>
            <a:r>
              <a:rPr lang="pt-BR" dirty="0"/>
              <a:t> mapeia para "data".</a:t>
            </a:r>
          </a:p>
          <a:p>
            <a:pPr lvl="1"/>
            <a:r>
              <a:rPr lang="pt-BR" dirty="0" err="1"/>
              <a:t>java.sql.Timestamp</a:t>
            </a:r>
            <a:r>
              <a:rPr lang="pt-BR" dirty="0"/>
              <a:t> mapeia para "data/hora".</a:t>
            </a:r>
          </a:p>
          <a:p>
            <a:pPr lvl="1"/>
            <a:r>
              <a:rPr lang="pt-BR" dirty="0" err="1"/>
              <a:t>java.sqlTime</a:t>
            </a:r>
            <a:r>
              <a:rPr lang="pt-BR" dirty="0"/>
              <a:t> mapeia para "hora".</a:t>
            </a:r>
          </a:p>
          <a:p>
            <a:pPr lvl="1"/>
            <a:r>
              <a:rPr lang="pt-BR" dirty="0" err="1"/>
              <a:t>java.util.Date</a:t>
            </a:r>
            <a:r>
              <a:rPr lang="pt-BR" dirty="0"/>
              <a:t> e </a:t>
            </a:r>
            <a:r>
              <a:rPr lang="pt-BR" dirty="0" err="1"/>
              <a:t>java.util.Calendar</a:t>
            </a:r>
            <a:r>
              <a:rPr lang="pt-BR" dirty="0"/>
              <a:t> mapeiam de acordo com </a:t>
            </a:r>
            <a:r>
              <a:rPr lang="pt-BR" dirty="0" smtClean="0"/>
              <a:t>a </a:t>
            </a:r>
            <a:r>
              <a:rPr lang="pt-BR" dirty="0" err="1" smtClean="0"/>
              <a:t>annotation</a:t>
            </a:r>
            <a:r>
              <a:rPr lang="pt-BR" dirty="0" smtClean="0"/>
              <a:t> </a:t>
            </a:r>
            <a:r>
              <a:rPr lang="pt-BR" dirty="0"/>
              <a:t>@Temporal.</a:t>
            </a:r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r>
              <a:rPr lang="pt-BR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Temporal 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TemporalType.DATE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private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Date 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data Nascimento;</a:t>
            </a:r>
            <a:endParaRPr lang="pt-BR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2509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Anotações básicas - @</a:t>
            </a:r>
            <a:r>
              <a:rPr lang="pt-BR" dirty="0" err="1" smtClean="0"/>
              <a:t>Enumerated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/>
              <a:t>Campos ou </a:t>
            </a:r>
            <a:r>
              <a:rPr lang="pt-BR" dirty="0" err="1"/>
              <a:t>getters</a:t>
            </a:r>
            <a:r>
              <a:rPr lang="pt-BR" dirty="0"/>
              <a:t> de tipos </a:t>
            </a:r>
            <a:r>
              <a:rPr lang="pt-BR" dirty="0" err="1"/>
              <a:t>enum</a:t>
            </a:r>
            <a:r>
              <a:rPr lang="pt-BR" dirty="0"/>
              <a:t> devem ter a </a:t>
            </a:r>
            <a:r>
              <a:rPr lang="pt-BR" dirty="0" smtClean="0"/>
              <a:t>anotação</a:t>
            </a:r>
            <a:r>
              <a:rPr lang="pt-BR" dirty="0"/>
              <a:t> </a:t>
            </a:r>
            <a:r>
              <a:rPr lang="pt-BR" dirty="0" smtClean="0"/>
              <a:t>@</a:t>
            </a:r>
            <a:r>
              <a:rPr lang="pt-BR" dirty="0" err="1" smtClean="0"/>
              <a:t>Enumerated</a:t>
            </a:r>
            <a:endParaRPr lang="pt-BR" dirty="0"/>
          </a:p>
          <a:p>
            <a:r>
              <a:rPr lang="pt-BR" dirty="0" smtClean="0"/>
              <a:t>@</a:t>
            </a:r>
            <a:r>
              <a:rPr lang="pt-BR" dirty="0" err="1" smtClean="0"/>
              <a:t>Enumerated</a:t>
            </a:r>
            <a:r>
              <a:rPr lang="pt-BR" dirty="0" smtClean="0"/>
              <a:t> </a:t>
            </a:r>
            <a:r>
              <a:rPr lang="pt-BR" dirty="0"/>
              <a:t>tem dois valores: ORDINAL, que é</a:t>
            </a:r>
            <a:r>
              <a:rPr lang="pt-BR" dirty="0" smtClean="0"/>
              <a:t> o padrão </a:t>
            </a:r>
            <a:r>
              <a:rPr lang="pt-BR" dirty="0"/>
              <a:t>e diz que o </a:t>
            </a:r>
            <a:r>
              <a:rPr lang="pt-BR" dirty="0" smtClean="0"/>
              <a:t>método </a:t>
            </a:r>
            <a:r>
              <a:rPr lang="pt-BR" dirty="0"/>
              <a:t>ordinal() do </a:t>
            </a:r>
            <a:r>
              <a:rPr lang="pt-BR" dirty="0" err="1"/>
              <a:t>enum</a:t>
            </a:r>
            <a:r>
              <a:rPr lang="pt-BR" dirty="0"/>
              <a:t> </a:t>
            </a:r>
            <a:r>
              <a:rPr lang="pt-BR" dirty="0" smtClean="0"/>
              <a:t>será </a:t>
            </a:r>
            <a:r>
              <a:rPr lang="pt-BR" dirty="0"/>
              <a:t>usado </a:t>
            </a:r>
            <a:r>
              <a:rPr lang="pt-BR" dirty="0" smtClean="0"/>
              <a:t>para persisti-lo</a:t>
            </a:r>
            <a:r>
              <a:rPr lang="pt-BR" dirty="0"/>
              <a:t>, ou STRING que diz que o </a:t>
            </a:r>
            <a:r>
              <a:rPr lang="pt-BR" dirty="0" smtClean="0"/>
              <a:t>método </a:t>
            </a:r>
            <a:r>
              <a:rPr lang="pt-BR" dirty="0" err="1"/>
              <a:t>name</a:t>
            </a:r>
            <a:r>
              <a:rPr lang="pt-BR" dirty="0"/>
              <a:t>() </a:t>
            </a:r>
            <a:r>
              <a:rPr lang="pt-BR" dirty="0" smtClean="0"/>
              <a:t>será usado para persisti-lo</a:t>
            </a:r>
            <a:r>
              <a:rPr lang="pt-BR" dirty="0"/>
              <a:t>.</a:t>
            </a:r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r>
              <a:rPr lang="pt-BR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Enumerated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EnumType.STRING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pt-BR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private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Estado estado;</a:t>
            </a:r>
            <a:endParaRPr lang="pt-BR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7190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Anotações básicas - @</a:t>
            </a:r>
            <a:r>
              <a:rPr lang="pt-BR" dirty="0" err="1" smtClean="0"/>
              <a:t>Lob</a:t>
            </a:r>
            <a:r>
              <a:rPr lang="pt-BR" dirty="0" smtClean="0"/>
              <a:t>, @Basic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pt-BR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Lob</a:t>
            </a:r>
            <a:endParaRPr lang="pt-BR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pt-BR" dirty="0" smtClean="0">
                <a:latin typeface="Courier New" pitchFamily="49" charset="0"/>
                <a:cs typeface="Courier New" pitchFamily="49" charset="0"/>
              </a:rPr>
              <a:t>@Basic (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optional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fetch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Fetch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Type.LAZY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pt-BR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pt-BR" dirty="0" err="1">
                <a:latin typeface="Courier New" pitchFamily="49" charset="0"/>
                <a:cs typeface="Courier New" pitchFamily="49" charset="0"/>
              </a:rPr>
              <a:t>p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rivate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char[ 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] 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fotografia;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 err="1"/>
              <a:t>FetchType.EAGER</a:t>
            </a:r>
            <a:r>
              <a:rPr lang="pt-BR" dirty="0"/>
              <a:t> - Indica que o campo sempre </a:t>
            </a:r>
            <a:r>
              <a:rPr lang="pt-BR" dirty="0" smtClean="0"/>
              <a:t>é </a:t>
            </a:r>
            <a:r>
              <a:rPr lang="pt-BR" dirty="0"/>
              <a:t>carregado </a:t>
            </a:r>
            <a:r>
              <a:rPr lang="pt-BR" dirty="0" smtClean="0"/>
              <a:t>para a memória </a:t>
            </a:r>
            <a:r>
              <a:rPr lang="pt-BR" dirty="0"/>
              <a:t>junto com a entidade. </a:t>
            </a:r>
            <a:endParaRPr lang="pt-BR" dirty="0" smtClean="0"/>
          </a:p>
          <a:p>
            <a:r>
              <a:rPr lang="pt-BR" dirty="0" err="1" smtClean="0"/>
              <a:t>FetchType.LAZY</a:t>
            </a:r>
            <a:r>
              <a:rPr lang="pt-BR" dirty="0" smtClean="0"/>
              <a:t> </a:t>
            </a:r>
            <a:r>
              <a:rPr lang="pt-BR" dirty="0"/>
              <a:t>- Indica que </a:t>
            </a:r>
            <a:r>
              <a:rPr lang="pt-BR" dirty="0" smtClean="0"/>
              <a:t>o campo só </a:t>
            </a:r>
            <a:r>
              <a:rPr lang="pt-BR" dirty="0"/>
              <a:t>é</a:t>
            </a:r>
            <a:r>
              <a:rPr lang="pt-BR" dirty="0" smtClean="0"/>
              <a:t> </a:t>
            </a:r>
            <a:r>
              <a:rPr lang="pt-BR" dirty="0"/>
              <a:t>carregado para a </a:t>
            </a:r>
            <a:r>
              <a:rPr lang="pt-BR" dirty="0" smtClean="0"/>
              <a:t>memória </a:t>
            </a:r>
            <a:r>
              <a:rPr lang="pt-BR" dirty="0"/>
              <a:t>quando esse </a:t>
            </a:r>
            <a:r>
              <a:rPr lang="pt-BR" dirty="0" smtClean="0"/>
              <a:t>é referenciado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1915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dirty="0" smtClean="0"/>
              <a:t>Anotações básicas - @</a:t>
            </a:r>
            <a:r>
              <a:rPr lang="pt-BR" sz="3600" dirty="0" err="1" smtClean="0"/>
              <a:t>Entity</a:t>
            </a:r>
            <a:r>
              <a:rPr lang="pt-BR" sz="3600" dirty="0" smtClean="0"/>
              <a:t>, @</a:t>
            </a:r>
            <a:r>
              <a:rPr lang="pt-BR" sz="3600" dirty="0" err="1" smtClean="0"/>
              <a:t>Table</a:t>
            </a:r>
            <a:endParaRPr lang="pt-BR" sz="36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z="2400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pt-BR" sz="2400" dirty="0" err="1">
                <a:latin typeface="Courier New" pitchFamily="49" charset="0"/>
                <a:cs typeface="Courier New" pitchFamily="49" charset="0"/>
              </a:rPr>
              <a:t>Entity</a:t>
            </a:r>
            <a:r>
              <a:rPr lang="pt-BR" sz="2400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pt-BR" sz="2400" dirty="0" err="1">
                <a:latin typeface="Courier New" pitchFamily="49" charset="0"/>
                <a:cs typeface="Courier New" pitchFamily="49" charset="0"/>
              </a:rPr>
              <a:t>name</a:t>
            </a:r>
            <a:r>
              <a:rPr lang="pt-BR" sz="2400" dirty="0">
                <a:latin typeface="Courier New" pitchFamily="49" charset="0"/>
                <a:cs typeface="Courier New" pitchFamily="49" charset="0"/>
              </a:rPr>
              <a:t>="</a:t>
            </a:r>
            <a:r>
              <a:rPr lang="pt-BR" sz="2400" dirty="0" err="1">
                <a:latin typeface="Courier New" pitchFamily="49" charset="0"/>
                <a:cs typeface="Courier New" pitchFamily="49" charset="0"/>
              </a:rPr>
              <a:t>truck</a:t>
            </a:r>
            <a:r>
              <a:rPr lang="pt-BR" sz="2400" dirty="0">
                <a:latin typeface="Courier New" pitchFamily="49" charset="0"/>
                <a:cs typeface="Courier New" pitchFamily="49" charset="0"/>
              </a:rPr>
              <a:t>")</a:t>
            </a:r>
          </a:p>
          <a:p>
            <a:pPr marL="0" indent="0">
              <a:buNone/>
            </a:pPr>
            <a:r>
              <a:rPr lang="pt-BR" sz="2400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pt-BR" sz="2400" dirty="0" err="1">
                <a:latin typeface="Courier New" pitchFamily="49" charset="0"/>
                <a:cs typeface="Courier New" pitchFamily="49" charset="0"/>
              </a:rPr>
              <a:t>Table</a:t>
            </a:r>
            <a:r>
              <a:rPr lang="pt-BR" sz="2400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pt-BR" sz="2400" dirty="0" err="1">
                <a:latin typeface="Courier New" pitchFamily="49" charset="0"/>
                <a:cs typeface="Courier New" pitchFamily="49" charset="0"/>
              </a:rPr>
              <a:t>name</a:t>
            </a:r>
            <a:r>
              <a:rPr lang="pt-BR" sz="2400" dirty="0">
                <a:latin typeface="Courier New" pitchFamily="49" charset="0"/>
                <a:cs typeface="Courier New" pitchFamily="49" charset="0"/>
              </a:rPr>
              <a:t>="</a:t>
            </a:r>
            <a:r>
              <a:rPr lang="pt-BR" sz="2400" dirty="0" err="1">
                <a:latin typeface="Courier New" pitchFamily="49" charset="0"/>
                <a:cs typeface="Courier New" pitchFamily="49" charset="0"/>
              </a:rPr>
              <a:t>tbcaminhoes</a:t>
            </a:r>
            <a:r>
              <a:rPr lang="pt-BR" sz="2400" dirty="0">
                <a:latin typeface="Courier New" pitchFamily="49" charset="0"/>
                <a:cs typeface="Courier New" pitchFamily="49" charset="0"/>
              </a:rPr>
              <a:t>")</a:t>
            </a:r>
          </a:p>
          <a:p>
            <a:pPr marL="0" indent="0">
              <a:buNone/>
            </a:pPr>
            <a:r>
              <a:rPr lang="pt-BR" sz="2400" dirty="0" err="1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dirty="0" err="1">
                <a:latin typeface="Courier New" pitchFamily="49" charset="0"/>
                <a:cs typeface="Courier New" pitchFamily="49" charset="0"/>
              </a:rPr>
              <a:t>class</a:t>
            </a:r>
            <a:r>
              <a:rPr lang="pt-BR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dirty="0" err="1">
                <a:latin typeface="Courier New" pitchFamily="49" charset="0"/>
                <a:cs typeface="Courier New" pitchFamily="49" charset="0"/>
              </a:rPr>
              <a:t>Caminhao</a:t>
            </a:r>
            <a:r>
              <a:rPr lang="pt-BR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dirty="0" err="1">
                <a:latin typeface="Courier New" pitchFamily="49" charset="0"/>
                <a:cs typeface="Courier New" pitchFamily="49" charset="0"/>
              </a:rPr>
              <a:t>implements</a:t>
            </a:r>
            <a:r>
              <a:rPr lang="pt-BR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dirty="0" err="1">
                <a:latin typeface="Courier New" pitchFamily="49" charset="0"/>
                <a:cs typeface="Courier New" pitchFamily="49" charset="0"/>
              </a:rPr>
              <a:t>Serializable</a:t>
            </a:r>
            <a:r>
              <a:rPr lang="pt-BR" sz="2400" dirty="0">
                <a:latin typeface="Courier New" pitchFamily="49" charset="0"/>
                <a:cs typeface="Courier New" pitchFamily="49" charset="0"/>
              </a:rPr>
              <a:t> {</a:t>
            </a:r>
          </a:p>
        </p:txBody>
      </p:sp>
    </p:spTree>
    <p:extLst>
      <p:ext uri="{BB962C8B-B14F-4D97-AF65-F5344CB8AC3E}">
        <p14:creationId xmlns:p14="http://schemas.microsoft.com/office/powerpoint/2010/main" val="1093112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Anotações básicas - @</a:t>
            </a:r>
            <a:r>
              <a:rPr lang="pt-BR" dirty="0" err="1" smtClean="0"/>
              <a:t>Column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pt-BR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Entity</a:t>
            </a:r>
            <a:endParaRPr lang="pt-BR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pt-BR" dirty="0" err="1">
                <a:latin typeface="Courier New" pitchFamily="49" charset="0"/>
                <a:cs typeface="Courier New" pitchFamily="49" charset="0"/>
              </a:rPr>
              <a:t>p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ublic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Carro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implements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Serializable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buNone/>
            </a:pPr>
            <a:r>
              <a:rPr lang="pt-BR" dirty="0" smtClean="0">
                <a:latin typeface="Courier New" pitchFamily="49" charset="0"/>
                <a:cs typeface="Courier New" pitchFamily="49" charset="0"/>
              </a:rPr>
              <a:t>  @Id</a:t>
            </a:r>
            <a:endParaRPr lang="pt-BR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pt-BR" dirty="0" smtClean="0">
                <a:latin typeface="Courier New" pitchFamily="49" charset="0"/>
                <a:cs typeface="Courier New" pitchFamily="49" charset="0"/>
              </a:rPr>
              <a:t>  @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Column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name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="carro placa")</a:t>
            </a:r>
            <a:endParaRPr lang="pt-BR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pt-BR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private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placa;</a:t>
            </a:r>
            <a:endParaRPr lang="pt-BR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pt-BR" dirty="0" smtClean="0">
                <a:latin typeface="Courier New" pitchFamily="49" charset="0"/>
                <a:cs typeface="Courier New" pitchFamily="49" charset="0"/>
              </a:rPr>
              <a:t>  @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Column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unique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nullable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pt-BR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pt-BR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private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renavam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pt-BR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60498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3200" dirty="0" smtClean="0"/>
              <a:t>Mapeando relacionamentos - @</a:t>
            </a:r>
            <a:r>
              <a:rPr lang="pt-BR" sz="3200" dirty="0" err="1" smtClean="0"/>
              <a:t>OneToOne</a:t>
            </a:r>
            <a:endParaRPr lang="pt-BR" sz="32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endParaRPr lang="pt-BR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707654"/>
            <a:ext cx="8925437" cy="2880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20918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Agenda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pt-BR" dirty="0" smtClean="0"/>
              <a:t>Introdução</a:t>
            </a:r>
          </a:p>
          <a:p>
            <a:r>
              <a:rPr lang="pt-BR" dirty="0" smtClean="0"/>
              <a:t>Java </a:t>
            </a:r>
            <a:r>
              <a:rPr lang="pt-BR" dirty="0" err="1" smtClean="0"/>
              <a:t>Persistence</a:t>
            </a:r>
            <a:r>
              <a:rPr lang="pt-BR" dirty="0" smtClean="0"/>
              <a:t> API (JPA)</a:t>
            </a:r>
          </a:p>
          <a:p>
            <a:r>
              <a:rPr lang="pt-BR" dirty="0" err="1" smtClean="0"/>
              <a:t>Annotations</a:t>
            </a:r>
            <a:endParaRPr lang="pt-BR" dirty="0" smtClean="0"/>
          </a:p>
          <a:p>
            <a:r>
              <a:rPr lang="pt-BR" dirty="0" err="1" smtClean="0"/>
              <a:t>Entity</a:t>
            </a:r>
            <a:r>
              <a:rPr lang="pt-BR" dirty="0" smtClean="0"/>
              <a:t> Manager</a:t>
            </a:r>
          </a:p>
          <a:p>
            <a:r>
              <a:rPr lang="pt-BR" dirty="0" smtClean="0"/>
              <a:t>JPQL</a:t>
            </a:r>
          </a:p>
          <a:p>
            <a:pPr lvl="1"/>
            <a:r>
              <a:rPr lang="pt-BR" dirty="0" smtClean="0"/>
              <a:t>Comandos</a:t>
            </a:r>
          </a:p>
          <a:p>
            <a:pPr lvl="1"/>
            <a:r>
              <a:rPr lang="pt-BR" dirty="0" smtClean="0"/>
              <a:t>Exemplos</a:t>
            </a:r>
          </a:p>
          <a:p>
            <a:pPr lvl="1"/>
            <a:r>
              <a:rPr lang="pt-BR" dirty="0" smtClean="0"/>
              <a:t>Definindo e Executando as Queries</a:t>
            </a:r>
          </a:p>
          <a:p>
            <a:r>
              <a:rPr lang="pt-BR" dirty="0" err="1" smtClean="0"/>
              <a:t>Hibernate</a:t>
            </a:r>
            <a:endParaRPr lang="pt-BR" dirty="0" smtClean="0"/>
          </a:p>
          <a:p>
            <a:pPr lvl="1"/>
            <a:r>
              <a:rPr lang="pt-BR" dirty="0" err="1" smtClean="0"/>
              <a:t>Hibernate</a:t>
            </a:r>
            <a:r>
              <a:rPr lang="pt-BR" dirty="0" smtClean="0"/>
              <a:t> Query API</a:t>
            </a:r>
          </a:p>
          <a:p>
            <a:pPr lvl="1"/>
            <a:r>
              <a:rPr lang="pt-BR" dirty="0" err="1" smtClean="0"/>
              <a:t>Hibernate</a:t>
            </a:r>
            <a:r>
              <a:rPr lang="pt-BR" dirty="0" smtClean="0"/>
              <a:t> </a:t>
            </a:r>
            <a:r>
              <a:rPr lang="pt-BR" dirty="0" err="1" smtClean="0"/>
              <a:t>Criteria</a:t>
            </a:r>
            <a:r>
              <a:rPr lang="pt-BR" dirty="0" smtClean="0"/>
              <a:t> API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18010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3200" dirty="0" smtClean="0"/>
              <a:t>Mapeando relacionamentos - @</a:t>
            </a:r>
            <a:r>
              <a:rPr lang="pt-BR" sz="3200" dirty="0" err="1" smtClean="0"/>
              <a:t>ManyToOne</a:t>
            </a:r>
            <a:endParaRPr lang="pt-BR" sz="32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23678"/>
            <a:ext cx="9144000" cy="1950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07451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3200" dirty="0" smtClean="0"/>
              <a:t>Mapeando relacionamentos - @</a:t>
            </a:r>
            <a:r>
              <a:rPr lang="pt-BR" sz="3200" dirty="0" err="1" smtClean="0"/>
              <a:t>OneToMany</a:t>
            </a:r>
            <a:endParaRPr lang="pt-BR" sz="32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Unidirecional</a:t>
            </a:r>
            <a:endParaRPr lang="pt-B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027" y="1995686"/>
            <a:ext cx="8172400" cy="2954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07451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3200" dirty="0" smtClean="0"/>
              <a:t>Mapeando relacionamentos - @</a:t>
            </a:r>
            <a:r>
              <a:rPr lang="pt-BR" sz="3200" dirty="0" err="1" smtClean="0"/>
              <a:t>OneToMany</a:t>
            </a:r>
            <a:endParaRPr lang="pt-BR" sz="32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Bidirecional</a:t>
            </a:r>
            <a:endParaRPr lang="pt-B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737" y="1923678"/>
            <a:ext cx="8889759" cy="28333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49800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2800" dirty="0" smtClean="0"/>
              <a:t>Mapeando relacionamentos - @</a:t>
            </a:r>
            <a:r>
              <a:rPr lang="pt-BR" sz="2800" dirty="0" err="1" smtClean="0"/>
              <a:t>ManyToMany</a:t>
            </a:r>
            <a:endParaRPr lang="pt-BR" sz="28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00" y="1491630"/>
            <a:ext cx="9001000" cy="3240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07451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2800" dirty="0" smtClean="0"/>
              <a:t>Mapeando relacionamentos - @</a:t>
            </a:r>
            <a:r>
              <a:rPr lang="pt-BR" sz="2800" dirty="0" err="1" smtClean="0"/>
              <a:t>ManyToMany</a:t>
            </a:r>
            <a:endParaRPr lang="pt-BR" sz="28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93" y="1851670"/>
            <a:ext cx="9525000" cy="240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75080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dirty="0" smtClean="0"/>
              <a:t>Mapeando relacionamentos - Herança </a:t>
            </a:r>
            <a:endParaRPr lang="pt-BR" sz="36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endParaRPr lang="pt-BR" sz="1600" dirty="0" smtClean="0"/>
          </a:p>
          <a:p>
            <a:endParaRPr lang="pt-BR" sz="1600" dirty="0"/>
          </a:p>
          <a:p>
            <a:endParaRPr lang="pt-BR" sz="1600" dirty="0" smtClean="0"/>
          </a:p>
          <a:p>
            <a:endParaRPr lang="pt-BR" sz="1600" dirty="0" smtClean="0"/>
          </a:p>
          <a:p>
            <a:endParaRPr lang="pt-BR" sz="1600" dirty="0"/>
          </a:p>
          <a:p>
            <a:endParaRPr lang="pt-BR" sz="1600" dirty="0" smtClean="0"/>
          </a:p>
          <a:p>
            <a:endParaRPr lang="pt-BR" sz="1600" dirty="0" smtClean="0"/>
          </a:p>
          <a:p>
            <a:endParaRPr lang="pt-BR" sz="1600" dirty="0"/>
          </a:p>
          <a:p>
            <a:r>
              <a:rPr lang="pt-BR" sz="1200" dirty="0" smtClean="0"/>
              <a:t>Ver outros tipos em</a:t>
            </a:r>
          </a:p>
          <a:p>
            <a:pPr lvl="1"/>
            <a:r>
              <a:rPr lang="pt-BR" sz="1200" dirty="0" smtClean="0"/>
              <a:t>http</a:t>
            </a:r>
            <a:r>
              <a:rPr lang="pt-BR" sz="1200" dirty="0"/>
              <a:t>://docs.jboss.org/hibernate/annotations/3.5/reference/en/html_single/#entity-mapping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080" y="1411986"/>
            <a:ext cx="8824408" cy="26719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72467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Entity</a:t>
            </a:r>
            <a:r>
              <a:rPr lang="pt-BR" dirty="0" smtClean="0"/>
              <a:t> Manager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t-BR" dirty="0"/>
              <a:t>Funcionalmente, divide-se em:</a:t>
            </a:r>
          </a:p>
          <a:p>
            <a:r>
              <a:rPr lang="pt-BR" dirty="0" err="1"/>
              <a:t>Transaction</a:t>
            </a:r>
            <a:r>
              <a:rPr lang="pt-BR" dirty="0"/>
              <a:t> </a:t>
            </a:r>
            <a:r>
              <a:rPr lang="pt-BR" dirty="0" err="1"/>
              <a:t>Association</a:t>
            </a:r>
            <a:endParaRPr lang="pt-BR" dirty="0"/>
          </a:p>
          <a:p>
            <a:r>
              <a:rPr lang="pt-BR" dirty="0" err="1"/>
              <a:t>Entity</a:t>
            </a:r>
            <a:r>
              <a:rPr lang="pt-BR" dirty="0"/>
              <a:t> </a:t>
            </a:r>
            <a:r>
              <a:rPr lang="pt-BR" dirty="0" err="1"/>
              <a:t>Lifecycle</a:t>
            </a:r>
            <a:r>
              <a:rPr lang="pt-BR" dirty="0"/>
              <a:t> Management</a:t>
            </a:r>
          </a:p>
          <a:p>
            <a:r>
              <a:rPr lang="pt-BR" dirty="0" err="1"/>
              <a:t>Entity</a:t>
            </a:r>
            <a:r>
              <a:rPr lang="pt-BR" dirty="0"/>
              <a:t> </a:t>
            </a:r>
            <a:r>
              <a:rPr lang="pt-BR" dirty="0" err="1"/>
              <a:t>Identity</a:t>
            </a:r>
            <a:r>
              <a:rPr lang="pt-BR" dirty="0"/>
              <a:t> Management</a:t>
            </a:r>
          </a:p>
          <a:p>
            <a:r>
              <a:rPr lang="pt-BR" dirty="0"/>
              <a:t>Cache Management</a:t>
            </a:r>
          </a:p>
          <a:p>
            <a:r>
              <a:rPr lang="pt-BR" dirty="0"/>
              <a:t>Query </a:t>
            </a:r>
            <a:r>
              <a:rPr lang="pt-BR" dirty="0" err="1"/>
              <a:t>Factory</a:t>
            </a:r>
            <a:endParaRPr lang="pt-BR" dirty="0"/>
          </a:p>
          <a:p>
            <a:r>
              <a:rPr lang="pt-BR" dirty="0" err="1"/>
              <a:t>Closing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20238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Transaction</a:t>
            </a:r>
            <a:r>
              <a:rPr lang="pt-BR" dirty="0" smtClean="0"/>
              <a:t> </a:t>
            </a:r>
            <a:r>
              <a:rPr lang="pt-BR" dirty="0" err="1" smtClean="0"/>
              <a:t>Association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dirty="0" err="1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EntityTransaction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getTransaction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lvl="1"/>
            <a:r>
              <a:rPr lang="pt-BR" dirty="0" smtClean="0"/>
              <a:t>Utilizado para iniciar e fechar uma transação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55281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Entity</a:t>
            </a:r>
            <a:r>
              <a:rPr lang="pt-BR" dirty="0" smtClean="0"/>
              <a:t> </a:t>
            </a:r>
            <a:r>
              <a:rPr lang="pt-BR" dirty="0" err="1" smtClean="0"/>
              <a:t>Lifecycle</a:t>
            </a:r>
            <a:r>
              <a:rPr lang="pt-BR" dirty="0" smtClean="0"/>
              <a:t> Management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pt-BR" sz="2800" dirty="0" err="1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2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800" dirty="0" err="1">
                <a:latin typeface="Courier New" pitchFamily="49" charset="0"/>
                <a:cs typeface="Courier New" pitchFamily="49" charset="0"/>
              </a:rPr>
              <a:t>void</a:t>
            </a:r>
            <a:r>
              <a:rPr lang="pt-BR" sz="2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800" dirty="0" err="1">
                <a:latin typeface="Courier New" pitchFamily="49" charset="0"/>
                <a:cs typeface="Courier New" pitchFamily="49" charset="0"/>
              </a:rPr>
              <a:t>persist</a:t>
            </a:r>
            <a:r>
              <a:rPr lang="pt-BR" sz="28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2800" dirty="0" err="1">
                <a:latin typeface="Courier New" pitchFamily="49" charset="0"/>
                <a:cs typeface="Courier New" pitchFamily="49" charset="0"/>
              </a:rPr>
              <a:t>Object</a:t>
            </a:r>
            <a:r>
              <a:rPr lang="pt-BR" sz="2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800" dirty="0" err="1">
                <a:latin typeface="Courier New" pitchFamily="49" charset="0"/>
                <a:cs typeface="Courier New" pitchFamily="49" charset="0"/>
              </a:rPr>
              <a:t>entity</a:t>
            </a:r>
            <a:r>
              <a:rPr lang="pt-BR" sz="28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pt-BR" sz="2800" dirty="0" err="1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2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800" dirty="0" err="1">
                <a:latin typeface="Courier New" pitchFamily="49" charset="0"/>
                <a:cs typeface="Courier New" pitchFamily="49" charset="0"/>
              </a:rPr>
              <a:t>void</a:t>
            </a:r>
            <a:r>
              <a:rPr lang="pt-BR" sz="2800" dirty="0">
                <a:latin typeface="Courier New" pitchFamily="49" charset="0"/>
                <a:cs typeface="Courier New" pitchFamily="49" charset="0"/>
              </a:rPr>
              <a:t> remove(</a:t>
            </a:r>
            <a:r>
              <a:rPr lang="pt-BR" sz="2800" dirty="0" err="1">
                <a:latin typeface="Courier New" pitchFamily="49" charset="0"/>
                <a:cs typeface="Courier New" pitchFamily="49" charset="0"/>
              </a:rPr>
              <a:t>Object</a:t>
            </a:r>
            <a:r>
              <a:rPr lang="pt-BR" sz="2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800" dirty="0" err="1">
                <a:latin typeface="Courier New" pitchFamily="49" charset="0"/>
                <a:cs typeface="Courier New" pitchFamily="49" charset="0"/>
              </a:rPr>
              <a:t>entity</a:t>
            </a:r>
            <a:r>
              <a:rPr lang="pt-BR" sz="28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pt-BR" sz="2800" dirty="0" err="1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2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800" dirty="0" err="1">
                <a:latin typeface="Courier New" pitchFamily="49" charset="0"/>
                <a:cs typeface="Courier New" pitchFamily="49" charset="0"/>
              </a:rPr>
              <a:t>Object</a:t>
            </a:r>
            <a:r>
              <a:rPr lang="pt-BR" sz="2800" dirty="0">
                <a:latin typeface="Courier New" pitchFamily="49" charset="0"/>
                <a:cs typeface="Courier New" pitchFamily="49" charset="0"/>
              </a:rPr>
              <a:t> merge(</a:t>
            </a:r>
            <a:r>
              <a:rPr lang="pt-BR" sz="2800" dirty="0" err="1">
                <a:latin typeface="Courier New" pitchFamily="49" charset="0"/>
                <a:cs typeface="Courier New" pitchFamily="49" charset="0"/>
              </a:rPr>
              <a:t>Object</a:t>
            </a:r>
            <a:r>
              <a:rPr lang="pt-BR" sz="2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800" dirty="0" err="1">
                <a:latin typeface="Courier New" pitchFamily="49" charset="0"/>
                <a:cs typeface="Courier New" pitchFamily="49" charset="0"/>
              </a:rPr>
              <a:t>entity</a:t>
            </a:r>
            <a:r>
              <a:rPr lang="pt-BR" sz="28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pt-BR" sz="2800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2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800" dirty="0" err="1">
                <a:latin typeface="Courier New" pitchFamily="49" charset="0"/>
                <a:cs typeface="Courier New" pitchFamily="49" charset="0"/>
              </a:rPr>
              <a:t>void</a:t>
            </a:r>
            <a:r>
              <a:rPr lang="pt-BR" sz="2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800" dirty="0" err="1">
                <a:latin typeface="Courier New" pitchFamily="49" charset="0"/>
                <a:cs typeface="Courier New" pitchFamily="49" charset="0"/>
              </a:rPr>
              <a:t>refresh</a:t>
            </a:r>
            <a:r>
              <a:rPr lang="pt-BR" sz="28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2800" dirty="0" err="1">
                <a:latin typeface="Courier New" pitchFamily="49" charset="0"/>
                <a:cs typeface="Courier New" pitchFamily="49" charset="0"/>
              </a:rPr>
              <a:t>Object</a:t>
            </a:r>
            <a:r>
              <a:rPr lang="pt-BR" sz="2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800" dirty="0" err="1">
                <a:latin typeface="Courier New" pitchFamily="49" charset="0"/>
                <a:cs typeface="Courier New" pitchFamily="49" charset="0"/>
              </a:rPr>
              <a:t>entity</a:t>
            </a:r>
            <a:r>
              <a:rPr lang="pt-BR" sz="2800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pt-BR" sz="28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4925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Entity</a:t>
            </a:r>
            <a:r>
              <a:rPr lang="pt-BR" dirty="0" smtClean="0"/>
              <a:t> </a:t>
            </a:r>
            <a:r>
              <a:rPr lang="pt-BR" dirty="0" err="1" smtClean="0"/>
              <a:t>Lifecycle</a:t>
            </a:r>
            <a:r>
              <a:rPr lang="pt-BR" dirty="0" smtClean="0"/>
              <a:t> Management</a:t>
            </a:r>
            <a:endParaRPr lang="pt-BR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633538"/>
            <a:ext cx="7390135" cy="26664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20690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dirty="0"/>
              <a:t>Grande maioria das </a:t>
            </a:r>
            <a:r>
              <a:rPr lang="pt-BR" dirty="0" smtClean="0"/>
              <a:t>aplicações </a:t>
            </a:r>
            <a:r>
              <a:rPr lang="pt-BR" dirty="0"/>
              <a:t>utiliza bancos de </a:t>
            </a:r>
            <a:r>
              <a:rPr lang="pt-BR" dirty="0" smtClean="0"/>
              <a:t>dados relacionais </a:t>
            </a:r>
            <a:r>
              <a:rPr lang="pt-BR" dirty="0"/>
              <a:t>para armazenar seus </a:t>
            </a:r>
            <a:r>
              <a:rPr lang="pt-BR" dirty="0" smtClean="0"/>
              <a:t>dados</a:t>
            </a:r>
          </a:p>
          <a:p>
            <a:r>
              <a:rPr lang="pt-BR" dirty="0"/>
              <a:t>Dados </a:t>
            </a:r>
            <a:r>
              <a:rPr lang="pt-BR" dirty="0" smtClean="0"/>
              <a:t>são </a:t>
            </a:r>
            <a:r>
              <a:rPr lang="pt-BR" dirty="0"/>
              <a:t>modelados de maneira diferente em </a:t>
            </a:r>
            <a:r>
              <a:rPr lang="pt-BR" dirty="0" smtClean="0"/>
              <a:t>sistemas orientados </a:t>
            </a:r>
            <a:r>
              <a:rPr lang="pt-BR" dirty="0"/>
              <a:t>a objetos e em bancos de dados </a:t>
            </a:r>
            <a:r>
              <a:rPr lang="pt-BR" dirty="0" smtClean="0"/>
              <a:t>relacionais</a:t>
            </a:r>
          </a:p>
          <a:p>
            <a:r>
              <a:rPr lang="pt-BR" dirty="0" smtClean="0"/>
              <a:t>JDBC (Java </a:t>
            </a:r>
            <a:r>
              <a:rPr lang="pt-BR" dirty="0" err="1" smtClean="0"/>
              <a:t>Database</a:t>
            </a:r>
            <a:r>
              <a:rPr lang="pt-BR" dirty="0" smtClean="0"/>
              <a:t> </a:t>
            </a:r>
            <a:r>
              <a:rPr lang="pt-BR" dirty="0" err="1" smtClean="0"/>
              <a:t>Connectivity</a:t>
            </a:r>
            <a:r>
              <a:rPr lang="pt-BR" dirty="0" smtClean="0"/>
              <a:t>)</a:t>
            </a:r>
          </a:p>
          <a:p>
            <a:pPr lvl="1"/>
            <a:r>
              <a:rPr lang="pt-BR" dirty="0" smtClean="0"/>
              <a:t>Conjunto </a:t>
            </a:r>
            <a:r>
              <a:rPr lang="pt-BR" dirty="0"/>
              <a:t>de classes e interfaces (</a:t>
            </a:r>
            <a:r>
              <a:rPr lang="pt-BR" dirty="0" smtClean="0"/>
              <a:t>API) escritas </a:t>
            </a:r>
            <a:r>
              <a:rPr lang="pt-BR" dirty="0"/>
              <a:t>em Java que fazem o envio de instruções </a:t>
            </a:r>
            <a:r>
              <a:rPr lang="pt-BR" dirty="0" smtClean="0"/>
              <a:t>SQL para </a:t>
            </a:r>
            <a:r>
              <a:rPr lang="pt-BR" dirty="0"/>
              <a:t>qualquer </a:t>
            </a:r>
            <a:r>
              <a:rPr lang="pt-BR" dirty="0" smtClean="0"/>
              <a:t>banco de dados relacional</a:t>
            </a:r>
          </a:p>
          <a:p>
            <a:pPr lvl="1"/>
            <a:r>
              <a:rPr lang="pt-BR" dirty="0" smtClean="0"/>
              <a:t>Dá origem à código </a:t>
            </a:r>
            <a:r>
              <a:rPr lang="pt-BR" b="1" dirty="0" smtClean="0">
                <a:solidFill>
                  <a:srgbClr val="FF0000"/>
                </a:solidFill>
              </a:rPr>
              <a:t>difícil de manter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00391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Entity</a:t>
            </a:r>
            <a:r>
              <a:rPr lang="pt-BR" dirty="0" smtClean="0"/>
              <a:t> </a:t>
            </a:r>
            <a:r>
              <a:rPr lang="pt-BR" dirty="0" err="1" smtClean="0"/>
              <a:t>Identity</a:t>
            </a:r>
            <a:r>
              <a:rPr lang="pt-BR" dirty="0" smtClean="0"/>
              <a:t> Management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85000" lnSpcReduction="10000"/>
          </a:bodyPr>
          <a:lstStyle/>
          <a:p>
            <a:r>
              <a:rPr lang="pt-BR" dirty="0" err="1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&lt;T&gt; T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find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Class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&lt;T&gt;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cls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Object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oid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lvl="1"/>
            <a:r>
              <a:rPr lang="pt-BR" dirty="0" smtClean="0"/>
              <a:t>Retorna o objeto buscado</a:t>
            </a:r>
            <a:endParaRPr lang="pt-BR" dirty="0"/>
          </a:p>
          <a:p>
            <a:r>
              <a:rPr lang="pt-BR" dirty="0" err="1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&lt;T&gt; T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getReference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Class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&lt;T&gt;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cls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Object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oid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lvl="1"/>
            <a:r>
              <a:rPr lang="pt-BR" dirty="0" smtClean="0"/>
              <a:t>Retorna um proxy do objeto buscado</a:t>
            </a:r>
            <a:endParaRPr lang="pt-BR" dirty="0"/>
          </a:p>
          <a:p>
            <a:r>
              <a:rPr lang="pt-BR" dirty="0" err="1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boolean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contains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Object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entity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lvl="1"/>
            <a:r>
              <a:rPr lang="pt-BR" dirty="0" smtClean="0"/>
              <a:t>Verifica se uma instância está no </a:t>
            </a:r>
            <a:r>
              <a:rPr lang="pt-BR" dirty="0" err="1" smtClean="0"/>
              <a:t>Persitence</a:t>
            </a:r>
            <a:r>
              <a:rPr lang="pt-BR" dirty="0" smtClean="0"/>
              <a:t> </a:t>
            </a:r>
            <a:r>
              <a:rPr lang="pt-BR" dirty="0" err="1" smtClean="0"/>
              <a:t>Context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32737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Cache Management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err="1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void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flush();</a:t>
            </a:r>
          </a:p>
          <a:p>
            <a:r>
              <a:rPr lang="pt-BR" dirty="0" err="1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FlushModeType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getFlushMode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pt-BR" dirty="0" err="1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void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setFlushMode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FlushModeType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flushMode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lvl="1"/>
            <a:r>
              <a:rPr lang="pt-BR" dirty="0" smtClean="0"/>
              <a:t>COMMIT</a:t>
            </a:r>
            <a:endParaRPr lang="pt-BR" dirty="0"/>
          </a:p>
          <a:p>
            <a:pPr lvl="1"/>
            <a:r>
              <a:rPr lang="pt-BR" dirty="0" smtClean="0"/>
              <a:t>AUTO</a:t>
            </a:r>
            <a:endParaRPr lang="pt-BR" dirty="0"/>
          </a:p>
          <a:p>
            <a:r>
              <a:rPr lang="pt-BR" dirty="0" err="1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void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clear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979410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Query </a:t>
            </a:r>
            <a:r>
              <a:rPr lang="pt-BR" dirty="0" err="1" smtClean="0"/>
              <a:t>Factory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 err="1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Query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createQuery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String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query);</a:t>
            </a:r>
          </a:p>
          <a:p>
            <a:r>
              <a:rPr lang="pt-BR" dirty="0" err="1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Query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createNamedQuery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String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name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pt-BR" dirty="0" err="1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Query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createNativeQuery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String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sql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pt-BR" dirty="0" err="1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Query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createNativeQuery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String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sql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Class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resultCls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pt-BR" dirty="0" err="1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Query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createNativeQuery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String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sql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String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resultMap</a:t>
            </a:r>
            <a:endParaRPr lang="pt-BR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9070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Closing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boolean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isOpen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public void close();</a:t>
            </a:r>
            <a:endParaRPr lang="pt-BR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5077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JPQL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pt-BR" dirty="0"/>
              <a:t>Similar a SQL</a:t>
            </a:r>
          </a:p>
          <a:p>
            <a:r>
              <a:rPr lang="pt-BR" dirty="0"/>
              <a:t>Usado para </a:t>
            </a:r>
            <a:r>
              <a:rPr lang="pt-BR" dirty="0" smtClean="0"/>
              <a:t>definir buscas </a:t>
            </a:r>
            <a:r>
              <a:rPr lang="pt-BR" dirty="0"/>
              <a:t>de entidades</a:t>
            </a:r>
          </a:p>
          <a:p>
            <a:r>
              <a:rPr lang="pt-BR" dirty="0"/>
              <a:t>Independente do mecanismo usado para </a:t>
            </a:r>
            <a:r>
              <a:rPr lang="pt-BR" dirty="0" smtClean="0"/>
              <a:t>persistência</a:t>
            </a:r>
            <a:endParaRPr lang="pt-BR" dirty="0"/>
          </a:p>
          <a:p>
            <a:r>
              <a:rPr lang="pt-BR" dirty="0"/>
              <a:t>Estende EJB QL</a:t>
            </a:r>
          </a:p>
          <a:p>
            <a:r>
              <a:rPr lang="pt-BR" dirty="0"/>
              <a:t>Declaradas estaticamente ou dinamicamente</a:t>
            </a:r>
          </a:p>
        </p:txBody>
      </p:sp>
    </p:spTree>
    <p:extLst>
      <p:ext uri="{BB962C8B-B14F-4D97-AF65-F5344CB8AC3E}">
        <p14:creationId xmlns:p14="http://schemas.microsoft.com/office/powerpoint/2010/main" val="3209844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Comandos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dirty="0"/>
              <a:t>SELECT campos FROM entidade 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[WHERE condição</a:t>
            </a:r>
            <a:r>
              <a:rPr lang="pt-BR" dirty="0"/>
              <a:t>] [GROUP BY cláusula] [HAVING condição] [ORDER BY </a:t>
            </a:r>
            <a:r>
              <a:rPr lang="pt-BR" dirty="0" smtClean="0"/>
              <a:t>cláusula]</a:t>
            </a:r>
          </a:p>
          <a:p>
            <a:r>
              <a:rPr lang="pt-BR" dirty="0" smtClean="0"/>
              <a:t>UPDATE </a:t>
            </a:r>
            <a:r>
              <a:rPr lang="pt-BR" dirty="0"/>
              <a:t>entidade SET campo atualizado=valor [WHERE </a:t>
            </a:r>
            <a:r>
              <a:rPr lang="pt-BR" dirty="0" smtClean="0"/>
              <a:t>condição]</a:t>
            </a:r>
          </a:p>
          <a:p>
            <a:r>
              <a:rPr lang="pt-BR" dirty="0" smtClean="0"/>
              <a:t>DELETE </a:t>
            </a:r>
            <a:r>
              <a:rPr lang="pt-BR" dirty="0"/>
              <a:t>entidade [WHERE condição]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16903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>
          <a:xfrm>
            <a:off x="611560" y="1311374"/>
            <a:ext cx="8153400" cy="3276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10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pt-BR" sz="10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Entity</a:t>
            </a:r>
            <a:endParaRPr lang="pt-BR" sz="1000" b="1" dirty="0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pt-BR" sz="10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pt-BR" sz="10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Table</a:t>
            </a:r>
            <a:r>
              <a:rPr lang="pt-BR" sz="10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pt-BR" sz="10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pt-BR" sz="10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="CUSTOMER TABLE</a:t>
            </a:r>
            <a:r>
              <a:rPr lang="pt-BR" sz="10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")</a:t>
            </a:r>
            <a:endParaRPr lang="pt-BR" sz="10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pt-BR" sz="1000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1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000" dirty="0" err="1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pt-BR" sz="1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000" dirty="0" err="1" smtClean="0">
                <a:latin typeface="Courier New" pitchFamily="49" charset="0"/>
                <a:cs typeface="Courier New" pitchFamily="49" charset="0"/>
              </a:rPr>
              <a:t>Customer</a:t>
            </a:r>
            <a:r>
              <a:rPr lang="pt-BR" sz="1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000" dirty="0" err="1" smtClean="0">
                <a:latin typeface="Courier New" pitchFamily="49" charset="0"/>
                <a:cs typeface="Courier New" pitchFamily="49" charset="0"/>
              </a:rPr>
              <a:t>implements</a:t>
            </a:r>
            <a:r>
              <a:rPr lang="pt-BR" sz="1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000" dirty="0" err="1" smtClean="0">
                <a:latin typeface="Courier New" pitchFamily="49" charset="0"/>
                <a:cs typeface="Courier New" pitchFamily="49" charset="0"/>
              </a:rPr>
              <a:t>Serializable</a:t>
            </a:r>
            <a:r>
              <a:rPr lang="pt-BR" sz="10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buNone/>
            </a:pPr>
            <a:r>
              <a:rPr lang="pt-BR" sz="10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@Id</a:t>
            </a:r>
            <a:endParaRPr lang="pt-BR" sz="10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pt-BR" sz="10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@</a:t>
            </a:r>
            <a:r>
              <a:rPr lang="pt-BR" sz="10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Column</a:t>
            </a:r>
            <a:r>
              <a:rPr lang="pt-BR" sz="10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pt-BR" sz="10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pt-BR" sz="10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="ID")</a:t>
            </a:r>
            <a:endParaRPr lang="pt-BR" sz="10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pt-BR" sz="10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000" dirty="0" err="1" smtClean="0">
                <a:latin typeface="Courier New" pitchFamily="49" charset="0"/>
                <a:cs typeface="Courier New" pitchFamily="49" charset="0"/>
              </a:rPr>
              <a:t>private</a:t>
            </a:r>
            <a:r>
              <a:rPr lang="pt-BR" sz="1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000" dirty="0" err="1" smtClean="0">
                <a:latin typeface="Courier New" pitchFamily="49" charset="0"/>
                <a:cs typeface="Courier New" pitchFamily="49" charset="0"/>
              </a:rPr>
              <a:t>Integer</a:t>
            </a:r>
            <a:r>
              <a:rPr lang="pt-BR" sz="1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000" dirty="0" err="1" smtClean="0">
                <a:latin typeface="Courier New" pitchFamily="49" charset="0"/>
                <a:cs typeface="Courier New" pitchFamily="49" charset="0"/>
              </a:rPr>
              <a:t>customer</a:t>
            </a:r>
            <a:r>
              <a:rPr lang="pt-BR" sz="1000" dirty="0" smtClean="0">
                <a:latin typeface="Courier New" pitchFamily="49" charset="0"/>
                <a:cs typeface="Courier New" pitchFamily="49" charset="0"/>
              </a:rPr>
              <a:t> id </a:t>
            </a:r>
            <a:r>
              <a:rPr lang="pt-BR" sz="10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pt-BR" sz="10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@</a:t>
            </a:r>
            <a:r>
              <a:rPr lang="pt-BR" sz="10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Column</a:t>
            </a:r>
            <a:r>
              <a:rPr lang="pt-BR" sz="10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0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0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pt-BR" sz="10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="CITY</a:t>
            </a:r>
            <a:r>
              <a:rPr lang="pt-BR" sz="10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")</a:t>
            </a:r>
            <a:endParaRPr lang="pt-BR" sz="10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pt-BR" sz="10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000" dirty="0" err="1" smtClean="0">
                <a:latin typeface="Courier New" pitchFamily="49" charset="0"/>
                <a:cs typeface="Courier New" pitchFamily="49" charset="0"/>
              </a:rPr>
              <a:t>private</a:t>
            </a:r>
            <a:r>
              <a:rPr lang="pt-BR" sz="1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000" dirty="0" err="1" smtClean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pt-BR" sz="1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000" dirty="0" err="1" smtClean="0">
                <a:latin typeface="Courier New" pitchFamily="49" charset="0"/>
                <a:cs typeface="Courier New" pitchFamily="49" charset="0"/>
              </a:rPr>
              <a:t>city</a:t>
            </a:r>
            <a:r>
              <a:rPr lang="pt-BR" sz="1000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pt-BR" sz="1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pt-BR" sz="10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@</a:t>
            </a:r>
            <a:r>
              <a:rPr lang="pt-BR" sz="10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Column</a:t>
            </a:r>
            <a:r>
              <a:rPr lang="pt-BR" sz="10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0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0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pt-BR" sz="10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="NAME</a:t>
            </a:r>
            <a:r>
              <a:rPr lang="pt-BR" sz="10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")</a:t>
            </a:r>
            <a:endParaRPr lang="pt-BR" sz="10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pt-BR" sz="10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000" dirty="0" err="1" smtClean="0">
                <a:latin typeface="Courier New" pitchFamily="49" charset="0"/>
                <a:cs typeface="Courier New" pitchFamily="49" charset="0"/>
              </a:rPr>
              <a:t>private</a:t>
            </a:r>
            <a:r>
              <a:rPr lang="pt-BR" sz="1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000" dirty="0" err="1" smtClean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pt-BR" sz="1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000" dirty="0" err="1" smtClean="0">
                <a:latin typeface="Courier New" pitchFamily="49" charset="0"/>
                <a:cs typeface="Courier New" pitchFamily="49" charset="0"/>
              </a:rPr>
              <a:t>name</a:t>
            </a:r>
            <a:r>
              <a:rPr lang="pt-BR" sz="1000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pt-BR" sz="1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pt-BR" sz="10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@</a:t>
            </a:r>
            <a:r>
              <a:rPr lang="pt-BR" sz="10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Enumerated</a:t>
            </a:r>
            <a:r>
              <a:rPr lang="pt-BR" sz="10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0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(ORDINAL)</a:t>
            </a:r>
            <a:endParaRPr lang="pt-BR" sz="10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pt-BR" sz="10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@</a:t>
            </a:r>
            <a:r>
              <a:rPr lang="pt-BR" sz="10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Column</a:t>
            </a:r>
            <a:r>
              <a:rPr lang="pt-BR" sz="10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pt-BR" sz="10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pt-BR" sz="10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="STATUS</a:t>
            </a:r>
            <a:r>
              <a:rPr lang="pt-BR" sz="10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")</a:t>
            </a:r>
            <a:endParaRPr lang="pt-BR" sz="10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pt-BR" sz="10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000" dirty="0" err="1" smtClean="0">
                <a:latin typeface="Courier New" pitchFamily="49" charset="0"/>
                <a:cs typeface="Courier New" pitchFamily="49" charset="0"/>
              </a:rPr>
              <a:t>private</a:t>
            </a:r>
            <a:r>
              <a:rPr lang="pt-BR" sz="1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000" dirty="0" err="1" smtClean="0">
                <a:latin typeface="Courier New" pitchFamily="49" charset="0"/>
                <a:cs typeface="Courier New" pitchFamily="49" charset="0"/>
              </a:rPr>
              <a:t>CustomerStatus</a:t>
            </a:r>
            <a:r>
              <a:rPr lang="pt-BR" sz="1000" dirty="0" smtClean="0">
                <a:latin typeface="Courier New" pitchFamily="49" charset="0"/>
                <a:cs typeface="Courier New" pitchFamily="49" charset="0"/>
              </a:rPr>
              <a:t> status </a:t>
            </a:r>
            <a:r>
              <a:rPr lang="pt-BR" sz="10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pt-BR" sz="10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@</a:t>
            </a:r>
            <a:r>
              <a:rPr lang="pt-BR" sz="10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OneToMany</a:t>
            </a:r>
            <a:r>
              <a:rPr lang="pt-BR" sz="10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0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0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mappedBy</a:t>
            </a:r>
            <a:r>
              <a:rPr lang="pt-BR" sz="10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pt-BR" sz="10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customer</a:t>
            </a:r>
            <a:r>
              <a:rPr lang="pt-BR" sz="10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")</a:t>
            </a:r>
            <a:endParaRPr lang="pt-BR" sz="10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pt-BR" sz="10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000" dirty="0" err="1" smtClean="0">
                <a:latin typeface="Courier New" pitchFamily="49" charset="0"/>
                <a:cs typeface="Courier New" pitchFamily="49" charset="0"/>
              </a:rPr>
              <a:t>private</a:t>
            </a:r>
            <a:r>
              <a:rPr lang="pt-BR" sz="1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000" dirty="0" err="1" smtClean="0">
                <a:latin typeface="Courier New" pitchFamily="49" charset="0"/>
                <a:cs typeface="Courier New" pitchFamily="49" charset="0"/>
              </a:rPr>
              <a:t>Collection</a:t>
            </a:r>
            <a:r>
              <a:rPr lang="pt-BR" sz="10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pt-BR" sz="1000" dirty="0" err="1" smtClean="0">
                <a:latin typeface="Courier New" pitchFamily="49" charset="0"/>
                <a:cs typeface="Courier New" pitchFamily="49" charset="0"/>
              </a:rPr>
              <a:t>Order</a:t>
            </a:r>
            <a:r>
              <a:rPr lang="pt-BR" sz="1000" dirty="0" smtClean="0">
                <a:latin typeface="Courier New" pitchFamily="49" charset="0"/>
                <a:cs typeface="Courier New" pitchFamily="49" charset="0"/>
              </a:rPr>
              <a:t>&gt; </a:t>
            </a:r>
            <a:r>
              <a:rPr lang="pt-BR" sz="1000" dirty="0" err="1" smtClean="0">
                <a:latin typeface="Courier New" pitchFamily="49" charset="0"/>
                <a:cs typeface="Courier New" pitchFamily="49" charset="0"/>
              </a:rPr>
              <a:t>orders</a:t>
            </a:r>
            <a:r>
              <a:rPr lang="pt-BR" sz="10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pt-BR" sz="10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44406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pt-BR" sz="11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pt-BR" sz="11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Entity</a:t>
            </a:r>
            <a:endParaRPr lang="pt-BR" sz="11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pt-BR" sz="11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pt-BR" sz="11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Table</a:t>
            </a:r>
            <a:r>
              <a:rPr lang="pt-BR" sz="11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1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pt-BR" sz="11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="ORDER TABLE</a:t>
            </a:r>
            <a:r>
              <a:rPr lang="pt-BR" sz="11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")</a:t>
            </a:r>
            <a:endParaRPr lang="pt-BR" sz="11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pt-BR" sz="1100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1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100" dirty="0" err="1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pt-BR" sz="1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100" dirty="0" err="1" smtClean="0">
                <a:latin typeface="Courier New" pitchFamily="49" charset="0"/>
                <a:cs typeface="Courier New" pitchFamily="49" charset="0"/>
              </a:rPr>
              <a:t>Order</a:t>
            </a:r>
            <a:r>
              <a:rPr lang="pt-BR" sz="1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100" dirty="0" err="1" smtClean="0">
                <a:latin typeface="Courier New" pitchFamily="49" charset="0"/>
                <a:cs typeface="Courier New" pitchFamily="49" charset="0"/>
              </a:rPr>
              <a:t>implements</a:t>
            </a:r>
            <a:r>
              <a:rPr lang="pt-BR" sz="1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100" dirty="0" err="1" smtClean="0">
                <a:latin typeface="Courier New" pitchFamily="49" charset="0"/>
                <a:cs typeface="Courier New" pitchFamily="49" charset="0"/>
              </a:rPr>
              <a:t>Serializable</a:t>
            </a:r>
            <a:r>
              <a:rPr lang="pt-BR" sz="1100" dirty="0" smtClean="0">
                <a:latin typeface="Courier New" pitchFamily="49" charset="0"/>
                <a:cs typeface="Courier New" pitchFamily="49" charset="0"/>
              </a:rPr>
              <a:t>{</a:t>
            </a:r>
            <a:endParaRPr lang="pt-BR" sz="11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pt-BR" sz="11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@Id</a:t>
            </a:r>
            <a:endParaRPr lang="pt-BR" sz="11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pt-BR" sz="11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@</a:t>
            </a:r>
            <a:r>
              <a:rPr lang="pt-BR" sz="11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Column</a:t>
            </a:r>
            <a:r>
              <a:rPr lang="pt-BR" sz="11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1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pt-BR" sz="11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="ID”)</a:t>
            </a:r>
            <a:endParaRPr lang="pt-BR" sz="11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pt-BR" sz="11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100" dirty="0" err="1" smtClean="0">
                <a:latin typeface="Courier New" pitchFamily="49" charset="0"/>
                <a:cs typeface="Courier New" pitchFamily="49" charset="0"/>
              </a:rPr>
              <a:t>private</a:t>
            </a:r>
            <a:r>
              <a:rPr lang="pt-BR" sz="1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100" dirty="0" err="1" smtClean="0">
                <a:latin typeface="Courier New" pitchFamily="49" charset="0"/>
                <a:cs typeface="Courier New" pitchFamily="49" charset="0"/>
              </a:rPr>
              <a:t>Integer</a:t>
            </a:r>
            <a:r>
              <a:rPr lang="pt-BR" sz="1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100" dirty="0" err="1" smtClean="0">
                <a:latin typeface="Courier New" pitchFamily="49" charset="0"/>
                <a:cs typeface="Courier New" pitchFamily="49" charset="0"/>
              </a:rPr>
              <a:t>orderId</a:t>
            </a:r>
            <a:endParaRPr lang="pt-BR" sz="11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pt-BR" sz="11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@</a:t>
            </a:r>
            <a:r>
              <a:rPr lang="pt-BR" sz="11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Column</a:t>
            </a:r>
            <a:r>
              <a:rPr lang="pt-BR" sz="11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1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pt-BR" sz="11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="QUANTITY</a:t>
            </a:r>
            <a:r>
              <a:rPr lang="pt-BR" sz="11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")</a:t>
            </a:r>
            <a:endParaRPr lang="pt-BR" sz="11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pt-BR" sz="11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100" dirty="0" err="1" smtClean="0">
                <a:latin typeface="Courier New" pitchFamily="49" charset="0"/>
                <a:cs typeface="Courier New" pitchFamily="49" charset="0"/>
              </a:rPr>
              <a:t>private</a:t>
            </a:r>
            <a:r>
              <a:rPr lang="pt-BR" sz="1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1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100" dirty="0" err="1" smtClean="0">
                <a:latin typeface="Courier New" pitchFamily="49" charset="0"/>
                <a:cs typeface="Courier New" pitchFamily="49" charset="0"/>
              </a:rPr>
              <a:t>quantity</a:t>
            </a:r>
            <a:r>
              <a:rPr lang="pt-BR" sz="1100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pt-BR" sz="11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pt-BR" sz="11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@</a:t>
            </a:r>
            <a:r>
              <a:rPr lang="pt-BR" sz="11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Column</a:t>
            </a:r>
            <a:r>
              <a:rPr lang="pt-BR" sz="11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1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1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pt-BR" sz="11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="TOTALPRICE</a:t>
            </a:r>
            <a:r>
              <a:rPr lang="pt-BR" sz="11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")</a:t>
            </a:r>
            <a:endParaRPr lang="pt-BR" sz="11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pt-BR" sz="11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100" dirty="0" err="1" smtClean="0">
                <a:latin typeface="Courier New" pitchFamily="49" charset="0"/>
                <a:cs typeface="Courier New" pitchFamily="49" charset="0"/>
              </a:rPr>
              <a:t>private</a:t>
            </a:r>
            <a:r>
              <a:rPr lang="pt-BR" sz="1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100" dirty="0" err="1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pt-BR" sz="1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100" dirty="0" err="1" smtClean="0">
                <a:latin typeface="Courier New" pitchFamily="49" charset="0"/>
                <a:cs typeface="Courier New" pitchFamily="49" charset="0"/>
              </a:rPr>
              <a:t>totalPrice</a:t>
            </a:r>
            <a:endParaRPr lang="pt-BR" sz="11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pt-BR" sz="11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@</a:t>
            </a:r>
            <a:r>
              <a:rPr lang="pt-BR" sz="11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ManyToOne</a:t>
            </a:r>
            <a:endParaRPr lang="pt-BR" sz="11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pt-BR" sz="11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@</a:t>
            </a:r>
            <a:r>
              <a:rPr lang="pt-BR" sz="11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Join</a:t>
            </a:r>
            <a:r>
              <a:rPr lang="pt-BR" sz="11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1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Column</a:t>
            </a:r>
            <a:r>
              <a:rPr lang="pt-BR" sz="11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1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pt-BR" sz="11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="CUST_ID")</a:t>
            </a:r>
            <a:endParaRPr lang="pt-BR" sz="11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pt-BR" sz="11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100" dirty="0" err="1" smtClean="0">
                <a:latin typeface="Courier New" pitchFamily="49" charset="0"/>
                <a:cs typeface="Courier New" pitchFamily="49" charset="0"/>
              </a:rPr>
              <a:t>private</a:t>
            </a:r>
            <a:r>
              <a:rPr lang="pt-BR" sz="1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100" dirty="0" err="1" smtClean="0">
                <a:latin typeface="Courier New" pitchFamily="49" charset="0"/>
                <a:cs typeface="Courier New" pitchFamily="49" charset="0"/>
              </a:rPr>
              <a:t>Customer</a:t>
            </a:r>
            <a:r>
              <a:rPr lang="pt-BR" sz="1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100" dirty="0" err="1" smtClean="0">
                <a:latin typeface="Courier New" pitchFamily="49" charset="0"/>
                <a:cs typeface="Courier New" pitchFamily="49" charset="0"/>
              </a:rPr>
              <a:t>customer</a:t>
            </a:r>
            <a:r>
              <a:rPr lang="pt-BR" sz="11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pt-BR" sz="11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94559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dirty="0" smtClean="0"/>
              <a:t>Definindo a query de busca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ejbql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 "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SELECT c FROM Customer c WHERE c.name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'Joao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";</a:t>
            </a:r>
          </a:p>
          <a:p>
            <a:r>
              <a:rPr lang="en-US" dirty="0" err="1" smtClean="0"/>
              <a:t>Executando</a:t>
            </a:r>
            <a:endParaRPr lang="en-US" dirty="0" smtClean="0"/>
          </a:p>
          <a:p>
            <a:pPr lvl="1"/>
            <a:r>
              <a:rPr lang="pt-BR" dirty="0">
                <a:latin typeface="Courier New" pitchFamily="49" charset="0"/>
                <a:cs typeface="Courier New" pitchFamily="49" charset="0"/>
              </a:rPr>
              <a:t>Query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query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em.createQuery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ejbql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lvl="1"/>
            <a:r>
              <a:rPr lang="pt-BR" dirty="0" err="1">
                <a:latin typeface="Courier New" pitchFamily="49" charset="0"/>
                <a:cs typeface="Courier New" pitchFamily="49" charset="0"/>
              </a:rPr>
              <a:t>List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result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query.getResultList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811444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Definindo a </a:t>
            </a:r>
            <a:r>
              <a:rPr lang="pt-BR" dirty="0" err="1" smtClean="0"/>
              <a:t>Named</a:t>
            </a:r>
            <a:r>
              <a:rPr lang="pt-BR" dirty="0" smtClean="0"/>
              <a:t> Query</a:t>
            </a:r>
          </a:p>
          <a:p>
            <a:pPr marL="365760" lvl="1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NamedQuery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findCustomerByName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",</a:t>
            </a:r>
          </a:p>
          <a:p>
            <a:pPr marL="365760" lvl="1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query="SELECT c FROM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Customer c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WHERE c.name = :name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")})</a:t>
            </a:r>
            <a:endParaRPr lang="pt-BR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dirty="0" smtClean="0"/>
              <a:t>Executando</a:t>
            </a:r>
          </a:p>
          <a:p>
            <a:pPr marL="365760" lvl="1" indent="0">
              <a:buNone/>
            </a:pP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customers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=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em.createNamedQuery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findCustomerByName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").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setParameter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name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", "Joao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").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getResultList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(); </a:t>
            </a:r>
          </a:p>
        </p:txBody>
      </p:sp>
    </p:spTree>
    <p:extLst>
      <p:ext uri="{BB962C8B-B14F-4D97-AF65-F5344CB8AC3E}">
        <p14:creationId xmlns:p14="http://schemas.microsoft.com/office/powerpoint/2010/main" val="2022731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3200" dirty="0" err="1" smtClean="0"/>
              <a:t>Object-Relational</a:t>
            </a:r>
            <a:r>
              <a:rPr lang="pt-BR" sz="3200" dirty="0" smtClean="0"/>
              <a:t> </a:t>
            </a:r>
            <a:r>
              <a:rPr lang="pt-BR" sz="3200" dirty="0" err="1" smtClean="0"/>
              <a:t>Impedance</a:t>
            </a:r>
            <a:r>
              <a:rPr lang="pt-BR" sz="3200" dirty="0" smtClean="0"/>
              <a:t> </a:t>
            </a:r>
            <a:r>
              <a:rPr lang="pt-BR" sz="3200" dirty="0" err="1" smtClean="0"/>
              <a:t>Mismatch</a:t>
            </a:r>
            <a:endParaRPr lang="pt-BR" sz="32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40000" lnSpcReduction="20000"/>
          </a:bodyPr>
          <a:lstStyle/>
          <a:p>
            <a:r>
              <a:rPr lang="pt-BR" dirty="0" smtClean="0"/>
              <a:t>Granularidade</a:t>
            </a:r>
          </a:p>
          <a:p>
            <a:pPr lvl="1"/>
            <a:r>
              <a:rPr lang="pt-BR" dirty="0" smtClean="0"/>
              <a:t>O modelo de classes é mais granular que o modelo relacional</a:t>
            </a:r>
          </a:p>
          <a:p>
            <a:r>
              <a:rPr lang="pt-BR" dirty="0" smtClean="0"/>
              <a:t>Subtipos (herança)</a:t>
            </a:r>
          </a:p>
          <a:p>
            <a:pPr lvl="1"/>
            <a:r>
              <a:rPr lang="pt-BR" dirty="0" smtClean="0"/>
              <a:t>O conceito de herança</a:t>
            </a:r>
          </a:p>
          <a:p>
            <a:r>
              <a:rPr lang="pt-BR" dirty="0" smtClean="0"/>
              <a:t>Identidade</a:t>
            </a:r>
          </a:p>
          <a:p>
            <a:pPr lvl="1"/>
            <a:r>
              <a:rPr lang="pt-BR" dirty="0" smtClean="0"/>
              <a:t>Em modelos relacionais, a noção de igualdade é dada pela chave primária</a:t>
            </a:r>
          </a:p>
          <a:p>
            <a:pPr lvl="1"/>
            <a:r>
              <a:rPr lang="pt-BR" dirty="0" smtClean="0"/>
              <a:t>Porém, no paradigma de objetos, tem-se</a:t>
            </a:r>
          </a:p>
          <a:p>
            <a:pPr lvl="2"/>
            <a:r>
              <a:rPr lang="pt-BR" dirty="0" err="1" smtClean="0"/>
              <a:t>Object</a:t>
            </a:r>
            <a:r>
              <a:rPr lang="pt-BR" dirty="0" smtClean="0"/>
              <a:t> </a:t>
            </a:r>
            <a:r>
              <a:rPr lang="pt-BR" dirty="0" err="1" smtClean="0"/>
              <a:t>identity</a:t>
            </a:r>
            <a:r>
              <a:rPr lang="pt-BR" dirty="0" smtClean="0"/>
              <a:t> (a == b)</a:t>
            </a:r>
          </a:p>
          <a:p>
            <a:pPr lvl="2"/>
            <a:r>
              <a:rPr lang="pt-BR" dirty="0" err="1" smtClean="0"/>
              <a:t>Object</a:t>
            </a:r>
            <a:r>
              <a:rPr lang="pt-BR" dirty="0" smtClean="0"/>
              <a:t> </a:t>
            </a:r>
            <a:r>
              <a:rPr lang="pt-BR" dirty="0" err="1" smtClean="0"/>
              <a:t>equality</a:t>
            </a:r>
            <a:r>
              <a:rPr lang="pt-BR" dirty="0" smtClean="0"/>
              <a:t> (</a:t>
            </a:r>
            <a:r>
              <a:rPr lang="pt-BR" dirty="0" err="1" smtClean="0"/>
              <a:t>a.equals</a:t>
            </a:r>
            <a:r>
              <a:rPr lang="pt-BR" dirty="0" smtClean="0"/>
              <a:t>(b))</a:t>
            </a:r>
          </a:p>
          <a:p>
            <a:r>
              <a:rPr lang="pt-BR" dirty="0" smtClean="0"/>
              <a:t>Associações</a:t>
            </a:r>
          </a:p>
          <a:p>
            <a:pPr lvl="1"/>
            <a:r>
              <a:rPr lang="pt-BR" dirty="0" smtClean="0"/>
              <a:t>Em modelos relacionais, associações são feitas através de chaves estrangeiras</a:t>
            </a:r>
          </a:p>
          <a:p>
            <a:pPr lvl="1"/>
            <a:r>
              <a:rPr lang="pt-BR" dirty="0" smtClean="0"/>
              <a:t>No paradigma de objetos, a associação é uma referência unidirecional</a:t>
            </a:r>
          </a:p>
          <a:p>
            <a:r>
              <a:rPr lang="pt-BR" dirty="0" smtClean="0"/>
              <a:t>Navegação de dados</a:t>
            </a:r>
          </a:p>
          <a:p>
            <a:pPr lvl="1"/>
            <a:r>
              <a:rPr lang="pt-BR" dirty="0" smtClean="0"/>
              <a:t>Em modelos relacionais, há a noção de </a:t>
            </a:r>
            <a:r>
              <a:rPr lang="pt-BR" dirty="0" err="1" smtClean="0"/>
              <a:t>joins</a:t>
            </a:r>
            <a:endParaRPr lang="pt-BR" dirty="0" smtClean="0"/>
          </a:p>
          <a:p>
            <a:pPr lvl="1"/>
            <a:r>
              <a:rPr lang="pt-BR" dirty="0" smtClean="0"/>
              <a:t>No paradigma de objetos, há a noção de navegação em um grafo de dependências</a:t>
            </a:r>
          </a:p>
        </p:txBody>
      </p:sp>
    </p:spTree>
    <p:extLst>
      <p:ext uri="{BB962C8B-B14F-4D97-AF65-F5344CB8AC3E}">
        <p14:creationId xmlns:p14="http://schemas.microsoft.com/office/powerpoint/2010/main" val="2631688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dirty="0" smtClean="0"/>
              <a:t>SELECT simples</a:t>
            </a:r>
          </a:p>
          <a:p>
            <a:pPr marL="365760" lvl="1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"SELECT c FROM Customer c WHERE c.name = 'Joao'</a:t>
            </a:r>
            <a:endParaRPr lang="pt-BR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dirty="0" smtClean="0"/>
              <a:t>SELECT com JOIN implícito</a:t>
            </a:r>
          </a:p>
          <a:p>
            <a:pPr marL="365760" lvl="1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"SELECT o FROM Order o WHERE o.costumer.name = 'Joao'</a:t>
            </a:r>
            <a:endParaRPr lang="pt-BR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dirty="0" smtClean="0"/>
              <a:t>SELECT com JOIN explícito</a:t>
            </a:r>
          </a:p>
          <a:p>
            <a:pPr marL="365760" lvl="1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costumer FROM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Costumer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costumer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JOIN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costumer.orders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AS order WITH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order.totalPrice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 10</a:t>
            </a:r>
            <a:endParaRPr lang="pt-BR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742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Hibernate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dirty="0"/>
              <a:t>Um dos principais frameworks que </a:t>
            </a:r>
            <a:r>
              <a:rPr lang="pt-BR" dirty="0" smtClean="0"/>
              <a:t>inspiraram a JPA</a:t>
            </a:r>
            <a:endParaRPr lang="pt-BR" dirty="0"/>
          </a:p>
          <a:p>
            <a:r>
              <a:rPr lang="pt-BR" dirty="0"/>
              <a:t>Criado a partir de iniciativa </a:t>
            </a:r>
            <a:r>
              <a:rPr lang="pt-BR" dirty="0" smtClean="0"/>
              <a:t>open-</a:t>
            </a:r>
            <a:r>
              <a:rPr lang="pt-BR" dirty="0" err="1" smtClean="0"/>
              <a:t>source</a:t>
            </a:r>
            <a:endParaRPr lang="pt-BR" dirty="0"/>
          </a:p>
          <a:p>
            <a:r>
              <a:rPr lang="pt-BR" dirty="0" smtClean="0"/>
              <a:t>Hoje é </a:t>
            </a:r>
            <a:r>
              <a:rPr lang="pt-BR" dirty="0"/>
              <a:t>mantido pela </a:t>
            </a:r>
            <a:r>
              <a:rPr lang="pt-BR" dirty="0" err="1" smtClean="0"/>
              <a:t>JBoss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9252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Utilizando a API do </a:t>
            </a:r>
            <a:r>
              <a:rPr lang="pt-BR" dirty="0" err="1" smtClean="0"/>
              <a:t>Hibernate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dirty="0" smtClean="0"/>
              <a:t>É possível </a:t>
            </a:r>
            <a:r>
              <a:rPr lang="pt-BR" dirty="0"/>
              <a:t>utilizar a API exclusiva do </a:t>
            </a:r>
            <a:r>
              <a:rPr lang="pt-BR" dirty="0" err="1"/>
              <a:t>Hibernate</a:t>
            </a:r>
            <a:r>
              <a:rPr lang="pt-BR" dirty="0"/>
              <a:t> </a:t>
            </a:r>
            <a:r>
              <a:rPr lang="pt-BR" dirty="0" smtClean="0"/>
              <a:t>mesmo quando </a:t>
            </a:r>
            <a:r>
              <a:rPr lang="pt-BR" dirty="0"/>
              <a:t>o utilizamos como </a:t>
            </a:r>
            <a:r>
              <a:rPr lang="pt-BR" i="1" dirty="0" err="1"/>
              <a:t>provider</a:t>
            </a:r>
            <a:r>
              <a:rPr lang="pt-BR" dirty="0"/>
              <a:t> para o JPA</a:t>
            </a:r>
          </a:p>
          <a:p>
            <a:r>
              <a:rPr lang="pt-BR" dirty="0"/>
              <a:t>O </a:t>
            </a:r>
            <a:r>
              <a:rPr lang="pt-BR" dirty="0" smtClean="0"/>
              <a:t>método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getDelegate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() </a:t>
            </a:r>
            <a:r>
              <a:rPr lang="pt-BR" dirty="0"/>
              <a:t>retorna uma </a:t>
            </a:r>
            <a:r>
              <a:rPr lang="pt-BR" dirty="0" smtClean="0"/>
              <a:t>instância que implementa </a:t>
            </a:r>
            <a:r>
              <a:rPr lang="pt-BR" dirty="0"/>
              <a:t>a interface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org.hibernate.Session</a:t>
            </a:r>
            <a:endParaRPr lang="pt-BR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8457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Hibernate</a:t>
            </a:r>
            <a:r>
              <a:rPr lang="pt-BR" dirty="0" smtClean="0"/>
              <a:t> Query API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 err="1"/>
              <a:t>Criteria</a:t>
            </a:r>
            <a:r>
              <a:rPr lang="pt-BR" dirty="0"/>
              <a:t> Query API</a:t>
            </a:r>
          </a:p>
          <a:p>
            <a:pPr lvl="1"/>
            <a:r>
              <a:rPr lang="pt-BR" dirty="0"/>
              <a:t>Maneira mais simples de obter dados</a:t>
            </a:r>
          </a:p>
          <a:p>
            <a:pPr lvl="1"/>
            <a:r>
              <a:rPr lang="pt-BR" dirty="0"/>
              <a:t>Queries </a:t>
            </a:r>
            <a:r>
              <a:rPr lang="pt-BR" dirty="0" smtClean="0"/>
              <a:t>são feitas </a:t>
            </a:r>
            <a:r>
              <a:rPr lang="pt-BR" dirty="0"/>
              <a:t>programaticamente </a:t>
            </a:r>
            <a:r>
              <a:rPr lang="pt-BR" dirty="0" smtClean="0"/>
              <a:t>através </a:t>
            </a:r>
            <a:r>
              <a:rPr lang="pt-BR" dirty="0"/>
              <a:t>de uma API Java</a:t>
            </a:r>
          </a:p>
          <a:p>
            <a:r>
              <a:rPr lang="pt-BR" dirty="0" err="1"/>
              <a:t>Hibernate</a:t>
            </a:r>
            <a:r>
              <a:rPr lang="pt-BR" dirty="0"/>
              <a:t> Query </a:t>
            </a:r>
            <a:r>
              <a:rPr lang="pt-BR" dirty="0" err="1"/>
              <a:t>Language</a:t>
            </a:r>
            <a:endParaRPr lang="pt-BR" dirty="0"/>
          </a:p>
          <a:p>
            <a:pPr lvl="1"/>
            <a:r>
              <a:rPr lang="pt-BR" dirty="0"/>
              <a:t>Sintaxe e funcionalidades bastante parecidas com JPQL</a:t>
            </a:r>
          </a:p>
          <a:p>
            <a:pPr lvl="1"/>
            <a:r>
              <a:rPr lang="pt-BR" dirty="0"/>
              <a:t>http://</a:t>
            </a:r>
            <a:r>
              <a:rPr lang="pt-BR" dirty="0" smtClean="0"/>
              <a:t>javaplace.blogspot.com/2007/09/hibernate-query-language-hql-e-ejb.html</a:t>
            </a:r>
            <a:endParaRPr lang="pt-BR" dirty="0"/>
          </a:p>
          <a:p>
            <a:pPr lvl="1"/>
            <a:r>
              <a:rPr lang="pt-BR" dirty="0"/>
              <a:t>SQL Nativo</a:t>
            </a:r>
          </a:p>
        </p:txBody>
      </p:sp>
    </p:spTree>
    <p:extLst>
      <p:ext uri="{BB962C8B-B14F-4D97-AF65-F5344CB8AC3E}">
        <p14:creationId xmlns:p14="http://schemas.microsoft.com/office/powerpoint/2010/main" val="1483175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Como utilizar a </a:t>
            </a:r>
            <a:r>
              <a:rPr lang="pt-BR" dirty="0" err="1" smtClean="0"/>
              <a:t>Criteria</a:t>
            </a:r>
            <a:r>
              <a:rPr lang="pt-BR" dirty="0" smtClean="0"/>
              <a:t> API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t-BR" dirty="0"/>
              <a:t>Crie um objeto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org.hibernate.Criteria</a:t>
            </a:r>
            <a:r>
              <a:rPr lang="pt-BR" dirty="0" smtClean="0"/>
              <a:t> através </a:t>
            </a:r>
            <a:r>
              <a:rPr lang="pt-BR" dirty="0"/>
              <a:t>do </a:t>
            </a:r>
            <a:r>
              <a:rPr lang="pt-BR" i="1" dirty="0" err="1" smtClean="0"/>
              <a:t>factorymethod</a:t>
            </a:r>
            <a:r>
              <a:rPr lang="pt-BR" dirty="0" smtClean="0"/>
              <a:t>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createCriteria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(...) </a:t>
            </a:r>
            <a:r>
              <a:rPr lang="pt-BR" dirty="0"/>
              <a:t>da </a:t>
            </a:r>
            <a:r>
              <a:rPr lang="pt-BR" dirty="0" err="1"/>
              <a:t>Session</a:t>
            </a:r>
            <a:endParaRPr lang="pt-BR" dirty="0"/>
          </a:p>
          <a:p>
            <a:pPr lvl="1"/>
            <a:r>
              <a:rPr lang="pt-BR" dirty="0"/>
              <a:t>Passe a classe do objeto persistente ou o nome da </a:t>
            </a:r>
            <a:r>
              <a:rPr lang="pt-BR" dirty="0" smtClean="0"/>
              <a:t>entidade para </a:t>
            </a:r>
            <a:r>
              <a:rPr lang="pt-BR" dirty="0"/>
              <a:t>o </a:t>
            </a:r>
            <a:r>
              <a:rPr lang="pt-BR" dirty="0" smtClean="0"/>
              <a:t>método </a:t>
            </a:r>
            <a:r>
              <a:rPr lang="pt-BR" dirty="0" err="1"/>
              <a:t>createCriteria</a:t>
            </a:r>
            <a:r>
              <a:rPr lang="pt-BR" dirty="0"/>
              <a:t>(...)</a:t>
            </a:r>
          </a:p>
          <a:p>
            <a:pPr lvl="1"/>
            <a:r>
              <a:rPr lang="pt-BR" dirty="0"/>
              <a:t>Chame o </a:t>
            </a:r>
            <a:r>
              <a:rPr lang="pt-BR" dirty="0" err="1"/>
              <a:t>metodo</a:t>
            </a:r>
            <a:r>
              <a:rPr lang="pt-BR" dirty="0"/>
              <a:t> </a:t>
            </a:r>
            <a:r>
              <a:rPr lang="pt-BR" dirty="0" err="1"/>
              <a:t>list</a:t>
            </a:r>
            <a:r>
              <a:rPr lang="pt-BR" dirty="0"/>
              <a:t>() do objeto </a:t>
            </a:r>
            <a:r>
              <a:rPr lang="pt-BR" dirty="0" err="1"/>
              <a:t>Criteria</a:t>
            </a:r>
            <a:endParaRPr lang="pt-BR" dirty="0"/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r>
              <a:rPr lang="pt-BR" dirty="0" smtClean="0">
                <a:latin typeface="Courier New" pitchFamily="49" charset="0"/>
                <a:cs typeface="Courier New" pitchFamily="49" charset="0"/>
              </a:rPr>
              <a:t>//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Get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all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instances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of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Person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class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and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its subclasses</a:t>
            </a:r>
          </a:p>
          <a:p>
            <a:pPr marL="0" indent="0">
              <a:buNone/>
            </a:pPr>
            <a:r>
              <a:rPr lang="pt-BR" dirty="0" err="1">
                <a:latin typeface="Courier New" pitchFamily="49" charset="0"/>
                <a:cs typeface="Courier New" pitchFamily="49" charset="0"/>
              </a:rPr>
              <a:t>Criteria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crit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sess.createCriteria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Person.class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buNone/>
            </a:pPr>
            <a:r>
              <a:rPr lang="pt-BR" dirty="0" err="1">
                <a:latin typeface="Courier New" pitchFamily="49" charset="0"/>
                <a:cs typeface="Courier New" pitchFamily="49" charset="0"/>
              </a:rPr>
              <a:t>List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results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crit.list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4078513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Paginação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t-BR" dirty="0" err="1"/>
              <a:t>Hibernate</a:t>
            </a:r>
            <a:r>
              <a:rPr lang="pt-BR" dirty="0"/>
              <a:t> cuida da </a:t>
            </a:r>
            <a:r>
              <a:rPr lang="pt-BR" dirty="0" smtClean="0"/>
              <a:t>paginação</a:t>
            </a:r>
            <a:endParaRPr lang="pt-BR" dirty="0"/>
          </a:p>
          <a:p>
            <a:pPr lvl="1"/>
            <a:r>
              <a:rPr lang="pt-BR" dirty="0"/>
              <a:t>Retornar um numero </a:t>
            </a:r>
            <a:r>
              <a:rPr lang="pt-BR" dirty="0" smtClean="0"/>
              <a:t>fixo </a:t>
            </a:r>
            <a:r>
              <a:rPr lang="pt-BR" dirty="0"/>
              <a:t>de objetos</a:t>
            </a:r>
          </a:p>
          <a:p>
            <a:r>
              <a:rPr lang="pt-BR" dirty="0"/>
              <a:t>Dois </a:t>
            </a:r>
            <a:r>
              <a:rPr lang="pt-BR" dirty="0" smtClean="0"/>
              <a:t>métodos </a:t>
            </a:r>
            <a:r>
              <a:rPr lang="pt-BR" dirty="0"/>
              <a:t>da classe </a:t>
            </a:r>
            <a:r>
              <a:rPr lang="pt-BR" dirty="0" err="1"/>
              <a:t>Criteria</a:t>
            </a:r>
            <a:endParaRPr lang="pt-BR" dirty="0"/>
          </a:p>
          <a:p>
            <a:pPr lvl="1"/>
            <a:r>
              <a:rPr lang="pt-BR" dirty="0" err="1"/>
              <a:t>setFirstResult</a:t>
            </a:r>
            <a:r>
              <a:rPr lang="pt-BR" dirty="0"/>
              <a:t>() - seta a primeira linha do resultado</a:t>
            </a:r>
          </a:p>
          <a:p>
            <a:pPr lvl="1"/>
            <a:r>
              <a:rPr lang="pt-BR" dirty="0" err="1"/>
              <a:t>setMaxResult</a:t>
            </a:r>
            <a:r>
              <a:rPr lang="pt-BR" dirty="0"/>
              <a:t>() - seta a quantidade de linhas a retornar</a:t>
            </a:r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Criteria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crit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sess.createCriteria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Person.class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buNone/>
            </a:pP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crit.setFirstResult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(2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buNone/>
            </a:pPr>
            <a:r>
              <a:rPr lang="pt-BR" dirty="0" err="1">
                <a:latin typeface="Courier New" pitchFamily="49" charset="0"/>
                <a:cs typeface="Courier New" pitchFamily="49" charset="0"/>
              </a:rPr>
              <a:t>crit.setMaxResults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(50);</a:t>
            </a:r>
          </a:p>
          <a:p>
            <a:pPr marL="0" indent="0">
              <a:buNone/>
            </a:pPr>
            <a:r>
              <a:rPr lang="pt-BR" dirty="0" err="1">
                <a:latin typeface="Courier New" pitchFamily="49" charset="0"/>
                <a:cs typeface="Courier New" pitchFamily="49" charset="0"/>
              </a:rPr>
              <a:t>List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results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crit.list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468594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Restrictions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dirty="0"/>
              <a:t>Utilizada para obter objetos que </a:t>
            </a:r>
            <a:r>
              <a:rPr lang="pt-BR" dirty="0" smtClean="0"/>
              <a:t>satisfaçam determinadas condições</a:t>
            </a:r>
            <a:endParaRPr lang="pt-BR" dirty="0"/>
          </a:p>
          <a:p>
            <a:pPr lvl="1"/>
            <a:r>
              <a:rPr lang="pt-BR" dirty="0"/>
              <a:t>Exemplo: Objetos do tipo Pessoa cuja idade seja maior do </a:t>
            </a:r>
            <a:r>
              <a:rPr lang="pt-BR" dirty="0" smtClean="0"/>
              <a:t>que 20 </a:t>
            </a:r>
            <a:r>
              <a:rPr lang="pt-BR" dirty="0"/>
              <a:t>anos</a:t>
            </a:r>
          </a:p>
          <a:p>
            <a:r>
              <a:rPr lang="pt-BR" dirty="0"/>
              <a:t>Adicione </a:t>
            </a:r>
            <a:r>
              <a:rPr lang="pt-BR" dirty="0" smtClean="0"/>
              <a:t>restrições </a:t>
            </a:r>
            <a:r>
              <a:rPr lang="pt-BR" dirty="0"/>
              <a:t>para o objeto </a:t>
            </a:r>
            <a:r>
              <a:rPr lang="pt-BR" dirty="0" err="1"/>
              <a:t>Criteria</a:t>
            </a:r>
            <a:r>
              <a:rPr lang="pt-BR" dirty="0"/>
              <a:t> com o </a:t>
            </a:r>
            <a:r>
              <a:rPr lang="pt-BR" dirty="0" err="1"/>
              <a:t>metodo</a:t>
            </a:r>
            <a:r>
              <a:rPr lang="pt-BR" dirty="0"/>
              <a:t> </a:t>
            </a:r>
            <a:r>
              <a:rPr lang="pt-BR" dirty="0" err="1"/>
              <a:t>add</a:t>
            </a:r>
            <a:r>
              <a:rPr lang="pt-BR" dirty="0"/>
              <a:t>()</a:t>
            </a:r>
          </a:p>
          <a:p>
            <a:pPr lvl="1"/>
            <a:r>
              <a:rPr lang="pt-BR" dirty="0"/>
              <a:t>O </a:t>
            </a:r>
            <a:r>
              <a:rPr lang="pt-BR" dirty="0" smtClean="0"/>
              <a:t>método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add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pt-BR" dirty="0"/>
              <a:t> recebe um </a:t>
            </a:r>
            <a:r>
              <a:rPr lang="pt-BR" dirty="0" smtClean="0"/>
              <a:t>objeto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org.hib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e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rnate.criterion.Criterion</a:t>
            </a:r>
            <a:r>
              <a:rPr lang="pt-BR" dirty="0" smtClean="0"/>
              <a:t> </a:t>
            </a:r>
            <a:r>
              <a:rPr lang="pt-BR" dirty="0"/>
              <a:t>que representa uma </a:t>
            </a:r>
            <a:r>
              <a:rPr lang="pt-BR" dirty="0" smtClean="0"/>
              <a:t>única restrição</a:t>
            </a:r>
            <a:endParaRPr lang="pt-BR" dirty="0"/>
          </a:p>
          <a:p>
            <a:r>
              <a:rPr lang="pt-BR" dirty="0"/>
              <a:t>Podem existir </a:t>
            </a:r>
            <a:r>
              <a:rPr lang="pt-BR" dirty="0" smtClean="0"/>
              <a:t>várias </a:t>
            </a:r>
            <a:r>
              <a:rPr lang="pt-BR" dirty="0" err="1"/>
              <a:t>restrictions</a:t>
            </a:r>
            <a:r>
              <a:rPr lang="pt-BR" dirty="0"/>
              <a:t> para uma </a:t>
            </a:r>
            <a:r>
              <a:rPr lang="pt-BR" dirty="0" err="1"/>
              <a:t>Criteria</a:t>
            </a:r>
            <a:endParaRPr lang="pt-BR" dirty="0"/>
          </a:p>
          <a:p>
            <a:pPr lvl="1"/>
            <a:r>
              <a:rPr lang="pt-BR" dirty="0"/>
              <a:t>O </a:t>
            </a:r>
            <a:r>
              <a:rPr lang="pt-BR" dirty="0" err="1"/>
              <a:t>metodo</a:t>
            </a:r>
            <a:r>
              <a:rPr lang="pt-BR" dirty="0"/>
              <a:t>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add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pt-BR" dirty="0"/>
              <a:t> </a:t>
            </a:r>
            <a:r>
              <a:rPr lang="pt-BR" dirty="0" smtClean="0"/>
              <a:t>devolve </a:t>
            </a:r>
            <a:r>
              <a:rPr lang="pt-BR" dirty="0"/>
              <a:t>o </a:t>
            </a:r>
            <a:r>
              <a:rPr lang="pt-BR" dirty="0" smtClean="0"/>
              <a:t>próprio </a:t>
            </a:r>
            <a:r>
              <a:rPr lang="pt-BR" dirty="0"/>
              <a:t>objeto </a:t>
            </a:r>
            <a:r>
              <a:rPr lang="pt-BR" dirty="0" err="1"/>
              <a:t>Criteria</a:t>
            </a:r>
            <a:r>
              <a:rPr lang="pt-BR" dirty="0"/>
              <a:t> (</a:t>
            </a:r>
            <a:r>
              <a:rPr lang="pt-BR" dirty="0" err="1"/>
              <a:t>chaining</a:t>
            </a:r>
            <a:r>
              <a:rPr lang="pt-B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8529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Métodos da classe </a:t>
            </a:r>
            <a:r>
              <a:rPr lang="pt-BR" dirty="0" err="1" smtClean="0"/>
              <a:t>Restriction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55000" lnSpcReduction="20000"/>
          </a:bodyPr>
          <a:lstStyle/>
          <a:p>
            <a:r>
              <a:rPr lang="pt-BR" dirty="0" err="1">
                <a:latin typeface="Courier New" pitchFamily="49" charset="0"/>
                <a:cs typeface="Courier New" pitchFamily="49" charset="0"/>
              </a:rPr>
              <a:t>Restrictions.eq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name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", "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Shin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")</a:t>
            </a: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Restrictions.ne("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name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", "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NoName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")</a:t>
            </a:r>
          </a:p>
          <a:p>
            <a:r>
              <a:rPr lang="pt-BR" dirty="0" err="1">
                <a:latin typeface="Courier New" pitchFamily="49" charset="0"/>
                <a:cs typeface="Courier New" pitchFamily="49" charset="0"/>
              </a:rPr>
              <a:t>Restrictions.like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name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", "Sa%")</a:t>
            </a:r>
          </a:p>
          <a:p>
            <a:r>
              <a:rPr lang="pt-BR" dirty="0" err="1">
                <a:latin typeface="Courier New" pitchFamily="49" charset="0"/>
                <a:cs typeface="Courier New" pitchFamily="49" charset="0"/>
              </a:rPr>
              <a:t>Restrictions.ilike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name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", "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sa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%")</a:t>
            </a:r>
          </a:p>
          <a:p>
            <a:r>
              <a:rPr lang="pt-BR" dirty="0" err="1">
                <a:latin typeface="Courier New" pitchFamily="49" charset="0"/>
                <a:cs typeface="Courier New" pitchFamily="49" charset="0"/>
              </a:rPr>
              <a:t>Restrictions.isNull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name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Restrictions.gt("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price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",new Double(30.0))</a:t>
            </a:r>
          </a:p>
          <a:p>
            <a:r>
              <a:rPr lang="pt-BR" dirty="0" err="1">
                <a:latin typeface="Courier New" pitchFamily="49" charset="0"/>
                <a:cs typeface="Courier New" pitchFamily="49" charset="0"/>
              </a:rPr>
              <a:t>Restrictions.between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("age", new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Integer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(2), new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Integer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(10))</a:t>
            </a:r>
          </a:p>
          <a:p>
            <a:r>
              <a:rPr lang="pt-BR" dirty="0" err="1">
                <a:latin typeface="Courier New" pitchFamily="49" charset="0"/>
                <a:cs typeface="Courier New" pitchFamily="49" charset="0"/>
              </a:rPr>
              <a:t>Restrictions.or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(criterion1, criterion2)</a:t>
            </a:r>
          </a:p>
          <a:p>
            <a:r>
              <a:rPr lang="pt-BR" dirty="0" err="1">
                <a:latin typeface="Courier New" pitchFamily="49" charset="0"/>
                <a:cs typeface="Courier New" pitchFamily="49" charset="0"/>
              </a:rPr>
              <a:t>Restrictions.conjuntion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pt-BR" dirty="0" err="1">
                <a:latin typeface="Courier New" pitchFamily="49" charset="0"/>
                <a:cs typeface="Courier New" pitchFamily="49" charset="0"/>
              </a:rPr>
              <a:t>Restrictions.disjunction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966414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 de </a:t>
            </a:r>
            <a:r>
              <a:rPr lang="pt-BR" dirty="0" err="1" smtClean="0"/>
              <a:t>Restriction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pt-BR" dirty="0">
                <a:latin typeface="Courier New" pitchFamily="49" charset="0"/>
                <a:cs typeface="Courier New" pitchFamily="49" charset="0"/>
              </a:rPr>
              <a:t>// Resgata objetos do tipo Pessoa</a:t>
            </a:r>
          </a:p>
          <a:p>
            <a:pPr marL="0" indent="0">
              <a:buNone/>
            </a:pPr>
            <a:r>
              <a:rPr lang="pt-BR" dirty="0">
                <a:latin typeface="Courier New" pitchFamily="49" charset="0"/>
                <a:cs typeface="Courier New" pitchFamily="49" charset="0"/>
              </a:rPr>
              <a:t>// cujo nome segue um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padrao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e cuja</a:t>
            </a:r>
          </a:p>
          <a:p>
            <a:pPr marL="0" indent="0">
              <a:buNone/>
            </a:pPr>
            <a:r>
              <a:rPr lang="pt-BR" dirty="0">
                <a:latin typeface="Courier New" pitchFamily="49" charset="0"/>
                <a:cs typeface="Courier New" pitchFamily="49" charset="0"/>
              </a:rPr>
              <a:t>// idade 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é 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10 ou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null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(em branco)</a:t>
            </a:r>
            <a:endParaRPr lang="pt-BR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pt-BR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people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sess.createCriteria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Person.class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pt-BR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add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Restrictions.like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name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", "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Shin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%"))</a:t>
            </a:r>
          </a:p>
          <a:p>
            <a:pPr marL="0" indent="0">
              <a:buNone/>
            </a:pPr>
            <a:r>
              <a:rPr lang="pt-BR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add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Restrictions.or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(</a:t>
            </a:r>
          </a:p>
          <a:p>
            <a:pPr marL="0" indent="0">
              <a:buNone/>
            </a:pPr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Restrictions.eq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("age", new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Integer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(10)),</a:t>
            </a:r>
          </a:p>
          <a:p>
            <a:pPr marL="0" indent="0">
              <a:buNone/>
            </a:pPr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Restrictions.isNull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("age")))</a:t>
            </a:r>
          </a:p>
          <a:p>
            <a:pPr marL="0" indent="0">
              <a:buNone/>
            </a:pPr>
            <a:r>
              <a:rPr lang="pt-BR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list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828540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Ordenando resultados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dirty="0" smtClean="0"/>
              <a:t>É possível </a:t>
            </a:r>
            <a:r>
              <a:rPr lang="pt-BR" dirty="0"/>
              <a:t>ordenar resultados </a:t>
            </a:r>
            <a:r>
              <a:rPr lang="pt-BR" dirty="0" smtClean="0"/>
              <a:t>utilizando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org.hibernate.criterion.Order</a:t>
            </a:r>
            <a:endParaRPr lang="pt-BR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pt-BR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cats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sess.createCriteria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Cat.class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pt-BR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add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(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Restrictions.like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name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", "F%")</a:t>
            </a:r>
          </a:p>
          <a:p>
            <a:pPr marL="0" indent="0">
              <a:buNone/>
            </a:pPr>
            <a:r>
              <a:rPr lang="pt-BR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addOrder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(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Order.asc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name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") )</a:t>
            </a:r>
          </a:p>
          <a:p>
            <a:pPr marL="0" indent="0">
              <a:buNone/>
            </a:pPr>
            <a:r>
              <a:rPr lang="pt-BR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addOrder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(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Order.desc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("age") )</a:t>
            </a:r>
          </a:p>
          <a:p>
            <a:pPr marL="0" indent="0">
              <a:buNone/>
            </a:pPr>
            <a:r>
              <a:rPr lang="pt-BR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setMaxResults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(50)</a:t>
            </a:r>
          </a:p>
          <a:p>
            <a:pPr marL="0" indent="0">
              <a:buNone/>
            </a:pPr>
            <a:r>
              <a:rPr lang="pt-BR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list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803488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JPA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Especificação de um framework para mapeamento objeto-relacional</a:t>
            </a:r>
            <a:endParaRPr lang="pt-BR" dirty="0"/>
          </a:p>
          <a:p>
            <a:r>
              <a:rPr lang="pt-BR" dirty="0" smtClean="0"/>
              <a:t>Solução </a:t>
            </a:r>
            <a:r>
              <a:rPr lang="pt-BR" dirty="0"/>
              <a:t>mais simples e </a:t>
            </a:r>
            <a:r>
              <a:rPr lang="pt-BR" dirty="0" smtClean="0"/>
              <a:t>eficiente </a:t>
            </a:r>
            <a:r>
              <a:rPr lang="pt-BR" dirty="0"/>
              <a:t>que as existentes </a:t>
            </a:r>
            <a:r>
              <a:rPr lang="pt-BR" dirty="0" smtClean="0"/>
              <a:t>até o momento</a:t>
            </a:r>
            <a:endParaRPr lang="pt-BR" dirty="0"/>
          </a:p>
          <a:p>
            <a:r>
              <a:rPr lang="pt-BR" dirty="0"/>
              <a:t>Divulgado no Java EE 5 como parte do EJB 3</a:t>
            </a:r>
          </a:p>
        </p:txBody>
      </p:sp>
    </p:spTree>
    <p:extLst>
      <p:ext uri="{BB962C8B-B14F-4D97-AF65-F5344CB8AC3E}">
        <p14:creationId xmlns:p14="http://schemas.microsoft.com/office/powerpoint/2010/main" val="3390583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Associações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dirty="0" smtClean="0"/>
              <a:t>É possível especificar </a:t>
            </a:r>
            <a:r>
              <a:rPr lang="pt-BR" dirty="0" err="1"/>
              <a:t>constraints</a:t>
            </a:r>
            <a:r>
              <a:rPr lang="pt-BR" dirty="0"/>
              <a:t> em entidades </a:t>
            </a:r>
            <a:r>
              <a:rPr lang="pt-BR" dirty="0" smtClean="0"/>
              <a:t>relacionadas utilizando </a:t>
            </a:r>
            <a:r>
              <a:rPr lang="pt-BR" dirty="0" err="1"/>
              <a:t>createCriteria</a:t>
            </a:r>
            <a:r>
              <a:rPr lang="pt-BR" dirty="0"/>
              <a:t>(...)</a:t>
            </a:r>
          </a:p>
          <a:p>
            <a:pPr marL="0" indent="0">
              <a:buNone/>
            </a:pPr>
            <a:endParaRPr lang="pt-BR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cats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sess.createCriteria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Cat.class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pt-BR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add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Restrictions.like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name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", "F%")</a:t>
            </a:r>
          </a:p>
          <a:p>
            <a:pPr marL="0" indent="0">
              <a:buNone/>
            </a:pPr>
            <a:r>
              <a:rPr lang="pt-BR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createCriteria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kittens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")</a:t>
            </a:r>
          </a:p>
          <a:p>
            <a:pPr marL="0" indent="0">
              <a:buNone/>
            </a:pPr>
            <a:r>
              <a:rPr lang="pt-BR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add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Restrictions.like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name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", "F%"))</a:t>
            </a:r>
          </a:p>
          <a:p>
            <a:pPr marL="0" indent="0">
              <a:buNone/>
            </a:pPr>
            <a:r>
              <a:rPr lang="pt-BR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list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437546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Projeções e </a:t>
            </a:r>
            <a:r>
              <a:rPr lang="pt-BR" dirty="0" err="1" smtClean="0"/>
              <a:t>Aggregate</a:t>
            </a:r>
            <a:r>
              <a:rPr lang="pt-BR" dirty="0" smtClean="0"/>
              <a:t> </a:t>
            </a:r>
            <a:r>
              <a:rPr lang="pt-BR" dirty="0" err="1" smtClean="0"/>
              <a:t>Functions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pt-BR" dirty="0"/>
              <a:t>A </a:t>
            </a:r>
            <a:r>
              <a:rPr lang="pt-BR" dirty="0" smtClean="0"/>
              <a:t>classe </a:t>
            </a:r>
            <a:r>
              <a:rPr lang="pt-BR" sz="2800" dirty="0" err="1" smtClean="0">
                <a:latin typeface="Courier New" pitchFamily="49" charset="0"/>
                <a:cs typeface="Courier New" pitchFamily="49" charset="0"/>
              </a:rPr>
              <a:t>org.hibernate.criterion.Projections</a:t>
            </a:r>
            <a:r>
              <a:rPr lang="pt-BR" dirty="0" smtClean="0"/>
              <a:t> é </a:t>
            </a:r>
            <a:r>
              <a:rPr lang="pt-BR" dirty="0"/>
              <a:t>um </a:t>
            </a:r>
            <a:r>
              <a:rPr lang="pt-BR" i="1" dirty="0" err="1"/>
              <a:t>factory</a:t>
            </a:r>
            <a:r>
              <a:rPr lang="pt-BR" dirty="0"/>
              <a:t> </a:t>
            </a:r>
            <a:r>
              <a:rPr lang="pt-BR" dirty="0" smtClean="0"/>
              <a:t>para instâncias </a:t>
            </a:r>
            <a:r>
              <a:rPr lang="pt-BR" dirty="0"/>
              <a:t>de </a:t>
            </a:r>
            <a:r>
              <a:rPr lang="pt-BR" dirty="0" err="1"/>
              <a:t>Projection</a:t>
            </a:r>
            <a:endParaRPr lang="pt-BR" dirty="0"/>
          </a:p>
          <a:p>
            <a:r>
              <a:rPr lang="pt-BR" dirty="0"/>
              <a:t>Aplique uma </a:t>
            </a:r>
            <a:r>
              <a:rPr lang="pt-BR" dirty="0" smtClean="0"/>
              <a:t>projeção </a:t>
            </a:r>
            <a:r>
              <a:rPr lang="pt-BR" dirty="0"/>
              <a:t>em uma query </a:t>
            </a:r>
            <a:r>
              <a:rPr lang="pt-BR" dirty="0" smtClean="0"/>
              <a:t>através </a:t>
            </a:r>
            <a:r>
              <a:rPr lang="pt-BR" dirty="0"/>
              <a:t>do </a:t>
            </a:r>
            <a:r>
              <a:rPr lang="pt-BR" dirty="0" smtClean="0"/>
              <a:t>método </a:t>
            </a:r>
            <a:r>
              <a:rPr lang="pt-BR" dirty="0" err="1" smtClean="0"/>
              <a:t>setProjection</a:t>
            </a:r>
            <a:r>
              <a:rPr lang="pt-BR" dirty="0"/>
              <a:t>() da classe </a:t>
            </a:r>
            <a:r>
              <a:rPr lang="pt-BR" dirty="0" err="1"/>
              <a:t>Criteria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73472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Projeções e </a:t>
            </a:r>
            <a:r>
              <a:rPr lang="pt-BR" dirty="0" err="1" smtClean="0"/>
              <a:t>Aggregate</a:t>
            </a:r>
            <a:r>
              <a:rPr lang="pt-BR" dirty="0" smtClean="0"/>
              <a:t> </a:t>
            </a:r>
            <a:r>
              <a:rPr lang="pt-BR" dirty="0" err="1" smtClean="0"/>
              <a:t>Functions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err="1"/>
              <a:t>rowCount</a:t>
            </a:r>
            <a:r>
              <a:rPr lang="pt-BR" dirty="0"/>
              <a:t>()</a:t>
            </a:r>
          </a:p>
          <a:p>
            <a:r>
              <a:rPr lang="pt-BR" dirty="0" err="1"/>
              <a:t>avg</a:t>
            </a:r>
            <a:r>
              <a:rPr lang="pt-BR" dirty="0"/>
              <a:t>(</a:t>
            </a:r>
            <a:r>
              <a:rPr lang="pt-BR" dirty="0" err="1"/>
              <a:t>String</a:t>
            </a:r>
            <a:r>
              <a:rPr lang="pt-BR" dirty="0"/>
              <a:t> </a:t>
            </a:r>
            <a:r>
              <a:rPr lang="pt-BR" dirty="0" err="1"/>
              <a:t>propertyName</a:t>
            </a:r>
            <a:r>
              <a:rPr lang="pt-BR" dirty="0"/>
              <a:t>)</a:t>
            </a:r>
          </a:p>
          <a:p>
            <a:r>
              <a:rPr lang="pt-BR" dirty="0" err="1"/>
              <a:t>count</a:t>
            </a:r>
            <a:r>
              <a:rPr lang="pt-BR" dirty="0"/>
              <a:t>(</a:t>
            </a:r>
            <a:r>
              <a:rPr lang="pt-BR" dirty="0" err="1"/>
              <a:t>String</a:t>
            </a:r>
            <a:r>
              <a:rPr lang="pt-BR" dirty="0"/>
              <a:t> </a:t>
            </a:r>
            <a:r>
              <a:rPr lang="pt-BR" dirty="0" err="1"/>
              <a:t>propertyName</a:t>
            </a:r>
            <a:r>
              <a:rPr lang="pt-BR" dirty="0"/>
              <a:t>)</a:t>
            </a:r>
          </a:p>
          <a:p>
            <a:r>
              <a:rPr lang="pt-BR" dirty="0" err="1"/>
              <a:t>countDistinct</a:t>
            </a:r>
            <a:r>
              <a:rPr lang="pt-BR" dirty="0"/>
              <a:t>(</a:t>
            </a:r>
            <a:r>
              <a:rPr lang="pt-BR" dirty="0" err="1"/>
              <a:t>String</a:t>
            </a:r>
            <a:r>
              <a:rPr lang="pt-BR" dirty="0"/>
              <a:t> </a:t>
            </a:r>
            <a:r>
              <a:rPr lang="pt-BR" dirty="0" err="1"/>
              <a:t>propertyName</a:t>
            </a:r>
            <a:r>
              <a:rPr lang="pt-BR" dirty="0"/>
              <a:t>)</a:t>
            </a:r>
          </a:p>
          <a:p>
            <a:r>
              <a:rPr lang="pt-BR" dirty="0" err="1"/>
              <a:t>max</a:t>
            </a:r>
            <a:r>
              <a:rPr lang="pt-BR" dirty="0"/>
              <a:t>(</a:t>
            </a:r>
            <a:r>
              <a:rPr lang="pt-BR" dirty="0" err="1"/>
              <a:t>String</a:t>
            </a:r>
            <a:r>
              <a:rPr lang="pt-BR" dirty="0"/>
              <a:t> </a:t>
            </a:r>
            <a:r>
              <a:rPr lang="pt-BR" dirty="0" err="1"/>
              <a:t>propertyName</a:t>
            </a:r>
            <a:r>
              <a:rPr lang="pt-BR" dirty="0"/>
              <a:t>)</a:t>
            </a:r>
          </a:p>
          <a:p>
            <a:r>
              <a:rPr lang="pt-BR" dirty="0"/>
              <a:t>min(</a:t>
            </a:r>
            <a:r>
              <a:rPr lang="pt-BR" dirty="0" err="1"/>
              <a:t>String</a:t>
            </a:r>
            <a:r>
              <a:rPr lang="pt-BR" dirty="0"/>
              <a:t> </a:t>
            </a:r>
            <a:r>
              <a:rPr lang="pt-BR" dirty="0" err="1"/>
              <a:t>propertyName</a:t>
            </a:r>
            <a:r>
              <a:rPr lang="pt-BR" dirty="0"/>
              <a:t>)</a:t>
            </a:r>
          </a:p>
          <a:p>
            <a:r>
              <a:rPr lang="pt-BR" dirty="0"/>
              <a:t>sum(</a:t>
            </a:r>
            <a:r>
              <a:rPr lang="pt-BR" dirty="0" err="1"/>
              <a:t>String</a:t>
            </a:r>
            <a:r>
              <a:rPr lang="pt-BR" dirty="0"/>
              <a:t> </a:t>
            </a:r>
            <a:r>
              <a:rPr lang="pt-BR" dirty="0" err="1"/>
              <a:t>propertyName</a:t>
            </a:r>
            <a:r>
              <a:rPr lang="pt-B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04183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pt-BR" dirty="0">
                <a:latin typeface="Courier New" pitchFamily="49" charset="0"/>
                <a:cs typeface="Courier New" pitchFamily="49" charset="0"/>
              </a:rPr>
              <a:t>// Retorna uma lista com um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array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de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Object</a:t>
            </a:r>
            <a:endParaRPr lang="pt-BR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pt-BR" dirty="0">
                <a:latin typeface="Courier New" pitchFamily="49" charset="0"/>
                <a:cs typeface="Courier New" pitchFamily="49" charset="0"/>
              </a:rPr>
              <a:t>// como primeiro elemento. O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array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de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Object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contem</a:t>
            </a:r>
          </a:p>
          <a:p>
            <a:pPr marL="0" indent="0">
              <a:buNone/>
            </a:pPr>
            <a:r>
              <a:rPr lang="pt-BR" dirty="0">
                <a:latin typeface="Courier New" pitchFamily="49" charset="0"/>
                <a:cs typeface="Courier New" pitchFamily="49" charset="0"/>
              </a:rPr>
              <a:t>// todos os valores em ordem</a:t>
            </a:r>
          </a:p>
          <a:p>
            <a:pPr marL="0" indent="0">
              <a:buNone/>
            </a:pPr>
            <a:r>
              <a:rPr lang="pt-BR" dirty="0" err="1">
                <a:latin typeface="Courier New" pitchFamily="49" charset="0"/>
                <a:cs typeface="Courier New" pitchFamily="49" charset="0"/>
              </a:rPr>
              <a:t>Criteria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crit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sess.createCriteria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Product.class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buNone/>
            </a:pPr>
            <a:r>
              <a:rPr lang="pt-BR" dirty="0" err="1">
                <a:latin typeface="Courier New" pitchFamily="49" charset="0"/>
                <a:cs typeface="Courier New" pitchFamily="49" charset="0"/>
              </a:rPr>
              <a:t>ProjectionList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projectList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Projections.projectionList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(</a:t>
            </a:r>
          </a:p>
          <a:p>
            <a:pPr marL="0" indent="0">
              <a:buNone/>
            </a:pPr>
            <a:r>
              <a:rPr lang="pt-BR" dirty="0" err="1">
                <a:latin typeface="Courier New" pitchFamily="49" charset="0"/>
                <a:cs typeface="Courier New" pitchFamily="49" charset="0"/>
              </a:rPr>
              <a:t>projectList.add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Projections.avg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price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"));</a:t>
            </a:r>
          </a:p>
          <a:p>
            <a:pPr marL="0" indent="0">
              <a:buNone/>
            </a:pPr>
            <a:r>
              <a:rPr lang="pt-BR" dirty="0" err="1">
                <a:latin typeface="Courier New" pitchFamily="49" charset="0"/>
                <a:cs typeface="Courier New" pitchFamily="49" charset="0"/>
              </a:rPr>
              <a:t>projectList.add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Projections.sum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price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"));</a:t>
            </a:r>
          </a:p>
          <a:p>
            <a:pPr marL="0" indent="0">
              <a:buNone/>
            </a:pPr>
            <a:r>
              <a:rPr lang="pt-BR" dirty="0" err="1">
                <a:latin typeface="Courier New" pitchFamily="49" charset="0"/>
                <a:cs typeface="Courier New" pitchFamily="49" charset="0"/>
              </a:rPr>
              <a:t>crit.setProjection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projectList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buNone/>
            </a:pPr>
            <a:r>
              <a:rPr lang="pt-BR" dirty="0" err="1">
                <a:latin typeface="Courier New" pitchFamily="49" charset="0"/>
                <a:cs typeface="Courier New" pitchFamily="49" charset="0"/>
              </a:rPr>
              <a:t>List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results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crit.list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451208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Query </a:t>
            </a:r>
            <a:r>
              <a:rPr lang="pt-BR" dirty="0" err="1" smtClean="0"/>
              <a:t>by</a:t>
            </a:r>
            <a:r>
              <a:rPr lang="pt-BR" dirty="0" smtClean="0"/>
              <a:t> </a:t>
            </a:r>
            <a:r>
              <a:rPr lang="pt-BR" dirty="0" err="1" smtClean="0"/>
              <a:t>Example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dirty="0"/>
              <a:t>Prove um outro "</a:t>
            </a:r>
            <a:r>
              <a:rPr lang="pt-BR" dirty="0" smtClean="0"/>
              <a:t>estilo“ de </a:t>
            </a:r>
            <a:r>
              <a:rPr lang="pt-BR" dirty="0"/>
              <a:t>busca</a:t>
            </a:r>
          </a:p>
          <a:p>
            <a:r>
              <a:rPr lang="pt-BR" dirty="0"/>
              <a:t>Como realizar uma QBE</a:t>
            </a:r>
          </a:p>
          <a:p>
            <a:pPr lvl="1"/>
            <a:r>
              <a:rPr lang="pt-BR" dirty="0"/>
              <a:t>Parcialmente </a:t>
            </a:r>
            <a:r>
              <a:rPr lang="pt-BR" dirty="0" err="1"/>
              <a:t>popule</a:t>
            </a:r>
            <a:r>
              <a:rPr lang="pt-BR" dirty="0"/>
              <a:t> uma instancia de um objeto</a:t>
            </a:r>
          </a:p>
          <a:p>
            <a:pPr lvl="1"/>
            <a:r>
              <a:rPr lang="pt-BR" dirty="0"/>
              <a:t>Deixe o </a:t>
            </a:r>
            <a:r>
              <a:rPr lang="pt-BR" dirty="0" err="1"/>
              <a:t>Hibernate</a:t>
            </a:r>
            <a:r>
              <a:rPr lang="pt-BR" dirty="0"/>
              <a:t> construir uma </a:t>
            </a:r>
            <a:r>
              <a:rPr lang="pt-BR" dirty="0" err="1"/>
              <a:t>Criteria</a:t>
            </a:r>
            <a:r>
              <a:rPr lang="pt-BR" dirty="0"/>
              <a:t> utilizando a </a:t>
            </a:r>
            <a:r>
              <a:rPr lang="pt-BR" dirty="0" smtClean="0"/>
              <a:t>instancia como </a:t>
            </a:r>
            <a:r>
              <a:rPr lang="pt-BR" dirty="0"/>
              <a:t>exemplo</a:t>
            </a:r>
          </a:p>
          <a:p>
            <a:r>
              <a:rPr lang="pt-BR" dirty="0"/>
              <a:t>A classe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org.hibernate.criterion.Example</a:t>
            </a:r>
            <a:r>
              <a:rPr lang="pt-BR" dirty="0" smtClean="0"/>
              <a:t> </a:t>
            </a:r>
            <a:r>
              <a:rPr lang="pt-BR" dirty="0"/>
              <a:t>implementa </a:t>
            </a:r>
            <a:r>
              <a:rPr lang="pt-BR" dirty="0" smtClean="0"/>
              <a:t>a interface </a:t>
            </a:r>
            <a:r>
              <a:rPr lang="pt-BR" dirty="0" err="1"/>
              <a:t>Criterion</a:t>
            </a:r>
            <a:endParaRPr lang="pt-BR" dirty="0"/>
          </a:p>
          <a:p>
            <a:pPr lvl="1"/>
            <a:r>
              <a:rPr lang="pt-BR" dirty="0" smtClean="0"/>
              <a:t>Você </a:t>
            </a:r>
            <a:r>
              <a:rPr lang="pt-BR" dirty="0"/>
              <a:t>pode </a:t>
            </a:r>
            <a:r>
              <a:rPr lang="pt-BR" dirty="0" smtClean="0"/>
              <a:t>usá-la </a:t>
            </a:r>
            <a:r>
              <a:rPr lang="pt-BR" dirty="0"/>
              <a:t>como qualquer outra </a:t>
            </a:r>
            <a:r>
              <a:rPr lang="pt-BR" dirty="0" smtClean="0"/>
              <a:t>restrição</a:t>
            </a:r>
            <a:endParaRPr lang="pt-BR" dirty="0"/>
          </a:p>
          <a:p>
            <a:r>
              <a:rPr lang="pt-BR" dirty="0"/>
              <a:t>Utilize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Example.create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(...)</a:t>
            </a:r>
            <a:r>
              <a:rPr lang="pt-BR" dirty="0"/>
              <a:t> para criar uma </a:t>
            </a:r>
            <a:r>
              <a:rPr lang="pt-BR" dirty="0" smtClean="0"/>
              <a:t>restrição deste tipo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12265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pt-BR" sz="2000" dirty="0">
                <a:latin typeface="Courier New" pitchFamily="49" charset="0"/>
                <a:cs typeface="Courier New" pitchFamily="49" charset="0"/>
              </a:rPr>
              <a:t>// Recupera objetos do tipo Pessoa</a:t>
            </a:r>
          </a:p>
          <a:p>
            <a:pPr marL="0" indent="0">
              <a:buNone/>
            </a:pPr>
            <a:r>
              <a:rPr lang="pt-BR" sz="2000" dirty="0">
                <a:latin typeface="Courier New" pitchFamily="49" charset="0"/>
                <a:cs typeface="Courier New" pitchFamily="49" charset="0"/>
              </a:rPr>
              <a:t>// 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através 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de um exemplo</a:t>
            </a:r>
          </a:p>
          <a:p>
            <a:pPr marL="0" indent="0">
              <a:buNone/>
            </a:pP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Criteria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crit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sess.createCriteria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Person.class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buNone/>
            </a:pPr>
            <a:r>
              <a:rPr lang="pt-BR" sz="2000" dirty="0">
                <a:latin typeface="Courier New" pitchFamily="49" charset="0"/>
                <a:cs typeface="Courier New" pitchFamily="49" charset="0"/>
              </a:rPr>
              <a:t>Person 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person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 = new Person();</a:t>
            </a:r>
          </a:p>
          <a:p>
            <a:pPr marL="0" indent="0">
              <a:buNone/>
            </a:pP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person.setName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Shin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pPr marL="0" indent="0">
              <a:buNone/>
            </a:pP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Example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exampleRestriction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Example.create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person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buNone/>
            </a:pP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crit.add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exampleRestriction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buNone/>
            </a:pP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List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results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crit.list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734311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Hibernate</a:t>
            </a:r>
            <a:r>
              <a:rPr lang="pt-BR" dirty="0" smtClean="0"/>
              <a:t> </a:t>
            </a:r>
            <a:r>
              <a:rPr lang="pt-BR" dirty="0" err="1" smtClean="0"/>
              <a:t>Criteria</a:t>
            </a:r>
            <a:r>
              <a:rPr lang="pt-BR" dirty="0" smtClean="0"/>
              <a:t> API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dirty="0" err="1"/>
              <a:t>Facil</a:t>
            </a:r>
            <a:r>
              <a:rPr lang="pt-BR" dirty="0"/>
              <a:t> de usar, poderosa e elegante</a:t>
            </a:r>
          </a:p>
          <a:p>
            <a:r>
              <a:rPr lang="pt-BR" dirty="0"/>
              <a:t>Especialmente </a:t>
            </a:r>
            <a:r>
              <a:rPr lang="pt-BR" dirty="0" smtClean="0"/>
              <a:t>útil </a:t>
            </a:r>
            <a:r>
              <a:rPr lang="pt-BR" dirty="0"/>
              <a:t>quando e </a:t>
            </a:r>
            <a:r>
              <a:rPr lang="pt-BR" dirty="0" smtClean="0"/>
              <a:t>necessário </a:t>
            </a:r>
            <a:r>
              <a:rPr lang="pt-BR" dirty="0"/>
              <a:t>utilizar </a:t>
            </a:r>
            <a:r>
              <a:rPr lang="pt-BR" dirty="0" err="1" smtClean="0"/>
              <a:t>Dynamic</a:t>
            </a:r>
            <a:r>
              <a:rPr lang="pt-BR" dirty="0" smtClean="0"/>
              <a:t> Query </a:t>
            </a:r>
            <a:r>
              <a:rPr lang="pt-BR" dirty="0" err="1"/>
              <a:t>Generation</a:t>
            </a:r>
            <a:endParaRPr lang="pt-BR" dirty="0"/>
          </a:p>
          <a:p>
            <a:r>
              <a:rPr lang="pt-BR" dirty="0"/>
              <a:t>Por outro lado, queries </a:t>
            </a:r>
            <a:r>
              <a:rPr lang="pt-BR" dirty="0" err="1"/>
              <a:t>estaticas</a:t>
            </a:r>
            <a:r>
              <a:rPr lang="pt-BR" dirty="0"/>
              <a:t> externas possuem algumas</a:t>
            </a:r>
          </a:p>
          <a:p>
            <a:r>
              <a:rPr lang="pt-BR" dirty="0"/>
              <a:t>vantagens</a:t>
            </a:r>
          </a:p>
          <a:p>
            <a:pPr lvl="1"/>
            <a:r>
              <a:rPr lang="pt-BR" dirty="0"/>
              <a:t>Queries </a:t>
            </a:r>
            <a:r>
              <a:rPr lang="pt-BR" dirty="0" err="1"/>
              <a:t>externalizadas</a:t>
            </a:r>
            <a:r>
              <a:rPr lang="pt-BR" dirty="0"/>
              <a:t> podem ser auditadas e otimizadas (</a:t>
            </a:r>
            <a:r>
              <a:rPr lang="pt-BR" dirty="0" smtClean="0"/>
              <a:t>se </a:t>
            </a:r>
            <a:r>
              <a:rPr lang="pt-BR" dirty="0" err="1" smtClean="0"/>
              <a:t>necessario</a:t>
            </a:r>
            <a:r>
              <a:rPr lang="pt-BR" dirty="0"/>
              <a:t>) pelo DBA</a:t>
            </a:r>
          </a:p>
          <a:p>
            <a:pPr lvl="1"/>
            <a:r>
              <a:rPr lang="pt-BR" dirty="0" err="1"/>
              <a:t>Named</a:t>
            </a:r>
            <a:r>
              <a:rPr lang="pt-BR" dirty="0"/>
              <a:t> queries em arquivos de mapeamento concentram </a:t>
            </a:r>
            <a:r>
              <a:rPr lang="pt-BR" dirty="0" smtClean="0"/>
              <a:t>as queries </a:t>
            </a:r>
            <a:r>
              <a:rPr lang="pt-BR" dirty="0"/>
              <a:t>em apenas um lugar</a:t>
            </a:r>
          </a:p>
          <a:p>
            <a:pPr lvl="1"/>
            <a:r>
              <a:rPr lang="pt-BR" dirty="0" err="1"/>
              <a:t>Named</a:t>
            </a:r>
            <a:r>
              <a:rPr lang="pt-BR" dirty="0"/>
              <a:t> queries </a:t>
            </a:r>
            <a:r>
              <a:rPr lang="pt-BR" dirty="0" smtClean="0"/>
              <a:t>são fáceis </a:t>
            </a:r>
            <a:r>
              <a:rPr lang="pt-BR" dirty="0"/>
              <a:t>de guardar em cache (se </a:t>
            </a:r>
            <a:r>
              <a:rPr lang="pt-BR" dirty="0" smtClean="0"/>
              <a:t>necessário)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39208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JPA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dirty="0"/>
              <a:t>Frameworks que motivaram a </a:t>
            </a:r>
            <a:r>
              <a:rPr lang="pt-BR" dirty="0" smtClean="0"/>
              <a:t>criação </a:t>
            </a:r>
            <a:r>
              <a:rPr lang="pt-BR" dirty="0"/>
              <a:t>da </a:t>
            </a:r>
            <a:r>
              <a:rPr lang="pt-BR" dirty="0" smtClean="0"/>
              <a:t>JPA (</a:t>
            </a:r>
            <a:r>
              <a:rPr lang="pt-BR" dirty="0" err="1" smtClean="0"/>
              <a:t>Hibernate</a:t>
            </a:r>
            <a:r>
              <a:rPr lang="pt-BR" dirty="0" smtClean="0"/>
              <a:t>, </a:t>
            </a:r>
            <a:r>
              <a:rPr lang="pt-BR" dirty="0" err="1" smtClean="0"/>
              <a:t>Toplink</a:t>
            </a:r>
            <a:r>
              <a:rPr lang="pt-BR" dirty="0" smtClean="0"/>
              <a:t>, </a:t>
            </a:r>
            <a:r>
              <a:rPr lang="pt-BR" dirty="0" err="1" smtClean="0"/>
              <a:t>etc</a:t>
            </a:r>
            <a:r>
              <a:rPr lang="pt-BR" dirty="0" smtClean="0"/>
              <a:t>), adaptaram-se para </a:t>
            </a:r>
            <a:r>
              <a:rPr lang="pt-BR" dirty="0"/>
              <a:t>implementar esta </a:t>
            </a:r>
            <a:r>
              <a:rPr lang="pt-BR" dirty="0" smtClean="0"/>
              <a:t>especificação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9165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Anotações básicas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pt-BR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Entity</a:t>
            </a:r>
            <a:endParaRPr lang="pt-BR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Funcionario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implements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Serializable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buNone/>
            </a:pPr>
            <a:r>
              <a:rPr lang="pt-B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@Id</a:t>
            </a:r>
          </a:p>
          <a:p>
            <a:pPr marL="0" indent="0">
              <a:buNone/>
            </a:pPr>
            <a:r>
              <a:rPr lang="pt-B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private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id;</a:t>
            </a:r>
          </a:p>
          <a:p>
            <a:pPr marL="0" indent="0">
              <a:buNone/>
            </a:pPr>
            <a:r>
              <a:rPr lang="pt-B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private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nome;</a:t>
            </a:r>
          </a:p>
          <a:p>
            <a:pPr marL="0" indent="0">
              <a:buNone/>
            </a:pPr>
            <a:r>
              <a:rPr lang="pt-B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@Temporal (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TemporalType.DATE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pt-B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private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Date nascimento;</a:t>
            </a:r>
          </a:p>
          <a:p>
            <a:pPr marL="0" indent="0">
              <a:buNone/>
            </a:pPr>
            <a:r>
              <a:rPr lang="pt-B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//Construtor default,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getter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e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setter</a:t>
            </a:r>
            <a:endParaRPr lang="pt-BR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pt-BR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pt-BR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1958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Anotações básicas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pt-BR" sz="1000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pt-BR" sz="1000" dirty="0" err="1" smtClean="0">
                <a:latin typeface="Courier New" pitchFamily="49" charset="0"/>
                <a:cs typeface="Courier New" pitchFamily="49" charset="0"/>
              </a:rPr>
              <a:t>Entity</a:t>
            </a:r>
            <a:endParaRPr lang="pt-BR" sz="1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pt-BR" sz="1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000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1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000" dirty="0" err="1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pt-BR" sz="1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000" dirty="0" err="1" smtClean="0">
                <a:latin typeface="Courier New" pitchFamily="49" charset="0"/>
                <a:cs typeface="Courier New" pitchFamily="49" charset="0"/>
              </a:rPr>
              <a:t>Funcionario</a:t>
            </a:r>
            <a:r>
              <a:rPr lang="pt-BR" sz="1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000" dirty="0" err="1" smtClean="0">
                <a:latin typeface="Courier New" pitchFamily="49" charset="0"/>
                <a:cs typeface="Courier New" pitchFamily="49" charset="0"/>
              </a:rPr>
              <a:t>implements</a:t>
            </a:r>
            <a:r>
              <a:rPr lang="pt-BR" sz="1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000" dirty="0" err="1" smtClean="0">
                <a:latin typeface="Courier New" pitchFamily="49" charset="0"/>
                <a:cs typeface="Courier New" pitchFamily="49" charset="0"/>
              </a:rPr>
              <a:t>Serializable</a:t>
            </a:r>
            <a:r>
              <a:rPr lang="pt-BR" sz="10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buNone/>
            </a:pPr>
            <a:r>
              <a:rPr lang="pt-BR" sz="1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000" dirty="0" err="1" smtClean="0">
                <a:latin typeface="Courier New" pitchFamily="49" charset="0"/>
                <a:cs typeface="Courier New" pitchFamily="49" charset="0"/>
              </a:rPr>
              <a:t>private</a:t>
            </a:r>
            <a:r>
              <a:rPr lang="pt-BR" sz="1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0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000" dirty="0" smtClean="0">
                <a:latin typeface="Courier New" pitchFamily="49" charset="0"/>
                <a:cs typeface="Courier New" pitchFamily="49" charset="0"/>
              </a:rPr>
              <a:t> id;</a:t>
            </a:r>
          </a:p>
          <a:p>
            <a:pPr marL="0" indent="0">
              <a:buNone/>
            </a:pPr>
            <a:r>
              <a:rPr lang="pt-BR" sz="1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000" dirty="0" err="1" smtClean="0">
                <a:latin typeface="Courier New" pitchFamily="49" charset="0"/>
                <a:cs typeface="Courier New" pitchFamily="49" charset="0"/>
              </a:rPr>
              <a:t>private</a:t>
            </a:r>
            <a:r>
              <a:rPr lang="pt-BR" sz="1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000" dirty="0" err="1" smtClean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pt-BR" sz="1000" dirty="0" smtClean="0">
                <a:latin typeface="Courier New" pitchFamily="49" charset="0"/>
                <a:cs typeface="Courier New" pitchFamily="49" charset="0"/>
              </a:rPr>
              <a:t> nome;</a:t>
            </a:r>
          </a:p>
          <a:p>
            <a:pPr marL="0" indent="0">
              <a:buNone/>
            </a:pPr>
            <a:r>
              <a:rPr lang="pt-BR" sz="1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000" dirty="0" err="1" smtClean="0">
                <a:latin typeface="Courier New" pitchFamily="49" charset="0"/>
                <a:cs typeface="Courier New" pitchFamily="49" charset="0"/>
              </a:rPr>
              <a:t>private</a:t>
            </a:r>
            <a:r>
              <a:rPr lang="pt-BR" sz="1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000" dirty="0" err="1" smtClean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pt-BR" sz="1000" dirty="0" smtClean="0">
                <a:latin typeface="Courier New" pitchFamily="49" charset="0"/>
                <a:cs typeface="Courier New" pitchFamily="49" charset="0"/>
              </a:rPr>
              <a:t> nascimento;</a:t>
            </a:r>
          </a:p>
          <a:p>
            <a:pPr marL="0" indent="0">
              <a:buNone/>
            </a:pPr>
            <a:r>
              <a:rPr lang="pt-BR" sz="1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000" dirty="0" smtClean="0">
                <a:latin typeface="Courier New" pitchFamily="49" charset="0"/>
                <a:cs typeface="Courier New" pitchFamily="49" charset="0"/>
              </a:rPr>
              <a:t> @Id</a:t>
            </a:r>
          </a:p>
          <a:p>
            <a:pPr marL="0" indent="0">
              <a:buNone/>
            </a:pPr>
            <a:r>
              <a:rPr lang="pt-BR" sz="1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000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1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0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000" dirty="0" err="1" smtClean="0">
                <a:latin typeface="Courier New" pitchFamily="49" charset="0"/>
                <a:cs typeface="Courier New" pitchFamily="49" charset="0"/>
              </a:rPr>
              <a:t>getId</a:t>
            </a:r>
            <a:r>
              <a:rPr lang="pt-BR" sz="1000" dirty="0" smtClean="0">
                <a:latin typeface="Courier New" pitchFamily="49" charset="0"/>
                <a:cs typeface="Courier New" pitchFamily="49" charset="0"/>
              </a:rPr>
              <a:t>(){</a:t>
            </a:r>
          </a:p>
          <a:p>
            <a:pPr marL="0" indent="0">
              <a:buNone/>
            </a:pPr>
            <a:r>
              <a:rPr lang="pt-BR" sz="1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0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1000" dirty="0" err="1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pt-BR" sz="1000" dirty="0" smtClean="0">
                <a:latin typeface="Courier New" pitchFamily="49" charset="0"/>
                <a:cs typeface="Courier New" pitchFamily="49" charset="0"/>
              </a:rPr>
              <a:t> id;</a:t>
            </a:r>
          </a:p>
          <a:p>
            <a:pPr marL="0" indent="0">
              <a:buNone/>
            </a:pPr>
            <a:r>
              <a:rPr lang="pt-BR" sz="1000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marL="0" indent="0">
              <a:buNone/>
            </a:pPr>
            <a:r>
              <a:rPr lang="pt-BR" sz="1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000" dirty="0" smtClean="0">
                <a:latin typeface="Courier New" pitchFamily="49" charset="0"/>
                <a:cs typeface="Courier New" pitchFamily="49" charset="0"/>
              </a:rPr>
              <a:t> @Temporal (</a:t>
            </a:r>
            <a:r>
              <a:rPr lang="pt-BR" sz="1000" dirty="0" err="1" smtClean="0">
                <a:latin typeface="Courier New" pitchFamily="49" charset="0"/>
                <a:cs typeface="Courier New" pitchFamily="49" charset="0"/>
              </a:rPr>
              <a:t>TemporalType.DATE</a:t>
            </a:r>
            <a:r>
              <a:rPr lang="pt-BR" sz="10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pt-BR" sz="1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000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1000" dirty="0" smtClean="0">
                <a:latin typeface="Courier New" pitchFamily="49" charset="0"/>
                <a:cs typeface="Courier New" pitchFamily="49" charset="0"/>
              </a:rPr>
              <a:t> Date </a:t>
            </a:r>
            <a:r>
              <a:rPr lang="pt-BR" sz="1000" dirty="0" err="1" smtClean="0">
                <a:latin typeface="Courier New" pitchFamily="49" charset="0"/>
                <a:cs typeface="Courier New" pitchFamily="49" charset="0"/>
              </a:rPr>
              <a:t>getNascimento</a:t>
            </a:r>
            <a:r>
              <a:rPr lang="pt-BR" sz="1000" dirty="0" smtClean="0">
                <a:latin typeface="Courier New" pitchFamily="49" charset="0"/>
                <a:cs typeface="Courier New" pitchFamily="49" charset="0"/>
              </a:rPr>
              <a:t>(){</a:t>
            </a:r>
          </a:p>
          <a:p>
            <a:pPr marL="0" indent="0">
              <a:buNone/>
            </a:pPr>
            <a:r>
              <a:rPr lang="pt-BR" sz="1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0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1000" dirty="0" err="1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pt-BR" sz="1000" dirty="0" smtClean="0">
                <a:latin typeface="Courier New" pitchFamily="49" charset="0"/>
                <a:cs typeface="Courier New" pitchFamily="49" charset="0"/>
              </a:rPr>
              <a:t> nascimento;</a:t>
            </a:r>
          </a:p>
          <a:p>
            <a:pPr marL="0" indent="0">
              <a:buNone/>
            </a:pPr>
            <a:r>
              <a:rPr lang="pt-BR" sz="1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000" dirty="0" smtClean="0">
                <a:latin typeface="Courier New" pitchFamily="49" charset="0"/>
                <a:cs typeface="Courier New" pitchFamily="49" charset="0"/>
              </a:rPr>
              <a:t> }</a:t>
            </a:r>
          </a:p>
          <a:p>
            <a:pPr marL="0" indent="0">
              <a:buNone/>
            </a:pPr>
            <a:r>
              <a:rPr lang="pt-BR" sz="1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000" dirty="0" smtClean="0">
                <a:latin typeface="Courier New" pitchFamily="49" charset="0"/>
                <a:cs typeface="Courier New" pitchFamily="49" charset="0"/>
              </a:rPr>
              <a:t> //Outros </a:t>
            </a:r>
            <a:r>
              <a:rPr lang="pt-BR" sz="1000" dirty="0" err="1" smtClean="0">
                <a:latin typeface="Courier New" pitchFamily="49" charset="0"/>
                <a:cs typeface="Courier New" pitchFamily="49" charset="0"/>
              </a:rPr>
              <a:t>getters</a:t>
            </a:r>
            <a:r>
              <a:rPr lang="pt-BR" sz="1000" dirty="0" smtClean="0">
                <a:latin typeface="Courier New" pitchFamily="49" charset="0"/>
                <a:cs typeface="Courier New" pitchFamily="49" charset="0"/>
              </a:rPr>
              <a:t> e </a:t>
            </a:r>
            <a:r>
              <a:rPr lang="pt-BR" sz="1000" dirty="0" err="1" smtClean="0">
                <a:latin typeface="Courier New" pitchFamily="49" charset="0"/>
                <a:cs typeface="Courier New" pitchFamily="49" charset="0"/>
              </a:rPr>
              <a:t>setters</a:t>
            </a:r>
            <a:endParaRPr lang="pt-BR" sz="1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pt-BR" sz="1000" dirty="0">
                <a:latin typeface="Courier New" pitchFamily="49" charset="0"/>
                <a:cs typeface="Courier New" pitchFamily="49" charset="0"/>
              </a:rPr>
              <a:t>}</a:t>
            </a:r>
            <a:endParaRPr lang="pt-BR" sz="100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5546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Anotações básicas - @Id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pt-BR" dirty="0">
                <a:latin typeface="Courier New" pitchFamily="49" charset="0"/>
                <a:cs typeface="Courier New" pitchFamily="49" charset="0"/>
              </a:rPr>
              <a:t>@Id</a:t>
            </a:r>
          </a:p>
          <a:p>
            <a:pPr marL="0" indent="0">
              <a:buNone/>
            </a:pPr>
            <a:r>
              <a:rPr lang="pt-BR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Generated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Value</a:t>
            </a:r>
            <a:endParaRPr lang="pt-BR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pt-BR" dirty="0" err="1">
                <a:latin typeface="Courier New" pitchFamily="49" charset="0"/>
                <a:cs typeface="Courier New" pitchFamily="49" charset="0"/>
              </a:rPr>
              <a:t>private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id;</a:t>
            </a:r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@</a:t>
            </a:r>
            <a:r>
              <a:rPr lang="pt-BR" dirty="0"/>
              <a:t>Id - </a:t>
            </a:r>
            <a:r>
              <a:rPr lang="pt-BR" dirty="0" smtClean="0"/>
              <a:t>Define </a:t>
            </a:r>
            <a:r>
              <a:rPr lang="pt-BR" dirty="0"/>
              <a:t>qual campo que é</a:t>
            </a:r>
            <a:r>
              <a:rPr lang="pt-BR" dirty="0" smtClean="0"/>
              <a:t> </a:t>
            </a:r>
            <a:r>
              <a:rPr lang="pt-BR" dirty="0"/>
              <a:t>a chave </a:t>
            </a:r>
            <a:r>
              <a:rPr lang="pt-BR" dirty="0" smtClean="0"/>
              <a:t>primária</a:t>
            </a:r>
            <a:r>
              <a:rPr lang="pt-BR" dirty="0"/>
              <a:t>.</a:t>
            </a:r>
          </a:p>
          <a:p>
            <a:pPr marL="0" indent="0">
              <a:buNone/>
            </a:pPr>
            <a:r>
              <a:rPr lang="pt-BR" dirty="0" smtClean="0"/>
              <a:t>@</a:t>
            </a:r>
            <a:r>
              <a:rPr lang="pt-BR" dirty="0" err="1"/>
              <a:t>GeneratedValue</a:t>
            </a:r>
            <a:r>
              <a:rPr lang="pt-BR" dirty="0"/>
              <a:t> - </a:t>
            </a:r>
            <a:r>
              <a:rPr lang="pt-BR" dirty="0" smtClean="0"/>
              <a:t>Define </a:t>
            </a:r>
            <a:r>
              <a:rPr lang="pt-BR" dirty="0"/>
              <a:t>como que o JPA gera os valores para </a:t>
            </a:r>
            <a:r>
              <a:rPr lang="pt-BR" dirty="0" smtClean="0"/>
              <a:t>a chave primária</a:t>
            </a:r>
            <a:r>
              <a:rPr lang="pt-BR" dirty="0"/>
              <a:t>. Pode ser de quatro tipos: AUTO (o default</a:t>
            </a:r>
            <a:r>
              <a:rPr lang="pt-BR" dirty="0" smtClean="0"/>
              <a:t>), IDENTITY</a:t>
            </a:r>
            <a:r>
              <a:rPr lang="pt-BR" dirty="0"/>
              <a:t>, SEQUENCE e TABLE</a:t>
            </a:r>
            <a:r>
              <a:rPr lang="pt-BR" dirty="0" smtClean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26908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resentação em Tela Larga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5000"/>
                <a:satMod val="150000"/>
              </a:schemeClr>
            </a:gs>
            <a:gs pos="35000">
              <a:schemeClr val="phClr">
                <a:shade val="60000"/>
                <a:satMod val="150000"/>
              </a:schemeClr>
            </a:gs>
            <a:gs pos="100000">
              <a:schemeClr val="phClr">
                <a:tint val="97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WidescreenPresentation</Template>
  <TotalTime>0</TotalTime>
  <Words>2119</Words>
  <Application>Microsoft Office PowerPoint</Application>
  <PresentationFormat>Apresentação na tela (16:9)</PresentationFormat>
  <Paragraphs>381</Paragraphs>
  <Slides>56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56</vt:i4>
      </vt:variant>
    </vt:vector>
  </HeadingPairs>
  <TitlesOfParts>
    <vt:vector size="57" baseType="lpstr">
      <vt:lpstr>Apresentação em Tela Larga</vt:lpstr>
      <vt:lpstr>JPA &amp; Hibernate  Gustavo Ansaldi Oliva {golivax@gmail.com, GOLIVA@ime.usp.br}</vt:lpstr>
      <vt:lpstr>Agenda</vt:lpstr>
      <vt:lpstr>Introdução</vt:lpstr>
      <vt:lpstr>Object-Relational Impedance Mismatch</vt:lpstr>
      <vt:lpstr>JPA</vt:lpstr>
      <vt:lpstr>JPA</vt:lpstr>
      <vt:lpstr>Anotações básicas</vt:lpstr>
      <vt:lpstr>Anotações básicas</vt:lpstr>
      <vt:lpstr>Anotações básicas - @Id</vt:lpstr>
      <vt:lpstr>Anotações básicas - @Id</vt:lpstr>
      <vt:lpstr>Anotações básicas - @Id</vt:lpstr>
      <vt:lpstr>Anotações básicas - @Id</vt:lpstr>
      <vt:lpstr>Anotações básicas - @Id</vt:lpstr>
      <vt:lpstr>Anotações básicas - @Temporal</vt:lpstr>
      <vt:lpstr>Anotações básicas - @Enumerated</vt:lpstr>
      <vt:lpstr>Anotações básicas - @Lob, @Basic</vt:lpstr>
      <vt:lpstr>Anotações básicas - @Entity, @Table</vt:lpstr>
      <vt:lpstr>Anotações básicas - @Column</vt:lpstr>
      <vt:lpstr>Mapeando relacionamentos - @OneToOne</vt:lpstr>
      <vt:lpstr>Mapeando relacionamentos - @ManyToOne</vt:lpstr>
      <vt:lpstr>Mapeando relacionamentos - @OneToMany</vt:lpstr>
      <vt:lpstr>Mapeando relacionamentos - @OneToMany</vt:lpstr>
      <vt:lpstr>Mapeando relacionamentos - @ManyToMany</vt:lpstr>
      <vt:lpstr>Mapeando relacionamentos - @ManyToMany</vt:lpstr>
      <vt:lpstr>Mapeando relacionamentos - Herança </vt:lpstr>
      <vt:lpstr>Entity Manager</vt:lpstr>
      <vt:lpstr>Transaction Association</vt:lpstr>
      <vt:lpstr>Entity Lifecycle Management</vt:lpstr>
      <vt:lpstr>Entity Lifecycle Management</vt:lpstr>
      <vt:lpstr>Entity Identity Management</vt:lpstr>
      <vt:lpstr>Cache Management</vt:lpstr>
      <vt:lpstr>Query Factory</vt:lpstr>
      <vt:lpstr>Closing</vt:lpstr>
      <vt:lpstr>JPQL</vt:lpstr>
      <vt:lpstr>Comandos</vt:lpstr>
      <vt:lpstr>Exemplo</vt:lpstr>
      <vt:lpstr>Exemplo</vt:lpstr>
      <vt:lpstr>Apresentação do PowerPoint</vt:lpstr>
      <vt:lpstr>Apresentação do PowerPoint</vt:lpstr>
      <vt:lpstr>Apresentação do PowerPoint</vt:lpstr>
      <vt:lpstr>Hibernate</vt:lpstr>
      <vt:lpstr>Utilizando a API do Hibernate</vt:lpstr>
      <vt:lpstr>Hibernate Query API</vt:lpstr>
      <vt:lpstr>Como utilizar a Criteria API</vt:lpstr>
      <vt:lpstr>Paginação</vt:lpstr>
      <vt:lpstr>Restrictions</vt:lpstr>
      <vt:lpstr>Métodos da classe Restriction</vt:lpstr>
      <vt:lpstr>Exemplo de Restriction</vt:lpstr>
      <vt:lpstr>Ordenando resultados</vt:lpstr>
      <vt:lpstr>Associações</vt:lpstr>
      <vt:lpstr>Projeções e Aggregate Functions</vt:lpstr>
      <vt:lpstr>Projeções e Aggregate Functions</vt:lpstr>
      <vt:lpstr>Exemplo</vt:lpstr>
      <vt:lpstr>Query by Example</vt:lpstr>
      <vt:lpstr>Exemplo</vt:lpstr>
      <vt:lpstr>Hibernate Criteria API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2011-08-09T01:17:35Z</dcterms:created>
  <dcterms:modified xsi:type="dcterms:W3CDTF">2011-08-10T13:51:10Z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1046</vt:i4>
  </property>
  <property fmtid="{D5CDD505-2E9C-101B-9397-08002B2CF9AE}" pid="3" name="_Version">
    <vt:lpwstr>12.0.4518</vt:lpwstr>
  </property>
</Properties>
</file>