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3"/>
  </p:notesMasterIdLst>
  <p:sldIdLst>
    <p:sldId id="256" r:id="rId2"/>
    <p:sldId id="257" r:id="rId3"/>
    <p:sldId id="272" r:id="rId4"/>
    <p:sldId id="263" r:id="rId5"/>
    <p:sldId id="259" r:id="rId6"/>
    <p:sldId id="270" r:id="rId7"/>
    <p:sldId id="271" r:id="rId8"/>
    <p:sldId id="260" r:id="rId9"/>
    <p:sldId id="261" r:id="rId10"/>
    <p:sldId id="273" r:id="rId11"/>
    <p:sldId id="274" r:id="rId12"/>
    <p:sldId id="262" r:id="rId13"/>
    <p:sldId id="275" r:id="rId14"/>
    <p:sldId id="276" r:id="rId15"/>
    <p:sldId id="264" r:id="rId16"/>
    <p:sldId id="266" r:id="rId17"/>
    <p:sldId id="265" r:id="rId18"/>
    <p:sldId id="277" r:id="rId19"/>
    <p:sldId id="268" r:id="rId20"/>
    <p:sldId id="27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90C3FF7-B568-425D-99B0-F7F4E50E5100}">
          <p14:sldIdLst>
            <p14:sldId id="256"/>
            <p14:sldId id="257"/>
            <p14:sldId id="272"/>
            <p14:sldId id="263"/>
            <p14:sldId id="259"/>
            <p14:sldId id="270"/>
            <p14:sldId id="271"/>
            <p14:sldId id="260"/>
            <p14:sldId id="261"/>
            <p14:sldId id="273"/>
            <p14:sldId id="274"/>
            <p14:sldId id="262"/>
            <p14:sldId id="275"/>
            <p14:sldId id="276"/>
            <p14:sldId id="264"/>
            <p14:sldId id="266"/>
            <p14:sldId id="265"/>
            <p14:sldId id="277"/>
            <p14:sldId id="268"/>
            <p14:sldId id="27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59" autoAdjust="0"/>
  </p:normalViewPr>
  <p:slideViewPr>
    <p:cSldViewPr snapToGrid="0">
      <p:cViewPr varScale="1">
        <p:scale>
          <a:sx n="77" d="100"/>
          <a:sy n="77" d="100"/>
        </p:scale>
        <p:origin x="10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15B15-C25E-44A5-AA8B-982210CB7094}" type="datetimeFigureOut">
              <a:rPr lang="pt-BR" smtClean="0"/>
              <a:t>12/11/2013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0BC8-B87C-4DDF-9E69-F7B484BADD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0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92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0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97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05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5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7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80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8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03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63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14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 </a:t>
            </a:r>
            <a:r>
              <a:rPr lang="en-US" dirty="0" err="1" smtClean="0"/>
              <a:t>brilha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98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 </a:t>
            </a:r>
            <a:r>
              <a:rPr lang="en-US" dirty="0" err="1" smtClean="0"/>
              <a:t>responde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4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6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</a:p>
          <a:p>
            <a:endParaRPr lang="en-US" dirty="0" smtClean="0"/>
          </a:p>
          <a:p>
            <a:r>
              <a:rPr lang="en-US" dirty="0" err="1" smtClean="0"/>
              <a:t>Pesquisar</a:t>
            </a:r>
            <a:r>
              <a:rPr lang="en-US" dirty="0" smtClean="0"/>
              <a:t> </a:t>
            </a:r>
            <a:r>
              <a:rPr lang="en-US" dirty="0" err="1" smtClean="0"/>
              <a:t>onet</a:t>
            </a:r>
            <a:r>
              <a:rPr lang="en-US" dirty="0" smtClean="0"/>
              <a:t> e </a:t>
            </a:r>
            <a:r>
              <a:rPr lang="en-US" dirty="0" err="1" smtClean="0"/>
              <a:t>xeround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8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54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2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28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(Gabriel)Uma das motivações para a</a:t>
            </a:r>
            <a:r>
              <a:rPr lang="pt-BR" baseline="0" dirty="0" smtClean="0"/>
              <a:t> escolha desse artigo foi que tenho como projeto de pesquisa o Smart Audio City Guide que é um projeto do professor Marco Gerosa, junto com alunos da FAU. E esse sistema é o Smart Audio City Guide e ele tem como intuito auxiliar a locação de deficientes visuais em ambiente urbano.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38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03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CCE-BA63-43DD-9A8F-D3A34D1C207B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4363-0470-4741-AE36-6E80383105AB}" type="datetime1">
              <a:rPr lang="pt-BR" smtClean="0"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394-A8B1-4D3A-95EE-445A3470BB01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2BEB-6908-4461-BBFD-3C8D133B45DE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0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4332-B4AD-4F85-8D69-4802F57C45BC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5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6EBF-C818-4C44-849D-CA338826C5A6}" type="datetime1">
              <a:rPr lang="pt-BR" smtClean="0"/>
              <a:t>12/11/2013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3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2D4-D2AD-4A47-91A1-21A4123C2DD7}" type="datetime1">
              <a:rPr lang="pt-BR" smtClean="0"/>
              <a:t>12/11/2013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48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74A-693A-4E48-A655-CD7705B8EAEB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2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3567-3533-42C6-90EB-AC26D68E0D24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9D3-D87A-4B4E-AC14-01FF71B3A7DA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4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73B-3A2D-4149-B678-02EFD1EF2FEE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639E-84D1-45F0-8ABB-2CAC3569BE6A}" type="datetime1">
              <a:rPr lang="pt-BR" smtClean="0"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6E7-0894-4ADA-A91F-C3E2962BE649}" type="datetime1">
              <a:rPr lang="pt-BR" smtClean="0"/>
              <a:t>12/11/2013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4C14-78A5-4883-8329-B2F4C1B9F66B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4E8-7B3E-4AD0-A9BA-E82FEA173EC8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9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753-80D9-4368-A37D-925B30C93570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EF69-5C01-4C9B-BA33-6ECF029A9D4E}" type="datetime1">
              <a:rPr lang="pt-BR" smtClean="0"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666DB-724E-4A80-BDAC-E39E54527F02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9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Panorama prático sobre estado atual dos bancos </a:t>
            </a:r>
            <a:r>
              <a:rPr lang="pt-BR" sz="5400" dirty="0" smtClean="0"/>
              <a:t>de dados </a:t>
            </a:r>
            <a:r>
              <a:rPr lang="pt-BR" sz="5400" dirty="0"/>
              <a:t>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IME-USP </a:t>
            </a:r>
            <a:r>
              <a:rPr lang="en-US" dirty="0" err="1" smtClean="0"/>
              <a:t>Modelagem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2013</a:t>
            </a:r>
          </a:p>
          <a:p>
            <a:r>
              <a:rPr lang="en-US" dirty="0" smtClean="0"/>
              <a:t>Caio Valente, Gabriel </a:t>
            </a:r>
            <a:r>
              <a:rPr lang="en-US" dirty="0" err="1" smtClean="0"/>
              <a:t>REganati</a:t>
            </a:r>
            <a:r>
              <a:rPr lang="en-US" dirty="0" smtClean="0"/>
              <a:t>, Rafael Manzo, Thiago </a:t>
            </a:r>
            <a:r>
              <a:rPr lang="en-US" dirty="0" err="1" smtClean="0"/>
              <a:t>nunes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25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Funciona no sistema operacional </a:t>
            </a:r>
            <a:r>
              <a:rPr lang="pt-BR" dirty="0" smtClean="0"/>
              <a:t>Windows</a:t>
            </a:r>
          </a:p>
          <a:p>
            <a:endParaRPr lang="pt-BR" dirty="0"/>
          </a:p>
          <a:p>
            <a:r>
              <a:rPr lang="pt-BR" dirty="0"/>
              <a:t>Suporte a </a:t>
            </a:r>
            <a:r>
              <a:rPr lang="pt-BR" dirty="0" smtClean="0"/>
              <a:t>multi-threads</a:t>
            </a:r>
          </a:p>
          <a:p>
            <a:endParaRPr lang="pt-BR" dirty="0"/>
          </a:p>
          <a:p>
            <a:r>
              <a:rPr lang="pt-BR" dirty="0"/>
              <a:t>Suporte nativo ao </a:t>
            </a:r>
            <a:r>
              <a:rPr lang="pt-BR" dirty="0" smtClean="0"/>
              <a:t>XML</a:t>
            </a:r>
          </a:p>
          <a:p>
            <a:endParaRPr lang="pt-BR" dirty="0"/>
          </a:p>
          <a:p>
            <a:r>
              <a:rPr lang="pt-BR" dirty="0"/>
              <a:t>Suporte a Data </a:t>
            </a:r>
            <a:r>
              <a:rPr lang="pt-BR" dirty="0" smtClean="0"/>
              <a:t>Warehouse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Triggers Recursivas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Suporte a cryptografia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10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6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dois tipos de consideração em SQL Server, AFTER </a:t>
            </a:r>
            <a:r>
              <a:rPr lang="pt-BR" dirty="0" smtClean="0"/>
              <a:t>e INSTEAD </a:t>
            </a:r>
            <a:r>
              <a:rPr lang="pt-BR" dirty="0"/>
              <a:t>OF. </a:t>
            </a:r>
          </a:p>
          <a:p>
            <a:endParaRPr lang="pt-BR" dirty="0" smtClean="0"/>
          </a:p>
          <a:p>
            <a:r>
              <a:rPr lang="pt-BR" dirty="0" smtClean="0"/>
              <a:t>AFTER </a:t>
            </a:r>
            <a:r>
              <a:rPr lang="pt-BR" dirty="0"/>
              <a:t>não é executado até que as </a:t>
            </a:r>
            <a:r>
              <a:rPr lang="pt-BR" dirty="0" smtClean="0"/>
              <a:t>mudanças que </a:t>
            </a:r>
            <a:r>
              <a:rPr lang="pt-BR" dirty="0"/>
              <a:t>o dispararam tenham feitos suas modificações nos </a:t>
            </a:r>
            <a:r>
              <a:rPr lang="pt-BR" dirty="0" smtClean="0"/>
              <a:t>dados</a:t>
            </a:r>
          </a:p>
          <a:p>
            <a:endParaRPr lang="pt-BR" dirty="0"/>
          </a:p>
          <a:p>
            <a:r>
              <a:rPr lang="pt-BR" dirty="0" smtClean="0"/>
              <a:t>INSTEAD </a:t>
            </a:r>
            <a:r>
              <a:rPr lang="pt-BR" dirty="0"/>
              <a:t>OF é executado após a criação das </a:t>
            </a:r>
            <a:r>
              <a:rPr lang="pt-BR" dirty="0" smtClean="0"/>
              <a:t>tabelas inserted </a:t>
            </a:r>
            <a:r>
              <a:rPr lang="pt-BR" dirty="0"/>
              <a:t>(NEW) e deleted (OLD) forem criadas, mas antes </a:t>
            </a:r>
            <a:r>
              <a:rPr lang="pt-BR" dirty="0" smtClean="0"/>
              <a:t>de outras </a:t>
            </a:r>
            <a:r>
              <a:rPr lang="pt-BR" dirty="0"/>
              <a:t>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11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8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técnicas: </a:t>
            </a:r>
            <a:r>
              <a:rPr lang="pt-BR" sz="3600" dirty="0" smtClean="0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 é o mais popular sistema </a:t>
            </a:r>
            <a:r>
              <a:rPr lang="pt-BR" dirty="0" smtClean="0"/>
              <a:t>de gerenciamento </a:t>
            </a:r>
            <a:r>
              <a:rPr lang="pt-BR" dirty="0"/>
              <a:t>de banco de dados SQL Open </a:t>
            </a:r>
            <a:r>
              <a:rPr lang="pt-BR" dirty="0" smtClean="0"/>
              <a:t>Source</a:t>
            </a:r>
          </a:p>
          <a:p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esenvolvido</a:t>
            </a:r>
            <a:r>
              <a:rPr lang="pt-BR" dirty="0"/>
              <a:t>, distribuído e tem suporte </a:t>
            </a:r>
            <a:r>
              <a:rPr lang="pt-BR" dirty="0" smtClean="0"/>
              <a:t>pela empresa MySQL </a:t>
            </a:r>
            <a:r>
              <a:rPr lang="pt-BR" dirty="0"/>
              <a:t>AB.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8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Escrito em C e C</a:t>
            </a:r>
            <a:r>
              <a:rPr lang="pt-BR" dirty="0" smtClean="0"/>
              <a:t>++.</a:t>
            </a:r>
          </a:p>
          <a:p>
            <a:r>
              <a:rPr lang="pt-BR" dirty="0"/>
              <a:t>Funciona em diversas plataformas, como </a:t>
            </a:r>
            <a:r>
              <a:rPr lang="pt-BR" dirty="0" smtClean="0"/>
              <a:t>Windows, Linux </a:t>
            </a:r>
            <a:r>
              <a:rPr lang="pt-BR" dirty="0"/>
              <a:t>2.0+, OpenBSD, FreeBSD, SunOS 4.x e </a:t>
            </a:r>
            <a:r>
              <a:rPr lang="pt-BR" dirty="0" smtClean="0"/>
              <a:t>outros</a:t>
            </a:r>
            <a:endParaRPr lang="pt-BR" dirty="0"/>
          </a:p>
          <a:p>
            <a:r>
              <a:rPr lang="pt-BR" dirty="0"/>
              <a:t>Completo suporte a operadores e funções da </a:t>
            </a:r>
            <a:r>
              <a:rPr lang="pt-BR" dirty="0" smtClean="0"/>
              <a:t>linguagem SQL </a:t>
            </a:r>
            <a:r>
              <a:rPr lang="pt-BR" dirty="0"/>
              <a:t>para consultas e </a:t>
            </a:r>
            <a:r>
              <a:rPr lang="pt-BR" dirty="0" smtClean="0"/>
              <a:t>funções</a:t>
            </a:r>
            <a:endParaRPr lang="pt-BR" dirty="0"/>
          </a:p>
          <a:p>
            <a:r>
              <a:rPr lang="pt-BR" dirty="0"/>
              <a:t>Suporte total para vários conjuntos de caracteres, </a:t>
            </a:r>
            <a:r>
              <a:rPr lang="pt-BR" dirty="0" smtClean="0"/>
              <a:t>que incluem </a:t>
            </a:r>
            <a:r>
              <a:rPr lang="pt-BR" dirty="0"/>
              <a:t>ISO-8859-1 (Latin1), big5, ujis e mais.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13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consideração e execução de regras ativas depende do </a:t>
            </a:r>
            <a:r>
              <a:rPr lang="pt-BR" dirty="0" smtClean="0"/>
              <a:t>tempo de </a:t>
            </a:r>
            <a:r>
              <a:rPr lang="pt-BR" dirty="0"/>
              <a:t>execução definido para a trigger.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BEFORE, </a:t>
            </a:r>
            <a:r>
              <a:rPr lang="pt-BR" dirty="0"/>
              <a:t>a consideração é feita antes </a:t>
            </a:r>
            <a:r>
              <a:rPr lang="pt-BR" dirty="0" smtClean="0"/>
              <a:t>da transação.</a:t>
            </a:r>
          </a:p>
          <a:p>
            <a:endParaRPr lang="pt-BR" dirty="0" smtClean="0"/>
          </a:p>
          <a:p>
            <a:r>
              <a:rPr lang="pt-BR" dirty="0" smtClean="0"/>
              <a:t>AFTER, </a:t>
            </a:r>
            <a:r>
              <a:rPr lang="pt-BR" dirty="0"/>
              <a:t>ela é feita após </a:t>
            </a:r>
            <a:r>
              <a:rPr lang="pt-BR" dirty="0" smtClean="0"/>
              <a:t>a transação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execução é sempre imediata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14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7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– </a:t>
            </a:r>
            <a:r>
              <a:rPr lang="en-US" dirty="0" err="1" smtClean="0"/>
              <a:t>estudo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104293" y="1639129"/>
            <a:ext cx="8946541" cy="41954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Criação </a:t>
            </a:r>
            <a:r>
              <a:rPr lang="pt-BR" dirty="0"/>
              <a:t>de um sistema web para venda de cambio online </a:t>
            </a:r>
            <a:r>
              <a:rPr lang="pt-BR" dirty="0" smtClean="0"/>
              <a:t> smartcambio.com.br)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ompra </a:t>
            </a:r>
            <a:r>
              <a:rPr lang="pt-BR" dirty="0"/>
              <a:t>de cambio apresenta uma validade de </a:t>
            </a:r>
            <a:r>
              <a:rPr lang="pt-BR" dirty="0" smtClean="0"/>
              <a:t>2 dias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15</a:t>
            </a:fld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80" y="3456784"/>
            <a:ext cx="5698756" cy="2766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32" y="3736869"/>
            <a:ext cx="5786582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9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19" y="1872891"/>
            <a:ext cx="5323156" cy="4299472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Moeda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Código</a:t>
            </a:r>
            <a:r>
              <a:rPr lang="en-US" dirty="0" smtClean="0">
                <a:sym typeface="Wingdings" panose="05000000000000000000" pitchFamily="2" charset="2"/>
              </a:rPr>
              <a:t> da </a:t>
            </a:r>
            <a:r>
              <a:rPr lang="en-US" dirty="0" err="1" smtClean="0">
                <a:sym typeface="Wingdings" panose="05000000000000000000" pitchFamily="2" charset="2"/>
              </a:rPr>
              <a:t>moeda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país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como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exemplo</a:t>
            </a:r>
            <a:r>
              <a:rPr lang="en-US" dirty="0" smtClean="0">
                <a:sym typeface="Wingdings" panose="05000000000000000000" pitchFamily="2" charset="2"/>
              </a:rPr>
              <a:t> USD e BRL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Taxa  </a:t>
            </a:r>
            <a:r>
              <a:rPr lang="en-US" dirty="0" err="1" smtClean="0">
                <a:sym typeface="Wingdings" panose="05000000000000000000" pitchFamily="2" charset="2"/>
              </a:rPr>
              <a:t>Representa</a:t>
            </a:r>
            <a:r>
              <a:rPr lang="en-US" dirty="0" smtClean="0">
                <a:sym typeface="Wingdings" panose="05000000000000000000" pitchFamily="2" charset="2"/>
              </a:rPr>
              <a:t> a taxa de </a:t>
            </a:r>
            <a:r>
              <a:rPr lang="en-US" dirty="0" err="1" smtClean="0">
                <a:sym typeface="Wingdings" panose="05000000000000000000" pitchFamily="2" charset="2"/>
              </a:rPr>
              <a:t>cambio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relação</a:t>
            </a:r>
            <a:r>
              <a:rPr lang="en-US" dirty="0" smtClean="0">
                <a:sym typeface="Wingdings" panose="05000000000000000000" pitchFamily="2" charset="2"/>
              </a:rPr>
              <a:t> a BRL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Cambio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Relação</a:t>
            </a:r>
            <a:r>
              <a:rPr lang="en-US" dirty="0" smtClean="0">
                <a:sym typeface="Wingdings" panose="05000000000000000000" pitchFamily="2" charset="2"/>
              </a:rPr>
              <a:t> entre </a:t>
            </a:r>
            <a:r>
              <a:rPr lang="en-US" dirty="0" err="1" smtClean="0">
                <a:sym typeface="Wingdings" panose="05000000000000000000" pitchFamily="2" charset="2"/>
              </a:rPr>
              <a:t>duas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taxas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Boleto</a:t>
            </a:r>
            <a:r>
              <a:rPr lang="en-US" dirty="0" smtClean="0">
                <a:sym typeface="Wingdings" panose="05000000000000000000" pitchFamily="2" charset="2"/>
              </a:rPr>
              <a:t>  É </a:t>
            </a:r>
            <a:r>
              <a:rPr lang="en-US" dirty="0" err="1" smtClean="0">
                <a:sym typeface="Wingdings" panose="05000000000000000000" pitchFamily="2" charset="2"/>
              </a:rPr>
              <a:t>uma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intenção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compra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Usado</a:t>
            </a:r>
            <a:r>
              <a:rPr lang="en-US" dirty="0" smtClean="0"/>
              <a:t> Jobs </a:t>
            </a:r>
            <a:r>
              <a:rPr lang="en-US" dirty="0" err="1" smtClean="0"/>
              <a:t>em</a:t>
            </a:r>
            <a:r>
              <a:rPr lang="en-US" dirty="0" smtClean="0"/>
              <a:t> SQL-Server e Events </a:t>
            </a:r>
            <a:r>
              <a:rPr lang="en-US" dirty="0" err="1" smtClean="0"/>
              <a:t>em</a:t>
            </a:r>
            <a:r>
              <a:rPr lang="en-US" dirty="0" smtClean="0"/>
              <a:t> MySQL </a:t>
            </a:r>
            <a:r>
              <a:rPr lang="en-US" dirty="0" err="1" smtClean="0"/>
              <a:t>atualizamos</a:t>
            </a:r>
            <a:r>
              <a:rPr lang="en-US" dirty="0" smtClean="0"/>
              <a:t> as </a:t>
            </a:r>
            <a:r>
              <a:rPr lang="en-US" dirty="0" err="1" smtClean="0"/>
              <a:t>taxas</a:t>
            </a:r>
            <a:r>
              <a:rPr lang="en-US" dirty="0" smtClean="0"/>
              <a:t> de 5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minutos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Para resolver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r>
              <a:rPr lang="en-US" dirty="0" smtClean="0"/>
              <a:t> para </a:t>
            </a:r>
            <a:r>
              <a:rPr lang="en-US" dirty="0" err="1" smtClean="0"/>
              <a:t>obter</a:t>
            </a:r>
            <a:r>
              <a:rPr lang="en-US" dirty="0" smtClean="0"/>
              <a:t> as </a:t>
            </a:r>
            <a:r>
              <a:rPr lang="en-US" dirty="0" err="1" smtClean="0"/>
              <a:t>taxas</a:t>
            </a:r>
            <a:r>
              <a:rPr lang="en-US" dirty="0" smtClean="0"/>
              <a:t> </a:t>
            </a:r>
            <a:r>
              <a:rPr lang="en-US" dirty="0" err="1" smtClean="0"/>
              <a:t>atualizadas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03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dos </a:t>
            </a:r>
            <a:r>
              <a:rPr lang="en-US" dirty="0" smtClean="0"/>
              <a:t>testes</a:t>
            </a:r>
            <a:br>
              <a:rPr lang="en-US" dirty="0" smtClean="0"/>
            </a:br>
            <a:r>
              <a:rPr lang="pt-BR" sz="2400" dirty="0" smtClean="0"/>
              <a:t>Compra </a:t>
            </a:r>
            <a:r>
              <a:rPr lang="pt-BR" sz="2400" dirty="0"/>
              <a:t>de cambio apresenta uma validade de 2 dias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inserção</a:t>
            </a:r>
            <a:r>
              <a:rPr lang="en-US" dirty="0" smtClean="0"/>
              <a:t> de taxa é </a:t>
            </a:r>
            <a:r>
              <a:rPr lang="en-US" dirty="0" err="1" smtClean="0"/>
              <a:t>disparado</a:t>
            </a:r>
            <a:r>
              <a:rPr lang="en-US" dirty="0" smtClean="0"/>
              <a:t> um trigger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boletos</a:t>
            </a:r>
            <a:r>
              <a:rPr lang="en-US" dirty="0" smtClean="0"/>
              <a:t> </a:t>
            </a:r>
            <a:r>
              <a:rPr lang="en-US" dirty="0" err="1" smtClean="0"/>
              <a:t>invalidos</a:t>
            </a:r>
            <a:endParaRPr lang="en-US" dirty="0"/>
          </a:p>
          <a:p>
            <a:pPr lvl="1"/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SQL-Server</a:t>
            </a:r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um Job, </a:t>
            </a:r>
            <a:r>
              <a:rPr lang="en-US" dirty="0" err="1" smtClean="0"/>
              <a:t>verificamos</a:t>
            </a:r>
            <a:r>
              <a:rPr lang="en-US" dirty="0" smtClean="0"/>
              <a:t> de 5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minutos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boletos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846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Conseguimos concluir a tarefa nos dois </a:t>
            </a:r>
            <a:r>
              <a:rPr lang="pt-BR" dirty="0" err="1"/>
              <a:t>SGBDs</a:t>
            </a:r>
            <a:r>
              <a:rPr lang="pt-BR" dirty="0"/>
              <a:t> com </a:t>
            </a:r>
            <a:r>
              <a:rPr lang="pt-BR" dirty="0" smtClean="0"/>
              <a:t>ressalva de </a:t>
            </a:r>
            <a:r>
              <a:rPr lang="pt-BR" dirty="0"/>
              <a:t>que com o MySQL não foi possível fazer </a:t>
            </a:r>
            <a:r>
              <a:rPr lang="pt-BR" dirty="0" smtClean="0"/>
              <a:t>uma requisição </a:t>
            </a:r>
            <a:r>
              <a:rPr lang="pt-BR" dirty="0"/>
              <a:t>externa diretamente</a:t>
            </a:r>
            <a:r>
              <a:rPr lang="pt-BR" dirty="0" smtClean="0"/>
              <a:t>.</a:t>
            </a:r>
          </a:p>
          <a:p>
            <a:endParaRPr lang="en-US" dirty="0"/>
          </a:p>
          <a:p>
            <a:r>
              <a:rPr lang="pt-BR" dirty="0"/>
              <a:t>Cada sistema apresenta particularidades, principalmente </a:t>
            </a:r>
            <a:r>
              <a:rPr lang="pt-BR" dirty="0" smtClean="0"/>
              <a:t>a	sintaxe</a:t>
            </a:r>
            <a:r>
              <a:rPr lang="pt-BR" dirty="0"/>
              <a:t>. Com o MS SQL precisamos usar </a:t>
            </a:r>
            <a:r>
              <a:rPr lang="pt-BR" dirty="0" err="1"/>
              <a:t>stored</a:t>
            </a:r>
            <a:r>
              <a:rPr lang="pt-BR" dirty="0"/>
              <a:t> procedures </a:t>
            </a:r>
            <a:r>
              <a:rPr lang="pt-BR" dirty="0" smtClean="0"/>
              <a:t>e Jobs </a:t>
            </a:r>
            <a:r>
              <a:rPr lang="pt-BR" dirty="0"/>
              <a:t>além de triggers, já em MySQL foi possível realizar </a:t>
            </a:r>
            <a:r>
              <a:rPr lang="pt-BR" dirty="0" smtClean="0"/>
              <a:t>a tarefa </a:t>
            </a:r>
            <a:r>
              <a:rPr lang="pt-BR" dirty="0"/>
              <a:t>usando apenas </a:t>
            </a:r>
            <a:r>
              <a:rPr lang="pt-BR" dirty="0" smtClean="0"/>
              <a:t>triggers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ganho de eficiência, já que antes essas operações</a:t>
            </a:r>
          </a:p>
          <a:p>
            <a:pPr marL="0" indent="0">
              <a:buNone/>
            </a:pPr>
            <a:r>
              <a:rPr lang="pt-BR" dirty="0" smtClean="0"/>
              <a:t>	teriam </a:t>
            </a:r>
            <a:r>
              <a:rPr lang="pt-BR" dirty="0"/>
              <a:t>que ficar na aplicação e agora são executadas</a:t>
            </a:r>
          </a:p>
          <a:p>
            <a:pPr marL="0" indent="0">
              <a:buNone/>
            </a:pPr>
            <a:r>
              <a:rPr lang="pt-BR" dirty="0" smtClean="0"/>
              <a:t>	dentro </a:t>
            </a:r>
            <a:r>
              <a:rPr lang="pt-BR" dirty="0"/>
              <a:t>do </a:t>
            </a:r>
            <a:r>
              <a:rPr lang="pt-BR" dirty="0" smtClean="0"/>
              <a:t>SGBD;</a:t>
            </a:r>
          </a:p>
          <a:p>
            <a:r>
              <a:rPr lang="pt-BR" dirty="0"/>
              <a:t>Agora o administrador de banco de dados pode</a:t>
            </a:r>
          </a:p>
          <a:p>
            <a:pPr marL="0" indent="0">
              <a:buNone/>
            </a:pPr>
            <a:r>
              <a:rPr lang="pt-BR" dirty="0" smtClean="0"/>
              <a:t>	ficar </a:t>
            </a:r>
            <a:r>
              <a:rPr lang="pt-BR" dirty="0"/>
              <a:t>responsável em criar e manter essas regras,</a:t>
            </a:r>
          </a:p>
          <a:p>
            <a:pPr marL="0" indent="0">
              <a:buNone/>
            </a:pPr>
            <a:r>
              <a:rPr lang="pt-BR" dirty="0" smtClean="0"/>
              <a:t>	programando </a:t>
            </a:r>
            <a:r>
              <a:rPr lang="pt-BR" dirty="0"/>
              <a:t>na mesma linguagem usada dentro do</a:t>
            </a:r>
          </a:p>
          <a:p>
            <a:pPr marL="0" indent="0">
              <a:buNone/>
            </a:pPr>
            <a:r>
              <a:rPr lang="pt-BR" dirty="0" smtClean="0"/>
              <a:t>	SGBD;</a:t>
            </a:r>
          </a:p>
          <a:p>
            <a:r>
              <a:rPr lang="pt-BR" dirty="0"/>
              <a:t>Ao criar uma regra, ela fica dentro do banco de dados,</a:t>
            </a:r>
          </a:p>
          <a:p>
            <a:pPr marL="0" indent="0">
              <a:buNone/>
            </a:pPr>
            <a:r>
              <a:rPr lang="pt-BR" dirty="0" smtClean="0"/>
              <a:t>	onde </a:t>
            </a:r>
            <a:r>
              <a:rPr lang="pt-BR" dirty="0"/>
              <a:t>outros usuários e aplicações podem acessá-la.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52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Demonstração</a:t>
            </a:r>
            <a:r>
              <a:rPr lang="en-US" dirty="0" smtClean="0"/>
              <a:t> SQL-Server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20</a:t>
            </a:fld>
            <a:endParaRPr lang="pt-B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75" y="2052638"/>
            <a:ext cx="510502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4881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Duvidas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10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dirty="0"/>
              <a:t>é </a:t>
            </a:r>
            <a:r>
              <a:rPr lang="pt-BR" dirty="0" smtClean="0"/>
              <a:t>banco de dados Ativo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Bancos</a:t>
            </a:r>
            <a:r>
              <a:rPr lang="en-US" dirty="0" smtClean="0"/>
              <a:t> de dados </a:t>
            </a:r>
            <a:r>
              <a:rPr lang="en-US" dirty="0" err="1" smtClean="0"/>
              <a:t>ativos</a:t>
            </a:r>
            <a:r>
              <a:rPr lang="en-US" dirty="0" smtClean="0"/>
              <a:t> </a:t>
            </a:r>
            <a:r>
              <a:rPr lang="en-US" dirty="0" err="1" smtClean="0"/>
              <a:t>implementam</a:t>
            </a:r>
            <a:r>
              <a:rPr lang="en-US" dirty="0" smtClean="0"/>
              <a:t> o </a:t>
            </a:r>
            <a:r>
              <a:rPr lang="en-US" dirty="0" err="1" smtClean="0"/>
              <a:t>paradigma</a:t>
            </a:r>
            <a:r>
              <a:rPr lang="en-US" dirty="0" smtClean="0"/>
              <a:t> ECA (Event Condition Action)</a:t>
            </a:r>
          </a:p>
          <a:p>
            <a:r>
              <a:rPr lang="pt-BR" dirty="0" smtClean="0"/>
              <a:t>Triggers </a:t>
            </a:r>
            <a:r>
              <a:rPr lang="pt-BR" dirty="0"/>
              <a:t>são baseadas no </a:t>
            </a:r>
            <a:r>
              <a:rPr lang="pt-BR" dirty="0" smtClean="0"/>
              <a:t>modelo</a:t>
            </a:r>
            <a:r>
              <a:rPr lang="pt-BR" dirty="0"/>
              <a:t>	</a:t>
            </a:r>
            <a:r>
              <a:rPr lang="pt-BR" dirty="0" smtClean="0"/>
              <a:t>ECA, quando </a:t>
            </a:r>
            <a:r>
              <a:rPr lang="pt-BR" dirty="0"/>
              <a:t>um evento </a:t>
            </a:r>
            <a:r>
              <a:rPr lang="pt-BR" dirty="0" smtClean="0"/>
              <a:t>ocorre	e alguma condição associada é verdadeira, executamos uma</a:t>
            </a:r>
          </a:p>
          <a:p>
            <a:pPr marL="0" indent="0">
              <a:buNone/>
            </a:pPr>
            <a:r>
              <a:rPr lang="pt-BR" dirty="0"/>
              <a:t>	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84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Comparativa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9" y="2331308"/>
            <a:ext cx="10565025" cy="3665838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27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</a:t>
            </a:r>
            <a:r>
              <a:rPr lang="en-US" sz="3200" dirty="0" smtClean="0"/>
              <a:t>Successes</a:t>
            </a:r>
            <a:r>
              <a:rPr lang="en-US" sz="3200" dirty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Triggers </a:t>
            </a:r>
            <a:r>
              <a:rPr lang="pt-BR" dirty="0"/>
              <a:t>surgiram como uma forma de reação automática a</a:t>
            </a:r>
          </a:p>
          <a:p>
            <a:pPr marL="0" indent="0">
              <a:buNone/>
            </a:pPr>
            <a:r>
              <a:rPr lang="pt-BR" dirty="0" smtClean="0"/>
              <a:t>	violações </a:t>
            </a:r>
            <a:r>
              <a:rPr lang="pt-BR" dirty="0"/>
              <a:t>de restrições de integridade, e logo foram generalizados</a:t>
            </a:r>
          </a:p>
          <a:p>
            <a:pPr marL="0" indent="0">
              <a:buNone/>
            </a:pPr>
            <a:r>
              <a:rPr lang="pt-BR" dirty="0" smtClean="0"/>
              <a:t>	para </a:t>
            </a:r>
            <a:r>
              <a:rPr lang="pt-BR" dirty="0"/>
              <a:t>realização de outras tarefas, se tornando o modelo</a:t>
            </a:r>
          </a:p>
          <a:p>
            <a:pPr marL="0" indent="0">
              <a:buNone/>
            </a:pPr>
            <a:r>
              <a:rPr lang="pt-BR" dirty="0" smtClean="0"/>
              <a:t>	ECA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Os primeiros produtos que </a:t>
            </a:r>
            <a:r>
              <a:rPr lang="pt-BR" dirty="0" smtClean="0"/>
              <a:t>suportavam triggers </a:t>
            </a:r>
            <a:r>
              <a:rPr lang="pt-BR" dirty="0"/>
              <a:t>surgiram no começo da década de </a:t>
            </a:r>
            <a:r>
              <a:rPr lang="pt-BR" dirty="0" smtClean="0"/>
              <a:t>90.</a:t>
            </a:r>
          </a:p>
          <a:p>
            <a:endParaRPr lang="en-US" dirty="0" smtClean="0"/>
          </a:p>
          <a:p>
            <a:r>
              <a:rPr lang="pt-BR" dirty="0" smtClean="0"/>
              <a:t>“</a:t>
            </a:r>
            <a:r>
              <a:rPr lang="pt-BR" dirty="0" err="1" smtClean="0"/>
              <a:t>today</a:t>
            </a:r>
            <a:r>
              <a:rPr lang="pt-BR" dirty="0" smtClean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smtClean="0"/>
              <a:t>major </a:t>
            </a:r>
            <a:r>
              <a:rPr lang="en-US" dirty="0" smtClean="0"/>
              <a:t>relational </a:t>
            </a:r>
            <a:r>
              <a:rPr lang="en-US" dirty="0"/>
              <a:t>DBMS vendors have some support for </a:t>
            </a:r>
            <a:r>
              <a:rPr lang="en-US" dirty="0" smtClean="0"/>
              <a:t>triggers” -  </a:t>
            </a:r>
            <a:r>
              <a:rPr lang="en-US" sz="1000" dirty="0"/>
              <a:t>S. </a:t>
            </a:r>
            <a:r>
              <a:rPr lang="en-US" sz="1000" dirty="0" err="1"/>
              <a:t>Ceri</a:t>
            </a:r>
            <a:r>
              <a:rPr lang="en-US" sz="1000" dirty="0"/>
              <a:t>, R. J. Cochrane, J </a:t>
            </a:r>
            <a:r>
              <a:rPr lang="en-US" sz="1000" dirty="0" err="1"/>
              <a:t>Widom</a:t>
            </a:r>
            <a:r>
              <a:rPr lang="en-US" sz="1000" dirty="0"/>
              <a:t>, Practical Applications </a:t>
            </a:r>
            <a:r>
              <a:rPr lang="en-US" sz="1000" dirty="0" smtClean="0"/>
              <a:t>of Triggers and Constraints</a:t>
            </a:r>
            <a:r>
              <a:rPr lang="en-US" sz="1000" dirty="0"/>
              <a:t>: Successes and Lingering Issues</a:t>
            </a:r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0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Successes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 smtClean="0"/>
              <a:t>Issues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800" dirty="0" err="1" smtClean="0"/>
              <a:t>Classificações</a:t>
            </a:r>
            <a:r>
              <a:rPr lang="en-US" sz="1800" dirty="0" smtClean="0"/>
              <a:t> de Triggers</a:t>
            </a:r>
            <a:endParaRPr lang="pt-BR" sz="18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8" y="2387338"/>
            <a:ext cx="11101738" cy="715969"/>
          </a:xfrm>
        </p:spPr>
      </p:pic>
      <p:sp>
        <p:nvSpPr>
          <p:cNvPr id="7" name="CaixaDeTexto 6"/>
          <p:cNvSpPr txBox="1"/>
          <p:nvPr/>
        </p:nvSpPr>
        <p:spPr>
          <a:xfrm>
            <a:off x="3558746" y="2005534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atuação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77489" y="332945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30" y="3698788"/>
            <a:ext cx="8905875" cy="207645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2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Successes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r>
              <a:rPr lang="pt-BR" sz="3200" dirty="0"/>
              <a:t> </a:t>
            </a:r>
            <a:r>
              <a:rPr lang="en-US" sz="1800" dirty="0" err="1" smtClean="0"/>
              <a:t>Vantagens</a:t>
            </a:r>
            <a:r>
              <a:rPr lang="en-US" sz="1800" dirty="0" smtClean="0"/>
              <a:t> e </a:t>
            </a:r>
            <a:r>
              <a:rPr lang="en-US" sz="1800" dirty="0" err="1" smtClean="0"/>
              <a:t>desvantagens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grande vantagem do uso de banco de dados ativos, é a possibilidade de transferir a lógica das aplicações para o banco de dados.</a:t>
            </a:r>
          </a:p>
          <a:p>
            <a:endParaRPr lang="en-US" dirty="0" smtClean="0"/>
          </a:p>
          <a:p>
            <a:r>
              <a:rPr lang="en-US" dirty="0" smtClean="0"/>
              <a:t>Entre as </a:t>
            </a:r>
            <a:r>
              <a:rPr lang="en-US" dirty="0" err="1" smtClean="0"/>
              <a:t>desvantagens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padronização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para </a:t>
            </a:r>
            <a:r>
              <a:rPr lang="en-US" dirty="0" err="1" smtClean="0"/>
              <a:t>auxiliar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de triggers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31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Toward an Active Database Platform for Guiding </a:t>
            </a:r>
            <a:r>
              <a:rPr lang="en-US" sz="3200" dirty="0" smtClean="0"/>
              <a:t>Urban </a:t>
            </a:r>
            <a:r>
              <a:rPr lang="pt-BR" sz="3200" dirty="0" err="1" smtClean="0"/>
              <a:t>Pedestrians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 para esse artigo :</a:t>
            </a:r>
          </a:p>
          <a:p>
            <a:pPr lvl="1"/>
            <a:r>
              <a:rPr lang="pt-BR" dirty="0" smtClean="0"/>
              <a:t>Smart Audio City Guide – Sistema Colaborativo que auxilia deficientes visuais a locomoverem em ambiente urbano.</a:t>
            </a:r>
          </a:p>
          <a:p>
            <a:r>
              <a:rPr lang="en-US" dirty="0" err="1" smtClean="0"/>
              <a:t>Desafios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navegação</a:t>
            </a:r>
            <a:r>
              <a:rPr lang="en-US" dirty="0" smtClean="0"/>
              <a:t> para </a:t>
            </a:r>
            <a:r>
              <a:rPr lang="en-US" dirty="0" err="1" smtClean="0"/>
              <a:t>pedestres</a:t>
            </a:r>
            <a:r>
              <a:rPr lang="en-US" dirty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envolver</a:t>
            </a:r>
            <a:r>
              <a:rPr lang="en-US" dirty="0" smtClean="0"/>
              <a:t> </a:t>
            </a:r>
            <a:r>
              <a:rPr lang="en-US" dirty="0" err="1" smtClean="0"/>
              <a:t>caminhos</a:t>
            </a:r>
            <a:r>
              <a:rPr lang="en-US" dirty="0" smtClean="0"/>
              <a:t> </a:t>
            </a:r>
            <a:r>
              <a:rPr lang="en-US" dirty="0" err="1" smtClean="0"/>
              <a:t>tortuosos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restrito</a:t>
            </a:r>
            <a:r>
              <a:rPr lang="en-US" dirty="0" smtClean="0"/>
              <a:t> a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ruas</a:t>
            </a:r>
            <a:r>
              <a:rPr lang="en-US" dirty="0" smtClean="0"/>
              <a:t>), </a:t>
            </a:r>
            <a:r>
              <a:rPr lang="en-US" dirty="0" err="1" smtClean="0"/>
              <a:t>exigindo</a:t>
            </a:r>
            <a:r>
              <a:rPr lang="en-US" dirty="0" smtClean="0"/>
              <a:t> </a:t>
            </a:r>
            <a:r>
              <a:rPr lang="en-US" dirty="0" err="1" smtClean="0"/>
              <a:t>precisão</a:t>
            </a:r>
            <a:r>
              <a:rPr lang="en-US" dirty="0" smtClean="0"/>
              <a:t> da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para </a:t>
            </a:r>
            <a:r>
              <a:rPr lang="en-US" dirty="0" err="1" smtClean="0"/>
              <a:t>autmóveis</a:t>
            </a:r>
            <a:endParaRPr lang="en-US" dirty="0" smtClean="0"/>
          </a:p>
          <a:p>
            <a:r>
              <a:rPr lang="en-US" dirty="0" err="1" smtClean="0"/>
              <a:t>Solução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artigo</a:t>
            </a:r>
            <a:r>
              <a:rPr lang="en-US" dirty="0" smtClean="0"/>
              <a:t> </a:t>
            </a:r>
            <a:r>
              <a:rPr lang="en-US" dirty="0" err="1" smtClean="0"/>
              <a:t>descreve</a:t>
            </a:r>
            <a:r>
              <a:rPr lang="en-US" dirty="0" smtClean="0"/>
              <a:t> a </a:t>
            </a:r>
            <a:r>
              <a:rPr lang="en-US" dirty="0" err="1" smtClean="0"/>
              <a:t>implementação</a:t>
            </a:r>
            <a:r>
              <a:rPr lang="en-US" dirty="0" smtClean="0"/>
              <a:t> de um Sistema </a:t>
            </a:r>
            <a:r>
              <a:rPr lang="en-US" dirty="0" err="1" smtClean="0"/>
              <a:t>completa</a:t>
            </a:r>
            <a:r>
              <a:rPr lang="en-US" dirty="0" smtClean="0"/>
              <a:t> de um Sistema </a:t>
            </a:r>
            <a:r>
              <a:rPr lang="en-US" dirty="0" err="1" smtClean="0"/>
              <a:t>guia</a:t>
            </a:r>
            <a:r>
              <a:rPr lang="en-US" dirty="0" smtClean="0"/>
              <a:t> para </a:t>
            </a:r>
            <a:r>
              <a:rPr lang="en-US" dirty="0" err="1" smtClean="0"/>
              <a:t>pedestres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no SGBD </a:t>
            </a:r>
            <a:r>
              <a:rPr lang="en-US" dirty="0" err="1" smtClean="0"/>
              <a:t>Postgresql</a:t>
            </a:r>
            <a:r>
              <a:rPr lang="en-US" dirty="0" smtClean="0"/>
              <a:t> com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20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</a:t>
            </a:r>
            <a:r>
              <a:rPr lang="pt-BR" sz="3600" dirty="0" smtClean="0"/>
              <a:t>técnicas: MS SQL-Server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Inicialmente,1988, foi </a:t>
            </a:r>
            <a:r>
              <a:rPr lang="pt-BR" dirty="0"/>
              <a:t>projetado para </a:t>
            </a:r>
            <a:r>
              <a:rPr lang="pt-BR" dirty="0" smtClean="0"/>
              <a:t>a plataforma </a:t>
            </a:r>
            <a:r>
              <a:rPr lang="pt-BR" dirty="0"/>
              <a:t>OS / 2 e foi desenvolvido conjuntamente </a:t>
            </a:r>
            <a:r>
              <a:rPr lang="pt-BR" dirty="0" smtClean="0"/>
              <a:t>pela Microsoft </a:t>
            </a:r>
            <a:r>
              <a:rPr lang="pt-BR" dirty="0"/>
              <a:t>e Sybase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Não é Open Source</a:t>
            </a:r>
          </a:p>
          <a:p>
            <a:endParaRPr lang="pt-BR" dirty="0" smtClean="0"/>
          </a:p>
          <a:p>
            <a:r>
              <a:rPr lang="pt-BR" dirty="0" smtClean="0"/>
              <a:t>Sistema </a:t>
            </a:r>
            <a:r>
              <a:rPr lang="pt-BR" dirty="0"/>
              <a:t>Gerenciador de Banco de Dados da </a:t>
            </a:r>
            <a:r>
              <a:rPr lang="pt-BR" dirty="0" smtClean="0"/>
              <a:t>Microsoft.</a:t>
            </a:r>
          </a:p>
          <a:p>
            <a:endParaRPr lang="pt-BR" dirty="0" smtClean="0"/>
          </a:p>
          <a:p>
            <a:r>
              <a:rPr lang="pt-BR" dirty="0" smtClean="0"/>
              <a:t>Linguagens de Consulta T-SQL e ANSI SQL.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3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832</Words>
  <Application>Microsoft Office PowerPoint</Application>
  <PresentationFormat>Widescreen</PresentationFormat>
  <Paragraphs>176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Íon</vt:lpstr>
      <vt:lpstr>Panorama prático sobre estado atual dos bancos de dados ativos</vt:lpstr>
      <vt:lpstr>Motivação</vt:lpstr>
      <vt:lpstr>O que é banco de dados Ativo ?</vt:lpstr>
      <vt:lpstr>Tabela Comparativa</vt:lpstr>
      <vt:lpstr>Practical Applications of Triggers and Constraints: Successes and Lingering Issues</vt:lpstr>
      <vt:lpstr>Practical Applications of Triggers and Constraints: Successes and Lingering Issues Classificações de Triggers</vt:lpstr>
      <vt:lpstr>Practical Applications of Triggers and Constraints: Successes and Lingering Issues Vantagens e desvantagens</vt:lpstr>
      <vt:lpstr>Toward an Active Database Platform for Guiding Urban Pedestrians</vt:lpstr>
      <vt:lpstr>Características técnicas: MS SQL-Server </vt:lpstr>
      <vt:lpstr>Características técnicas: MS SQL-Server </vt:lpstr>
      <vt:lpstr>Características técnicas: MS SQL-Server </vt:lpstr>
      <vt:lpstr>Características técnicas: MySQL</vt:lpstr>
      <vt:lpstr>Características técnicas: MySQL</vt:lpstr>
      <vt:lpstr>Características técnicas: MySQL</vt:lpstr>
      <vt:lpstr>Cenário – estudo de caso</vt:lpstr>
      <vt:lpstr>Modelagem</vt:lpstr>
      <vt:lpstr>Descrição dos testes</vt:lpstr>
      <vt:lpstr>Descrição dos testes Compra de cambio apresenta uma validade de 2 dias </vt:lpstr>
      <vt:lpstr>Conclusão dos testes</vt:lpstr>
      <vt:lpstr>Demonstração SQL-Server</vt:lpstr>
      <vt:lpstr>Duvidas?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prático sobre estado atual dos bancos de dados ativos</dc:title>
  <dc:creator>Caio Valente</dc:creator>
  <cp:lastModifiedBy>Gabriel Reganati</cp:lastModifiedBy>
  <cp:revision>32</cp:revision>
  <dcterms:created xsi:type="dcterms:W3CDTF">2013-11-08T14:48:50Z</dcterms:created>
  <dcterms:modified xsi:type="dcterms:W3CDTF">2013-11-13T01:20:52Z</dcterms:modified>
</cp:coreProperties>
</file>