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23"/>
  </p:notesMasterIdLst>
  <p:sldIdLst>
    <p:sldId id="256" r:id="rId2"/>
    <p:sldId id="257" r:id="rId3"/>
    <p:sldId id="272" r:id="rId4"/>
    <p:sldId id="263" r:id="rId5"/>
    <p:sldId id="259" r:id="rId6"/>
    <p:sldId id="270" r:id="rId7"/>
    <p:sldId id="271" r:id="rId8"/>
    <p:sldId id="260" r:id="rId9"/>
    <p:sldId id="261" r:id="rId10"/>
    <p:sldId id="273" r:id="rId11"/>
    <p:sldId id="274" r:id="rId12"/>
    <p:sldId id="262" r:id="rId13"/>
    <p:sldId id="275" r:id="rId14"/>
    <p:sldId id="276" r:id="rId15"/>
    <p:sldId id="264" r:id="rId16"/>
    <p:sldId id="266" r:id="rId17"/>
    <p:sldId id="265" r:id="rId18"/>
    <p:sldId id="277" r:id="rId19"/>
    <p:sldId id="268" r:id="rId20"/>
    <p:sldId id="278" r:id="rId21"/>
    <p:sldId id="269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E90C3FF7-B568-425D-99B0-F7F4E50E5100}">
          <p14:sldIdLst>
            <p14:sldId id="256"/>
            <p14:sldId id="257"/>
            <p14:sldId id="272"/>
            <p14:sldId id="263"/>
            <p14:sldId id="259"/>
            <p14:sldId id="270"/>
            <p14:sldId id="271"/>
            <p14:sldId id="260"/>
            <p14:sldId id="261"/>
            <p14:sldId id="273"/>
            <p14:sldId id="274"/>
            <p14:sldId id="262"/>
            <p14:sldId id="275"/>
            <p14:sldId id="276"/>
            <p14:sldId id="264"/>
            <p14:sldId id="266"/>
            <p14:sldId id="265"/>
            <p14:sldId id="277"/>
            <p14:sldId id="268"/>
            <p14:sldId id="27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659" autoAdjust="0"/>
  </p:normalViewPr>
  <p:slideViewPr>
    <p:cSldViewPr snapToGrid="0">
      <p:cViewPr varScale="1">
        <p:scale>
          <a:sx n="97" d="100"/>
          <a:sy n="97" d="100"/>
        </p:scale>
        <p:origin x="10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15B15-C25E-44A5-AA8B-982210CB7094}" type="datetimeFigureOut">
              <a:rPr lang="pt-BR" smtClean="0"/>
              <a:t>12/11/2013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70BC8-B87C-4DDF-9E69-F7B484BADD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6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106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Gabriel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929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Gabriel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009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Manzo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974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manzo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405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Manzo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253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Gabriel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376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Gabriel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080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Manzo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814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Thêago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038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Thêago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634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Thiago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214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Caio </a:t>
            </a:r>
            <a:r>
              <a:rPr lang="en-US" dirty="0" err="1" smtClean="0"/>
              <a:t>brilha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098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Caio </a:t>
            </a:r>
            <a:r>
              <a:rPr lang="en-US" dirty="0" err="1" smtClean="0"/>
              <a:t>responde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246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Thêago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567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Caio</a:t>
            </a:r>
          </a:p>
          <a:p>
            <a:endParaRPr lang="en-US" dirty="0" smtClean="0"/>
          </a:p>
          <a:p>
            <a:r>
              <a:rPr lang="en-US" dirty="0" err="1" smtClean="0"/>
              <a:t>Pesquisar</a:t>
            </a:r>
            <a:r>
              <a:rPr lang="en-US" dirty="0" smtClean="0"/>
              <a:t> </a:t>
            </a:r>
            <a:r>
              <a:rPr lang="en-US" dirty="0" err="1" smtClean="0"/>
              <a:t>onet</a:t>
            </a:r>
            <a:r>
              <a:rPr lang="en-US" dirty="0" smtClean="0"/>
              <a:t> e </a:t>
            </a:r>
            <a:r>
              <a:rPr lang="en-US" dirty="0" err="1" smtClean="0"/>
              <a:t>xeround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818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547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826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288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(Gabriel)Uma das motivações para a</a:t>
            </a:r>
            <a:r>
              <a:rPr lang="pt-BR" baseline="0" dirty="0" smtClean="0"/>
              <a:t> escolha desse artigo foi que tenho como projeto de pesquisa o Smart Audio City Guide que é um projeto do professor Marco Gerosa, junto com alunos da FAU. E esse sistema é o Smart Audio City Guide e ele tem como intuito auxiliar a locação de deficientes visuais em ambiente urbano.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538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Gabriel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039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8CCE-BA63-43DD-9A8F-D3A34D1C207B}" type="datetime1">
              <a:rPr lang="pt-BR" smtClean="0"/>
              <a:t>12/11/2013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04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4363-0470-4741-AE36-6E80383105AB}" type="datetime1">
              <a:rPr lang="pt-BR" smtClean="0"/>
              <a:t>12/11/2013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63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0394-A8B1-4D3A-95EE-445A3470BB01}" type="datetime1">
              <a:rPr lang="pt-BR" smtClean="0"/>
              <a:t>12/11/2013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409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2BEB-6908-4461-BBFD-3C8D133B45DE}" type="datetime1">
              <a:rPr lang="pt-BR" smtClean="0"/>
              <a:t>12/11/2013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605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4332-B4AD-4F85-8D69-4802F57C45BC}" type="datetime1">
              <a:rPr lang="pt-BR" smtClean="0"/>
              <a:t>12/11/2013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956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6EBF-C818-4C44-849D-CA338826C5A6}" type="datetime1">
              <a:rPr lang="pt-BR" smtClean="0"/>
              <a:t>12/11/2013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739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72D4-D2AD-4A47-91A1-21A4123C2DD7}" type="datetime1">
              <a:rPr lang="pt-BR" smtClean="0"/>
              <a:t>12/11/2013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489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74A-693A-4E48-A655-CD7705B8EAEB}" type="datetime1">
              <a:rPr lang="pt-BR" smtClean="0"/>
              <a:t>12/11/2013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220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3567-3533-42C6-90EB-AC26D68E0D24}" type="datetime1">
              <a:rPr lang="pt-BR" smtClean="0"/>
              <a:t>12/11/2013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30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29D3-D87A-4B4E-AC14-01FF71B3A7DA}" type="datetime1">
              <a:rPr lang="pt-BR" smtClean="0"/>
              <a:t>12/11/2013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64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E73B-3A2D-4149-B678-02EFD1EF2FEE}" type="datetime1">
              <a:rPr lang="pt-BR" smtClean="0"/>
              <a:t>12/11/2013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17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639E-84D1-45F0-8ABB-2CAC3569BE6A}" type="datetime1">
              <a:rPr lang="pt-BR" smtClean="0"/>
              <a:t>12/11/2013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87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96E7-0894-4ADA-A91F-C3E2962BE649}" type="datetime1">
              <a:rPr lang="pt-BR" smtClean="0"/>
              <a:t>12/11/2013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85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4C14-78A5-4883-8329-B2F4C1B9F66B}" type="datetime1">
              <a:rPr lang="pt-BR" smtClean="0"/>
              <a:t>12/11/2013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75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A4E8-7B3E-4AD0-A9BA-E82FEA173EC8}" type="datetime1">
              <a:rPr lang="pt-BR" smtClean="0"/>
              <a:t>12/11/2013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79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753-80D9-4368-A37D-925B30C93570}" type="datetime1">
              <a:rPr lang="pt-BR" smtClean="0"/>
              <a:t>12/11/2013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53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5EF69-5C01-4C9B-BA33-6ECF029A9D4E}" type="datetime1">
              <a:rPr lang="pt-BR" smtClean="0"/>
              <a:t>12/11/2013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09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B666DB-724E-4A80-BDAC-E39E54527F02}" type="datetime1">
              <a:rPr lang="pt-BR" smtClean="0"/>
              <a:t>12/11/2013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695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/>
              <a:t>Panorama prático sobre estado atual dos bancos </a:t>
            </a:r>
            <a:r>
              <a:rPr lang="pt-BR" sz="5400" dirty="0" smtClean="0"/>
              <a:t>de dados </a:t>
            </a:r>
            <a:r>
              <a:rPr lang="pt-BR" sz="5400" dirty="0"/>
              <a:t>ativos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IME-USP </a:t>
            </a:r>
            <a:r>
              <a:rPr lang="en-US" dirty="0" err="1" smtClean="0"/>
              <a:t>Modelagem</a:t>
            </a:r>
            <a:r>
              <a:rPr lang="en-US" dirty="0" smtClean="0"/>
              <a:t> de </a:t>
            </a:r>
            <a:r>
              <a:rPr lang="en-US" dirty="0" err="1" smtClean="0"/>
              <a:t>Banco</a:t>
            </a:r>
            <a:r>
              <a:rPr lang="en-US" dirty="0" smtClean="0"/>
              <a:t> de dados 2013</a:t>
            </a:r>
          </a:p>
          <a:p>
            <a:r>
              <a:rPr lang="en-US" dirty="0" smtClean="0"/>
              <a:t>Caio Valente, Gabriel </a:t>
            </a:r>
            <a:r>
              <a:rPr lang="en-US" dirty="0" err="1" smtClean="0"/>
              <a:t>REganati</a:t>
            </a:r>
            <a:r>
              <a:rPr lang="en-US" dirty="0" smtClean="0"/>
              <a:t>, Rafael Manzo, Thiago </a:t>
            </a:r>
            <a:r>
              <a:rPr lang="en-US" dirty="0" err="1" smtClean="0"/>
              <a:t>nunes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6250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Características técnicas: MS SQL-Server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Funciona no sistema operacional </a:t>
            </a:r>
            <a:r>
              <a:rPr lang="pt-BR" dirty="0" smtClean="0"/>
              <a:t>Windows</a:t>
            </a:r>
          </a:p>
          <a:p>
            <a:endParaRPr lang="pt-BR" dirty="0"/>
          </a:p>
          <a:p>
            <a:r>
              <a:rPr lang="pt-BR" dirty="0"/>
              <a:t>Suporte a </a:t>
            </a:r>
            <a:r>
              <a:rPr lang="pt-BR" dirty="0" smtClean="0"/>
              <a:t>multi-threads</a:t>
            </a:r>
          </a:p>
          <a:p>
            <a:endParaRPr lang="pt-BR" dirty="0"/>
          </a:p>
          <a:p>
            <a:r>
              <a:rPr lang="pt-BR" dirty="0"/>
              <a:t>Suporte nativo ao </a:t>
            </a:r>
            <a:r>
              <a:rPr lang="pt-BR" dirty="0" smtClean="0"/>
              <a:t>XML</a:t>
            </a:r>
          </a:p>
          <a:p>
            <a:endParaRPr lang="pt-BR" dirty="0"/>
          </a:p>
          <a:p>
            <a:r>
              <a:rPr lang="pt-BR" dirty="0"/>
              <a:t>Suporte a Data </a:t>
            </a:r>
            <a:r>
              <a:rPr lang="pt-BR" dirty="0" smtClean="0"/>
              <a:t>Warehouse</a:t>
            </a:r>
            <a:endParaRPr lang="pt-BR" dirty="0"/>
          </a:p>
          <a:p>
            <a:endParaRPr lang="pt-BR" dirty="0" smtClean="0"/>
          </a:p>
          <a:p>
            <a:r>
              <a:rPr lang="pt-BR" dirty="0"/>
              <a:t>Triggers Recursivas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Suporte a cryptografia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10</a:t>
            </a:fld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179" y="4238368"/>
            <a:ext cx="2520800" cy="207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163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Características técnicas: MS SQL-Server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Há dois tipos de consideração em SQL Server, AFTER </a:t>
            </a:r>
            <a:r>
              <a:rPr lang="pt-BR" dirty="0" smtClean="0"/>
              <a:t>e INSTEAD </a:t>
            </a:r>
            <a:r>
              <a:rPr lang="pt-BR" dirty="0"/>
              <a:t>OF. </a:t>
            </a:r>
          </a:p>
          <a:p>
            <a:endParaRPr lang="pt-BR" dirty="0" smtClean="0"/>
          </a:p>
          <a:p>
            <a:r>
              <a:rPr lang="pt-BR" dirty="0" smtClean="0"/>
              <a:t>AFTER </a:t>
            </a:r>
            <a:r>
              <a:rPr lang="pt-BR" dirty="0"/>
              <a:t>não é executado até que as </a:t>
            </a:r>
            <a:r>
              <a:rPr lang="pt-BR" dirty="0" smtClean="0"/>
              <a:t>mudanças que </a:t>
            </a:r>
            <a:r>
              <a:rPr lang="pt-BR" dirty="0"/>
              <a:t>o dispararam tenham feitos suas modificações nos </a:t>
            </a:r>
            <a:r>
              <a:rPr lang="pt-BR" dirty="0" smtClean="0"/>
              <a:t>dados</a:t>
            </a:r>
          </a:p>
          <a:p>
            <a:endParaRPr lang="pt-BR" dirty="0"/>
          </a:p>
          <a:p>
            <a:r>
              <a:rPr lang="pt-BR" dirty="0" smtClean="0"/>
              <a:t>INSTEAD </a:t>
            </a:r>
            <a:r>
              <a:rPr lang="pt-BR" dirty="0"/>
              <a:t>OF é executado após a criação das </a:t>
            </a:r>
            <a:r>
              <a:rPr lang="pt-BR" dirty="0" smtClean="0"/>
              <a:t>tabelas inserted </a:t>
            </a:r>
            <a:r>
              <a:rPr lang="pt-BR" dirty="0"/>
              <a:t>(NEW) e deleted (OLD) forem criadas, mas antes </a:t>
            </a:r>
            <a:r>
              <a:rPr lang="pt-BR" dirty="0" smtClean="0"/>
              <a:t>de outras </a:t>
            </a:r>
            <a:r>
              <a:rPr lang="pt-BR" dirty="0"/>
              <a:t>ações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11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179" y="4238368"/>
            <a:ext cx="2520800" cy="207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383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Características técnicas: </a:t>
            </a:r>
            <a:r>
              <a:rPr lang="pt-BR" sz="3600" dirty="0" smtClean="0"/>
              <a:t>MySQL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MySQL é o mais popular sistema </a:t>
            </a:r>
            <a:r>
              <a:rPr lang="pt-BR" dirty="0" smtClean="0"/>
              <a:t>de gerenciamento </a:t>
            </a:r>
            <a:r>
              <a:rPr lang="pt-BR" dirty="0"/>
              <a:t>de banco de dados SQL Open </a:t>
            </a:r>
            <a:r>
              <a:rPr lang="pt-BR" dirty="0" smtClean="0"/>
              <a:t>Source</a:t>
            </a:r>
          </a:p>
          <a:p>
            <a:endParaRPr lang="pt-BR" dirty="0"/>
          </a:p>
          <a:p>
            <a:r>
              <a:rPr lang="pt-BR" dirty="0"/>
              <a:t>D</a:t>
            </a:r>
            <a:r>
              <a:rPr lang="pt-BR" dirty="0" smtClean="0"/>
              <a:t>esenvolvido</a:t>
            </a:r>
            <a:r>
              <a:rPr lang="pt-BR" dirty="0"/>
              <a:t>, distribuído e tem suporte </a:t>
            </a:r>
            <a:r>
              <a:rPr lang="pt-BR" dirty="0" smtClean="0"/>
              <a:t>pela empresa MySQL </a:t>
            </a:r>
            <a:r>
              <a:rPr lang="pt-BR" dirty="0"/>
              <a:t>AB.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12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040" y="4105813"/>
            <a:ext cx="4403790" cy="234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18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Características técnicas: MySQL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Escrito em C e C</a:t>
            </a:r>
            <a:r>
              <a:rPr lang="pt-BR" dirty="0" smtClean="0"/>
              <a:t>++.</a:t>
            </a:r>
          </a:p>
          <a:p>
            <a:r>
              <a:rPr lang="pt-BR" dirty="0"/>
              <a:t>Funciona em diversas plataformas, como </a:t>
            </a:r>
            <a:r>
              <a:rPr lang="pt-BR" dirty="0" smtClean="0"/>
              <a:t>Windows, Linux </a:t>
            </a:r>
            <a:r>
              <a:rPr lang="pt-BR" dirty="0"/>
              <a:t>2.0+, OpenBSD, FreeBSD, SunOS 4.x e </a:t>
            </a:r>
            <a:r>
              <a:rPr lang="pt-BR" dirty="0" smtClean="0"/>
              <a:t>outros</a:t>
            </a:r>
            <a:endParaRPr lang="pt-BR" dirty="0"/>
          </a:p>
          <a:p>
            <a:r>
              <a:rPr lang="pt-BR" dirty="0"/>
              <a:t>Completo suporte a operadores e funções da </a:t>
            </a:r>
            <a:r>
              <a:rPr lang="pt-BR" dirty="0" smtClean="0"/>
              <a:t>linguagem SQL </a:t>
            </a:r>
            <a:r>
              <a:rPr lang="pt-BR" dirty="0"/>
              <a:t>para consultas e </a:t>
            </a:r>
            <a:r>
              <a:rPr lang="pt-BR" dirty="0" smtClean="0"/>
              <a:t>funções</a:t>
            </a:r>
            <a:endParaRPr lang="pt-BR" dirty="0"/>
          </a:p>
          <a:p>
            <a:r>
              <a:rPr lang="pt-BR" dirty="0"/>
              <a:t>Suporte total para vários conjuntos de caracteres, </a:t>
            </a:r>
            <a:r>
              <a:rPr lang="pt-BR" dirty="0" smtClean="0"/>
              <a:t>que incluem </a:t>
            </a:r>
            <a:r>
              <a:rPr lang="pt-BR" dirty="0"/>
              <a:t>ISO-8859-1 (Latin1), big5, ujis e mais.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13</a:t>
            </a:fld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040" y="4105813"/>
            <a:ext cx="4403790" cy="234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21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Características técnicas: MySQL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consideração e execução de regras ativas depende do </a:t>
            </a:r>
            <a:r>
              <a:rPr lang="pt-BR" dirty="0" smtClean="0"/>
              <a:t>tempo de </a:t>
            </a:r>
            <a:r>
              <a:rPr lang="pt-BR" dirty="0"/>
              <a:t>execução definido para a trigger.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BEFORE, </a:t>
            </a:r>
            <a:r>
              <a:rPr lang="pt-BR" dirty="0"/>
              <a:t>a consideração é feita antes </a:t>
            </a:r>
            <a:r>
              <a:rPr lang="pt-BR" dirty="0" smtClean="0"/>
              <a:t>da transação.</a:t>
            </a:r>
          </a:p>
          <a:p>
            <a:endParaRPr lang="pt-BR" dirty="0" smtClean="0"/>
          </a:p>
          <a:p>
            <a:r>
              <a:rPr lang="pt-BR" dirty="0" smtClean="0"/>
              <a:t>AFTER, </a:t>
            </a:r>
            <a:r>
              <a:rPr lang="pt-BR" dirty="0"/>
              <a:t>ela é feita após </a:t>
            </a:r>
            <a:r>
              <a:rPr lang="pt-BR" dirty="0" smtClean="0"/>
              <a:t>a transação</a:t>
            </a:r>
            <a:r>
              <a:rPr lang="pt-BR" dirty="0"/>
              <a:t>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 </a:t>
            </a:r>
            <a:r>
              <a:rPr lang="pt-BR" dirty="0"/>
              <a:t>execução é sempre imediata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14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040" y="4105813"/>
            <a:ext cx="4403790" cy="234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677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Cenário</a:t>
            </a:r>
            <a:r>
              <a:rPr lang="en-US" dirty="0" smtClean="0"/>
              <a:t> – </a:t>
            </a:r>
            <a:r>
              <a:rPr lang="en-US" dirty="0" err="1" smtClean="0"/>
              <a:t>estudo</a:t>
            </a:r>
            <a:r>
              <a:rPr lang="en-US" dirty="0" smtClean="0"/>
              <a:t> de </a:t>
            </a:r>
            <a:r>
              <a:rPr lang="en-US" dirty="0" err="1" smtClean="0"/>
              <a:t>caso</a:t>
            </a:r>
            <a:endParaRPr lang="pt-BR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>
          <a:xfrm>
            <a:off x="1104293" y="1639129"/>
            <a:ext cx="8946541" cy="419548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/>
              <a:t>Criação </a:t>
            </a:r>
            <a:r>
              <a:rPr lang="pt-BR" dirty="0"/>
              <a:t>de um sistema web para venda de cambio online </a:t>
            </a:r>
            <a:r>
              <a:rPr lang="pt-BR" dirty="0" smtClean="0"/>
              <a:t> smartcambio.com.br)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/>
              <a:t>Atualização </a:t>
            </a:r>
            <a:r>
              <a:rPr lang="pt-BR" dirty="0"/>
              <a:t>das taxas de moedas a serem </a:t>
            </a:r>
            <a:r>
              <a:rPr lang="pt-BR" dirty="0" smtClean="0"/>
              <a:t>vendidas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C</a:t>
            </a:r>
            <a:r>
              <a:rPr lang="pt-BR" dirty="0" smtClean="0"/>
              <a:t>ompra </a:t>
            </a:r>
            <a:r>
              <a:rPr lang="pt-BR" dirty="0"/>
              <a:t>de cambio apresenta uma validade de </a:t>
            </a:r>
            <a:r>
              <a:rPr lang="pt-BR" dirty="0" smtClean="0"/>
              <a:t>2 dias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15</a:t>
            </a:fld>
            <a:endParaRPr lang="pt-B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680" y="3456784"/>
            <a:ext cx="5698756" cy="27664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532" y="3736869"/>
            <a:ext cx="5786582" cy="28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791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Modelagem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419" y="1872891"/>
            <a:ext cx="5323156" cy="4299472"/>
          </a:xfrm>
        </p:spPr>
      </p:pic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Moeda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Código</a:t>
            </a:r>
            <a:r>
              <a:rPr lang="en-US" dirty="0" smtClean="0">
                <a:sym typeface="Wingdings" panose="05000000000000000000" pitchFamily="2" charset="2"/>
              </a:rPr>
              <a:t> da </a:t>
            </a:r>
            <a:r>
              <a:rPr lang="en-US" dirty="0" err="1" smtClean="0">
                <a:sym typeface="Wingdings" panose="05000000000000000000" pitchFamily="2" charset="2"/>
              </a:rPr>
              <a:t>moeda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cada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país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como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por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exemplo</a:t>
            </a:r>
            <a:r>
              <a:rPr lang="en-US" dirty="0" smtClean="0">
                <a:sym typeface="Wingdings" panose="05000000000000000000" pitchFamily="2" charset="2"/>
              </a:rPr>
              <a:t> USD e BRL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Taxa  </a:t>
            </a:r>
            <a:r>
              <a:rPr lang="en-US" dirty="0" err="1" smtClean="0">
                <a:sym typeface="Wingdings" panose="05000000000000000000" pitchFamily="2" charset="2"/>
              </a:rPr>
              <a:t>Representa</a:t>
            </a:r>
            <a:r>
              <a:rPr lang="en-US" dirty="0" smtClean="0">
                <a:sym typeface="Wingdings" panose="05000000000000000000" pitchFamily="2" charset="2"/>
              </a:rPr>
              <a:t> a taxa de </a:t>
            </a:r>
            <a:r>
              <a:rPr lang="en-US" dirty="0" err="1" smtClean="0">
                <a:sym typeface="Wingdings" panose="05000000000000000000" pitchFamily="2" charset="2"/>
              </a:rPr>
              <a:t>cambio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relação</a:t>
            </a:r>
            <a:r>
              <a:rPr lang="en-US" dirty="0" smtClean="0">
                <a:sym typeface="Wingdings" panose="05000000000000000000" pitchFamily="2" charset="2"/>
              </a:rPr>
              <a:t> a BRL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ym typeface="Wingdings" panose="05000000000000000000" pitchFamily="2" charset="2"/>
              </a:rPr>
              <a:t>Cambio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Relação</a:t>
            </a:r>
            <a:r>
              <a:rPr lang="en-US" dirty="0" smtClean="0">
                <a:sym typeface="Wingdings" panose="05000000000000000000" pitchFamily="2" charset="2"/>
              </a:rPr>
              <a:t> entre </a:t>
            </a:r>
            <a:r>
              <a:rPr lang="en-US" dirty="0" err="1" smtClean="0">
                <a:sym typeface="Wingdings" panose="05000000000000000000" pitchFamily="2" charset="2"/>
              </a:rPr>
              <a:t>duas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taxas</a:t>
            </a:r>
            <a:endParaRPr lang="en-US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ym typeface="Wingdings" panose="05000000000000000000" pitchFamily="2" charset="2"/>
              </a:rPr>
              <a:t>Boleto</a:t>
            </a:r>
            <a:r>
              <a:rPr lang="en-US" dirty="0" smtClean="0">
                <a:sym typeface="Wingdings" panose="05000000000000000000" pitchFamily="2" charset="2"/>
              </a:rPr>
              <a:t>  É </a:t>
            </a:r>
            <a:r>
              <a:rPr lang="en-US" dirty="0" err="1" smtClean="0">
                <a:sym typeface="Wingdings" panose="05000000000000000000" pitchFamily="2" charset="2"/>
              </a:rPr>
              <a:t>uma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intenção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compra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675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Descrição</a:t>
            </a:r>
            <a:r>
              <a:rPr lang="en-US" dirty="0" smtClean="0"/>
              <a:t> dos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/>
              <a:t>Atualização </a:t>
            </a:r>
            <a:r>
              <a:rPr lang="pt-BR" dirty="0"/>
              <a:t>das taxas de moedas a serem </a:t>
            </a:r>
            <a:r>
              <a:rPr lang="pt-BR" dirty="0" smtClean="0"/>
              <a:t>vendidas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Usado</a:t>
            </a:r>
            <a:r>
              <a:rPr lang="en-US" dirty="0" smtClean="0"/>
              <a:t> Jobs </a:t>
            </a:r>
            <a:r>
              <a:rPr lang="en-US" dirty="0" err="1" smtClean="0"/>
              <a:t>em</a:t>
            </a:r>
            <a:r>
              <a:rPr lang="en-US" dirty="0" smtClean="0"/>
              <a:t> SQL-Server e Events </a:t>
            </a:r>
            <a:r>
              <a:rPr lang="en-US" dirty="0" err="1" smtClean="0"/>
              <a:t>em</a:t>
            </a:r>
            <a:r>
              <a:rPr lang="en-US" dirty="0" smtClean="0"/>
              <a:t> MySQL </a:t>
            </a:r>
            <a:r>
              <a:rPr lang="en-US" dirty="0" err="1" smtClean="0"/>
              <a:t>atualizamos</a:t>
            </a:r>
            <a:r>
              <a:rPr lang="en-US" dirty="0" smtClean="0"/>
              <a:t> as </a:t>
            </a:r>
            <a:r>
              <a:rPr lang="en-US" dirty="0" err="1" smtClean="0"/>
              <a:t>taxas</a:t>
            </a:r>
            <a:r>
              <a:rPr lang="en-US" dirty="0" smtClean="0"/>
              <a:t> de 5 </a:t>
            </a:r>
            <a:r>
              <a:rPr lang="en-US" dirty="0" err="1" smtClean="0"/>
              <a:t>em</a:t>
            </a:r>
            <a:r>
              <a:rPr lang="en-US" dirty="0" smtClean="0"/>
              <a:t> 5 </a:t>
            </a:r>
            <a:r>
              <a:rPr lang="en-US" dirty="0" err="1" smtClean="0"/>
              <a:t>minutos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Para resolver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necessaria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requisição</a:t>
            </a:r>
            <a:r>
              <a:rPr lang="en-US" dirty="0" smtClean="0"/>
              <a:t> </a:t>
            </a:r>
            <a:r>
              <a:rPr lang="en-US" dirty="0" err="1" smtClean="0"/>
              <a:t>remota</a:t>
            </a:r>
            <a:r>
              <a:rPr lang="en-US" dirty="0" smtClean="0"/>
              <a:t> para </a:t>
            </a:r>
            <a:r>
              <a:rPr lang="en-US" dirty="0" err="1" smtClean="0"/>
              <a:t>obter</a:t>
            </a:r>
            <a:r>
              <a:rPr lang="en-US" dirty="0" smtClean="0"/>
              <a:t> as </a:t>
            </a:r>
            <a:r>
              <a:rPr lang="en-US" dirty="0" err="1" smtClean="0"/>
              <a:t>taxas</a:t>
            </a:r>
            <a:r>
              <a:rPr lang="en-US" dirty="0" smtClean="0"/>
              <a:t> </a:t>
            </a:r>
            <a:r>
              <a:rPr lang="en-US" dirty="0" err="1" smtClean="0"/>
              <a:t>atualizadas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2033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Descrição</a:t>
            </a:r>
            <a:r>
              <a:rPr lang="en-US" dirty="0"/>
              <a:t> dos </a:t>
            </a:r>
            <a:r>
              <a:rPr lang="en-US" dirty="0" smtClean="0"/>
              <a:t>testes</a:t>
            </a:r>
            <a:br>
              <a:rPr lang="en-US" dirty="0" smtClean="0"/>
            </a:br>
            <a:r>
              <a:rPr lang="pt-BR" sz="2400" dirty="0" smtClean="0"/>
              <a:t>Compra </a:t>
            </a:r>
            <a:r>
              <a:rPr lang="pt-BR" sz="2400" dirty="0"/>
              <a:t>de cambio apresenta uma validade de 2 dias</a:t>
            </a:r>
            <a:br>
              <a:rPr lang="pt-BR" sz="2400" dirty="0"/>
            </a:br>
            <a:endParaRPr lang="pt-BR" sz="2400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MySQL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toda</a:t>
            </a:r>
            <a:r>
              <a:rPr lang="en-US" dirty="0" smtClean="0"/>
              <a:t> </a:t>
            </a:r>
            <a:r>
              <a:rPr lang="en-US" dirty="0" err="1" smtClean="0"/>
              <a:t>inserção</a:t>
            </a:r>
            <a:r>
              <a:rPr lang="en-US" dirty="0" smtClean="0"/>
              <a:t> de taxa é </a:t>
            </a:r>
            <a:r>
              <a:rPr lang="en-US" dirty="0" err="1" smtClean="0"/>
              <a:t>disparado</a:t>
            </a:r>
            <a:r>
              <a:rPr lang="en-US" dirty="0" smtClean="0"/>
              <a:t> um trigger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encontra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boletos</a:t>
            </a:r>
            <a:r>
              <a:rPr lang="en-US" dirty="0" smtClean="0"/>
              <a:t> </a:t>
            </a:r>
            <a:r>
              <a:rPr lang="en-US" dirty="0" err="1" smtClean="0"/>
              <a:t>invalidos</a:t>
            </a:r>
            <a:endParaRPr lang="en-US" dirty="0"/>
          </a:p>
          <a:p>
            <a:pPr lvl="1"/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SQL-Server</a:t>
            </a:r>
          </a:p>
          <a:p>
            <a:pPr lvl="1"/>
            <a:r>
              <a:rPr lang="en-US" dirty="0" err="1" smtClean="0"/>
              <a:t>Usando</a:t>
            </a:r>
            <a:r>
              <a:rPr lang="en-US" dirty="0" smtClean="0"/>
              <a:t> um Job, </a:t>
            </a:r>
            <a:r>
              <a:rPr lang="en-US" dirty="0" err="1" smtClean="0"/>
              <a:t>verificamos</a:t>
            </a:r>
            <a:r>
              <a:rPr lang="en-US" dirty="0" smtClean="0"/>
              <a:t> de 5 </a:t>
            </a:r>
            <a:r>
              <a:rPr lang="en-US" dirty="0" err="1" smtClean="0"/>
              <a:t>em</a:t>
            </a:r>
            <a:r>
              <a:rPr lang="en-US" dirty="0" smtClean="0"/>
              <a:t> 5 </a:t>
            </a:r>
            <a:r>
              <a:rPr lang="en-US" dirty="0" err="1" smtClean="0"/>
              <a:t>minutos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boletos</a:t>
            </a:r>
            <a:r>
              <a:rPr lang="en-US" dirty="0" smtClean="0"/>
              <a:t> do </a:t>
            </a:r>
            <a:r>
              <a:rPr lang="en-US" dirty="0" err="1" smtClean="0"/>
              <a:t>banco</a:t>
            </a:r>
            <a:r>
              <a:rPr lang="en-US" dirty="0" smtClean="0"/>
              <a:t> de dados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88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Conclusão</a:t>
            </a:r>
            <a:r>
              <a:rPr lang="en-US" dirty="0" smtClean="0"/>
              <a:t> dos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Conseguimos concluir a tarefa nos dois </a:t>
            </a:r>
            <a:r>
              <a:rPr lang="pt-BR" dirty="0" err="1"/>
              <a:t>SGBDs</a:t>
            </a:r>
            <a:r>
              <a:rPr lang="pt-BR" dirty="0"/>
              <a:t> com </a:t>
            </a:r>
            <a:r>
              <a:rPr lang="pt-BR" dirty="0" smtClean="0"/>
              <a:t>ressalva de </a:t>
            </a:r>
            <a:r>
              <a:rPr lang="pt-BR" dirty="0"/>
              <a:t>que com o MySQL não foi possível fazer </a:t>
            </a:r>
            <a:r>
              <a:rPr lang="pt-BR" dirty="0" smtClean="0"/>
              <a:t>uma requisição </a:t>
            </a:r>
            <a:r>
              <a:rPr lang="pt-BR" dirty="0"/>
              <a:t>externa diretamente</a:t>
            </a:r>
            <a:r>
              <a:rPr lang="pt-BR" dirty="0" smtClean="0"/>
              <a:t>.</a:t>
            </a:r>
          </a:p>
          <a:p>
            <a:endParaRPr lang="en-US" dirty="0"/>
          </a:p>
          <a:p>
            <a:r>
              <a:rPr lang="pt-BR" dirty="0"/>
              <a:t>Cada sistema apresenta particularidades, principalmente </a:t>
            </a:r>
            <a:r>
              <a:rPr lang="pt-BR" dirty="0" smtClean="0"/>
              <a:t>a	sintaxe</a:t>
            </a:r>
            <a:r>
              <a:rPr lang="pt-BR" dirty="0"/>
              <a:t>. Com o MS SQL precisamos usar </a:t>
            </a:r>
            <a:r>
              <a:rPr lang="pt-BR" dirty="0" err="1"/>
              <a:t>stored</a:t>
            </a:r>
            <a:r>
              <a:rPr lang="pt-BR" dirty="0"/>
              <a:t> procedures </a:t>
            </a:r>
            <a:r>
              <a:rPr lang="pt-BR" dirty="0" smtClean="0"/>
              <a:t>e Jobs </a:t>
            </a:r>
            <a:r>
              <a:rPr lang="pt-BR" dirty="0"/>
              <a:t>além de triggers, já em MySQL foi possível realizar </a:t>
            </a:r>
            <a:r>
              <a:rPr lang="pt-BR" dirty="0" smtClean="0"/>
              <a:t>a tarefa </a:t>
            </a:r>
            <a:r>
              <a:rPr lang="pt-BR" dirty="0"/>
              <a:t>usando apenas </a:t>
            </a:r>
            <a:r>
              <a:rPr lang="pt-BR" dirty="0" smtClean="0"/>
              <a:t>triggers</a:t>
            </a:r>
            <a:r>
              <a:rPr lang="pt-BR" dirty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46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ganho de eficiência, já que antes essas operações</a:t>
            </a:r>
          </a:p>
          <a:p>
            <a:pPr marL="0" indent="0">
              <a:buNone/>
            </a:pPr>
            <a:r>
              <a:rPr lang="pt-BR" dirty="0" smtClean="0"/>
              <a:t>	teriam </a:t>
            </a:r>
            <a:r>
              <a:rPr lang="pt-BR" dirty="0"/>
              <a:t>que ficar na aplicação e agora são executadas</a:t>
            </a:r>
          </a:p>
          <a:p>
            <a:pPr marL="0" indent="0">
              <a:buNone/>
            </a:pPr>
            <a:r>
              <a:rPr lang="pt-BR" dirty="0" smtClean="0"/>
              <a:t>	dentro </a:t>
            </a:r>
            <a:r>
              <a:rPr lang="pt-BR" dirty="0"/>
              <a:t>do </a:t>
            </a:r>
            <a:r>
              <a:rPr lang="pt-BR" dirty="0" smtClean="0"/>
              <a:t>SGBD;</a:t>
            </a:r>
          </a:p>
          <a:p>
            <a:r>
              <a:rPr lang="pt-BR" dirty="0"/>
              <a:t>Agora o administrador de banco de dados pode</a:t>
            </a:r>
          </a:p>
          <a:p>
            <a:pPr marL="0" indent="0">
              <a:buNone/>
            </a:pPr>
            <a:r>
              <a:rPr lang="pt-BR" dirty="0" smtClean="0"/>
              <a:t>	ficar </a:t>
            </a:r>
            <a:r>
              <a:rPr lang="pt-BR" dirty="0"/>
              <a:t>responsável em criar e manter essas regras,</a:t>
            </a:r>
          </a:p>
          <a:p>
            <a:pPr marL="0" indent="0">
              <a:buNone/>
            </a:pPr>
            <a:r>
              <a:rPr lang="pt-BR" dirty="0" smtClean="0"/>
              <a:t>	programando </a:t>
            </a:r>
            <a:r>
              <a:rPr lang="pt-BR" dirty="0"/>
              <a:t>na mesma linguagem usada dentro do</a:t>
            </a:r>
          </a:p>
          <a:p>
            <a:pPr marL="0" indent="0">
              <a:buNone/>
            </a:pPr>
            <a:r>
              <a:rPr lang="pt-BR" dirty="0" smtClean="0"/>
              <a:t>	SGBD;</a:t>
            </a:r>
          </a:p>
          <a:p>
            <a:r>
              <a:rPr lang="pt-BR" dirty="0"/>
              <a:t>Ao criar uma regra, ela fica dentro do banco de dados,</a:t>
            </a:r>
          </a:p>
          <a:p>
            <a:pPr marL="0" indent="0">
              <a:buNone/>
            </a:pPr>
            <a:r>
              <a:rPr lang="pt-BR" dirty="0" smtClean="0"/>
              <a:t>	onde </a:t>
            </a:r>
            <a:r>
              <a:rPr lang="pt-BR" dirty="0"/>
              <a:t>outros usuários e aplicações podem acessá-la.</a:t>
            </a:r>
            <a:endParaRPr lang="en-US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3525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Demonstração</a:t>
            </a:r>
            <a:r>
              <a:rPr lang="en-US" dirty="0" smtClean="0"/>
              <a:t> SQL-Server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20</a:t>
            </a:fld>
            <a:endParaRPr lang="pt-BR"/>
          </a:p>
        </p:txBody>
      </p:sp>
      <p:pic>
        <p:nvPicPr>
          <p:cNvPr id="5" name="Picture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375" y="2052638"/>
            <a:ext cx="5105025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48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Duvidas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1100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</a:t>
            </a:r>
            <a:r>
              <a:rPr lang="pt-BR" dirty="0"/>
              <a:t>é </a:t>
            </a:r>
            <a:r>
              <a:rPr lang="pt-BR" dirty="0" smtClean="0"/>
              <a:t>banco </a:t>
            </a:r>
            <a:r>
              <a:rPr lang="pt-BR" dirty="0" smtClean="0"/>
              <a:t>de dados </a:t>
            </a:r>
            <a:r>
              <a:rPr lang="pt-BR" dirty="0" smtClean="0"/>
              <a:t>Ativo 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Bancos</a:t>
            </a:r>
            <a:r>
              <a:rPr lang="en-US" dirty="0" smtClean="0"/>
              <a:t> de dados </a:t>
            </a:r>
            <a:r>
              <a:rPr lang="en-US" dirty="0" err="1" smtClean="0"/>
              <a:t>ativos</a:t>
            </a:r>
            <a:r>
              <a:rPr lang="en-US" dirty="0" smtClean="0"/>
              <a:t> </a:t>
            </a:r>
            <a:r>
              <a:rPr lang="en-US" dirty="0" err="1" smtClean="0"/>
              <a:t>implementam</a:t>
            </a:r>
            <a:r>
              <a:rPr lang="en-US" dirty="0" smtClean="0"/>
              <a:t> o </a:t>
            </a:r>
            <a:r>
              <a:rPr lang="en-US" dirty="0" err="1" smtClean="0"/>
              <a:t>paradigma</a:t>
            </a:r>
            <a:r>
              <a:rPr lang="en-US" dirty="0" smtClean="0"/>
              <a:t> ECA (Event Condition Action)</a:t>
            </a:r>
          </a:p>
          <a:p>
            <a:r>
              <a:rPr lang="pt-BR" dirty="0" smtClean="0"/>
              <a:t>Triggers </a:t>
            </a:r>
            <a:r>
              <a:rPr lang="pt-BR" dirty="0"/>
              <a:t>são baseadas no </a:t>
            </a:r>
            <a:r>
              <a:rPr lang="pt-BR" dirty="0" smtClean="0"/>
              <a:t>modelo</a:t>
            </a:r>
            <a:r>
              <a:rPr lang="pt-BR" dirty="0"/>
              <a:t>	</a:t>
            </a:r>
            <a:r>
              <a:rPr lang="pt-BR" dirty="0" smtClean="0"/>
              <a:t>ECA, quando </a:t>
            </a:r>
            <a:r>
              <a:rPr lang="pt-BR" dirty="0"/>
              <a:t>um evento </a:t>
            </a:r>
            <a:r>
              <a:rPr lang="pt-BR" dirty="0" smtClean="0"/>
              <a:t>ocorre	e alguma condição associada é verdadeira, executamos uma</a:t>
            </a:r>
          </a:p>
          <a:p>
            <a:pPr marL="0" indent="0">
              <a:buNone/>
            </a:pPr>
            <a:r>
              <a:rPr lang="pt-BR" dirty="0"/>
              <a:t>	ação.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9846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Comparativa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39" y="2331308"/>
            <a:ext cx="10565025" cy="3665838"/>
          </a:xfr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8276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Practical Applications of Triggers and Constraints: </a:t>
            </a:r>
            <a:r>
              <a:rPr lang="en-US" sz="3200" dirty="0" smtClean="0"/>
              <a:t>Successes</a:t>
            </a:r>
            <a:r>
              <a:rPr lang="en-US" sz="3200" dirty="0"/>
              <a:t> </a:t>
            </a:r>
            <a:r>
              <a:rPr lang="pt-BR" sz="3200" dirty="0" err="1" smtClean="0"/>
              <a:t>and</a:t>
            </a:r>
            <a:r>
              <a:rPr lang="pt-BR" sz="3200" dirty="0" smtClean="0"/>
              <a:t> </a:t>
            </a:r>
            <a:r>
              <a:rPr lang="pt-BR" sz="3200" dirty="0" err="1"/>
              <a:t>Lingering</a:t>
            </a:r>
            <a:r>
              <a:rPr lang="pt-BR" sz="3200" dirty="0"/>
              <a:t> </a:t>
            </a:r>
            <a:r>
              <a:rPr lang="pt-BR" sz="3200" dirty="0" err="1"/>
              <a:t>Issues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Triggers </a:t>
            </a:r>
            <a:r>
              <a:rPr lang="pt-BR" dirty="0"/>
              <a:t>surgiram como uma forma de reação automática a</a:t>
            </a:r>
          </a:p>
          <a:p>
            <a:pPr marL="0" indent="0">
              <a:buNone/>
            </a:pPr>
            <a:r>
              <a:rPr lang="pt-BR" dirty="0" smtClean="0"/>
              <a:t>	violações </a:t>
            </a:r>
            <a:r>
              <a:rPr lang="pt-BR" dirty="0"/>
              <a:t>de restrições de integridade, e logo foram generalizados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smtClean="0"/>
              <a:t>para </a:t>
            </a:r>
            <a:r>
              <a:rPr lang="pt-BR" dirty="0"/>
              <a:t>realização de outras tarefas, se tornando o modelo</a:t>
            </a:r>
          </a:p>
          <a:p>
            <a:pPr marL="0" indent="0">
              <a:buNone/>
            </a:pPr>
            <a:r>
              <a:rPr lang="pt-BR" dirty="0" smtClean="0"/>
              <a:t>	ECA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Os primeiros produtos que </a:t>
            </a:r>
            <a:r>
              <a:rPr lang="pt-BR" dirty="0" smtClean="0"/>
              <a:t>suportavam triggers </a:t>
            </a:r>
            <a:r>
              <a:rPr lang="pt-BR" dirty="0"/>
              <a:t>surgiram no começo da década de </a:t>
            </a:r>
            <a:r>
              <a:rPr lang="pt-BR" dirty="0" smtClean="0"/>
              <a:t>90.</a:t>
            </a:r>
          </a:p>
          <a:p>
            <a:endParaRPr lang="en-US" dirty="0" smtClean="0"/>
          </a:p>
          <a:p>
            <a:r>
              <a:rPr lang="pt-BR" dirty="0" smtClean="0"/>
              <a:t>“</a:t>
            </a:r>
            <a:r>
              <a:rPr lang="pt-BR" dirty="0" err="1" smtClean="0"/>
              <a:t>today</a:t>
            </a:r>
            <a:r>
              <a:rPr lang="pt-BR" dirty="0" smtClean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smtClean="0"/>
              <a:t>major </a:t>
            </a:r>
            <a:r>
              <a:rPr lang="en-US" dirty="0" smtClean="0"/>
              <a:t>relational </a:t>
            </a:r>
            <a:r>
              <a:rPr lang="en-US" dirty="0"/>
              <a:t>DBMS vendors have some support for </a:t>
            </a:r>
            <a:r>
              <a:rPr lang="en-US" dirty="0" smtClean="0"/>
              <a:t>triggers” -  </a:t>
            </a:r>
            <a:r>
              <a:rPr lang="en-US" sz="1000" dirty="0"/>
              <a:t>S. </a:t>
            </a:r>
            <a:r>
              <a:rPr lang="en-US" sz="1000" dirty="0" err="1"/>
              <a:t>Ceri</a:t>
            </a:r>
            <a:r>
              <a:rPr lang="en-US" sz="1000" dirty="0"/>
              <a:t>, R. J. Cochrane, J </a:t>
            </a:r>
            <a:r>
              <a:rPr lang="en-US" sz="1000" dirty="0" err="1"/>
              <a:t>Widom</a:t>
            </a:r>
            <a:r>
              <a:rPr lang="en-US" sz="1000" dirty="0"/>
              <a:t>, Practical Applications </a:t>
            </a:r>
            <a:r>
              <a:rPr lang="en-US" sz="1000" dirty="0" smtClean="0"/>
              <a:t>of Triggers and Constraints</a:t>
            </a:r>
            <a:r>
              <a:rPr lang="en-US" sz="1000" dirty="0"/>
              <a:t>: Successes and Lingering Issues</a:t>
            </a:r>
            <a:endParaRPr 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902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Practical Applications of Triggers and Constraints: Successes </a:t>
            </a:r>
            <a:r>
              <a:rPr lang="pt-BR" sz="3200" dirty="0" err="1"/>
              <a:t>and</a:t>
            </a:r>
            <a:r>
              <a:rPr lang="pt-BR" sz="3200" dirty="0"/>
              <a:t> </a:t>
            </a:r>
            <a:r>
              <a:rPr lang="pt-BR" sz="3200" dirty="0" err="1"/>
              <a:t>Lingering</a:t>
            </a:r>
            <a:r>
              <a:rPr lang="pt-BR" sz="3200" dirty="0"/>
              <a:t> </a:t>
            </a:r>
            <a:r>
              <a:rPr lang="pt-BR" sz="3200" dirty="0" err="1" smtClean="0"/>
              <a:t>Issues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1800" dirty="0" err="1" smtClean="0"/>
              <a:t>Classificações</a:t>
            </a:r>
            <a:r>
              <a:rPr lang="en-US" sz="1800" dirty="0" smtClean="0"/>
              <a:t> </a:t>
            </a:r>
            <a:r>
              <a:rPr lang="en-US" sz="1800" dirty="0" smtClean="0"/>
              <a:t>de Triggers</a:t>
            </a:r>
            <a:endParaRPr lang="pt-BR" sz="1800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98" y="2387338"/>
            <a:ext cx="11101738" cy="715969"/>
          </a:xfrm>
        </p:spPr>
      </p:pic>
      <p:sp>
        <p:nvSpPr>
          <p:cNvPr id="7" name="CaixaDeTexto 6"/>
          <p:cNvSpPr txBox="1"/>
          <p:nvPr/>
        </p:nvSpPr>
        <p:spPr>
          <a:xfrm>
            <a:off x="3558746" y="2005534"/>
            <a:ext cx="433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Classificação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criação</a:t>
            </a:r>
            <a:r>
              <a:rPr lang="en-US" dirty="0" smtClean="0"/>
              <a:t> e </a:t>
            </a:r>
            <a:r>
              <a:rPr lang="en-US" dirty="0" err="1" smtClean="0"/>
              <a:t>atuação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077489" y="3329456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Classificação</a:t>
            </a:r>
            <a:r>
              <a:rPr lang="en-US" dirty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030" y="3698788"/>
            <a:ext cx="8905875" cy="2076450"/>
          </a:xfrm>
          <a:prstGeom prst="rect">
            <a:avLst/>
          </a:prstGeom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0728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Practical Applications of Triggers and Constraints: Successes </a:t>
            </a:r>
            <a:r>
              <a:rPr lang="pt-BR" sz="3200" dirty="0" err="1"/>
              <a:t>and</a:t>
            </a:r>
            <a:r>
              <a:rPr lang="pt-BR" sz="3200" dirty="0"/>
              <a:t> </a:t>
            </a:r>
            <a:r>
              <a:rPr lang="pt-BR" sz="3200" dirty="0" err="1"/>
              <a:t>Lingering</a:t>
            </a:r>
            <a:r>
              <a:rPr lang="pt-BR" sz="3200" dirty="0"/>
              <a:t> </a:t>
            </a:r>
            <a:r>
              <a:rPr lang="pt-BR" sz="3200" dirty="0" err="1"/>
              <a:t>Issues</a:t>
            </a:r>
            <a:r>
              <a:rPr lang="pt-BR" sz="3200" dirty="0"/>
              <a:t> </a:t>
            </a:r>
            <a:r>
              <a:rPr lang="en-US" sz="1800" dirty="0" err="1" smtClean="0"/>
              <a:t>Vantagens</a:t>
            </a:r>
            <a:r>
              <a:rPr lang="en-US" sz="1800" dirty="0" smtClean="0"/>
              <a:t> </a:t>
            </a:r>
            <a:r>
              <a:rPr lang="en-US" sz="1800" dirty="0" smtClean="0"/>
              <a:t>e </a:t>
            </a:r>
            <a:r>
              <a:rPr lang="en-US" sz="1800" dirty="0" err="1" smtClean="0"/>
              <a:t>desvantagens</a:t>
            </a:r>
            <a:endParaRPr lang="pt-BR" sz="1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grande vantagem do uso de banco de dados ativos, é a possibilidade de transferir a </a:t>
            </a:r>
            <a:r>
              <a:rPr lang="pt-BR" dirty="0" smtClean="0"/>
              <a:t>lógica </a:t>
            </a:r>
            <a:r>
              <a:rPr lang="pt-BR" dirty="0" smtClean="0"/>
              <a:t>das aplicações para o banco de dados.</a:t>
            </a:r>
          </a:p>
          <a:p>
            <a:endParaRPr lang="en-US" dirty="0" smtClean="0"/>
          </a:p>
          <a:p>
            <a:r>
              <a:rPr lang="en-US" dirty="0" smtClean="0"/>
              <a:t>Entre as </a:t>
            </a:r>
            <a:r>
              <a:rPr lang="en-US" dirty="0" err="1" smtClean="0"/>
              <a:t>desvantagens</a:t>
            </a:r>
            <a:r>
              <a:rPr lang="en-US" dirty="0" smtClean="0"/>
              <a:t> </a:t>
            </a:r>
            <a:r>
              <a:rPr lang="en-US" dirty="0" err="1" smtClean="0"/>
              <a:t>temos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padronização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há</a:t>
            </a:r>
            <a:r>
              <a:rPr lang="en-US" dirty="0" smtClean="0"/>
              <a:t> </a:t>
            </a:r>
            <a:r>
              <a:rPr lang="en-US" dirty="0" err="1" smtClean="0"/>
              <a:t>ferramentas</a:t>
            </a:r>
            <a:r>
              <a:rPr lang="en-US" dirty="0" smtClean="0"/>
              <a:t> para </a:t>
            </a:r>
            <a:r>
              <a:rPr lang="en-US" dirty="0" err="1" smtClean="0"/>
              <a:t>auxiliar</a:t>
            </a:r>
            <a:r>
              <a:rPr lang="en-US" dirty="0" smtClean="0"/>
              <a:t> a </a:t>
            </a:r>
            <a:r>
              <a:rPr lang="en-US" dirty="0" err="1" smtClean="0"/>
              <a:t>análise</a:t>
            </a:r>
            <a:r>
              <a:rPr lang="en-US" dirty="0" smtClean="0"/>
              <a:t> de triggers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33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Toward an Active Database Platform for Guiding </a:t>
            </a:r>
            <a:r>
              <a:rPr lang="en-US" sz="3200" dirty="0" smtClean="0"/>
              <a:t>Urban </a:t>
            </a:r>
            <a:r>
              <a:rPr lang="pt-BR" sz="3200" dirty="0" err="1" smtClean="0"/>
              <a:t>Pedestrians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Motivação para esse artigo :</a:t>
            </a:r>
          </a:p>
          <a:p>
            <a:pPr lvl="1"/>
            <a:r>
              <a:rPr lang="pt-BR" dirty="0" smtClean="0"/>
              <a:t>Smart Audio City Guide – Sistema Colaborativo que auxilia deficientes visuais a locomoverem em ambiente urbano</a:t>
            </a:r>
            <a:r>
              <a:rPr lang="pt-BR" dirty="0" smtClean="0"/>
              <a:t>.</a:t>
            </a:r>
          </a:p>
          <a:p>
            <a:r>
              <a:rPr lang="en-US" dirty="0" err="1" smtClean="0"/>
              <a:t>Desafios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navegação</a:t>
            </a:r>
            <a:r>
              <a:rPr lang="en-US" dirty="0" smtClean="0"/>
              <a:t> para </a:t>
            </a:r>
            <a:r>
              <a:rPr lang="en-US" dirty="0" err="1" smtClean="0"/>
              <a:t>pedestres</a:t>
            </a:r>
            <a:r>
              <a:rPr lang="en-US" dirty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envolver</a:t>
            </a:r>
            <a:r>
              <a:rPr lang="en-US" dirty="0" smtClean="0"/>
              <a:t> </a:t>
            </a:r>
            <a:r>
              <a:rPr lang="en-US" dirty="0" err="1" smtClean="0"/>
              <a:t>caminhos</a:t>
            </a:r>
            <a:r>
              <a:rPr lang="en-US" dirty="0" smtClean="0"/>
              <a:t> </a:t>
            </a:r>
            <a:r>
              <a:rPr lang="en-US" dirty="0" err="1" smtClean="0"/>
              <a:t>tortuosos</a:t>
            </a:r>
            <a:r>
              <a:rPr lang="en-US" dirty="0" smtClean="0"/>
              <a:t> (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restrito</a:t>
            </a:r>
            <a:r>
              <a:rPr lang="en-US" dirty="0" smtClean="0"/>
              <a:t> a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ruas</a:t>
            </a:r>
            <a:r>
              <a:rPr lang="en-US" dirty="0" smtClean="0"/>
              <a:t>), </a:t>
            </a:r>
            <a:r>
              <a:rPr lang="en-US" dirty="0" err="1" smtClean="0"/>
              <a:t>exigindo</a:t>
            </a:r>
            <a:r>
              <a:rPr lang="en-US" dirty="0" smtClean="0"/>
              <a:t> </a:t>
            </a:r>
            <a:r>
              <a:rPr lang="en-US" dirty="0" err="1" smtClean="0"/>
              <a:t>precisão</a:t>
            </a:r>
            <a:r>
              <a:rPr lang="en-US" dirty="0" smtClean="0"/>
              <a:t> da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para </a:t>
            </a:r>
            <a:r>
              <a:rPr lang="en-US" dirty="0" err="1" smtClean="0"/>
              <a:t>autmóveis</a:t>
            </a:r>
            <a:endParaRPr lang="en-US" dirty="0" smtClean="0"/>
          </a:p>
          <a:p>
            <a:r>
              <a:rPr lang="en-US" dirty="0" err="1" smtClean="0"/>
              <a:t>Solução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artigo</a:t>
            </a:r>
            <a:r>
              <a:rPr lang="en-US" dirty="0" smtClean="0"/>
              <a:t> </a:t>
            </a:r>
            <a:r>
              <a:rPr lang="en-US" dirty="0" err="1" smtClean="0"/>
              <a:t>descreve</a:t>
            </a:r>
            <a:r>
              <a:rPr lang="en-US" dirty="0" smtClean="0"/>
              <a:t> a </a:t>
            </a:r>
            <a:r>
              <a:rPr lang="en-US" dirty="0" err="1" smtClean="0"/>
              <a:t>implementação</a:t>
            </a:r>
            <a:r>
              <a:rPr lang="en-US" dirty="0" smtClean="0"/>
              <a:t> de um Sistema </a:t>
            </a:r>
            <a:r>
              <a:rPr lang="en-US" dirty="0" err="1" smtClean="0"/>
              <a:t>completa</a:t>
            </a:r>
            <a:r>
              <a:rPr lang="en-US" dirty="0" smtClean="0"/>
              <a:t> de um Sistema </a:t>
            </a:r>
            <a:r>
              <a:rPr lang="en-US" dirty="0" err="1" smtClean="0"/>
              <a:t>guia</a:t>
            </a:r>
            <a:r>
              <a:rPr lang="en-US" dirty="0" smtClean="0"/>
              <a:t> para </a:t>
            </a:r>
            <a:r>
              <a:rPr lang="en-US" dirty="0" err="1" smtClean="0"/>
              <a:t>pedestres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no SGBD </a:t>
            </a:r>
            <a:r>
              <a:rPr lang="en-US" dirty="0" err="1" smtClean="0"/>
              <a:t>Postgresql</a:t>
            </a:r>
            <a:r>
              <a:rPr lang="en-US" dirty="0" smtClean="0"/>
              <a:t> com </a:t>
            </a:r>
            <a:r>
              <a:rPr lang="en-US" dirty="0" err="1" smtClean="0"/>
              <a:t>regras</a:t>
            </a:r>
            <a:r>
              <a:rPr lang="en-US" dirty="0" smtClean="0"/>
              <a:t> </a:t>
            </a:r>
            <a:r>
              <a:rPr lang="en-US" dirty="0" err="1" smtClean="0"/>
              <a:t>ativas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4204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Características </a:t>
            </a:r>
            <a:r>
              <a:rPr lang="pt-BR" sz="3600" dirty="0" smtClean="0"/>
              <a:t>técnicas: MS SQL-Server 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Inicialmente,1988, foi </a:t>
            </a:r>
            <a:r>
              <a:rPr lang="pt-BR" dirty="0"/>
              <a:t>projetado para </a:t>
            </a:r>
            <a:r>
              <a:rPr lang="pt-BR" dirty="0" smtClean="0"/>
              <a:t>a plataforma </a:t>
            </a:r>
            <a:r>
              <a:rPr lang="pt-BR" dirty="0"/>
              <a:t>OS / 2 e foi desenvolvido conjuntamente </a:t>
            </a:r>
            <a:r>
              <a:rPr lang="pt-BR" dirty="0" smtClean="0"/>
              <a:t>pela Microsoft </a:t>
            </a:r>
            <a:r>
              <a:rPr lang="pt-BR" dirty="0"/>
              <a:t>e Sybase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Não é Open Source</a:t>
            </a:r>
          </a:p>
          <a:p>
            <a:endParaRPr lang="pt-BR" dirty="0" smtClean="0"/>
          </a:p>
          <a:p>
            <a:r>
              <a:rPr lang="pt-BR" dirty="0" smtClean="0"/>
              <a:t>Sistema </a:t>
            </a:r>
            <a:r>
              <a:rPr lang="pt-BR" dirty="0"/>
              <a:t>Gerenciador de Banco de Dados da </a:t>
            </a:r>
            <a:r>
              <a:rPr lang="pt-BR" dirty="0" smtClean="0"/>
              <a:t>Microsoft.</a:t>
            </a:r>
          </a:p>
          <a:p>
            <a:endParaRPr lang="pt-BR" dirty="0" smtClean="0"/>
          </a:p>
          <a:p>
            <a:r>
              <a:rPr lang="pt-BR" dirty="0" smtClean="0"/>
              <a:t>Linguagens de Consulta T-SQL e ANSI SQL.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9</a:t>
            </a:fld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179" y="4238368"/>
            <a:ext cx="2520800" cy="207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235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168</TotalTime>
  <Words>832</Words>
  <Application>Microsoft Office PowerPoint</Application>
  <PresentationFormat>Widescreen</PresentationFormat>
  <Paragraphs>176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Wingdings</vt:lpstr>
      <vt:lpstr>Wingdings 3</vt:lpstr>
      <vt:lpstr>Íon</vt:lpstr>
      <vt:lpstr>Panorama prático sobre estado atual dos bancos de dados ativos</vt:lpstr>
      <vt:lpstr>Motivação</vt:lpstr>
      <vt:lpstr>O que é banco de dados Ativo ?</vt:lpstr>
      <vt:lpstr>Tabela Comparativa</vt:lpstr>
      <vt:lpstr>Practical Applications of Triggers and Constraints: Successes and Lingering Issues</vt:lpstr>
      <vt:lpstr>Practical Applications of Triggers and Constraints: Successes and Lingering Issues Classificações de Triggers</vt:lpstr>
      <vt:lpstr>Practical Applications of Triggers and Constraints: Successes and Lingering Issues Vantagens e desvantagens</vt:lpstr>
      <vt:lpstr>Toward an Active Database Platform for Guiding Urban Pedestrians</vt:lpstr>
      <vt:lpstr>Características técnicas: MS SQL-Server </vt:lpstr>
      <vt:lpstr>Características técnicas: MS SQL-Server </vt:lpstr>
      <vt:lpstr>Características técnicas: MS SQL-Server </vt:lpstr>
      <vt:lpstr>Características técnicas: MySQL</vt:lpstr>
      <vt:lpstr>Características técnicas: MySQL</vt:lpstr>
      <vt:lpstr>Características técnicas: MySQL</vt:lpstr>
      <vt:lpstr>Cenário – estudo de caso</vt:lpstr>
      <vt:lpstr>Modelagem</vt:lpstr>
      <vt:lpstr>Descrição dos testes</vt:lpstr>
      <vt:lpstr>Descrição dos testes Compra de cambio apresenta uma validade de 2 dias </vt:lpstr>
      <vt:lpstr>Conclusão dos testes</vt:lpstr>
      <vt:lpstr>Demonstração SQL-Server</vt:lpstr>
      <vt:lpstr>Duvidas?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Panorama prático sobre estado atual dos bancos de dados ativos</dc:title>
  <dc:creator>Caio Valente</dc:creator>
  <cp:lastModifiedBy>Caio Valente</cp:lastModifiedBy>
  <cp:revision>31</cp:revision>
  <dcterms:created xsi:type="dcterms:W3CDTF">2013-11-08T14:48:50Z</dcterms:created>
  <dcterms:modified xsi:type="dcterms:W3CDTF">2013-11-12T17:25:20Z</dcterms:modified>
</cp:coreProperties>
</file>