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8" r:id="rId9"/>
    <p:sldId id="269" r:id="rId10"/>
    <p:sldId id="264" r:id="rId11"/>
    <p:sldId id="271" r:id="rId12"/>
    <p:sldId id="272" r:id="rId13"/>
    <p:sldId id="27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6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3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2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5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5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8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2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0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1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6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9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9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accent2">
                <a:lumMod val="75000"/>
              </a:schemeClr>
            </a:gs>
            <a:gs pos="0">
              <a:schemeClr val="accent4">
                <a:lumMod val="0"/>
                <a:lumOff val="100000"/>
              </a:schemeClr>
            </a:gs>
            <a:gs pos="67000">
              <a:schemeClr val="accent1">
                <a:lumMod val="60000"/>
                <a:lumOff val="40000"/>
              </a:schemeClr>
            </a:gs>
            <a:gs pos="30000">
              <a:schemeClr val="accent4">
                <a:lumMod val="0"/>
                <a:lumOff val="10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7E3272-E19B-4F52-B225-55EFB3E329A5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791B6-66DD-41FD-A676-F6A4622E3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86E32-A3C0-4577-9F7E-CF23FF763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7" y="1633624"/>
            <a:ext cx="6815669" cy="1424964"/>
          </a:xfrm>
          <a:noFill/>
          <a:ln>
            <a:noFill/>
          </a:ln>
        </p:spPr>
        <p:txBody>
          <a:bodyPr/>
          <a:lstStyle/>
          <a:p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  <a:t/>
            </a:r>
            <a:br>
              <a:rPr lang="ru-RU" sz="3200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ru-RU" sz="32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Анализ </a:t>
            </a:r>
            <a:br>
              <a:rPr lang="ru-RU" sz="32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</a:br>
            <a:r>
              <a:rPr lang="ru-RU" sz="3200" b="1" i="0" dirty="0" smtClean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авиарейсов в США за 2015 год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A57E7B-AF8A-45E8-B4A0-652CD192E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051005"/>
            <a:ext cx="6815669" cy="927393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000000"/>
                </a:solidFill>
                <a:latin typeface="YS Text"/>
              </a:rPr>
              <a:t>ноябрь </a:t>
            </a:r>
            <a:r>
              <a:rPr lang="ru-RU" sz="1800" dirty="0">
                <a:solidFill>
                  <a:srgbClr val="000000"/>
                </a:solidFill>
                <a:latin typeface="YS Text"/>
              </a:rPr>
              <a:t>2022 </a:t>
            </a:r>
            <a:endParaRPr lang="ru-RU" sz="1800" dirty="0" smtClean="0">
              <a:solidFill>
                <a:srgbClr val="000000"/>
              </a:solidFill>
              <a:latin typeface="YS Text"/>
            </a:endParaRPr>
          </a:p>
          <a:p>
            <a:r>
              <a:rPr lang="ru-RU" sz="1800" dirty="0" smtClean="0">
                <a:solidFill>
                  <a:srgbClr val="000000"/>
                </a:solidFill>
                <a:latin typeface="YS Text"/>
              </a:rPr>
              <a:t>Горохова Алевтина Александровна</a:t>
            </a:r>
            <a:endParaRPr lang="ru-RU" sz="1800" dirty="0">
              <a:solidFill>
                <a:srgbClr val="000000"/>
              </a:solidFill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4251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CA9C4-40C9-4953-AB05-EEA2880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Аэропорт с минимальной задержкой вылета</a:t>
            </a:r>
            <a:b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endParaRPr lang="ru-RU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278141" y="2524686"/>
            <a:ext cx="4718304" cy="576262"/>
          </a:xfrm>
        </p:spPr>
        <p:txBody>
          <a:bodyPr/>
          <a:lstStyle/>
          <a:p>
            <a:pPr algn="just"/>
            <a:r>
              <a:rPr lang="ru-RU" sz="1400" dirty="0" err="1" smtClean="0">
                <a:solidFill>
                  <a:schemeClr val="tx1"/>
                </a:solidFill>
                <a:latin typeface="YS Text"/>
              </a:rPr>
              <a:t>Westerly</a:t>
            </a:r>
            <a:r>
              <a:rPr lang="ru-RU" sz="1400" dirty="0" smtClean="0">
                <a:solidFill>
                  <a:schemeClr val="tx1"/>
                </a:solidFill>
                <a:latin typeface="YS Text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YS Text"/>
              </a:rPr>
              <a:t>State</a:t>
            </a:r>
            <a:r>
              <a:rPr lang="ru-RU" sz="1400" dirty="0">
                <a:solidFill>
                  <a:schemeClr val="tx1"/>
                </a:solidFill>
                <a:latin typeface="YS Text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YS Text"/>
              </a:rPr>
              <a:t>Airport</a:t>
            </a:r>
            <a:r>
              <a:rPr lang="ru-RU" sz="1400" dirty="0">
                <a:solidFill>
                  <a:schemeClr val="tx1"/>
                </a:solidFill>
                <a:latin typeface="YS Text"/>
              </a:rPr>
              <a:t> - аэропорт с минимальной задержкой вылета.</a:t>
            </a:r>
            <a:endParaRPr lang="en-US" sz="1400" dirty="0">
              <a:solidFill>
                <a:schemeClr val="tx1"/>
              </a:solidFill>
              <a:latin typeface="YS Text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096000" y="2396280"/>
            <a:ext cx="5145593" cy="1409335"/>
          </a:xfrm>
        </p:spPr>
        <p:txBody>
          <a:bodyPr/>
          <a:lstStyle/>
          <a:p>
            <a:pPr algn="just"/>
            <a:r>
              <a:rPr lang="ru-RU" sz="1400" dirty="0">
                <a:solidFill>
                  <a:schemeClr val="tx1"/>
                </a:solidFill>
                <a:latin typeface="YS Text"/>
              </a:rPr>
              <a:t>Время задержки вылета и прилета не всегда прямо коррелирует между собой. Особо выделяется </a:t>
            </a:r>
            <a:r>
              <a:rPr lang="en-US" sz="1400" dirty="0">
                <a:solidFill>
                  <a:schemeClr val="tx1"/>
                </a:solidFill>
                <a:latin typeface="YS Text"/>
              </a:rPr>
              <a:t>Hawaiian Airlines </a:t>
            </a:r>
            <a:r>
              <a:rPr lang="en-US" sz="1400" dirty="0">
                <a:solidFill>
                  <a:schemeClr val="tx1"/>
                </a:solidFill>
                <a:latin typeface="YS Text"/>
              </a:rPr>
              <a:t>Inc.</a:t>
            </a:r>
            <a:r>
              <a:rPr lang="ru-RU" sz="1400" dirty="0">
                <a:solidFill>
                  <a:schemeClr val="tx1"/>
                </a:solidFill>
                <a:latin typeface="YS Text"/>
              </a:rPr>
              <a:t>, где задержка вылета </a:t>
            </a:r>
            <a:r>
              <a:rPr lang="ru-RU" sz="1400" dirty="0" smtClean="0">
                <a:solidFill>
                  <a:schemeClr val="tx1"/>
                </a:solidFill>
                <a:latin typeface="YS Text"/>
              </a:rPr>
              <a:t>минимальна, </a:t>
            </a:r>
            <a:r>
              <a:rPr lang="ru-RU" sz="1400" dirty="0">
                <a:solidFill>
                  <a:schemeClr val="tx1"/>
                </a:solidFill>
                <a:latin typeface="YS Text"/>
              </a:rPr>
              <a:t>а прилета достаточно </a:t>
            </a:r>
            <a:r>
              <a:rPr lang="ru-RU" sz="1400" dirty="0" smtClean="0">
                <a:solidFill>
                  <a:schemeClr val="tx1"/>
                </a:solidFill>
                <a:latin typeface="YS Text"/>
              </a:rPr>
              <a:t>высока </a:t>
            </a:r>
            <a:r>
              <a:rPr lang="ru-RU" sz="1400" dirty="0">
                <a:solidFill>
                  <a:schemeClr val="tx1"/>
                </a:solidFill>
                <a:latin typeface="YS Text"/>
              </a:rPr>
              <a:t>и наоборот </a:t>
            </a:r>
            <a:r>
              <a:rPr lang="en-US" sz="1400" dirty="0">
                <a:solidFill>
                  <a:schemeClr val="tx1"/>
                </a:solidFill>
                <a:latin typeface="YS Text"/>
              </a:rPr>
              <a:t>Delta Air Lines </a:t>
            </a:r>
            <a:r>
              <a:rPr lang="en-US" sz="1400" dirty="0" err="1">
                <a:solidFill>
                  <a:schemeClr val="tx1"/>
                </a:solidFill>
                <a:latin typeface="YS Text"/>
              </a:rPr>
              <a:t>Inc</a:t>
            </a:r>
            <a:r>
              <a:rPr lang="ru-RU" sz="1400" dirty="0">
                <a:solidFill>
                  <a:schemeClr val="tx1"/>
                </a:solidFill>
                <a:latin typeface="YS Text"/>
              </a:rPr>
              <a:t>, где задержка вылета по сравнению с задержкой прилета очень разнится. </a:t>
            </a:r>
            <a:endParaRPr lang="en-US" sz="1400" dirty="0">
              <a:solidFill>
                <a:schemeClr val="tx1"/>
              </a:solidFill>
              <a:latin typeface="YS Text"/>
            </a:endParaRPr>
          </a:p>
        </p:txBody>
      </p:sp>
      <p:pic>
        <p:nvPicPr>
          <p:cNvPr id="8196" name="Picture 4" descr="http://dl4.joxi.net/drive/2022/11/04/0047/2240/3086528/28/691dd2ba6f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0797" y="3805615"/>
            <a:ext cx="5060796" cy="20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dl4.joxi.net/drive/2022/11/04/0047/2240/3086528/28/18c194d9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112043"/>
            <a:ext cx="4516821" cy="28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7122085" y="4025462"/>
            <a:ext cx="4083159" cy="1981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400" dirty="0">
                <a:latin typeface="YS Text"/>
              </a:rPr>
              <a:t>На графике выше также видно, что у </a:t>
            </a:r>
            <a:r>
              <a:rPr lang="en-US" sz="1400" dirty="0">
                <a:latin typeface="YS Text"/>
              </a:rPr>
              <a:t>Alaska Airlines Inc</a:t>
            </a:r>
            <a:r>
              <a:rPr lang="en-US" sz="1400" dirty="0">
                <a:latin typeface="YS Text"/>
              </a:rPr>
              <a:t>.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smtClean="0">
                <a:latin typeface="YS Text"/>
              </a:rPr>
              <a:t>минимальный </a:t>
            </a:r>
            <a:r>
              <a:rPr lang="ru-RU" sz="1400" dirty="0">
                <a:latin typeface="YS Text"/>
              </a:rPr>
              <a:t>разброс значений по задержке прилета, что говорит о  стабильности ее работы. </a:t>
            </a:r>
            <a:r>
              <a:rPr lang="ru-RU" sz="1400" dirty="0" err="1">
                <a:latin typeface="YS Text"/>
              </a:rPr>
              <a:t>JetBlue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 smtClean="0">
                <a:latin typeface="YS Text"/>
              </a:rPr>
              <a:t>Airways</a:t>
            </a:r>
            <a:r>
              <a:rPr lang="ru-RU" sz="1400" dirty="0" smtClean="0">
                <a:latin typeface="YS Text"/>
              </a:rPr>
              <a:t> имеет минимальное среднее значение только за счет широкого диапазона значений. </a:t>
            </a:r>
            <a:endParaRPr lang="en-US" sz="1400" dirty="0">
              <a:latin typeface="YS Tex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45931" y="787624"/>
            <a:ext cx="5957888" cy="1439863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Самая пунктуальная авиакомпания на прилет в </a:t>
            </a:r>
            <a:r>
              <a:rPr lang="ru-RU" sz="3200" b="1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Los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 </a:t>
            </a:r>
            <a:r>
              <a:rPr lang="ru-RU" sz="3200" b="1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Angeles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 </a:t>
            </a:r>
            <a:r>
              <a:rPr lang="ru-RU" sz="3200" b="1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International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 </a:t>
            </a:r>
            <a:r>
              <a:rPr lang="ru-RU" sz="3200" b="1" dirty="0" err="1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Airport</a:t>
            </a:r>
            <a:endParaRPr lang="ru-RU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sz="half" idx="4294967295"/>
          </p:nvPr>
        </p:nvSpPr>
        <p:spPr>
          <a:xfrm>
            <a:off x="977462" y="2335761"/>
            <a:ext cx="5780690" cy="14287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>
                <a:latin typeface="YS Text"/>
              </a:rPr>
              <a:t>С</a:t>
            </a:r>
            <a:r>
              <a:rPr lang="ru-RU" sz="1400" dirty="0" smtClean="0">
                <a:latin typeface="YS Text"/>
              </a:rPr>
              <a:t>амой </a:t>
            </a:r>
            <a:r>
              <a:rPr lang="ru-RU" sz="1400" dirty="0">
                <a:latin typeface="YS Text"/>
              </a:rPr>
              <a:t>пунктуальной </a:t>
            </a:r>
            <a:r>
              <a:rPr lang="ru-RU" sz="1400" dirty="0" smtClean="0">
                <a:latin typeface="YS Text"/>
              </a:rPr>
              <a:t>авиакомпанией </a:t>
            </a:r>
            <a:r>
              <a:rPr lang="ru-RU" sz="1400" dirty="0">
                <a:latin typeface="YS Text"/>
              </a:rPr>
              <a:t>с учетом среднего времени задержек и раннего прилета является </a:t>
            </a:r>
            <a:r>
              <a:rPr lang="ru-RU" sz="1400" dirty="0" err="1">
                <a:latin typeface="YS Text"/>
              </a:rPr>
              <a:t>JetBlue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Airways</a:t>
            </a:r>
            <a:r>
              <a:rPr lang="ru-RU" sz="1400" dirty="0">
                <a:latin typeface="YS Text"/>
              </a:rPr>
              <a:t>, если учитывать пунктуальность только с точки зрения опоздания, то самой пунктуальной является </a:t>
            </a:r>
            <a:r>
              <a:rPr lang="ru-RU" sz="1400" dirty="0" err="1">
                <a:latin typeface="YS Text"/>
              </a:rPr>
              <a:t>Hawaiian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Airlines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Inc</a:t>
            </a:r>
            <a:r>
              <a:rPr lang="ru-RU" sz="1400" dirty="0">
                <a:latin typeface="YS Text"/>
              </a:rPr>
              <a:t>., если же учитывать пунктуальность только с точки зрения раннего прилета, то самой пунктуальной является </a:t>
            </a:r>
            <a:r>
              <a:rPr lang="ru-RU" sz="1400" dirty="0" err="1">
                <a:latin typeface="YS Text"/>
              </a:rPr>
              <a:t>Skywest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Airlines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Inc</a:t>
            </a:r>
            <a:r>
              <a:rPr lang="ru-RU" sz="1400" dirty="0">
                <a:latin typeface="YS Text"/>
              </a:rPr>
              <a:t>.</a:t>
            </a:r>
            <a:endParaRPr lang="en-US" sz="1400" dirty="0">
              <a:latin typeface="YS Text"/>
            </a:endParaRPr>
          </a:p>
        </p:txBody>
      </p:sp>
      <p:pic>
        <p:nvPicPr>
          <p:cNvPr id="9220" name="Picture 4" descr="http://dl3.joxi.net/drive/2022/11/04/0047/2240/3086528/28/50272617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06" y="3764511"/>
            <a:ext cx="5566746" cy="22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dl3.joxi.net/drive/2022/11/04/0047/2240/3086528/28/851508b1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63" y="1186420"/>
            <a:ext cx="4083159" cy="257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Аэропорт</a:t>
            </a:r>
            <a:r>
              <a:rPr lang="ru-RU" sz="36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, где самолёты проводят больше всего времени на рулении</a:t>
            </a:r>
            <a:r>
              <a:rPr lang="ru-RU" b="1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8447" y="2469931"/>
            <a:ext cx="6052014" cy="10195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 err="1">
                <a:latin typeface="YS Text"/>
              </a:rPr>
              <a:t>John</a:t>
            </a:r>
            <a:r>
              <a:rPr lang="ru-RU" sz="1400" dirty="0">
                <a:latin typeface="YS Text"/>
              </a:rPr>
              <a:t> F. </a:t>
            </a:r>
            <a:r>
              <a:rPr lang="ru-RU" sz="1400" dirty="0" err="1">
                <a:latin typeface="YS Text"/>
              </a:rPr>
              <a:t>Kennedy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International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Airport</a:t>
            </a:r>
            <a:r>
              <a:rPr lang="ru-RU" sz="1400" dirty="0">
                <a:latin typeface="YS Text"/>
              </a:rPr>
              <a:t> (</a:t>
            </a:r>
            <a:r>
              <a:rPr lang="ru-RU" sz="1400" dirty="0" err="1">
                <a:latin typeface="YS Text"/>
              </a:rPr>
              <a:t>New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York</a:t>
            </a:r>
            <a:r>
              <a:rPr lang="ru-RU" sz="1400" dirty="0">
                <a:latin typeface="YS Text"/>
              </a:rPr>
              <a:t>) является аэропортом с максимальным среднем временем руления перед взлетом</a:t>
            </a:r>
            <a:r>
              <a:rPr lang="ru-RU" sz="1400" dirty="0" smtClean="0">
                <a:latin typeface="YS Text"/>
              </a:rPr>
              <a:t>. На графике справа не наблюдается прямой линейной зависимости времени руления и времени задержки вылета, значения сконцентрированы в диапазонах:  время руления – от 12 до 16 минут, время задержки от 4 до 12 минут.</a:t>
            </a:r>
            <a:endParaRPr lang="en-US" sz="1400" dirty="0">
              <a:latin typeface="YS Tex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743075" y="3143644"/>
            <a:ext cx="3153523" cy="229587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10242" name="Picture 2" descr="http://dl4.joxi.net/drive/2022/11/04/0047/2240/3086528/28/7eb3c195c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3867807"/>
            <a:ext cx="5047488" cy="22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dl4.joxi.net/drive/2022/11/04/0047/2240/3086528/28/1fe8d812c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61" y="2627115"/>
            <a:ext cx="3938750" cy="31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5932" y="472966"/>
            <a:ext cx="4108376" cy="1950837"/>
          </a:xfrm>
        </p:spPr>
        <p:txBody>
          <a:bodyPr>
            <a:noAutofit/>
          </a:bodyPr>
          <a:lstStyle/>
          <a:p>
            <a:pPr algn="l"/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Модель</a:t>
            </a:r>
            <a:b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отбора 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топ 3 аэропорта прилета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48014" y="4614041"/>
            <a:ext cx="4210050" cy="116665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>
                <a:latin typeface="YS Text"/>
              </a:rPr>
              <a:t>Пример работы модели по выбору </a:t>
            </a:r>
            <a:r>
              <a:rPr lang="ru-RU" dirty="0">
                <a:latin typeface="YS Text"/>
              </a:rPr>
              <a:t>топ 3 аэропорта прилета (вероятность опоздания минимальная – RMSE метрика), в зависимости от аэропорта вылета</a:t>
            </a:r>
          </a:p>
          <a:p>
            <a:endParaRPr lang="en-US" dirty="0"/>
          </a:p>
        </p:txBody>
      </p:sp>
      <p:pic>
        <p:nvPicPr>
          <p:cNvPr id="11266" name="Picture 2" descr="http://dl4.joxi.net/drive/2022/11/04/0047/2240/3086528/28/00729156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14" y="3161423"/>
            <a:ext cx="4210050" cy="13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85350-6B66-40C7-AC75-EC5D4F00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Выводы и рекомендации по проекту</a:t>
            </a:r>
            <a:b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endParaRPr lang="ru-RU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D4349-2191-4FB6-B74D-CAF9B440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200" b="1" dirty="0" smtClean="0">
                <a:latin typeface="YS Text"/>
              </a:rPr>
              <a:t>Актуальность.</a:t>
            </a:r>
            <a:r>
              <a:rPr lang="ru-RU" sz="2200" dirty="0" smtClean="0">
                <a:latin typeface="YS Text"/>
              </a:rPr>
              <a:t> Ключевой целью любой авиакомпании является максимизация прибыли. Проведённый </a:t>
            </a:r>
            <a:r>
              <a:rPr lang="ru-RU" sz="2200" dirty="0">
                <a:latin typeface="YS Text"/>
              </a:rPr>
              <a:t>анализ может быть использован для составления </a:t>
            </a:r>
            <a:r>
              <a:rPr lang="ru-RU" sz="2200" dirty="0" smtClean="0">
                <a:latin typeface="YS Text"/>
              </a:rPr>
              <a:t>рейтинга авиакомпаний, </a:t>
            </a:r>
            <a:r>
              <a:rPr lang="ru-RU" sz="2200" dirty="0">
                <a:latin typeface="YS Text"/>
              </a:rPr>
              <a:t>тем самым пользователи будут выбирать </a:t>
            </a:r>
            <a:r>
              <a:rPr lang="ru-RU" sz="2200" dirty="0" smtClean="0">
                <a:latin typeface="YS Text"/>
              </a:rPr>
              <a:t>перевозчика </a:t>
            </a:r>
            <a:r>
              <a:rPr lang="ru-RU" sz="2200" dirty="0">
                <a:latin typeface="YS Text"/>
              </a:rPr>
              <a:t>с </a:t>
            </a:r>
            <a:r>
              <a:rPr lang="ru-RU" sz="2200" dirty="0" smtClean="0">
                <a:latin typeface="YS Text"/>
              </a:rPr>
              <a:t>минимальными задержками, доход </a:t>
            </a:r>
            <a:r>
              <a:rPr lang="ru-RU" sz="2200" dirty="0">
                <a:latin typeface="YS Text"/>
              </a:rPr>
              <a:t> </a:t>
            </a:r>
            <a:r>
              <a:rPr lang="ru-RU" sz="2200" dirty="0" smtClean="0">
                <a:latin typeface="YS Text"/>
              </a:rPr>
              <a:t>и доля компании на рынке будут расти. Вторым направлением использования является анализ внутренней организации работы авиакомпании и аэропорта, их взаимодействие,  направленное на минимизацию задержек вылета/прилета. В-третьих, основные расчеты данного проекта могут </a:t>
            </a:r>
            <a:r>
              <a:rPr lang="ru-RU" sz="2200" dirty="0">
                <a:latin typeface="YS Text"/>
              </a:rPr>
              <a:t>быть </a:t>
            </a:r>
            <a:r>
              <a:rPr lang="ru-RU" sz="2200" dirty="0" smtClean="0">
                <a:latin typeface="YS Text"/>
              </a:rPr>
              <a:t>актуальны </a:t>
            </a:r>
            <a:r>
              <a:rPr lang="ru-RU" sz="2200" dirty="0">
                <a:latin typeface="YS Text"/>
              </a:rPr>
              <a:t>и для анализа российских </a:t>
            </a:r>
            <a:r>
              <a:rPr lang="ru-RU" sz="2200" dirty="0" smtClean="0">
                <a:latin typeface="YS Text"/>
              </a:rPr>
              <a:t>авиакомпаний </a:t>
            </a:r>
            <a:r>
              <a:rPr lang="ru-RU" sz="2200" dirty="0">
                <a:latin typeface="YS Text"/>
              </a:rPr>
              <a:t>и аэропортов</a:t>
            </a:r>
            <a:r>
              <a:rPr lang="ru-RU" sz="2200" dirty="0" smtClean="0">
                <a:latin typeface="YS Tex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200" b="1" dirty="0" smtClean="0">
                <a:latin typeface="YS Text"/>
              </a:rPr>
              <a:t>Общие выводы. </a:t>
            </a:r>
            <a:r>
              <a:rPr lang="ru-RU" sz="2200" dirty="0" smtClean="0">
                <a:latin typeface="YS Text"/>
              </a:rPr>
              <a:t> Наиболее часто встречающийся диапазон дальности полетов составляет от 200 до 800 км, чаще всего самолеты прилетают вовремя либо с минимальными задержками на близкие расстояния. Задержки в основном связаны с погодными условиями. Существует топ 3 авиакомпаний, которые занимают половину рынка авиасообщения США. </a:t>
            </a:r>
            <a:r>
              <a:rPr lang="ru-RU" sz="2200" dirty="0">
                <a:latin typeface="YS Text"/>
              </a:rPr>
              <a:t>Количество рейсов не оказывает существенного влияния на задержки </a:t>
            </a:r>
            <a:r>
              <a:rPr lang="ru-RU" sz="2200" dirty="0" smtClean="0">
                <a:latin typeface="YS Text"/>
              </a:rPr>
              <a:t>вылета. Задержка вылета никак на прямую не связана с длительностью руления самолета, значения сконцентрированы </a:t>
            </a:r>
            <a:r>
              <a:rPr lang="ru-RU" sz="2200" dirty="0">
                <a:latin typeface="YS Text"/>
              </a:rPr>
              <a:t>в диапазонах:  время руления – от 12 до 16 минут, время задержки от 4 до 12 минут</a:t>
            </a:r>
            <a:r>
              <a:rPr lang="ru-RU" sz="2200" dirty="0" smtClean="0">
                <a:latin typeface="YS Text"/>
              </a:rPr>
              <a:t>. В субботу </a:t>
            </a:r>
            <a:r>
              <a:rPr lang="ru-RU" sz="2200" dirty="0">
                <a:latin typeface="YS Text"/>
              </a:rPr>
              <a:t>совершалось минимальное количество полетов, в то время как четверг является самым активным днем по числу </a:t>
            </a:r>
            <a:r>
              <a:rPr lang="ru-RU" sz="2200" dirty="0" smtClean="0">
                <a:latin typeface="YS Text"/>
              </a:rPr>
              <a:t>перелетов. Январь </a:t>
            </a:r>
            <a:r>
              <a:rPr lang="ru-RU" sz="2200" dirty="0">
                <a:latin typeface="YS Text"/>
              </a:rPr>
              <a:t>и февраль минимальны по данным показатели в связи с праздниками, а  июль и декабрь максимальны, на них приходится пик летнего и зимнего отдыха. </a:t>
            </a:r>
            <a:endParaRPr lang="ru-RU" sz="2200" dirty="0">
              <a:solidFill>
                <a:srgbClr val="000000"/>
              </a:solidFill>
              <a:latin typeface="YS Text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900" dirty="0">
              <a:latin typeface="YS Text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ru-RU" sz="1900" dirty="0" smtClean="0">
              <a:latin typeface="YS Text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900" dirty="0">
              <a:latin typeface="YS Text"/>
            </a:endParaRP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630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dl4.joxi.net/drive/2022/11/04/0047/2240/3086528/28/52a34616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46" y="1487563"/>
            <a:ext cx="9557492" cy="37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DCD8E-10A8-4845-A664-39B3FA49B7BC}"/>
              </a:ext>
            </a:extLst>
          </p:cNvPr>
          <p:cNvSpPr txBox="1"/>
          <p:nvPr/>
        </p:nvSpPr>
        <p:spPr>
          <a:xfrm>
            <a:off x="1235081" y="2673992"/>
            <a:ext cx="9629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Helvetica Neue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440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dl4.joxi.net/drive/2022/11/04/0047/2240/3086528/28/52a346165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-3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60" y="785757"/>
            <a:ext cx="6536447" cy="20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A3633-F479-46C9-A101-632B8EA611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9200" y="806450"/>
            <a:ext cx="9601200" cy="836613"/>
          </a:xfrm>
        </p:spPr>
        <p:txBody>
          <a:bodyPr/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8B5BE-C61D-4B43-801F-D31366A55E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4311" y="2103459"/>
            <a:ext cx="9601200" cy="3729783"/>
          </a:xfrm>
        </p:spPr>
        <p:txBody>
          <a:bodyPr>
            <a:normAutofit fontScale="25000" lnSpcReduction="20000"/>
          </a:bodyPr>
          <a:lstStyle/>
          <a:p>
            <a:pPr marL="266700" indent="-266700" algn="just">
              <a:buFont typeface="Wingdings" panose="05000000000000000000" pitchFamily="2" charset="2"/>
              <a:buChar char="Ø"/>
            </a:pPr>
            <a:r>
              <a:rPr lang="ru-RU" sz="6400" dirty="0" smtClean="0">
                <a:solidFill>
                  <a:srgbClr val="000000"/>
                </a:solidFill>
                <a:latin typeface="YS Text"/>
              </a:rPr>
              <a:t>О себе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 smtClean="0">
                <a:solidFill>
                  <a:srgbClr val="000000"/>
                </a:solidFill>
                <a:latin typeface="YS Text"/>
              </a:rPr>
              <a:t>Описание  </a:t>
            </a:r>
            <a:r>
              <a:rPr lang="ru-RU" sz="6400" dirty="0" smtClean="0">
                <a:solidFill>
                  <a:srgbClr val="000000"/>
                </a:solidFill>
                <a:latin typeface="YS Text"/>
              </a:rPr>
              <a:t>проекта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 smtClean="0">
                <a:solidFill>
                  <a:srgbClr val="000000"/>
                </a:solidFill>
                <a:latin typeface="YS Text"/>
              </a:rPr>
              <a:t>Анализ </a:t>
            </a:r>
            <a:r>
              <a:rPr lang="ru-RU" sz="6400" dirty="0">
                <a:solidFill>
                  <a:srgbClr val="000000"/>
                </a:solidFill>
                <a:latin typeface="YS Text"/>
              </a:rPr>
              <a:t>дальности полетов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>
                <a:latin typeface="YS Text"/>
              </a:rPr>
              <a:t>Распределение</a:t>
            </a:r>
            <a:r>
              <a:rPr lang="ru-RU" sz="6400" dirty="0" smtClean="0">
                <a:latin typeface="YS Text"/>
              </a:rPr>
              <a:t> </a:t>
            </a:r>
            <a:r>
              <a:rPr lang="ru-RU" sz="6400" dirty="0">
                <a:latin typeface="YS Text"/>
              </a:rPr>
              <a:t>причин </a:t>
            </a:r>
            <a:r>
              <a:rPr lang="ru-RU" sz="6400" dirty="0" smtClean="0">
                <a:latin typeface="YS Text"/>
              </a:rPr>
              <a:t>задержки </a:t>
            </a:r>
            <a:r>
              <a:rPr lang="ru-RU" sz="6400" dirty="0">
                <a:latin typeface="YS Text"/>
              </a:rPr>
              <a:t>рейсов по категориям и месяцам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>
                <a:latin typeface="YS Text"/>
              </a:rPr>
              <a:t>Распределение полетов по дням недели и месяцам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>
                <a:latin typeface="YS Text"/>
              </a:rPr>
              <a:t>Количество рейсов, средняя задержка вылетов по каждой авиакомпании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>
                <a:latin typeface="YS Text"/>
              </a:rPr>
              <a:t>Аэропорт с минимальной задержкой </a:t>
            </a:r>
            <a:r>
              <a:rPr lang="ru-RU" sz="6400" dirty="0" smtClean="0">
                <a:latin typeface="YS Text"/>
              </a:rPr>
              <a:t>вылета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>
                <a:latin typeface="YS Text"/>
              </a:rPr>
              <a:t>Самая пунктуальная авиакомпания на прилет в </a:t>
            </a:r>
            <a:r>
              <a:rPr lang="ru-RU" sz="6400" dirty="0" err="1">
                <a:latin typeface="YS Text"/>
              </a:rPr>
              <a:t>Los</a:t>
            </a:r>
            <a:r>
              <a:rPr lang="ru-RU" sz="6400" dirty="0">
                <a:latin typeface="YS Text"/>
              </a:rPr>
              <a:t> </a:t>
            </a:r>
            <a:r>
              <a:rPr lang="ru-RU" sz="6400" dirty="0" err="1">
                <a:latin typeface="YS Text"/>
              </a:rPr>
              <a:t>Angeles</a:t>
            </a:r>
            <a:r>
              <a:rPr lang="ru-RU" sz="6400" dirty="0">
                <a:latin typeface="YS Text"/>
              </a:rPr>
              <a:t> </a:t>
            </a:r>
            <a:r>
              <a:rPr lang="ru-RU" sz="6400" dirty="0" err="1">
                <a:latin typeface="YS Text"/>
              </a:rPr>
              <a:t>International</a:t>
            </a:r>
            <a:r>
              <a:rPr lang="ru-RU" sz="6400" dirty="0">
                <a:latin typeface="YS Text"/>
              </a:rPr>
              <a:t> </a:t>
            </a:r>
            <a:r>
              <a:rPr lang="ru-RU" sz="6400" dirty="0" err="1">
                <a:latin typeface="YS Text"/>
              </a:rPr>
              <a:t>Airport</a:t>
            </a:r>
            <a:endParaRPr lang="ru-RU" sz="6400" dirty="0">
              <a:latin typeface="YS Tex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>
                <a:latin typeface="YS Text"/>
              </a:rPr>
              <a:t>Аэропорт, где самолёты проводят больше всего времени на </a:t>
            </a:r>
            <a:r>
              <a:rPr lang="ru-RU" sz="6400" dirty="0" smtClean="0">
                <a:latin typeface="YS Text"/>
              </a:rPr>
              <a:t>рулении</a:t>
            </a:r>
            <a:endParaRPr lang="ru-RU" sz="6400" dirty="0">
              <a:latin typeface="YS Tex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 smtClean="0">
                <a:latin typeface="YS Text"/>
              </a:rPr>
              <a:t>Модель отбора </a:t>
            </a:r>
            <a:r>
              <a:rPr lang="ru-RU" sz="6400" dirty="0">
                <a:latin typeface="YS Text"/>
              </a:rPr>
              <a:t>топ 3 аэропорта прилета (вероятность опоздания минимальная – RMSE метрика), в зависимости от аэропорта </a:t>
            </a:r>
            <a:r>
              <a:rPr lang="ru-RU" sz="6400" dirty="0" smtClean="0">
                <a:latin typeface="YS Text"/>
              </a:rPr>
              <a:t>вылета</a:t>
            </a:r>
            <a:endParaRPr lang="ru-RU" sz="6400" dirty="0">
              <a:latin typeface="YS Tex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6400" dirty="0" smtClean="0">
                <a:solidFill>
                  <a:srgbClr val="000000"/>
                </a:solidFill>
                <a:latin typeface="YS Text"/>
              </a:rPr>
              <a:t>Выводы </a:t>
            </a:r>
            <a:r>
              <a:rPr lang="ru-RU" sz="6400" dirty="0">
                <a:solidFill>
                  <a:srgbClr val="000000"/>
                </a:solidFill>
                <a:latin typeface="YS Text"/>
              </a:rPr>
              <a:t>и рекомендации по проекту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rgbClr val="000000"/>
              </a:solidFill>
              <a:latin typeface="Y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1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343025" y="830263"/>
            <a:ext cx="9601200" cy="650875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О себе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152525" y="1909763"/>
            <a:ext cx="10153650" cy="46434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YS Text"/>
              </a:rPr>
              <a:t>Горохова Алевтина Александровна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latin typeface="YS Text"/>
              </a:rPr>
              <a:t>Контактная информация: </a:t>
            </a:r>
            <a:endParaRPr lang="en-US" sz="1600" dirty="0">
              <a:latin typeface="YS Tex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600" dirty="0">
                <a:latin typeface="YS Text"/>
              </a:rPr>
              <a:t>тел, </a:t>
            </a:r>
            <a:r>
              <a:rPr lang="en-US" sz="1600" dirty="0">
                <a:latin typeface="YS Text"/>
              </a:rPr>
              <a:t>WhatsApp</a:t>
            </a:r>
            <a:r>
              <a:rPr lang="ru-RU" sz="1600" dirty="0">
                <a:latin typeface="YS Text"/>
              </a:rPr>
              <a:t> </a:t>
            </a:r>
            <a:r>
              <a:rPr lang="ru-RU" sz="1600" b="1" dirty="0">
                <a:latin typeface="YS Text"/>
              </a:rPr>
              <a:t>8</a:t>
            </a:r>
            <a:r>
              <a:rPr lang="en-US" sz="1600" b="1" dirty="0">
                <a:latin typeface="YS Text"/>
              </a:rPr>
              <a:t>(</a:t>
            </a:r>
            <a:r>
              <a:rPr lang="ru-RU" sz="1600" b="1" dirty="0">
                <a:latin typeface="YS Text"/>
              </a:rPr>
              <a:t>926</a:t>
            </a:r>
            <a:r>
              <a:rPr lang="en-US" sz="1600" b="1" dirty="0">
                <a:latin typeface="YS Text"/>
              </a:rPr>
              <a:t>)</a:t>
            </a:r>
            <a:r>
              <a:rPr lang="ru-RU" sz="1600" b="1" dirty="0">
                <a:latin typeface="YS Text"/>
              </a:rPr>
              <a:t>32-33006</a:t>
            </a:r>
            <a:r>
              <a:rPr lang="en-US" sz="1600" b="1" dirty="0">
                <a:latin typeface="YS Text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YS Text"/>
              </a:rPr>
              <a:t>Telegram</a:t>
            </a:r>
            <a:r>
              <a:rPr lang="ru-RU" sz="1600" dirty="0">
                <a:latin typeface="YS Text"/>
              </a:rPr>
              <a:t> </a:t>
            </a:r>
            <a:r>
              <a:rPr lang="en-US" sz="1600" b="1" dirty="0">
                <a:latin typeface="YS Text"/>
              </a:rPr>
              <a:t>@</a:t>
            </a:r>
            <a:r>
              <a:rPr lang="en-US" sz="1600" b="1" dirty="0" err="1" smtClean="0">
                <a:latin typeface="YS Text"/>
              </a:rPr>
              <a:t>Alevtina_Gorokhova</a:t>
            </a:r>
            <a:endParaRPr lang="ru-RU" sz="1600" b="1" dirty="0" smtClean="0"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YS Text"/>
              </a:rPr>
              <a:t>Образование: высшее, РЭА им Г.В. Плеханова факультет «Финансы и кредит»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YS Text"/>
              </a:rPr>
              <a:t>Руководитель ВСП 9040/00118  (г. Реутов) Восточного Головного отделения Среднерусского банка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YS Text"/>
              </a:rPr>
              <a:t>Основной функционал: наставничество сотрудников с целью выполнения плана офиса по нормативу производительности/приоритетным продуктам банка, обеспечение высокого качества сервиса. Постоянное отслеживание и прогнозирование бизнес-результата за счет анализа </a:t>
            </a:r>
            <a:r>
              <a:rPr lang="ru-RU" sz="1600" dirty="0" err="1" smtClean="0">
                <a:latin typeface="YS Text"/>
              </a:rPr>
              <a:t>Дашбордов</a:t>
            </a:r>
            <a:r>
              <a:rPr lang="ru-RU" sz="1600" dirty="0" smtClean="0">
                <a:latin typeface="YS Text"/>
              </a:rPr>
              <a:t> и выстраивания личной системы приоритетов по каждому продающему сотруднику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latin typeface="YS Text"/>
              </a:rPr>
              <a:t>Личные качества: </a:t>
            </a:r>
            <a:r>
              <a:rPr lang="ru-RU" sz="1600" dirty="0" err="1" smtClean="0">
                <a:latin typeface="YS Text"/>
              </a:rPr>
              <a:t>командность</a:t>
            </a:r>
            <a:r>
              <a:rPr lang="ru-RU" sz="1600" dirty="0" smtClean="0">
                <a:latin typeface="YS Text"/>
              </a:rPr>
              <a:t>, нацеленность на результат, принятие </a:t>
            </a:r>
            <a:r>
              <a:rPr lang="ru-RU" sz="1600" dirty="0" smtClean="0">
                <a:latin typeface="YS Text"/>
              </a:rPr>
              <a:t>нового и внедрение в работу. </a:t>
            </a:r>
            <a:r>
              <a:rPr lang="ru-RU" sz="1600" dirty="0" smtClean="0">
                <a:latin typeface="YS Text"/>
              </a:rPr>
              <a:t>По результатам 2021 года офис занял первое место в Чемпионате ИСУ по Отделению, как следствие оценка </a:t>
            </a:r>
            <a:r>
              <a:rPr lang="en-US" sz="1600" dirty="0" smtClean="0">
                <a:latin typeface="YS Text"/>
              </a:rPr>
              <a:t>“</a:t>
            </a:r>
            <a:r>
              <a:rPr lang="ru-RU" sz="1600" dirty="0" smtClean="0">
                <a:latin typeface="YS Text"/>
              </a:rPr>
              <a:t>А</a:t>
            </a:r>
            <a:r>
              <a:rPr lang="en-US" sz="1600" dirty="0" smtClean="0">
                <a:latin typeface="YS Text"/>
              </a:rPr>
              <a:t>”</a:t>
            </a:r>
            <a:r>
              <a:rPr lang="ru-RU" sz="1600" dirty="0" smtClean="0">
                <a:latin typeface="YS Text"/>
              </a:rPr>
              <a:t> за результативность по системе 5+.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1600" dirty="0" smtClean="0"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1600" dirty="0" smtClean="0"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sz="1600" dirty="0" smtClean="0"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270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C921C6-3D9C-47A2-8A79-F1C46E0E97E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60425" y="2060574"/>
            <a:ext cx="4911725" cy="3937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Цель 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проекта – выявление факторов, влияющих на задержку рейсов, построение модели, которая будет выбирать топ 3 аэропорта прилета  в зависимости от аэропорта </a:t>
            </a: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вылета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Ссылка 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на </a:t>
            </a:r>
            <a:r>
              <a:rPr lang="ru-RU" sz="1600" dirty="0" err="1" smtClean="0">
                <a:solidFill>
                  <a:srgbClr val="000000"/>
                </a:solidFill>
                <a:latin typeface="YS Text"/>
              </a:rPr>
              <a:t>датасеты</a:t>
            </a: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:</a:t>
            </a:r>
            <a:r>
              <a:rPr lang="ru-RU" sz="1600" dirty="0">
                <a:latin typeface="YS Text"/>
              </a:rPr>
              <a:t>     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YS Text"/>
              </a:rPr>
              <a:t>https://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YS Text"/>
              </a:rPr>
              <a:t>www.kaggle.com/datasets/usdot/flight-delays</a:t>
            </a:r>
            <a:endParaRPr lang="ru-RU" sz="1600" dirty="0" smtClean="0">
              <a:solidFill>
                <a:srgbClr val="000000"/>
              </a:solidFill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0000"/>
                </a:solidFill>
                <a:latin typeface="YS Text"/>
              </a:rPr>
              <a:t>Ссылка на </a:t>
            </a:r>
            <a:r>
              <a:rPr lang="en-US" sz="1600" dirty="0" err="1">
                <a:solidFill>
                  <a:srgbClr val="000000"/>
                </a:solidFill>
                <a:latin typeface="YS Text"/>
              </a:rPr>
              <a:t>github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YS Text"/>
              </a:rPr>
              <a:t>https://github.com/gorokhovalevtina/DA/tree/main/Final_project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YS Text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  <a:latin typeface="YS Tex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0B3EE2-65B6-4399-866A-9E154E80F8E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686425" y="2060574"/>
            <a:ext cx="5905499" cy="39592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rgbClr val="000000"/>
                </a:solidFill>
                <a:latin typeface="YS Text"/>
              </a:rPr>
              <a:t>Данные:  </a:t>
            </a: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основной </a:t>
            </a:r>
            <a:r>
              <a:rPr lang="ru-RU" sz="1600" dirty="0" err="1" smtClean="0">
                <a:solidFill>
                  <a:srgbClr val="000000"/>
                </a:solidFill>
                <a:latin typeface="YS Text"/>
              </a:rPr>
              <a:t>датасет</a:t>
            </a: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содержит сводную информацию о количестве своевременных, задержанных, отмененных и измененных рейсов в США за 2015 год (5</a:t>
            </a:r>
            <a:r>
              <a:rPr lang="en-US" sz="1600" dirty="0">
                <a:solidFill>
                  <a:srgbClr val="000000"/>
                </a:solidFill>
                <a:latin typeface="YS Text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8 млн записей</a:t>
            </a: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), два дополнительных файла с информацией об авиалиниях и аэропортах</a:t>
            </a:r>
            <a:endParaRPr lang="ru-RU" sz="1600" dirty="0">
              <a:solidFill>
                <a:srgbClr val="000000"/>
              </a:solidFill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Реализованный 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процесс: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YS Text"/>
              </a:rPr>
              <a:t>Подготовка, объединение данных</a:t>
            </a:r>
            <a:endParaRPr lang="ru-RU" sz="1200" dirty="0">
              <a:solidFill>
                <a:srgbClr val="000000"/>
              </a:solidFill>
              <a:latin typeface="YS Tex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YS Text"/>
              </a:rPr>
              <a:t>Группировка по </a:t>
            </a:r>
            <a:r>
              <a:rPr lang="ru-RU" sz="1200" dirty="0" smtClean="0">
                <a:solidFill>
                  <a:srgbClr val="000000"/>
                </a:solidFill>
                <a:latin typeface="YS Text"/>
              </a:rPr>
              <a:t>признакам, расчет, визуализация</a:t>
            </a:r>
            <a:endParaRPr lang="ru-RU" sz="1200" dirty="0">
              <a:solidFill>
                <a:srgbClr val="000000"/>
              </a:solidFill>
              <a:latin typeface="YS Tex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YS Text"/>
              </a:rPr>
              <a:t>Построение модели</a:t>
            </a:r>
            <a:endParaRPr lang="ru-RU" sz="1200" dirty="0">
              <a:solidFill>
                <a:srgbClr val="000000"/>
              </a:solidFill>
              <a:latin typeface="YS Tex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 smtClean="0">
                <a:solidFill>
                  <a:srgbClr val="000000"/>
                </a:solidFill>
                <a:latin typeface="YS Text"/>
              </a:rPr>
              <a:t>Выводы</a:t>
            </a:r>
            <a:endParaRPr lang="ru-RU" sz="1200" dirty="0">
              <a:solidFill>
                <a:srgbClr val="000000"/>
              </a:solidFill>
              <a:latin typeface="YS Tex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rgbClr val="000000"/>
                </a:solidFill>
                <a:latin typeface="YS Text"/>
              </a:rPr>
              <a:t>Используемые </a:t>
            </a:r>
            <a:r>
              <a:rPr lang="ru-RU" sz="1600" dirty="0">
                <a:solidFill>
                  <a:srgbClr val="000000"/>
                </a:solidFill>
                <a:latin typeface="YS Text"/>
              </a:rPr>
              <a:t>технологии: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YS Text"/>
              </a:rPr>
              <a:t>Jup</a:t>
            </a:r>
            <a:r>
              <a:rPr lang="en-US" sz="1200" dirty="0" err="1">
                <a:solidFill>
                  <a:srgbClr val="000000"/>
                </a:solidFill>
                <a:latin typeface="YS Text"/>
              </a:rPr>
              <a:t>y</a:t>
            </a:r>
            <a:r>
              <a:rPr lang="en-US" sz="1200" dirty="0" err="1" smtClean="0">
                <a:solidFill>
                  <a:srgbClr val="000000"/>
                </a:solidFill>
                <a:latin typeface="YS Text"/>
              </a:rPr>
              <a:t>ter</a:t>
            </a:r>
            <a:r>
              <a:rPr lang="en-US" sz="1200" dirty="0" smtClean="0">
                <a:solidFill>
                  <a:srgbClr val="000000"/>
                </a:solidFill>
                <a:latin typeface="YS Tex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YS Text"/>
              </a:rPr>
              <a:t>Notebook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YS Text"/>
              </a:rPr>
              <a:t>Python</a:t>
            </a:r>
            <a:r>
              <a:rPr lang="ru-RU" sz="1200" dirty="0">
                <a:solidFill>
                  <a:srgbClr val="000000"/>
                </a:solidFill>
                <a:latin typeface="YS Text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YS Text"/>
              </a:rPr>
              <a:t>pandas, </a:t>
            </a:r>
            <a:r>
              <a:rPr lang="en-US" sz="1200" dirty="0" err="1">
                <a:solidFill>
                  <a:srgbClr val="000000"/>
                </a:solidFill>
                <a:latin typeface="YS Text"/>
              </a:rPr>
              <a:t>numpy</a:t>
            </a:r>
            <a:r>
              <a:rPr lang="en-US" sz="1200" dirty="0">
                <a:solidFill>
                  <a:srgbClr val="000000"/>
                </a:solidFill>
                <a:latin typeface="YS Text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YS Text"/>
              </a:rPr>
              <a:t>matplotlib</a:t>
            </a:r>
            <a:r>
              <a:rPr lang="en-US" sz="1200" dirty="0">
                <a:solidFill>
                  <a:srgbClr val="000000"/>
                </a:solidFill>
                <a:latin typeface="YS Text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YS Text"/>
              </a:rPr>
              <a:t>seaborn</a:t>
            </a:r>
            <a:r>
              <a:rPr lang="en-US" sz="1200" dirty="0">
                <a:solidFill>
                  <a:srgbClr val="000000"/>
                </a:solidFill>
                <a:latin typeface="YS Text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YS Text"/>
              </a:rPr>
              <a:t>sklearn</a:t>
            </a:r>
            <a:r>
              <a:rPr lang="ru-RU" sz="1200" dirty="0" smtClean="0">
                <a:solidFill>
                  <a:srgbClr val="000000"/>
                </a:solidFill>
                <a:latin typeface="YS Text"/>
              </a:rPr>
              <a:t>)</a:t>
            </a:r>
            <a:endParaRPr lang="en-US" sz="1200" dirty="0" smtClean="0">
              <a:solidFill>
                <a:srgbClr val="000000"/>
              </a:solidFill>
              <a:latin typeface="YS Text"/>
            </a:endParaRP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YS Text"/>
              </a:rPr>
              <a:t>Power BI</a:t>
            </a:r>
            <a:endParaRPr lang="ru-RU" sz="1200" dirty="0" smtClean="0">
              <a:solidFill>
                <a:srgbClr val="000000"/>
              </a:solidFill>
              <a:latin typeface="YS T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EB58-19C9-4C2C-AD14-82B8AE50BD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6825" y="722314"/>
            <a:ext cx="9601200" cy="1303337"/>
          </a:xfrm>
        </p:spPr>
        <p:txBody>
          <a:bodyPr/>
          <a:lstStyle/>
          <a:p>
            <a:pPr algn="l"/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Описание 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914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2098A-2597-4789-9A7F-81A79A6E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45243"/>
            <a:ext cx="4411717" cy="1303867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l"/>
            <a:r>
              <a:rPr lang="ru-RU" sz="3600" dirty="0" smtClean="0">
                <a:solidFill>
                  <a:srgbClr val="000000"/>
                </a:solidFill>
                <a:latin typeface="YS Text"/>
              </a:rPr>
              <a:t/>
            </a:r>
            <a:br>
              <a:rPr lang="ru-RU" sz="3600" dirty="0" smtClean="0">
                <a:solidFill>
                  <a:srgbClr val="000000"/>
                </a:solidFill>
                <a:latin typeface="YS Text"/>
              </a:rPr>
            </a:br>
            <a:r>
              <a:rPr lang="ru-RU" sz="3600" dirty="0">
                <a:solidFill>
                  <a:srgbClr val="000000"/>
                </a:solidFill>
                <a:latin typeface="YS Text"/>
              </a:rPr>
              <a:t/>
            </a:r>
            <a:br>
              <a:rPr lang="ru-RU" sz="3600" dirty="0">
                <a:solidFill>
                  <a:srgbClr val="000000"/>
                </a:solidFill>
                <a:latin typeface="YS Text"/>
              </a:rPr>
            </a:br>
            <a:r>
              <a:rPr lang="ru-RU" sz="36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Анализ дальности полетов</a:t>
            </a:r>
            <a:r>
              <a:rPr lang="ru-RU" sz="3600" dirty="0">
                <a:solidFill>
                  <a:srgbClr val="000000"/>
                </a:solidFill>
                <a:latin typeface="YS Text"/>
              </a:rPr>
              <a:t/>
            </a:r>
            <a:br>
              <a:rPr lang="ru-RU" sz="3600" dirty="0">
                <a:solidFill>
                  <a:srgbClr val="000000"/>
                </a:solidFill>
                <a:latin typeface="YS Text"/>
              </a:rPr>
            </a:br>
            <a:r>
              <a:rPr lang="ru-RU" sz="4400" dirty="0" smtClean="0">
                <a:solidFill>
                  <a:srgbClr val="000000"/>
                </a:solidFill>
                <a:latin typeface="YS Text"/>
              </a:rPr>
              <a:t/>
            </a:r>
            <a:br>
              <a:rPr lang="ru-RU" sz="4400" dirty="0" smtClean="0">
                <a:solidFill>
                  <a:srgbClr val="000000"/>
                </a:solidFill>
                <a:latin typeface="YS Text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16718" y="4199344"/>
            <a:ext cx="4918841" cy="17074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400" dirty="0">
                <a:solidFill>
                  <a:srgbClr val="000000"/>
                </a:solidFill>
                <a:latin typeface="YS Text"/>
              </a:rPr>
              <a:t>Для данного графика данные были ранжированы по двум признакам: дальности </a:t>
            </a:r>
            <a:r>
              <a:rPr lang="ru-RU" sz="1400" dirty="0" smtClean="0">
                <a:solidFill>
                  <a:srgbClr val="000000"/>
                </a:solidFill>
                <a:latin typeface="YS Text"/>
              </a:rPr>
              <a:t>полета(близко - до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700 км, </a:t>
            </a:r>
            <a:r>
              <a:rPr lang="ru-RU" sz="1400" dirty="0" smtClean="0">
                <a:solidFill>
                  <a:srgbClr val="000000"/>
                </a:solidFill>
                <a:latin typeface="YS Text"/>
              </a:rPr>
              <a:t>далеко - свыше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700 км) и задержке прибытия (до 10  минут – минимальная задержка, более – рейс сильно задержан).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В итоге получилось, что большинство рейсов относится к категории «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Близкое расстояние*Минимальная задержка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»</a:t>
            </a:r>
            <a:endParaRPr lang="ru-RU" sz="1400" dirty="0">
              <a:solidFill>
                <a:srgbClr val="000000"/>
              </a:solidFill>
              <a:latin typeface="YS Tex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54023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2050" name="Picture 2" descr="http://dl4.joxi.net/drive/2022/11/04/0047/2240/3086528/28/3137542e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08" y="4037745"/>
            <a:ext cx="4763725" cy="206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l4.joxi.net/drive/2022/11/04/0047/2240/3086528/28/cfb80fae8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44" y="808038"/>
            <a:ext cx="5054215" cy="32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B137E2-46B2-4C0D-A360-A092C641E61D}"/>
              </a:ext>
            </a:extLst>
          </p:cNvPr>
          <p:cNvSpPr txBox="1"/>
          <p:nvPr/>
        </p:nvSpPr>
        <p:spPr>
          <a:xfrm>
            <a:off x="990600" y="2437308"/>
            <a:ext cx="512614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rgbClr val="000000"/>
                </a:solidFill>
                <a:latin typeface="YS Text"/>
              </a:rPr>
              <a:t>График представляет собой распределение с отклонением вправо. Наиболее часто полёты совершаются на расстояния от 200 до 800 км.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На графике </a:t>
            </a:r>
            <a:r>
              <a:rPr lang="ru-RU" sz="1400" dirty="0" smtClean="0">
                <a:solidFill>
                  <a:srgbClr val="000000"/>
                </a:solidFill>
                <a:latin typeface="YS Text"/>
              </a:rPr>
              <a:t>голубым цветом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обозначена медиана, а </a:t>
            </a:r>
            <a:r>
              <a:rPr lang="ru-RU" sz="1400" dirty="0" smtClean="0">
                <a:solidFill>
                  <a:srgbClr val="000000"/>
                </a:solidFill>
                <a:latin typeface="YS Text"/>
              </a:rPr>
              <a:t>синим -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среднее значение дальности полетов. </a:t>
            </a:r>
            <a:r>
              <a:rPr lang="ru-RU" sz="1400" dirty="0">
                <a:solidFill>
                  <a:srgbClr val="000000"/>
                </a:solidFill>
                <a:latin typeface="YS Text"/>
              </a:rPr>
              <a:t>Они не равны, так как в среднее значение учитываются все достаточно длительные полёты, медиана же делит данные пополам. </a:t>
            </a:r>
            <a:endParaRPr lang="ru-RU" sz="1400" dirty="0">
              <a:solidFill>
                <a:srgbClr val="000000"/>
              </a:solidFill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17300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E2133-0318-426D-8EAF-17C999C194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9175" y="865133"/>
            <a:ext cx="4295776" cy="2009775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/>
            </a:r>
            <a:b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Распределение 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причин задержки рейсов по категориям и месяцам</a:t>
            </a:r>
            <a:b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/>
            </a:r>
            <a:b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endParaRPr lang="ru-RU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pic>
        <p:nvPicPr>
          <p:cNvPr id="4" name="Picture 2" descr="http://dl3.joxi.net/drive/2022/11/03/0047/2240/3086528/28/f4f24dde97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4" y="847725"/>
            <a:ext cx="6590756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E19D0-4D13-4DBA-B06C-334C5168E8A7}"/>
              </a:ext>
            </a:extLst>
          </p:cNvPr>
          <p:cNvSpPr txBox="1"/>
          <p:nvPr/>
        </p:nvSpPr>
        <p:spPr>
          <a:xfrm>
            <a:off x="1019175" y="3128189"/>
            <a:ext cx="38772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YS Text"/>
              </a:rPr>
              <a:t>На графике можем видеть, что максимальное количество отмененных рейсов приходится на февраль, что в основном связано с погодными условиями. </a:t>
            </a:r>
            <a:r>
              <a:rPr lang="ru-RU" sz="1200" dirty="0" smtClean="0">
                <a:latin typeface="YS Text"/>
              </a:rPr>
              <a:t>Также в декабре </a:t>
            </a:r>
            <a:r>
              <a:rPr lang="ru-RU" sz="1200" dirty="0">
                <a:latin typeface="YS Text"/>
              </a:rPr>
              <a:t>и феврале наблюдается </a:t>
            </a:r>
            <a:r>
              <a:rPr lang="ru-RU" sz="1200" dirty="0" smtClean="0">
                <a:latin typeface="YS Text"/>
              </a:rPr>
              <a:t>большое число </a:t>
            </a:r>
            <a:r>
              <a:rPr lang="ru-RU" sz="1200" dirty="0">
                <a:latin typeface="YS Text"/>
              </a:rPr>
              <a:t>задержек из-за погоды, причина тому снежные заносы, а с сентября по ноябрь - наименьшее, поскольку погодные условия в этот период наиболее благоприятны. </a:t>
            </a:r>
            <a:r>
              <a:rPr lang="ru-RU" sz="1200" dirty="0" smtClean="0">
                <a:latin typeface="YS Text"/>
              </a:rPr>
              <a:t>Что </a:t>
            </a:r>
            <a:r>
              <a:rPr lang="ru-RU" sz="1200" dirty="0">
                <a:latin typeface="YS Text"/>
              </a:rPr>
              <a:t>касается задержек в связи с безопасностью и перенаправления рейсов, то в период с мая по август наблюдаются максимальные показатели, что </a:t>
            </a:r>
            <a:r>
              <a:rPr lang="ru-RU" sz="1200" dirty="0" smtClean="0">
                <a:latin typeface="YS Text"/>
              </a:rPr>
              <a:t>является следствием высокой загруженности аэропортов.</a:t>
            </a:r>
            <a:endParaRPr lang="ru-RU" sz="1200" b="0" i="0" dirty="0">
              <a:solidFill>
                <a:srgbClr val="000000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3666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3D894-FF31-4DFF-88A2-4F74242A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52462"/>
            <a:ext cx="9601196" cy="931728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Распределение полетов по дням недели и месяцам</a:t>
            </a:r>
            <a:r>
              <a:rPr lang="ru-RU" sz="3200" dirty="0">
                <a:latin typeface="YS Text"/>
              </a:rPr>
              <a:t/>
            </a:r>
            <a:br>
              <a:rPr lang="ru-RU" sz="3200" dirty="0">
                <a:latin typeface="YS Text"/>
              </a:rPr>
            </a:br>
            <a:endParaRPr lang="ru-RU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A60BF-5753-47C0-82CE-5FF41B06480D}"/>
              </a:ext>
            </a:extLst>
          </p:cNvPr>
          <p:cNvSpPr txBox="1"/>
          <p:nvPr/>
        </p:nvSpPr>
        <p:spPr>
          <a:xfrm>
            <a:off x="7679451" y="2574378"/>
            <a:ext cx="34089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YS Text"/>
              </a:rPr>
              <a:t>П</a:t>
            </a:r>
            <a:r>
              <a:rPr lang="ru-RU" sz="1400" dirty="0" smtClean="0">
                <a:latin typeface="YS Text"/>
              </a:rPr>
              <a:t>о </a:t>
            </a:r>
            <a:r>
              <a:rPr lang="ru-RU" sz="1400" dirty="0">
                <a:latin typeface="YS Text"/>
              </a:rPr>
              <a:t>графику </a:t>
            </a:r>
            <a:r>
              <a:rPr lang="ru-RU" sz="1400" dirty="0" smtClean="0">
                <a:latin typeface="YS Text"/>
              </a:rPr>
              <a:t> четко видно</a:t>
            </a:r>
            <a:r>
              <a:rPr lang="ru-RU" sz="1400" dirty="0">
                <a:latin typeface="YS Text"/>
              </a:rPr>
              <a:t>, что в субботу совершалось минимальное количество полетов, в то время как четверг является самым активным днем по числу </a:t>
            </a:r>
            <a:r>
              <a:rPr lang="ru-RU" sz="1400" dirty="0" smtClean="0">
                <a:latin typeface="YS Text"/>
              </a:rPr>
              <a:t>перелетов. Причиной тому является большое количество бизнес-перелетов среди недели, в выходные же активность снижается.  </a:t>
            </a:r>
            <a:r>
              <a:rPr lang="ru-RU" sz="1400" dirty="0">
                <a:latin typeface="YS Text"/>
              </a:rPr>
              <a:t>Если смотреть на месяца, то </a:t>
            </a:r>
            <a:r>
              <a:rPr lang="ru-RU" sz="1400" dirty="0" smtClean="0">
                <a:latin typeface="YS Text"/>
              </a:rPr>
              <a:t> </a:t>
            </a:r>
            <a:r>
              <a:rPr lang="ru-RU" sz="1400" dirty="0">
                <a:latin typeface="YS Text"/>
              </a:rPr>
              <a:t>январь и февраль </a:t>
            </a:r>
            <a:r>
              <a:rPr lang="ru-RU" sz="1400" dirty="0" smtClean="0">
                <a:latin typeface="YS Text"/>
              </a:rPr>
              <a:t>минимальны по данным показатели в связи с праздниками, а  </a:t>
            </a:r>
            <a:r>
              <a:rPr lang="ru-RU" sz="1400" dirty="0">
                <a:latin typeface="YS Text"/>
              </a:rPr>
              <a:t>июль и декабрь </a:t>
            </a:r>
            <a:r>
              <a:rPr lang="ru-RU" sz="1400" dirty="0" smtClean="0">
                <a:latin typeface="YS Text"/>
              </a:rPr>
              <a:t>максимальны</a:t>
            </a:r>
            <a:r>
              <a:rPr lang="ru-RU" sz="1400" dirty="0" smtClean="0">
                <a:latin typeface="YS Text"/>
              </a:rPr>
              <a:t>, на них приходится пик летнего и зимнего отдыха. </a:t>
            </a:r>
            <a:endParaRPr lang="ru-RU" sz="1400" b="0" i="0" dirty="0">
              <a:solidFill>
                <a:srgbClr val="000000"/>
              </a:solidFill>
              <a:effectLst/>
              <a:latin typeface="YS Text"/>
            </a:endParaRPr>
          </a:p>
        </p:txBody>
      </p:sp>
      <p:pic>
        <p:nvPicPr>
          <p:cNvPr id="3074" name="Picture 2" descr="http://dl3.joxi.net/drive/2022/11/04/0047/2240/3086528/28/b73dc806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24" y="2543175"/>
            <a:ext cx="6444922" cy="352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0150" y="628650"/>
            <a:ext cx="5438775" cy="2514600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Количество рейсов, средняя задержка вылетов по каждой авиакомпании</a:t>
            </a:r>
            <a:b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</a:br>
            <a:endParaRPr lang="en-US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399" y="2638097"/>
            <a:ext cx="4663967" cy="3100551"/>
          </a:xfrm>
        </p:spPr>
        <p:txBody>
          <a:bodyPr>
            <a:normAutofit/>
          </a:bodyPr>
          <a:lstStyle/>
          <a:p>
            <a:pPr algn="just"/>
            <a:r>
              <a:rPr lang="ru-RU" sz="1400" dirty="0">
                <a:latin typeface="YS Text"/>
              </a:rPr>
              <a:t>Н</a:t>
            </a:r>
            <a:r>
              <a:rPr lang="ru-RU" sz="1400" dirty="0" smtClean="0">
                <a:latin typeface="YS Text"/>
              </a:rPr>
              <a:t>а </a:t>
            </a:r>
            <a:r>
              <a:rPr lang="ru-RU" sz="1400" dirty="0">
                <a:latin typeface="YS Text"/>
              </a:rPr>
              <a:t>графике показаны 14 авиакомпаний, а также количество предлагаемых ими рейсов и среднее время задержки. </a:t>
            </a:r>
            <a:r>
              <a:rPr lang="ru-RU" sz="1400" dirty="0" smtClean="0">
                <a:latin typeface="YS Text"/>
              </a:rPr>
              <a:t>Количество </a:t>
            </a:r>
            <a:r>
              <a:rPr lang="ru-RU" sz="1400" dirty="0">
                <a:latin typeface="YS Text"/>
              </a:rPr>
              <a:t>рейсов не оказывает существенного влияния на задержки вылета, поскольку такие авиакомпании, как </a:t>
            </a:r>
            <a:r>
              <a:rPr lang="ru-RU" sz="1400" dirty="0" err="1">
                <a:latin typeface="YS Text"/>
              </a:rPr>
              <a:t>Spirit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Lines</a:t>
            </a:r>
            <a:r>
              <a:rPr lang="ru-RU" sz="1400" dirty="0">
                <a:latin typeface="YS Text"/>
              </a:rPr>
              <a:t>, у которых не так много рейсов, имеют очень большое время задержки вылета. В то же время такие авиакомпании, как </a:t>
            </a:r>
            <a:r>
              <a:rPr lang="ru-RU" sz="1400" dirty="0" err="1">
                <a:latin typeface="YS Text"/>
              </a:rPr>
              <a:t>Southwest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Airlines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Co</a:t>
            </a:r>
            <a:r>
              <a:rPr lang="ru-RU" sz="1400" dirty="0">
                <a:latin typeface="YS Text"/>
              </a:rPr>
              <a:t>/</a:t>
            </a:r>
            <a:r>
              <a:rPr lang="ru-RU" sz="1400" dirty="0" err="1">
                <a:latin typeface="YS Text"/>
              </a:rPr>
              <a:t>Delta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Lines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Inc</a:t>
            </a:r>
            <a:r>
              <a:rPr lang="ru-RU" sz="1400" dirty="0">
                <a:latin typeface="YS Text"/>
              </a:rPr>
              <a:t>, которые предлагают большое количество рейсов, имеют гораздо меньшее время задержки вылета. Поэтому можно отметить, что </a:t>
            </a:r>
            <a:r>
              <a:rPr lang="ru-RU" sz="1400" dirty="0" err="1">
                <a:latin typeface="YS Text"/>
              </a:rPr>
              <a:t>Southwest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Airlines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Co</a:t>
            </a:r>
            <a:r>
              <a:rPr lang="ru-RU" sz="1400" dirty="0">
                <a:latin typeface="YS Text"/>
              </a:rPr>
              <a:t>/</a:t>
            </a:r>
            <a:r>
              <a:rPr lang="ru-RU" sz="1400" dirty="0" err="1">
                <a:latin typeface="YS Text"/>
              </a:rPr>
              <a:t>Delta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Lines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Inc</a:t>
            </a:r>
            <a:r>
              <a:rPr lang="ru-RU" sz="1400" dirty="0">
                <a:latin typeface="YS Text"/>
              </a:rPr>
              <a:t> - лучшие авиакомпании в сравнении с </a:t>
            </a:r>
            <a:r>
              <a:rPr lang="ru-RU" sz="1400" dirty="0" err="1">
                <a:latin typeface="YS Text"/>
              </a:rPr>
              <a:t>Spirit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Air</a:t>
            </a:r>
            <a:r>
              <a:rPr lang="ru-RU" sz="1400" dirty="0">
                <a:latin typeface="YS Text"/>
              </a:rPr>
              <a:t> </a:t>
            </a:r>
            <a:r>
              <a:rPr lang="ru-RU" sz="1400" dirty="0" err="1">
                <a:latin typeface="YS Text"/>
              </a:rPr>
              <a:t>Lines</a:t>
            </a:r>
            <a:r>
              <a:rPr lang="ru-RU" sz="1400" dirty="0">
                <a:latin typeface="YS Text"/>
              </a:rPr>
              <a:t>.</a:t>
            </a:r>
            <a:endParaRPr lang="en-US" sz="1400" dirty="0">
              <a:latin typeface="YS Text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4100" name="Picture 4" descr="http://dl3.joxi.net/drive/2022/11/04/0047/2240/3086528/28/95492856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800099"/>
            <a:ext cx="4733925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5206" y="1010351"/>
            <a:ext cx="4350244" cy="1371600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Доля авиакомпаний на </a:t>
            </a: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Helvetica Neue"/>
              </a:rPr>
              <a:t>рынке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Helvetica Neue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400" dirty="0" smtClean="0">
                <a:latin typeface="YS Text"/>
              </a:rPr>
              <a:t>Половину на рынке авиаперевозок принадлежит </a:t>
            </a:r>
            <a:r>
              <a:rPr lang="en-US" sz="1400" dirty="0">
                <a:latin typeface="YS Text"/>
              </a:rPr>
              <a:t>Southwest Airlines Co</a:t>
            </a:r>
            <a:r>
              <a:rPr lang="en-US" sz="1400" dirty="0" smtClean="0">
                <a:latin typeface="YS Text"/>
              </a:rPr>
              <a:t>.</a:t>
            </a:r>
            <a:r>
              <a:rPr lang="ru-RU" sz="1400" dirty="0" smtClean="0">
                <a:latin typeface="YS Text"/>
              </a:rPr>
              <a:t> (21,74%), </a:t>
            </a:r>
            <a:r>
              <a:rPr lang="en-US" sz="1400" dirty="0">
                <a:latin typeface="YS Text"/>
              </a:rPr>
              <a:t>Delta Air Lines </a:t>
            </a:r>
            <a:r>
              <a:rPr lang="en-US" sz="1400" dirty="0" err="1" smtClean="0">
                <a:latin typeface="YS Text"/>
              </a:rPr>
              <a:t>Inc</a:t>
            </a:r>
            <a:r>
              <a:rPr lang="ru-RU" sz="1400" dirty="0" smtClean="0">
                <a:latin typeface="YS Text"/>
              </a:rPr>
              <a:t>(15,23%) и </a:t>
            </a:r>
            <a:r>
              <a:rPr lang="en-US" sz="1400" dirty="0">
                <a:latin typeface="YS Text"/>
              </a:rPr>
              <a:t>American Airlines Inc</a:t>
            </a:r>
            <a:r>
              <a:rPr lang="en-US" sz="1400" dirty="0" smtClean="0">
                <a:latin typeface="YS Text"/>
              </a:rPr>
              <a:t>.</a:t>
            </a:r>
            <a:r>
              <a:rPr lang="ru-RU" sz="1400" dirty="0" smtClean="0">
                <a:latin typeface="YS Text"/>
              </a:rPr>
              <a:t> (12,48%). Менее двух процентов у авиакомпаний  </a:t>
            </a:r>
            <a:r>
              <a:rPr lang="en-US" sz="1400" dirty="0">
                <a:latin typeface="YS Text"/>
              </a:rPr>
              <a:t>Virgin </a:t>
            </a:r>
            <a:r>
              <a:rPr lang="en-US" sz="1400" dirty="0" smtClean="0">
                <a:latin typeface="YS Text"/>
              </a:rPr>
              <a:t>America</a:t>
            </a:r>
            <a:r>
              <a:rPr lang="ru-RU" sz="1400" dirty="0" smtClean="0">
                <a:latin typeface="YS Text"/>
              </a:rPr>
              <a:t>(1,07%), </a:t>
            </a:r>
            <a:r>
              <a:rPr lang="en-US" sz="1400" dirty="0">
                <a:latin typeface="YS Text"/>
              </a:rPr>
              <a:t>Hawaiian Airlines Inc</a:t>
            </a:r>
            <a:r>
              <a:rPr lang="en-US" sz="1400" dirty="0" smtClean="0">
                <a:latin typeface="YS Text"/>
              </a:rPr>
              <a:t>.</a:t>
            </a:r>
            <a:r>
              <a:rPr lang="ru-RU" sz="1400" dirty="0" smtClean="0">
                <a:latin typeface="YS Text"/>
              </a:rPr>
              <a:t>(1,33%) и </a:t>
            </a:r>
            <a:r>
              <a:rPr lang="en-US" sz="1400" dirty="0">
                <a:latin typeface="YS Text"/>
              </a:rPr>
              <a:t>Frontier Airlines Inc</a:t>
            </a:r>
            <a:r>
              <a:rPr lang="en-US" sz="1400" dirty="0" smtClean="0">
                <a:latin typeface="YS Text"/>
              </a:rPr>
              <a:t>.</a:t>
            </a:r>
            <a:r>
              <a:rPr lang="ru-RU" sz="1400" dirty="0" smtClean="0">
                <a:latin typeface="YS Text"/>
              </a:rPr>
              <a:t>(1,58%).</a:t>
            </a:r>
            <a:endParaRPr lang="en-US" sz="1400" dirty="0">
              <a:latin typeface="YS Text"/>
            </a:endParaRPr>
          </a:p>
        </p:txBody>
      </p:sp>
      <p:pic>
        <p:nvPicPr>
          <p:cNvPr id="6146" name="Picture 2" descr="http://dl3.joxi.net/drive/2022/11/03/0047/2240/3086528/28/a607ad71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010351"/>
            <a:ext cx="5986394" cy="44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8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6482</TotalTime>
  <Words>1298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Garamond</vt:lpstr>
      <vt:lpstr>Helvetica Neue</vt:lpstr>
      <vt:lpstr>Wingdings</vt:lpstr>
      <vt:lpstr>YS Text</vt:lpstr>
      <vt:lpstr>Натуральные материалы</vt:lpstr>
      <vt:lpstr>               Анализ  авиарейсов в США за 2015 год</vt:lpstr>
      <vt:lpstr>Оглавление</vt:lpstr>
      <vt:lpstr>О себе</vt:lpstr>
      <vt:lpstr>Описание проекта</vt:lpstr>
      <vt:lpstr>  Анализ дальности полетов  </vt:lpstr>
      <vt:lpstr>  Распределение причин задержки рейсов по категориям и месяцам  </vt:lpstr>
      <vt:lpstr>Распределение полетов по дням недели и месяцам </vt:lpstr>
      <vt:lpstr>Количество рейсов, средняя задержка вылетов по каждой авиакомпании </vt:lpstr>
      <vt:lpstr>Доля авиакомпаний на рынке</vt:lpstr>
      <vt:lpstr>Аэропорт с минимальной задержкой вылета </vt:lpstr>
      <vt:lpstr>Самая пунктуальная авиакомпания на прилет в Los Angeles International Airport</vt:lpstr>
      <vt:lpstr>Аэропорт, где самолёты проводят больше всего времени на рулении </vt:lpstr>
      <vt:lpstr>Модель отбора топ 3 аэропорта прилета</vt:lpstr>
      <vt:lpstr>Выводы и рекомендации по проекту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Сегментация пользователей по потреблению банка «Метанпром»</dc:title>
  <dc:creator>алевтина горохова</dc:creator>
  <cp:lastModifiedBy>Пользователь</cp:lastModifiedBy>
  <cp:revision>60</cp:revision>
  <dcterms:created xsi:type="dcterms:W3CDTF">2022-05-16T11:06:19Z</dcterms:created>
  <dcterms:modified xsi:type="dcterms:W3CDTF">2022-11-06T22:04:59Z</dcterms:modified>
</cp:coreProperties>
</file>