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heatography.com/masonjo/cheat-sheets/bootstrap/"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u="sng">
                <a:solidFill>
                  <a:schemeClr val="hlink"/>
                </a:solidFill>
                <a:hlinkClick r:id="rId2"/>
              </a:rPr>
              <a:t>http://www.cheatography.com/masonjo/cheat-sheets/bootstrap/</a:t>
            </a:r>
            <a:r>
              <a:rPr lang="sv"/>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bootstrapcdn.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getbootstrap.com/css/#gr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pairuptocode.com/exercises/bootstrap.html" TargetMode="External"/><Relationship Id="rId4" Type="http://schemas.openxmlformats.org/officeDocument/2006/relationships/hyperlink" Target="http://porkforge.mardby.se/index.php?title=Implementera_media_queries_i_C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getbootstrap.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HTML5</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CSS och Bootstrap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Använda Bootstrap</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Alternativ 1: ladda ner Bootstrap från getbootstrap.com och lägg dem på samma plats som din website.</a:t>
            </a:r>
            <a:br>
              <a:rPr lang="sv"/>
            </a:br>
            <a:r>
              <a:rPr lang="sv" sz="1200">
                <a:latin typeface="Consolas"/>
                <a:ea typeface="Consolas"/>
                <a:cs typeface="Consolas"/>
                <a:sym typeface="Consolas"/>
              </a:rPr>
              <a:t>&lt;link href="bootstrap/3.3.6/css/bootstrap.min.css" rel="stylesheet" &gt;</a:t>
            </a:r>
          </a:p>
          <a:p>
            <a:pPr lvl="0">
              <a:spcBef>
                <a:spcPts val="0"/>
              </a:spcBef>
              <a:buNone/>
            </a:pPr>
            <a:r>
              <a:rPr lang="sv"/>
              <a:t>Alternativ 2: använd en CDN-länk (content delivery network)</a:t>
            </a:r>
            <a:br>
              <a:rPr lang="sv"/>
            </a:br>
            <a:r>
              <a:rPr lang="sv" u="sng">
                <a:solidFill>
                  <a:schemeClr val="hlink"/>
                </a:solidFill>
                <a:hlinkClick r:id="rId3"/>
              </a:rPr>
              <a:t>https://www.bootstrapcdn.com/</a:t>
            </a:r>
            <a:r>
              <a:rPr lang="sv"/>
              <a:t> </a:t>
            </a:r>
            <a:br>
              <a:rPr lang="sv"/>
            </a:br>
            <a:r>
              <a:rPr lang="sv" sz="1200">
                <a:latin typeface="Consolas"/>
                <a:ea typeface="Consolas"/>
                <a:cs typeface="Consolas"/>
                <a:sym typeface="Consolas"/>
              </a:rPr>
              <a:t>&lt;link href="https://maxcdn.bootstrapcdn.com/bootstrap/3.3.6/css/bootstrap.min.css" rel="stylesheet" integrity="sha384-1q8mTJOASx8j1Au+a5WDVnPi2lkFfwwEAa8hDDdjZlpLegxhjVME1fgjWPGmkzs7" crossorigin="anonymous"&gt;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Container</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För att applicera Bootstrap-layout på sitt dokument använder man speciella CSS-klasser.</a:t>
            </a:r>
          </a:p>
          <a:p>
            <a:pPr lvl="0" rtl="0">
              <a:spcBef>
                <a:spcPts val="0"/>
              </a:spcBef>
              <a:buNone/>
            </a:pPr>
            <a:r>
              <a:rPr lang="sv"/>
              <a:t>Alla Bootstrap-klasser ska finnas inuti en container-klass. Exempel:</a:t>
            </a:r>
          </a:p>
          <a:p>
            <a:pPr lvl="0" rtl="0">
              <a:spcBef>
                <a:spcPts val="0"/>
              </a:spcBef>
              <a:buClr>
                <a:schemeClr val="dk1"/>
              </a:buClr>
              <a:buSzPct val="61111"/>
              <a:buFont typeface="Arial"/>
              <a:buNone/>
            </a:pPr>
            <a:r>
              <a:rPr lang="sv">
                <a:latin typeface="Consolas"/>
                <a:ea typeface="Consolas"/>
                <a:cs typeface="Consolas"/>
                <a:sym typeface="Consolas"/>
              </a:rPr>
              <a:t>&lt;div class="container-fluid"&gt;</a:t>
            </a:r>
            <a:r>
              <a:rPr lang="sv"/>
              <a:t>		fyller hela sidans bredd</a:t>
            </a:r>
          </a:p>
          <a:p>
            <a:pPr lvl="0" rtl="0">
              <a:spcBef>
                <a:spcPts val="0"/>
              </a:spcBef>
              <a:buNone/>
            </a:pPr>
            <a:r>
              <a:rPr lang="sv">
                <a:latin typeface="Consolas"/>
                <a:ea typeface="Consolas"/>
                <a:cs typeface="Consolas"/>
                <a:sym typeface="Consolas"/>
              </a:rPr>
              <a:t>&lt;div class="container"&gt;</a:t>
            </a:r>
            <a:r>
              <a:rPr lang="sv"/>
              <a:t>			fyller sidan men har marginaler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Grid</a:t>
            </a:r>
          </a:p>
        </p:txBody>
      </p:sp>
      <p:sp>
        <p:nvSpPr>
          <p:cNvPr id="121" name="Shape 12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Bootstrap skapar CSS-klasser som vi kan använda för att beskriva kolumner. En sida delas in i 12 kolumner. Vi kan tala om hur brett ett element får lov att vara. Det finns fyra skärmstorlekar:</a:t>
            </a:r>
          </a:p>
          <a:p>
            <a:pPr indent="-228600" lvl="0" marL="457200" rtl="0">
              <a:spcBef>
                <a:spcPts val="0"/>
              </a:spcBef>
              <a:buChar char="●"/>
            </a:pPr>
            <a:r>
              <a:rPr i="1" lang="sv"/>
              <a:t>lg</a:t>
            </a:r>
            <a:r>
              <a:rPr lang="sv"/>
              <a:t>		large, &gt; 1200 pixlar</a:t>
            </a:r>
          </a:p>
          <a:p>
            <a:pPr indent="-228600" lvl="0" marL="457200" rtl="0">
              <a:spcBef>
                <a:spcPts val="0"/>
              </a:spcBef>
              <a:buChar char="●"/>
            </a:pPr>
            <a:r>
              <a:rPr i="1" lang="sv"/>
              <a:t>md</a:t>
            </a:r>
            <a:r>
              <a:rPr lang="sv"/>
              <a:t>		medium, &gt; 992 pixlar</a:t>
            </a:r>
          </a:p>
          <a:p>
            <a:pPr indent="-228600" lvl="0" marL="457200" rtl="0">
              <a:spcBef>
                <a:spcPts val="0"/>
              </a:spcBef>
              <a:buChar char="●"/>
            </a:pPr>
            <a:r>
              <a:rPr i="1" lang="sv"/>
              <a:t>sm</a:t>
            </a:r>
            <a:r>
              <a:rPr lang="sv"/>
              <a:t>		small, &gt; 768 pixlar</a:t>
            </a:r>
          </a:p>
          <a:p>
            <a:pPr indent="-228600" lvl="0" marL="457200" rtl="0">
              <a:spcBef>
                <a:spcPts val="0"/>
              </a:spcBef>
              <a:buChar char="●"/>
            </a:pPr>
            <a:r>
              <a:rPr i="1" lang="sv"/>
              <a:t>xs</a:t>
            </a:r>
            <a:r>
              <a:rPr lang="sv"/>
              <a:t>		extra small, &lt;= 768 pixlar</a:t>
            </a:r>
          </a:p>
          <a:p>
            <a:pPr lvl="0" rtl="0">
              <a:spcBef>
                <a:spcPts val="0"/>
              </a:spcBef>
              <a:buNone/>
            </a:pPr>
            <a:r>
              <a:rPr lang="sv"/>
              <a:t>Bootstrap definierar klasser enligt mönstret:</a:t>
            </a:r>
          </a:p>
          <a:p>
            <a:pPr lvl="0">
              <a:spcBef>
                <a:spcPts val="0"/>
              </a:spcBef>
              <a:buNone/>
            </a:pPr>
            <a:r>
              <a:rPr lang="sv"/>
              <a:t>col-</a:t>
            </a:r>
            <a:r>
              <a:rPr i="1" lang="sv"/>
              <a:t>skärmstorlek</a:t>
            </a:r>
            <a:r>
              <a:rPr lang="sv"/>
              <a:t>-</a:t>
            </a:r>
            <a:r>
              <a:rPr i="1" lang="sv"/>
              <a:t>antalkolumner</a:t>
            </a:r>
            <a:br>
              <a:rPr lang="sv"/>
            </a:br>
            <a:r>
              <a:rPr lang="sv"/>
              <a:t>“Om fönstret är minst så här brett ska det här elementet vara X kolumner brett”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Grid</a:t>
            </a:r>
          </a:p>
        </p:txBody>
      </p:sp>
      <p:sp>
        <p:nvSpPr>
          <p:cNvPr id="127" name="Shape 127"/>
          <p:cNvSpPr txBox="1"/>
          <p:nvPr>
            <p:ph idx="1" type="body"/>
          </p:nvPr>
        </p:nvSpPr>
        <p:spPr>
          <a:xfrm>
            <a:off x="311700" y="1152475"/>
            <a:ext cx="8719200" cy="3990900"/>
          </a:xfrm>
          <a:prstGeom prst="rect">
            <a:avLst/>
          </a:prstGeom>
        </p:spPr>
        <p:txBody>
          <a:bodyPr anchorCtr="0" anchor="t" bIns="91425" lIns="91425" rIns="91425" tIns="91425">
            <a:noAutofit/>
          </a:bodyPr>
          <a:lstStyle/>
          <a:p>
            <a:pPr lvl="0" rtl="0">
              <a:spcBef>
                <a:spcPts val="0"/>
              </a:spcBef>
              <a:buNone/>
            </a:pPr>
            <a:r>
              <a:rPr lang="sv"/>
              <a:t>För att kolumnerna ska fungera, ska de vara placerade inuti ett element med klassen </a:t>
            </a:r>
            <a:r>
              <a:rPr i="1" lang="sv"/>
              <a:t>row</a:t>
            </a:r>
            <a:r>
              <a:rPr lang="sv"/>
              <a:t>.</a:t>
            </a:r>
          </a:p>
          <a:p>
            <a:pPr lvl="0" rtl="0">
              <a:spcBef>
                <a:spcPts val="0"/>
              </a:spcBef>
              <a:buNone/>
            </a:pPr>
            <a:r>
              <a:rPr lang="sv">
                <a:latin typeface="Consolas"/>
                <a:ea typeface="Consolas"/>
                <a:cs typeface="Consolas"/>
                <a:sym typeface="Consolas"/>
              </a:rPr>
              <a:t>col-lg-?, col-md-?, col-sm-?, col-xs-?</a:t>
            </a:r>
            <a:r>
              <a:rPr lang="sv"/>
              <a:t>	(frågetecknet kan vara 1-12)</a:t>
            </a:r>
          </a:p>
          <a:p>
            <a:pPr lvl="0" rtl="0">
              <a:spcBef>
                <a:spcPts val="0"/>
              </a:spcBef>
              <a:buClr>
                <a:schemeClr val="dk1"/>
              </a:buClr>
              <a:buSzPct val="61111"/>
              <a:buFont typeface="Arial"/>
              <a:buNone/>
            </a:pPr>
            <a:r>
              <a:rPr lang="sv"/>
              <a:t>Exempel:</a:t>
            </a:r>
          </a:p>
          <a:p>
            <a:pPr lvl="0">
              <a:spcBef>
                <a:spcPts val="0"/>
              </a:spcBef>
              <a:buClr>
                <a:schemeClr val="dk1"/>
              </a:buClr>
              <a:buSzPct val="61111"/>
              <a:buFont typeface="Arial"/>
              <a:buNone/>
            </a:pPr>
            <a:r>
              <a:rPr lang="sv">
                <a:latin typeface="Consolas"/>
                <a:ea typeface="Consolas"/>
                <a:cs typeface="Consolas"/>
                <a:sym typeface="Consolas"/>
              </a:rPr>
              <a:t>&lt;div class="</a:t>
            </a:r>
            <a:r>
              <a:rPr b="1" lang="sv">
                <a:latin typeface="Consolas"/>
                <a:ea typeface="Consolas"/>
                <a:cs typeface="Consolas"/>
                <a:sym typeface="Consolas"/>
              </a:rPr>
              <a:t>container</a:t>
            </a:r>
            <a:r>
              <a:rPr lang="sv">
                <a:latin typeface="Consolas"/>
                <a:ea typeface="Consolas"/>
                <a:cs typeface="Consolas"/>
                <a:sym typeface="Consolas"/>
              </a:rPr>
              <a:t>"&gt;&lt;div class="</a:t>
            </a:r>
            <a:r>
              <a:rPr b="1" i="1" lang="sv">
                <a:latin typeface="Consolas"/>
                <a:ea typeface="Consolas"/>
                <a:cs typeface="Consolas"/>
                <a:sym typeface="Consolas"/>
              </a:rPr>
              <a:t>row</a:t>
            </a:r>
            <a:r>
              <a:rPr lang="sv">
                <a:latin typeface="Consolas"/>
                <a:ea typeface="Consolas"/>
                <a:cs typeface="Consolas"/>
                <a:sym typeface="Consolas"/>
              </a:rPr>
              <a:t>"&gt;</a:t>
            </a:r>
            <a:br>
              <a:rPr lang="sv">
                <a:latin typeface="Consolas"/>
                <a:ea typeface="Consolas"/>
                <a:cs typeface="Consolas"/>
                <a:sym typeface="Consolas"/>
              </a:rPr>
            </a:br>
            <a:r>
              <a:rPr lang="sv">
                <a:latin typeface="Consolas"/>
                <a:ea typeface="Consolas"/>
                <a:cs typeface="Consolas"/>
                <a:sym typeface="Consolas"/>
              </a:rPr>
              <a:t>&lt;section class="</a:t>
            </a:r>
            <a:r>
              <a:rPr b="1" i="1" lang="sv">
                <a:latin typeface="Consolas"/>
                <a:ea typeface="Consolas"/>
                <a:cs typeface="Consolas"/>
                <a:sym typeface="Consolas"/>
              </a:rPr>
              <a:t>col-lg-4</a:t>
            </a:r>
            <a:r>
              <a:rPr lang="sv">
                <a:latin typeface="Consolas"/>
                <a:ea typeface="Consolas"/>
                <a:cs typeface="Consolas"/>
                <a:sym typeface="Consolas"/>
              </a:rPr>
              <a:t>"&gt; 4 kolumner bred på stor skärm &lt;/section&gt;</a:t>
            </a:r>
            <a:br>
              <a:rPr lang="sv">
                <a:latin typeface="Consolas"/>
                <a:ea typeface="Consolas"/>
                <a:cs typeface="Consolas"/>
                <a:sym typeface="Consolas"/>
              </a:rPr>
            </a:br>
            <a:r>
              <a:rPr lang="sv">
                <a:latin typeface="Consolas"/>
                <a:ea typeface="Consolas"/>
                <a:cs typeface="Consolas"/>
                <a:sym typeface="Consolas"/>
              </a:rPr>
              <a:t>&lt;section class="</a:t>
            </a:r>
            <a:r>
              <a:rPr b="1" i="1" lang="sv">
                <a:latin typeface="Consolas"/>
                <a:ea typeface="Consolas"/>
                <a:cs typeface="Consolas"/>
                <a:sym typeface="Consolas"/>
              </a:rPr>
              <a:t>col-sm-8 col-lg-4</a:t>
            </a:r>
            <a:r>
              <a:rPr lang="sv">
                <a:latin typeface="Consolas"/>
                <a:ea typeface="Consolas"/>
                <a:cs typeface="Consolas"/>
                <a:sym typeface="Consolas"/>
              </a:rPr>
              <a:t>"&gt; 8 kolumner bred på en</a:t>
            </a:r>
            <a:br>
              <a:rPr lang="sv">
                <a:latin typeface="Consolas"/>
                <a:ea typeface="Consolas"/>
                <a:cs typeface="Consolas"/>
                <a:sym typeface="Consolas"/>
              </a:rPr>
            </a:br>
            <a:r>
              <a:rPr lang="sv">
                <a:latin typeface="Consolas"/>
                <a:ea typeface="Consolas"/>
                <a:cs typeface="Consolas"/>
                <a:sym typeface="Consolas"/>
              </a:rPr>
              <a:t>		liten skärm, fyra på en stor &lt;/section&gt;</a:t>
            </a:r>
            <a:br>
              <a:rPr lang="sv">
                <a:latin typeface="Consolas"/>
                <a:ea typeface="Consolas"/>
                <a:cs typeface="Consolas"/>
                <a:sym typeface="Consolas"/>
              </a:rPr>
            </a:br>
            <a:r>
              <a:rPr lang="sv">
                <a:latin typeface="Consolas"/>
                <a:ea typeface="Consolas"/>
                <a:cs typeface="Consolas"/>
                <a:sym typeface="Consolas"/>
              </a:rPr>
              <a:t>&lt;/div&gt;&lt;/div&gt;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Grid</a:t>
            </a:r>
          </a:p>
        </p:txBody>
      </p:sp>
      <p:sp>
        <p:nvSpPr>
          <p:cNvPr id="133" name="Shape 133"/>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Man kan ha rader inuti kolumn-element:</a:t>
            </a:r>
          </a:p>
          <a:p>
            <a:pPr lvl="0" rtl="0">
              <a:lnSpc>
                <a:spcPct val="142857"/>
              </a:lnSpc>
              <a:spcBef>
                <a:spcPts val="0"/>
              </a:spcBef>
              <a:spcAft>
                <a:spcPts val="0"/>
              </a:spcAft>
              <a:buNone/>
            </a:pPr>
            <a:r>
              <a:rPr lang="sv" sz="1600">
                <a:solidFill>
                  <a:srgbClr val="2F6F9F"/>
                </a:solidFill>
                <a:latin typeface="Consolas"/>
                <a:ea typeface="Consolas"/>
                <a:cs typeface="Consolas"/>
                <a:sym typeface="Consolas"/>
              </a:rPr>
              <a:t>&lt;div</a:t>
            </a:r>
            <a:r>
              <a:rPr lang="sv" sz="1600">
                <a:solidFill>
                  <a:srgbClr val="333333"/>
                </a:solidFill>
                <a:latin typeface="Consolas"/>
                <a:ea typeface="Consolas"/>
                <a:cs typeface="Consolas"/>
                <a:sym typeface="Consolas"/>
              </a:rPr>
              <a:t> </a:t>
            </a:r>
            <a:r>
              <a:rPr lang="sv" sz="1600">
                <a:solidFill>
                  <a:srgbClr val="4F9FCF"/>
                </a:solidFill>
                <a:latin typeface="Consolas"/>
                <a:ea typeface="Consolas"/>
                <a:cs typeface="Consolas"/>
                <a:sym typeface="Consolas"/>
              </a:rPr>
              <a:t>class=</a:t>
            </a:r>
            <a:r>
              <a:rPr lang="sv" sz="1600">
                <a:solidFill>
                  <a:srgbClr val="D44950"/>
                </a:solidFill>
                <a:latin typeface="Consolas"/>
                <a:ea typeface="Consolas"/>
                <a:cs typeface="Consolas"/>
                <a:sym typeface="Consolas"/>
              </a:rPr>
              <a:t>"row"</a:t>
            </a:r>
            <a:r>
              <a:rPr lang="sv" sz="1600">
                <a:solidFill>
                  <a:srgbClr val="2F6F9F"/>
                </a:solidFill>
                <a:latin typeface="Consolas"/>
                <a:ea typeface="Consolas"/>
                <a:cs typeface="Consolas"/>
                <a:sym typeface="Consolas"/>
              </a:rPr>
              <a:t>&gt;</a:t>
            </a:r>
            <a:br>
              <a:rPr lang="sv" sz="1600">
                <a:solidFill>
                  <a:srgbClr val="333333"/>
                </a:solidFill>
                <a:latin typeface="Consolas"/>
                <a:ea typeface="Consolas"/>
                <a:cs typeface="Consolas"/>
                <a:sym typeface="Consolas"/>
              </a:rPr>
            </a:br>
            <a:r>
              <a:rPr lang="sv" sz="1600">
                <a:solidFill>
                  <a:srgbClr val="333333"/>
                </a:solidFill>
                <a:latin typeface="Consolas"/>
                <a:ea typeface="Consolas"/>
                <a:cs typeface="Consolas"/>
                <a:sym typeface="Consolas"/>
              </a:rPr>
              <a:t>  </a:t>
            </a:r>
            <a:r>
              <a:rPr lang="sv" sz="1600">
                <a:solidFill>
                  <a:srgbClr val="2F6F9F"/>
                </a:solidFill>
                <a:latin typeface="Consolas"/>
                <a:ea typeface="Consolas"/>
                <a:cs typeface="Consolas"/>
                <a:sym typeface="Consolas"/>
              </a:rPr>
              <a:t>&lt;div</a:t>
            </a:r>
            <a:r>
              <a:rPr lang="sv" sz="1600">
                <a:solidFill>
                  <a:srgbClr val="333333"/>
                </a:solidFill>
                <a:latin typeface="Consolas"/>
                <a:ea typeface="Consolas"/>
                <a:cs typeface="Consolas"/>
                <a:sym typeface="Consolas"/>
              </a:rPr>
              <a:t> </a:t>
            </a:r>
            <a:r>
              <a:rPr lang="sv" sz="1600">
                <a:solidFill>
                  <a:srgbClr val="4F9FCF"/>
                </a:solidFill>
                <a:latin typeface="Consolas"/>
                <a:ea typeface="Consolas"/>
                <a:cs typeface="Consolas"/>
                <a:sym typeface="Consolas"/>
              </a:rPr>
              <a:t>class=</a:t>
            </a:r>
            <a:r>
              <a:rPr lang="sv" sz="1600">
                <a:solidFill>
                  <a:srgbClr val="D44950"/>
                </a:solidFill>
                <a:latin typeface="Consolas"/>
                <a:ea typeface="Consolas"/>
                <a:cs typeface="Consolas"/>
                <a:sym typeface="Consolas"/>
              </a:rPr>
              <a:t>"col-sm-9"</a:t>
            </a:r>
            <a:r>
              <a:rPr lang="sv" sz="1600">
                <a:solidFill>
                  <a:srgbClr val="2F6F9F"/>
                </a:solidFill>
                <a:latin typeface="Consolas"/>
                <a:ea typeface="Consolas"/>
                <a:cs typeface="Consolas"/>
                <a:sym typeface="Consolas"/>
              </a:rPr>
              <a:t>&gt;</a:t>
            </a:r>
            <a:r>
              <a:rPr lang="sv" sz="1600">
                <a:solidFill>
                  <a:srgbClr val="333333"/>
                </a:solidFill>
                <a:latin typeface="Consolas"/>
                <a:ea typeface="Consolas"/>
                <a:cs typeface="Consolas"/>
                <a:sym typeface="Consolas"/>
              </a:rPr>
              <a:t>Level 1: .col-sm-9</a:t>
            </a:r>
            <a:br>
              <a:rPr lang="sv" sz="1600">
                <a:solidFill>
                  <a:srgbClr val="333333"/>
                </a:solidFill>
                <a:latin typeface="Consolas"/>
                <a:ea typeface="Consolas"/>
                <a:cs typeface="Consolas"/>
                <a:sym typeface="Consolas"/>
              </a:rPr>
            </a:br>
            <a:r>
              <a:rPr lang="sv" sz="1600">
                <a:solidFill>
                  <a:srgbClr val="333333"/>
                </a:solidFill>
                <a:latin typeface="Consolas"/>
                <a:ea typeface="Consolas"/>
                <a:cs typeface="Consolas"/>
                <a:sym typeface="Consolas"/>
              </a:rPr>
              <a:t>    </a:t>
            </a:r>
            <a:r>
              <a:rPr lang="sv" sz="1600">
                <a:solidFill>
                  <a:srgbClr val="2F6F9F"/>
                </a:solidFill>
                <a:latin typeface="Consolas"/>
                <a:ea typeface="Consolas"/>
                <a:cs typeface="Consolas"/>
                <a:sym typeface="Consolas"/>
              </a:rPr>
              <a:t>&lt;div</a:t>
            </a:r>
            <a:r>
              <a:rPr lang="sv" sz="1600">
                <a:solidFill>
                  <a:srgbClr val="333333"/>
                </a:solidFill>
                <a:latin typeface="Consolas"/>
                <a:ea typeface="Consolas"/>
                <a:cs typeface="Consolas"/>
                <a:sym typeface="Consolas"/>
              </a:rPr>
              <a:t> </a:t>
            </a:r>
            <a:r>
              <a:rPr lang="sv" sz="1600">
                <a:solidFill>
                  <a:srgbClr val="4F9FCF"/>
                </a:solidFill>
                <a:latin typeface="Consolas"/>
                <a:ea typeface="Consolas"/>
                <a:cs typeface="Consolas"/>
                <a:sym typeface="Consolas"/>
              </a:rPr>
              <a:t>class=</a:t>
            </a:r>
            <a:r>
              <a:rPr lang="sv" sz="1600">
                <a:solidFill>
                  <a:srgbClr val="D44950"/>
                </a:solidFill>
                <a:latin typeface="Consolas"/>
                <a:ea typeface="Consolas"/>
                <a:cs typeface="Consolas"/>
                <a:sym typeface="Consolas"/>
              </a:rPr>
              <a:t>"row"</a:t>
            </a:r>
            <a:r>
              <a:rPr lang="sv" sz="1600">
                <a:solidFill>
                  <a:srgbClr val="2F6F9F"/>
                </a:solidFill>
                <a:latin typeface="Consolas"/>
                <a:ea typeface="Consolas"/>
                <a:cs typeface="Consolas"/>
                <a:sym typeface="Consolas"/>
              </a:rPr>
              <a:t>&gt;</a:t>
            </a:r>
            <a:br>
              <a:rPr lang="sv" sz="1600">
                <a:solidFill>
                  <a:srgbClr val="333333"/>
                </a:solidFill>
                <a:latin typeface="Consolas"/>
                <a:ea typeface="Consolas"/>
                <a:cs typeface="Consolas"/>
                <a:sym typeface="Consolas"/>
              </a:rPr>
            </a:br>
            <a:r>
              <a:rPr lang="sv" sz="1600">
                <a:solidFill>
                  <a:srgbClr val="333333"/>
                </a:solidFill>
                <a:latin typeface="Consolas"/>
                <a:ea typeface="Consolas"/>
                <a:cs typeface="Consolas"/>
                <a:sym typeface="Consolas"/>
              </a:rPr>
              <a:t>      </a:t>
            </a:r>
            <a:r>
              <a:rPr lang="sv" sz="1600">
                <a:solidFill>
                  <a:srgbClr val="2F6F9F"/>
                </a:solidFill>
                <a:latin typeface="Consolas"/>
                <a:ea typeface="Consolas"/>
                <a:cs typeface="Consolas"/>
                <a:sym typeface="Consolas"/>
              </a:rPr>
              <a:t>&lt;div</a:t>
            </a:r>
            <a:r>
              <a:rPr lang="sv" sz="1600">
                <a:solidFill>
                  <a:srgbClr val="333333"/>
                </a:solidFill>
                <a:latin typeface="Consolas"/>
                <a:ea typeface="Consolas"/>
                <a:cs typeface="Consolas"/>
                <a:sym typeface="Consolas"/>
              </a:rPr>
              <a:t> </a:t>
            </a:r>
            <a:r>
              <a:rPr lang="sv" sz="1600">
                <a:solidFill>
                  <a:srgbClr val="4F9FCF"/>
                </a:solidFill>
                <a:latin typeface="Consolas"/>
                <a:ea typeface="Consolas"/>
                <a:cs typeface="Consolas"/>
                <a:sym typeface="Consolas"/>
              </a:rPr>
              <a:t>class=</a:t>
            </a:r>
            <a:r>
              <a:rPr lang="sv" sz="1600">
                <a:solidFill>
                  <a:srgbClr val="D44950"/>
                </a:solidFill>
                <a:latin typeface="Consolas"/>
                <a:ea typeface="Consolas"/>
                <a:cs typeface="Consolas"/>
                <a:sym typeface="Consolas"/>
              </a:rPr>
              <a:t>"col-xs-8 col-sm-6"</a:t>
            </a:r>
            <a:r>
              <a:rPr lang="sv" sz="1600">
                <a:solidFill>
                  <a:srgbClr val="2F6F9F"/>
                </a:solidFill>
                <a:latin typeface="Consolas"/>
                <a:ea typeface="Consolas"/>
                <a:cs typeface="Consolas"/>
                <a:sym typeface="Consolas"/>
              </a:rPr>
              <a:t>&gt;</a:t>
            </a:r>
            <a:r>
              <a:rPr lang="sv" sz="1600">
                <a:solidFill>
                  <a:srgbClr val="333333"/>
                </a:solidFill>
                <a:latin typeface="Consolas"/>
                <a:ea typeface="Consolas"/>
                <a:cs typeface="Consolas"/>
                <a:sym typeface="Consolas"/>
              </a:rPr>
              <a:t>Level 2: .col-xs-8 .col-sm-6</a:t>
            </a:r>
            <a:r>
              <a:rPr lang="sv" sz="1600">
                <a:solidFill>
                  <a:srgbClr val="2F6F9F"/>
                </a:solidFill>
                <a:latin typeface="Consolas"/>
                <a:ea typeface="Consolas"/>
                <a:cs typeface="Consolas"/>
                <a:sym typeface="Consolas"/>
              </a:rPr>
              <a:t>&lt;/div&gt;</a:t>
            </a:r>
            <a:br>
              <a:rPr lang="sv" sz="1600">
                <a:solidFill>
                  <a:srgbClr val="333333"/>
                </a:solidFill>
                <a:latin typeface="Consolas"/>
                <a:ea typeface="Consolas"/>
                <a:cs typeface="Consolas"/>
                <a:sym typeface="Consolas"/>
              </a:rPr>
            </a:br>
            <a:r>
              <a:rPr lang="sv" sz="1600">
                <a:solidFill>
                  <a:srgbClr val="333333"/>
                </a:solidFill>
                <a:latin typeface="Consolas"/>
                <a:ea typeface="Consolas"/>
                <a:cs typeface="Consolas"/>
                <a:sym typeface="Consolas"/>
              </a:rPr>
              <a:t>      </a:t>
            </a:r>
            <a:r>
              <a:rPr lang="sv" sz="1600">
                <a:solidFill>
                  <a:srgbClr val="2F6F9F"/>
                </a:solidFill>
                <a:latin typeface="Consolas"/>
                <a:ea typeface="Consolas"/>
                <a:cs typeface="Consolas"/>
                <a:sym typeface="Consolas"/>
              </a:rPr>
              <a:t>&lt;div</a:t>
            </a:r>
            <a:r>
              <a:rPr lang="sv" sz="1600">
                <a:solidFill>
                  <a:srgbClr val="333333"/>
                </a:solidFill>
                <a:latin typeface="Consolas"/>
                <a:ea typeface="Consolas"/>
                <a:cs typeface="Consolas"/>
                <a:sym typeface="Consolas"/>
              </a:rPr>
              <a:t> </a:t>
            </a:r>
            <a:r>
              <a:rPr lang="sv" sz="1600">
                <a:solidFill>
                  <a:srgbClr val="4F9FCF"/>
                </a:solidFill>
                <a:latin typeface="Consolas"/>
                <a:ea typeface="Consolas"/>
                <a:cs typeface="Consolas"/>
                <a:sym typeface="Consolas"/>
              </a:rPr>
              <a:t>class=</a:t>
            </a:r>
            <a:r>
              <a:rPr lang="sv" sz="1600">
                <a:solidFill>
                  <a:srgbClr val="D44950"/>
                </a:solidFill>
                <a:latin typeface="Consolas"/>
                <a:ea typeface="Consolas"/>
                <a:cs typeface="Consolas"/>
                <a:sym typeface="Consolas"/>
              </a:rPr>
              <a:t>"col-xs-4 col-sm-6"</a:t>
            </a:r>
            <a:r>
              <a:rPr lang="sv" sz="1600">
                <a:solidFill>
                  <a:srgbClr val="2F6F9F"/>
                </a:solidFill>
                <a:latin typeface="Consolas"/>
                <a:ea typeface="Consolas"/>
                <a:cs typeface="Consolas"/>
                <a:sym typeface="Consolas"/>
              </a:rPr>
              <a:t>&gt;</a:t>
            </a:r>
            <a:r>
              <a:rPr lang="sv" sz="1600">
                <a:solidFill>
                  <a:srgbClr val="333333"/>
                </a:solidFill>
                <a:latin typeface="Consolas"/>
                <a:ea typeface="Consolas"/>
                <a:cs typeface="Consolas"/>
                <a:sym typeface="Consolas"/>
              </a:rPr>
              <a:t>Level 2: .col-xs-4 .col-sm-6</a:t>
            </a:r>
            <a:r>
              <a:rPr lang="sv" sz="1600">
                <a:solidFill>
                  <a:srgbClr val="2F6F9F"/>
                </a:solidFill>
                <a:latin typeface="Consolas"/>
                <a:ea typeface="Consolas"/>
                <a:cs typeface="Consolas"/>
                <a:sym typeface="Consolas"/>
              </a:rPr>
              <a:t>&lt;/div&gt;</a:t>
            </a:r>
            <a:br>
              <a:rPr lang="sv" sz="1600">
                <a:solidFill>
                  <a:srgbClr val="333333"/>
                </a:solidFill>
                <a:latin typeface="Consolas"/>
                <a:ea typeface="Consolas"/>
                <a:cs typeface="Consolas"/>
                <a:sym typeface="Consolas"/>
              </a:rPr>
            </a:br>
            <a:r>
              <a:rPr lang="sv" sz="1600">
                <a:solidFill>
                  <a:srgbClr val="333333"/>
                </a:solidFill>
                <a:latin typeface="Consolas"/>
                <a:ea typeface="Consolas"/>
                <a:cs typeface="Consolas"/>
                <a:sym typeface="Consolas"/>
              </a:rPr>
              <a:t>    </a:t>
            </a:r>
            <a:r>
              <a:rPr lang="sv" sz="1600">
                <a:solidFill>
                  <a:srgbClr val="2F6F9F"/>
                </a:solidFill>
                <a:latin typeface="Consolas"/>
                <a:ea typeface="Consolas"/>
                <a:cs typeface="Consolas"/>
                <a:sym typeface="Consolas"/>
              </a:rPr>
              <a:t>&lt;/div&gt;</a:t>
            </a:r>
            <a:br>
              <a:rPr lang="sv" sz="1600">
                <a:solidFill>
                  <a:srgbClr val="333333"/>
                </a:solidFill>
                <a:latin typeface="Consolas"/>
                <a:ea typeface="Consolas"/>
                <a:cs typeface="Consolas"/>
                <a:sym typeface="Consolas"/>
              </a:rPr>
            </a:br>
            <a:r>
              <a:rPr lang="sv" sz="1600">
                <a:solidFill>
                  <a:srgbClr val="333333"/>
                </a:solidFill>
                <a:latin typeface="Consolas"/>
                <a:ea typeface="Consolas"/>
                <a:cs typeface="Consolas"/>
                <a:sym typeface="Consolas"/>
              </a:rPr>
              <a:t>  </a:t>
            </a:r>
            <a:r>
              <a:rPr lang="sv" sz="1600">
                <a:solidFill>
                  <a:srgbClr val="2F6F9F"/>
                </a:solidFill>
                <a:latin typeface="Consolas"/>
                <a:ea typeface="Consolas"/>
                <a:cs typeface="Consolas"/>
                <a:sym typeface="Consolas"/>
              </a:rPr>
              <a:t>&lt;/div&gt;</a:t>
            </a:r>
            <a:br>
              <a:rPr lang="sv" sz="1600">
                <a:solidFill>
                  <a:srgbClr val="333333"/>
                </a:solidFill>
                <a:latin typeface="Consolas"/>
                <a:ea typeface="Consolas"/>
                <a:cs typeface="Consolas"/>
                <a:sym typeface="Consolas"/>
              </a:rPr>
            </a:br>
            <a:r>
              <a:rPr lang="sv" sz="1600">
                <a:solidFill>
                  <a:srgbClr val="2F6F9F"/>
                </a:solidFill>
                <a:latin typeface="Consolas"/>
                <a:ea typeface="Consolas"/>
                <a:cs typeface="Consolas"/>
                <a:sym typeface="Consolas"/>
              </a:rPr>
              <a:t>&lt;/div&gt;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Mer Bootstrap</a:t>
            </a:r>
          </a:p>
        </p:txBody>
      </p:sp>
      <p:sp>
        <p:nvSpPr>
          <p:cNvPr id="139" name="Shape 139"/>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För mer information om hur man använder ett Grid, läs på </a:t>
            </a:r>
            <a:r>
              <a:rPr lang="sv" u="sng">
                <a:solidFill>
                  <a:schemeClr val="hlink"/>
                </a:solidFill>
                <a:hlinkClick r:id="rId3"/>
              </a:rPr>
              <a:t>http://getbootstrap.com/css/#grid</a:t>
            </a:r>
            <a:r>
              <a:rPr lang="sv"/>
              <a:t> </a:t>
            </a:r>
          </a:p>
          <a:p>
            <a:pPr lvl="0" rtl="0">
              <a:spcBef>
                <a:spcPts val="0"/>
              </a:spcBef>
              <a:buNone/>
            </a:pPr>
            <a:r>
              <a:rPr lang="sv"/>
              <a:t>Andra element som fått nya stilar:</a:t>
            </a:r>
          </a:p>
          <a:p>
            <a:pPr indent="-228600" lvl="0" marL="457200" rtl="0">
              <a:spcBef>
                <a:spcPts val="0"/>
              </a:spcBef>
              <a:buChar char="●"/>
            </a:pPr>
            <a:r>
              <a:rPr lang="sv"/>
              <a:t>rubrikerna h1-h6</a:t>
            </a:r>
          </a:p>
          <a:p>
            <a:pPr indent="-228600" lvl="0" marL="457200" rtl="0">
              <a:spcBef>
                <a:spcPts val="0"/>
              </a:spcBef>
              <a:buChar char="●"/>
            </a:pPr>
            <a:r>
              <a:rPr lang="sv"/>
              <a:t>text alignment: text-left, text-center, text-right, text-justify</a:t>
            </a:r>
          </a:p>
          <a:p>
            <a:pPr indent="-228600" lvl="0" marL="457200" rtl="0">
              <a:spcBef>
                <a:spcPts val="0"/>
              </a:spcBef>
              <a:buChar char="●"/>
            </a:pPr>
            <a:r>
              <a:rPr lang="sv"/>
              <a:t>button-klasserna kan användas på elementen </a:t>
            </a:r>
            <a:r>
              <a:rPr lang="sv">
                <a:latin typeface="Consolas"/>
                <a:ea typeface="Consolas"/>
                <a:cs typeface="Consolas"/>
                <a:sym typeface="Consolas"/>
              </a:rPr>
              <a:t>&lt;a&gt;, &lt;button&gt; </a:t>
            </a:r>
            <a:r>
              <a:rPr lang="sv"/>
              <a:t>och </a:t>
            </a:r>
            <a:r>
              <a:rPr lang="sv">
                <a:latin typeface="Consolas"/>
                <a:ea typeface="Consolas"/>
                <a:cs typeface="Consolas"/>
                <a:sym typeface="Consolas"/>
              </a:rPr>
              <a:t>&lt;input&gt;</a:t>
            </a:r>
            <a:r>
              <a:rPr lang="sv"/>
              <a:t> (type button/submit)</a:t>
            </a:r>
          </a:p>
          <a:p>
            <a:pPr indent="-228600" lvl="0" marL="457200" rtl="0">
              <a:spcBef>
                <a:spcPts val="0"/>
              </a:spcBef>
              <a:buChar char="●"/>
            </a:pPr>
            <a:r>
              <a:rPr lang="sv"/>
              <a:t>tabeller</a:t>
            </a:r>
          </a:p>
          <a:p>
            <a:pPr indent="-228600" lvl="0" marL="457200" rtl="0">
              <a:spcBef>
                <a:spcPts val="0"/>
              </a:spcBef>
              <a:buChar char="●"/>
            </a:pPr>
            <a:r>
              <a:rPr lang="sv"/>
              <a:t>formulär</a:t>
            </a:r>
          </a:p>
          <a:p>
            <a:pPr indent="-228600" lvl="0" marL="457200" rtl="0">
              <a:spcBef>
                <a:spcPts val="0"/>
              </a:spcBef>
              <a:buChar char="●"/>
            </a:pPr>
            <a:r>
              <a:rPr lang="sv"/>
              <a:t>bilder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Synlighet</a:t>
            </a:r>
          </a:p>
        </p:txBody>
      </p:sp>
      <p:sp>
        <p:nvSpPr>
          <p:cNvPr id="145" name="Shape 145"/>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Kontrollera om ett element ska vara synligt för en viss skärmbredd genom att ange en av flera fördefinierade klasser. Klasserna följer mönstret:</a:t>
            </a:r>
          </a:p>
          <a:p>
            <a:pPr lvl="0">
              <a:spcBef>
                <a:spcPts val="0"/>
              </a:spcBef>
              <a:buNone/>
            </a:pPr>
            <a:r>
              <a:rPr lang="sv">
                <a:latin typeface="Consolas"/>
                <a:ea typeface="Consolas"/>
                <a:cs typeface="Consolas"/>
                <a:sym typeface="Consolas"/>
              </a:rPr>
              <a:t>[synlighet]-[storlek]-[display]</a:t>
            </a:r>
          </a:p>
          <a:p>
            <a:pPr indent="-228600" lvl="0" marL="457200" rtl="0">
              <a:spcBef>
                <a:spcPts val="0"/>
              </a:spcBef>
              <a:buChar char="●"/>
            </a:pPr>
            <a:r>
              <a:rPr lang="sv"/>
              <a:t>synlighet kan vara </a:t>
            </a:r>
            <a:r>
              <a:rPr lang="sv">
                <a:latin typeface="Consolas"/>
                <a:ea typeface="Consolas"/>
                <a:cs typeface="Consolas"/>
                <a:sym typeface="Consolas"/>
              </a:rPr>
              <a:t>visible</a:t>
            </a:r>
            <a:r>
              <a:rPr lang="sv"/>
              <a:t> eller </a:t>
            </a:r>
            <a:r>
              <a:rPr lang="sv">
                <a:latin typeface="Consolas"/>
                <a:ea typeface="Consolas"/>
                <a:cs typeface="Consolas"/>
                <a:sym typeface="Consolas"/>
              </a:rPr>
              <a:t>hidden</a:t>
            </a:r>
          </a:p>
          <a:p>
            <a:pPr indent="-228600" lvl="0" marL="457200" rtl="0">
              <a:spcBef>
                <a:spcPts val="0"/>
              </a:spcBef>
              <a:buChar char="●"/>
            </a:pPr>
            <a:r>
              <a:rPr lang="sv"/>
              <a:t>storlek kan vara </a:t>
            </a:r>
            <a:r>
              <a:rPr lang="sv">
                <a:latin typeface="Consolas"/>
                <a:ea typeface="Consolas"/>
                <a:cs typeface="Consolas"/>
                <a:sym typeface="Consolas"/>
              </a:rPr>
              <a:t>xs</a:t>
            </a:r>
            <a:r>
              <a:rPr lang="sv"/>
              <a:t>, </a:t>
            </a:r>
            <a:r>
              <a:rPr lang="sv">
                <a:latin typeface="Consolas"/>
                <a:ea typeface="Consolas"/>
                <a:cs typeface="Consolas"/>
                <a:sym typeface="Consolas"/>
              </a:rPr>
              <a:t>sm</a:t>
            </a:r>
            <a:r>
              <a:rPr lang="sv"/>
              <a:t>, </a:t>
            </a:r>
            <a:r>
              <a:rPr lang="sv">
                <a:latin typeface="Consolas"/>
                <a:ea typeface="Consolas"/>
                <a:cs typeface="Consolas"/>
                <a:sym typeface="Consolas"/>
              </a:rPr>
              <a:t>md</a:t>
            </a:r>
            <a:r>
              <a:rPr lang="sv"/>
              <a:t>, </a:t>
            </a:r>
            <a:r>
              <a:rPr lang="sv">
                <a:latin typeface="Consolas"/>
                <a:ea typeface="Consolas"/>
                <a:cs typeface="Consolas"/>
                <a:sym typeface="Consolas"/>
              </a:rPr>
              <a:t>lg</a:t>
            </a:r>
            <a:r>
              <a:rPr lang="sv"/>
              <a:t> eller </a:t>
            </a:r>
            <a:r>
              <a:rPr lang="sv">
                <a:latin typeface="Consolas"/>
                <a:ea typeface="Consolas"/>
                <a:cs typeface="Consolas"/>
                <a:sym typeface="Consolas"/>
              </a:rPr>
              <a:t>print</a:t>
            </a:r>
          </a:p>
          <a:p>
            <a:pPr indent="-228600" lvl="0" marL="457200" rtl="0">
              <a:spcBef>
                <a:spcPts val="0"/>
              </a:spcBef>
              <a:buChar char="●"/>
            </a:pPr>
            <a:r>
              <a:rPr lang="sv"/>
              <a:t>display kan vara </a:t>
            </a:r>
            <a:r>
              <a:rPr lang="sv">
                <a:latin typeface="Consolas"/>
                <a:ea typeface="Consolas"/>
                <a:cs typeface="Consolas"/>
                <a:sym typeface="Consolas"/>
              </a:rPr>
              <a:t>block</a:t>
            </a:r>
            <a:r>
              <a:rPr lang="sv"/>
              <a:t>, </a:t>
            </a:r>
            <a:r>
              <a:rPr lang="sv">
                <a:latin typeface="Consolas"/>
                <a:ea typeface="Consolas"/>
                <a:cs typeface="Consolas"/>
                <a:sym typeface="Consolas"/>
              </a:rPr>
              <a:t>inline</a:t>
            </a:r>
            <a:r>
              <a:rPr lang="sv"/>
              <a:t> eller </a:t>
            </a:r>
            <a:r>
              <a:rPr lang="sv">
                <a:latin typeface="Consolas"/>
                <a:ea typeface="Consolas"/>
                <a:cs typeface="Consolas"/>
                <a:sym typeface="Consolas"/>
              </a:rPr>
              <a:t>inline-block</a:t>
            </a:r>
            <a:r>
              <a:rPr lang="sv"/>
              <a:t> och används bara när synlighet är visible</a:t>
            </a:r>
          </a:p>
          <a:p>
            <a:pPr lvl="0">
              <a:spcBef>
                <a:spcPts val="0"/>
              </a:spcBef>
              <a:buNone/>
            </a:pPr>
            <a:r>
              <a:rPr lang="sv"/>
              <a:t>Exempel: </a:t>
            </a:r>
            <a:r>
              <a:rPr lang="sv">
                <a:latin typeface="Consolas"/>
                <a:ea typeface="Consolas"/>
                <a:cs typeface="Consolas"/>
                <a:sym typeface="Consolas"/>
              </a:rPr>
              <a:t>visible-md-block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7b</a:t>
            </a:r>
          </a:p>
        </p:txBody>
      </p:sp>
      <p:sp>
        <p:nvSpPr>
          <p:cNvPr id="151" name="Shape 151"/>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lvl="0" rtl="0">
              <a:spcBef>
                <a:spcPts val="0"/>
              </a:spcBef>
              <a:buNone/>
            </a:pPr>
            <a:r>
              <a:rPr lang="sv"/>
              <a:t>Övningar på Bootstrap:</a:t>
            </a:r>
          </a:p>
          <a:p>
            <a:pPr indent="-228600" lvl="0" marL="457200" rtl="0">
              <a:spcBef>
                <a:spcPts val="0"/>
              </a:spcBef>
              <a:buChar char="●"/>
            </a:pPr>
            <a:r>
              <a:rPr i="1" lang="sv"/>
              <a:t>CodeAcademy</a:t>
            </a:r>
            <a:r>
              <a:rPr lang="sv"/>
              <a:t>, “Make a website” unit 4</a:t>
            </a:r>
          </a:p>
          <a:p>
            <a:pPr indent="-228600" lvl="0" marL="457200" rtl="0">
              <a:spcBef>
                <a:spcPts val="0"/>
              </a:spcBef>
              <a:buChar char="●"/>
            </a:pPr>
            <a:r>
              <a:rPr i="1" lang="sv"/>
              <a:t>FreeCodeCamp </a:t>
            </a:r>
            <a:r>
              <a:rPr lang="sv"/>
              <a:t>(Map -&gt; Front End Development -&gt; Responsive Design with Bootstrap)</a:t>
            </a:r>
          </a:p>
          <a:p>
            <a:pPr indent="-228600" lvl="0" marL="457200" rtl="0">
              <a:spcBef>
                <a:spcPts val="0"/>
              </a:spcBef>
              <a:buChar char="●"/>
            </a:pPr>
            <a:r>
              <a:rPr lang="sv"/>
              <a:t>Uppdatera din CSS Zen Garden så att den använder Bootstrap.</a:t>
            </a:r>
          </a:p>
          <a:p>
            <a:pPr indent="-228600" lvl="0" marL="457200" rtl="0">
              <a:spcBef>
                <a:spcPts val="0"/>
              </a:spcBef>
              <a:buChar char="●"/>
            </a:pPr>
            <a:r>
              <a:rPr lang="sv" u="sng">
                <a:solidFill>
                  <a:schemeClr val="hlink"/>
                </a:solidFill>
                <a:hlinkClick r:id="rId3"/>
              </a:rPr>
              <a:t>http://www.pairuptocode.com/exercises/bootstrap.html</a:t>
            </a:r>
            <a:r>
              <a:rPr lang="sv"/>
              <a:t> </a:t>
            </a:r>
          </a:p>
          <a:p>
            <a:pPr lvl="0">
              <a:spcBef>
                <a:spcPts val="0"/>
              </a:spcBef>
              <a:buNone/>
            </a:pPr>
            <a:r>
              <a:rPr lang="sv"/>
              <a:t>Fler (enklare) övningar på media queries: </a:t>
            </a:r>
            <a:r>
              <a:rPr lang="sv" u="sng">
                <a:solidFill>
                  <a:schemeClr val="hlink"/>
                </a:solidFill>
                <a:hlinkClick r:id="rId4"/>
              </a:rPr>
              <a:t>http://porkforge.mardby.se/index.php?title=Implementera_media_queries_i_CSS</a:t>
            </a:r>
            <a:r>
              <a:rPr lang="sv"/>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Media queries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Media queries tillåter oss att kapsla in CSS-regler som bara ska tillämpas på skärmar som uppfyller vissa kriterier. Man kan skriva media queries både inuti ett CSS-block och på en hel CSS-fil:</a:t>
            </a:r>
          </a:p>
          <a:p>
            <a:pPr lvl="0">
              <a:spcBef>
                <a:spcPts val="0"/>
              </a:spcBef>
              <a:buNone/>
            </a:pPr>
            <a:r>
              <a:rPr lang="sv">
                <a:latin typeface="Consolas"/>
                <a:ea typeface="Consolas"/>
                <a:cs typeface="Consolas"/>
                <a:sym typeface="Consolas"/>
              </a:rPr>
              <a:t>&lt;link rel="stylesheet" media="(max-width: 800px)" href="c.css" /&gt;</a:t>
            </a:r>
          </a:p>
          <a:p>
            <a:pPr lvl="0" rtl="0">
              <a:spcBef>
                <a:spcPts val="0"/>
              </a:spcBef>
              <a:buNone/>
            </a:pP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@media (max-width: 600px) {</a:t>
            </a:r>
            <a:br>
              <a:rPr lang="sv">
                <a:latin typeface="Consolas"/>
                <a:ea typeface="Consolas"/>
                <a:cs typeface="Consolas"/>
                <a:sym typeface="Consolas"/>
              </a:rPr>
            </a:br>
            <a:r>
              <a:rPr lang="sv">
                <a:latin typeface="Consolas"/>
                <a:ea typeface="Consolas"/>
                <a:cs typeface="Consolas"/>
                <a:sym typeface="Consolas"/>
              </a:rPr>
              <a:t>	body {</a:t>
            </a:r>
            <a:br>
              <a:rPr lang="sv">
                <a:latin typeface="Consolas"/>
                <a:ea typeface="Consolas"/>
                <a:cs typeface="Consolas"/>
                <a:sym typeface="Consolas"/>
              </a:rPr>
            </a:br>
            <a:r>
              <a:rPr lang="sv">
                <a:latin typeface="Consolas"/>
                <a:ea typeface="Consolas"/>
                <a:cs typeface="Consolas"/>
                <a:sym typeface="Consolas"/>
              </a:rPr>
              <a:t>		background-color: pink;</a:t>
            </a:r>
            <a:br>
              <a:rPr lang="sv">
                <a:latin typeface="Consolas"/>
                <a:ea typeface="Consolas"/>
                <a:cs typeface="Consolas"/>
                <a:sym typeface="Consolas"/>
              </a:rPr>
            </a:br>
            <a:r>
              <a:rPr lang="sv">
                <a:latin typeface="Consolas"/>
                <a:ea typeface="Consolas"/>
                <a:cs typeface="Consolas"/>
                <a:sym typeface="Consolas"/>
              </a:rPr>
              <a:t>	}</a:t>
            </a:r>
            <a:br>
              <a:rPr lang="sv">
                <a:latin typeface="Consolas"/>
                <a:ea typeface="Consolas"/>
                <a:cs typeface="Consolas"/>
                <a:sym typeface="Consolas"/>
              </a:rPr>
            </a:br>
            <a:r>
              <a:rPr lang="sv">
                <a:latin typeface="Consolas"/>
                <a:ea typeface="Consolas"/>
                <a:cs typeface="Consolas"/>
                <a:sym typeface="Consolas"/>
              </a:rPr>
              <a:t>}</a:t>
            </a:r>
            <a:br>
              <a:rPr lang="sv">
                <a:latin typeface="Consolas"/>
                <a:ea typeface="Consolas"/>
                <a:cs typeface="Consolas"/>
                <a:sym typeface="Consolas"/>
              </a:rPr>
            </a:br>
            <a:r>
              <a:rPr lang="sv">
                <a:latin typeface="Consolas"/>
                <a:ea typeface="Consolas"/>
                <a:cs typeface="Consolas"/>
                <a:sym typeface="Consolas"/>
              </a:rPr>
              <a:t>&lt;/style&gt;</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Media queries, features</a:t>
            </a:r>
          </a:p>
        </p:txBody>
      </p:sp>
      <p:sp>
        <p:nvSpPr>
          <p:cNvPr id="67" name="Shape 67"/>
          <p:cNvSpPr txBox="1"/>
          <p:nvPr>
            <p:ph idx="1" type="body"/>
          </p:nvPr>
        </p:nvSpPr>
        <p:spPr>
          <a:xfrm>
            <a:off x="311700" y="1152475"/>
            <a:ext cx="8520600" cy="3859200"/>
          </a:xfrm>
          <a:prstGeom prst="rect">
            <a:avLst/>
          </a:prstGeom>
        </p:spPr>
        <p:txBody>
          <a:bodyPr anchorCtr="0" anchor="t" bIns="91425" lIns="91425" rIns="91425" tIns="91425">
            <a:noAutofit/>
          </a:bodyPr>
          <a:lstStyle/>
          <a:p>
            <a:pPr lvl="0">
              <a:spcBef>
                <a:spcPts val="0"/>
              </a:spcBef>
              <a:buNone/>
            </a:pPr>
            <a:r>
              <a:rPr lang="sv"/>
              <a:t>En media query innehåller så kallade </a:t>
            </a:r>
            <a:r>
              <a:rPr i="1" lang="sv"/>
              <a:t>features</a:t>
            </a:r>
            <a:r>
              <a:rPr lang="sv"/>
              <a:t>, som man kan kombinera. Exempel på features:</a:t>
            </a:r>
          </a:p>
          <a:p>
            <a:pPr indent="-228600" lvl="0" marL="457200" rtl="0">
              <a:spcBef>
                <a:spcPts val="0"/>
              </a:spcBef>
              <a:buChar char="●"/>
            </a:pPr>
            <a:r>
              <a:rPr lang="sv"/>
              <a:t>height			</a:t>
            </a:r>
            <a:r>
              <a:rPr i="1" lang="sv"/>
              <a:t>pixels</a:t>
            </a:r>
            <a:r>
              <a:rPr lang="sv"/>
              <a:t>	+min/max</a:t>
            </a:r>
          </a:p>
          <a:p>
            <a:pPr indent="-228600" lvl="0" marL="457200" rtl="0">
              <a:spcBef>
                <a:spcPts val="0"/>
              </a:spcBef>
              <a:buChar char="●"/>
            </a:pPr>
            <a:r>
              <a:rPr lang="sv"/>
              <a:t>width			</a:t>
            </a:r>
            <a:r>
              <a:rPr i="1" lang="sv"/>
              <a:t>pixels</a:t>
            </a:r>
            <a:r>
              <a:rPr lang="sv"/>
              <a:t>	+min/max</a:t>
            </a:r>
          </a:p>
          <a:p>
            <a:pPr indent="-228600" lvl="0" marL="457200" rtl="0">
              <a:spcBef>
                <a:spcPts val="0"/>
              </a:spcBef>
              <a:buChar char="●"/>
            </a:pPr>
            <a:r>
              <a:rPr lang="sv"/>
              <a:t>orientation		</a:t>
            </a:r>
            <a:r>
              <a:rPr lang="sv">
                <a:latin typeface="Consolas"/>
                <a:ea typeface="Consolas"/>
                <a:cs typeface="Consolas"/>
                <a:sym typeface="Consolas"/>
              </a:rPr>
              <a:t>landscape</a:t>
            </a:r>
            <a:r>
              <a:rPr lang="sv"/>
              <a:t> eller </a:t>
            </a:r>
            <a:r>
              <a:rPr lang="sv">
                <a:latin typeface="Consolas"/>
                <a:ea typeface="Consolas"/>
                <a:cs typeface="Consolas"/>
                <a:sym typeface="Consolas"/>
              </a:rPr>
              <a:t>portrait</a:t>
            </a:r>
          </a:p>
          <a:p>
            <a:pPr indent="-228600" lvl="0" marL="457200" rtl="0">
              <a:spcBef>
                <a:spcPts val="0"/>
              </a:spcBef>
              <a:buChar char="●"/>
            </a:pPr>
            <a:r>
              <a:rPr lang="sv"/>
              <a:t>aspect-ratio		</a:t>
            </a:r>
            <a:r>
              <a:rPr i="1" lang="sv"/>
              <a:t>x/y</a:t>
            </a:r>
            <a:r>
              <a:rPr lang="sv"/>
              <a:t> (förhållande mellan pixlar, exempel: </a:t>
            </a:r>
            <a:r>
              <a:rPr lang="sv">
                <a:latin typeface="Consolas"/>
                <a:ea typeface="Consolas"/>
                <a:cs typeface="Consolas"/>
                <a:sym typeface="Consolas"/>
              </a:rPr>
              <a:t>4/3</a:t>
            </a:r>
            <a:r>
              <a:rPr lang="sv"/>
              <a:t>)   +min/max</a:t>
            </a:r>
          </a:p>
          <a:p>
            <a:pPr lvl="0">
              <a:spcBef>
                <a:spcPts val="0"/>
              </a:spcBef>
              <a:buNone/>
            </a:pPr>
            <a:r>
              <a:rPr i="1" lang="sv"/>
              <a:t>height</a:t>
            </a:r>
            <a:r>
              <a:rPr lang="sv"/>
              <a:t> kommer i tre varianter: </a:t>
            </a:r>
            <a:r>
              <a:rPr lang="sv">
                <a:latin typeface="Consolas"/>
                <a:ea typeface="Consolas"/>
                <a:cs typeface="Consolas"/>
                <a:sym typeface="Consolas"/>
              </a:rPr>
              <a:t>height</a:t>
            </a:r>
            <a:r>
              <a:rPr lang="sv"/>
              <a:t>, </a:t>
            </a:r>
            <a:r>
              <a:rPr lang="sv">
                <a:latin typeface="Consolas"/>
                <a:ea typeface="Consolas"/>
                <a:cs typeface="Consolas"/>
                <a:sym typeface="Consolas"/>
              </a:rPr>
              <a:t>max-height</a:t>
            </a:r>
            <a:r>
              <a:rPr lang="sv"/>
              <a:t> och </a:t>
            </a:r>
            <a:r>
              <a:rPr lang="sv">
                <a:latin typeface="Consolas"/>
                <a:ea typeface="Consolas"/>
                <a:cs typeface="Consolas"/>
                <a:sym typeface="Consolas"/>
              </a:rPr>
              <a:t>min-height</a:t>
            </a:r>
            <a:r>
              <a:rPr lang="sv"/>
              <a:t>.</a:t>
            </a:r>
          </a:p>
          <a:p>
            <a:pPr lvl="0" rtl="0">
              <a:spcBef>
                <a:spcPts val="0"/>
              </a:spcBef>
              <a:buNone/>
            </a:pPr>
            <a:r>
              <a:rPr lang="sv">
                <a:latin typeface="Consolas"/>
                <a:ea typeface="Consolas"/>
                <a:cs typeface="Consolas"/>
                <a:sym typeface="Consolas"/>
              </a:rPr>
              <a:t>(min-width: 500px)</a:t>
            </a:r>
            <a:r>
              <a:rPr lang="sv"/>
              <a:t>		- medium som minst har width=500px</a:t>
            </a:r>
          </a:p>
          <a:p>
            <a:pPr lvl="0" rtl="0">
              <a:spcBef>
                <a:spcPts val="0"/>
              </a:spcBef>
              <a:buNone/>
            </a:pPr>
            <a:r>
              <a:rPr lang="sv"/>
              <a:t>Exempel: </a:t>
            </a:r>
            <a:r>
              <a:rPr lang="sv">
                <a:latin typeface="Consolas"/>
                <a:ea typeface="Consolas"/>
                <a:cs typeface="Consolas"/>
                <a:sym typeface="Consolas"/>
              </a:rPr>
              <a:t>@media (max-width: 600px)</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Media queries, type</a:t>
            </a:r>
          </a:p>
        </p:txBody>
      </p:sp>
      <p:sp>
        <p:nvSpPr>
          <p:cNvPr id="73" name="Shape 73"/>
          <p:cNvSpPr txBox="1"/>
          <p:nvPr>
            <p:ph idx="1" type="body"/>
          </p:nvPr>
        </p:nvSpPr>
        <p:spPr>
          <a:xfrm>
            <a:off x="311700" y="1152475"/>
            <a:ext cx="8520600" cy="3859200"/>
          </a:xfrm>
          <a:prstGeom prst="rect">
            <a:avLst/>
          </a:prstGeom>
        </p:spPr>
        <p:txBody>
          <a:bodyPr anchorCtr="0" anchor="t" bIns="91425" lIns="91425" rIns="91425" tIns="91425">
            <a:noAutofit/>
          </a:bodyPr>
          <a:lstStyle/>
          <a:p>
            <a:pPr lvl="0">
              <a:spcBef>
                <a:spcPts val="0"/>
              </a:spcBef>
              <a:buNone/>
            </a:pPr>
            <a:r>
              <a:rPr i="1" lang="sv"/>
              <a:t>Media type</a:t>
            </a:r>
            <a:r>
              <a:rPr lang="sv"/>
              <a:t> är den sorts medium som webbsidan visas på. Exempel:</a:t>
            </a:r>
          </a:p>
          <a:p>
            <a:pPr indent="-228600" lvl="0" marL="457200" rtl="0">
              <a:spcBef>
                <a:spcPts val="0"/>
              </a:spcBef>
              <a:buChar char="●"/>
            </a:pPr>
            <a:r>
              <a:rPr lang="sv"/>
              <a:t>all		 - visas på alla sorters medium</a:t>
            </a:r>
          </a:p>
          <a:p>
            <a:pPr indent="-228600" lvl="0" marL="457200" rtl="0">
              <a:spcBef>
                <a:spcPts val="0"/>
              </a:spcBef>
              <a:buChar char="●"/>
            </a:pPr>
            <a:r>
              <a:rPr lang="sv"/>
              <a:t>screen	 - vanliga skärmar</a:t>
            </a:r>
          </a:p>
          <a:p>
            <a:pPr indent="-228600" lvl="0" marL="457200" rtl="0">
              <a:spcBef>
                <a:spcPts val="0"/>
              </a:spcBef>
              <a:buChar char="●"/>
            </a:pPr>
            <a:r>
              <a:rPr lang="sv"/>
              <a:t>aural	 - en enhet som läser upp webbsidor</a:t>
            </a:r>
          </a:p>
          <a:p>
            <a:pPr indent="-228600" lvl="0" marL="457200" rtl="0">
              <a:spcBef>
                <a:spcPts val="0"/>
              </a:spcBef>
              <a:buChar char="●"/>
            </a:pPr>
            <a:r>
              <a:rPr lang="sv"/>
              <a:t>braille	 - blindskrift</a:t>
            </a:r>
          </a:p>
          <a:p>
            <a:pPr indent="-228600" lvl="0" marL="457200" rtl="0">
              <a:spcBef>
                <a:spcPts val="0"/>
              </a:spcBef>
              <a:buChar char="●"/>
            </a:pPr>
            <a:r>
              <a:rPr lang="sv"/>
              <a:t>print		 - utskrift eller "print preview"</a:t>
            </a:r>
          </a:p>
          <a:p>
            <a:pPr indent="-228600" lvl="0" marL="457200" rtl="0">
              <a:spcBef>
                <a:spcPts val="0"/>
              </a:spcBef>
              <a:buChar char="●"/>
            </a:pPr>
            <a:r>
              <a:rPr lang="sv"/>
              <a:t>tv		 - en tv har ofta lägre upplösning än en skärm</a:t>
            </a:r>
          </a:p>
          <a:p>
            <a:pPr indent="-228600" lvl="0" marL="457200" rtl="0">
              <a:spcBef>
                <a:spcPts val="0"/>
              </a:spcBef>
              <a:buChar char="●"/>
            </a:pPr>
            <a:r>
              <a:rPr lang="sv"/>
              <a:t>handheld - mycket gamla mobiltelefoner</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Media queries, kombinera</a:t>
            </a:r>
          </a:p>
        </p:txBody>
      </p:sp>
      <p:sp>
        <p:nvSpPr>
          <p:cNvPr id="79" name="Shape 79"/>
          <p:cNvSpPr txBox="1"/>
          <p:nvPr>
            <p:ph idx="1" type="body"/>
          </p:nvPr>
        </p:nvSpPr>
        <p:spPr>
          <a:xfrm>
            <a:off x="311700" y="1152475"/>
            <a:ext cx="8520600" cy="3859200"/>
          </a:xfrm>
          <a:prstGeom prst="rect">
            <a:avLst/>
          </a:prstGeom>
        </p:spPr>
        <p:txBody>
          <a:bodyPr anchorCtr="0" anchor="t" bIns="91425" lIns="91425" rIns="91425" tIns="91425">
            <a:noAutofit/>
          </a:bodyPr>
          <a:lstStyle/>
          <a:p>
            <a:pPr lvl="0">
              <a:spcBef>
                <a:spcPts val="0"/>
              </a:spcBef>
              <a:buNone/>
            </a:pPr>
            <a:r>
              <a:rPr lang="sv"/>
              <a:t>En media query består av </a:t>
            </a:r>
            <a:r>
              <a:rPr i="1" lang="sv"/>
              <a:t>types</a:t>
            </a:r>
            <a:r>
              <a:rPr lang="sv"/>
              <a:t> och </a:t>
            </a:r>
            <a:r>
              <a:rPr i="1" lang="sv"/>
              <a:t>features</a:t>
            </a:r>
            <a:r>
              <a:rPr lang="sv"/>
              <a:t>. Observera att en feature måste vara omringad av </a:t>
            </a:r>
            <a:r>
              <a:rPr lang="sv">
                <a:latin typeface="Consolas"/>
                <a:ea typeface="Consolas"/>
                <a:cs typeface="Consolas"/>
                <a:sym typeface="Consolas"/>
              </a:rPr>
              <a:t>( )</a:t>
            </a:r>
            <a:r>
              <a:rPr lang="sv"/>
              <a:t>.</a:t>
            </a:r>
          </a:p>
          <a:p>
            <a:pPr lvl="0">
              <a:spcBef>
                <a:spcPts val="0"/>
              </a:spcBef>
              <a:buNone/>
            </a:pPr>
            <a:r>
              <a:rPr lang="sv">
                <a:latin typeface="Consolas"/>
                <a:ea typeface="Consolas"/>
                <a:cs typeface="Consolas"/>
                <a:sym typeface="Consolas"/>
              </a:rPr>
              <a:t>and</a:t>
            </a:r>
            <a:r>
              <a:rPr lang="sv"/>
              <a:t> kombinerar två types/features och gör så att queryn bara gäller om båda types/features gäller samtidigt.</a:t>
            </a:r>
          </a:p>
          <a:p>
            <a:pPr lvl="0">
              <a:spcBef>
                <a:spcPts val="0"/>
              </a:spcBef>
              <a:buNone/>
            </a:pPr>
            <a:r>
              <a:rPr lang="sv">
                <a:latin typeface="Consolas"/>
                <a:ea typeface="Consolas"/>
                <a:cs typeface="Consolas"/>
                <a:sym typeface="Consolas"/>
              </a:rPr>
              <a:t>, (komma)</a:t>
            </a:r>
            <a:r>
              <a:rPr lang="sv"/>
              <a:t> kombinerar två types/features som </a:t>
            </a:r>
            <a:r>
              <a:rPr lang="sv">
                <a:latin typeface="Consolas"/>
                <a:ea typeface="Consolas"/>
                <a:cs typeface="Consolas"/>
                <a:sym typeface="Consolas"/>
              </a:rPr>
              <a:t>and</a:t>
            </a:r>
            <a:r>
              <a:rPr lang="sv"/>
              <a:t>, men gäller om någon av båda types/features gäller.</a:t>
            </a:r>
          </a:p>
          <a:p>
            <a:pPr lvl="0">
              <a:spcBef>
                <a:spcPts val="0"/>
              </a:spcBef>
              <a:buNone/>
            </a:pPr>
            <a:r>
              <a:rPr lang="sv">
                <a:latin typeface="Consolas"/>
                <a:ea typeface="Consolas"/>
                <a:cs typeface="Consolas"/>
                <a:sym typeface="Consolas"/>
              </a:rPr>
              <a:t>not</a:t>
            </a:r>
            <a:r>
              <a:rPr lang="sv"/>
              <a:t> kan användas för att få en query att gälla för motsatsen.</a:t>
            </a:r>
          </a:p>
          <a:p>
            <a:pPr lvl="0" rtl="0">
              <a:spcBef>
                <a:spcPts val="0"/>
              </a:spcBef>
              <a:buNone/>
            </a:pPr>
            <a:r>
              <a:rPr lang="sv">
                <a:latin typeface="Consolas"/>
                <a:ea typeface="Consolas"/>
                <a:cs typeface="Consolas"/>
                <a:sym typeface="Consolas"/>
              </a:rPr>
              <a:t>@media screen and (min-width: 600px) and (max-width: 1000px)</a:t>
            </a:r>
            <a:br>
              <a:rPr lang="sv">
                <a:latin typeface="Consolas"/>
                <a:ea typeface="Consolas"/>
                <a:cs typeface="Consolas"/>
                <a:sym typeface="Consolas"/>
              </a:rPr>
            </a:br>
            <a:r>
              <a:rPr lang="sv">
                <a:latin typeface="Consolas"/>
                <a:ea typeface="Consolas"/>
                <a:cs typeface="Consolas"/>
                <a:sym typeface="Consolas"/>
              </a:rPr>
              <a:t>@media print, screen and (orientation: landscape)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Media queries, bygga en query</a:t>
            </a:r>
          </a:p>
        </p:txBody>
      </p:sp>
      <p:sp>
        <p:nvSpPr>
          <p:cNvPr id="85" name="Shape 85"/>
          <p:cNvSpPr txBox="1"/>
          <p:nvPr>
            <p:ph idx="1" type="body"/>
          </p:nvPr>
        </p:nvSpPr>
        <p:spPr>
          <a:xfrm>
            <a:off x="311700" y="1152475"/>
            <a:ext cx="8520600" cy="3883200"/>
          </a:xfrm>
          <a:prstGeom prst="rect">
            <a:avLst/>
          </a:prstGeom>
        </p:spPr>
        <p:txBody>
          <a:bodyPr anchorCtr="0" anchor="t" bIns="91425" lIns="91425" rIns="91425" tIns="91425">
            <a:noAutofit/>
          </a:bodyPr>
          <a:lstStyle/>
          <a:p>
            <a:pPr indent="-228600" lvl="0" marL="457200" rtl="0">
              <a:spcBef>
                <a:spcPts val="0"/>
              </a:spcBef>
              <a:buChar char="●"/>
            </a:pPr>
            <a:r>
              <a:rPr lang="sv"/>
              <a:t>börja med </a:t>
            </a:r>
            <a:r>
              <a:rPr lang="sv">
                <a:latin typeface="Consolas"/>
                <a:ea typeface="Consolas"/>
                <a:cs typeface="Consolas"/>
                <a:sym typeface="Consolas"/>
              </a:rPr>
              <a:t>@media</a:t>
            </a:r>
          </a:p>
          <a:p>
            <a:pPr indent="-228600" lvl="0" marL="457200" rtl="0">
              <a:spcBef>
                <a:spcPts val="0"/>
              </a:spcBef>
              <a:buFont typeface="Consolas"/>
              <a:buChar char="●"/>
            </a:pPr>
            <a:r>
              <a:rPr lang="sv"/>
              <a:t>eventuellt använda </a:t>
            </a:r>
            <a:r>
              <a:rPr lang="sv">
                <a:latin typeface="Consolas"/>
                <a:ea typeface="Consolas"/>
                <a:cs typeface="Consolas"/>
                <a:sym typeface="Consolas"/>
              </a:rPr>
              <a:t>not</a:t>
            </a:r>
          </a:p>
          <a:p>
            <a:pPr indent="-228600" lvl="0" marL="457200" rtl="0">
              <a:spcBef>
                <a:spcPts val="0"/>
              </a:spcBef>
              <a:buChar char="●"/>
            </a:pPr>
            <a:r>
              <a:rPr lang="sv"/>
              <a:t>välja vilka medier den ska gälla för (valfritt)</a:t>
            </a:r>
          </a:p>
          <a:p>
            <a:pPr indent="-228600" lvl="0" marL="457200" rtl="0">
              <a:spcBef>
                <a:spcPts val="0"/>
              </a:spcBef>
              <a:buChar char="●"/>
            </a:pPr>
            <a:r>
              <a:rPr lang="sv"/>
              <a:t>välja vilka features som ska finnas med (valfritt)</a:t>
            </a:r>
          </a:p>
          <a:p>
            <a:pPr indent="-228600" lvl="0" marL="457200" rtl="0">
              <a:spcBef>
                <a:spcPts val="0"/>
              </a:spcBef>
              <a:buChar char="●"/>
            </a:pPr>
            <a:r>
              <a:rPr lang="sv"/>
              <a:t>kombinera med </a:t>
            </a:r>
            <a:r>
              <a:rPr lang="sv">
                <a:latin typeface="Consolas"/>
                <a:ea typeface="Consolas"/>
                <a:cs typeface="Consolas"/>
                <a:sym typeface="Consolas"/>
              </a:rPr>
              <a:t>and</a:t>
            </a:r>
            <a:r>
              <a:rPr lang="sv"/>
              <a:t> eller </a:t>
            </a:r>
            <a:r>
              <a:rPr lang="sv">
                <a:latin typeface="Consolas"/>
                <a:ea typeface="Consolas"/>
                <a:cs typeface="Consolas"/>
                <a:sym typeface="Consolas"/>
              </a:rPr>
              <a:t>,</a:t>
            </a:r>
            <a:r>
              <a:rPr lang="sv"/>
              <a:t> (kommatecken motsvarar </a:t>
            </a:r>
            <a:r>
              <a:rPr i="1" lang="sv"/>
              <a:t>eller</a:t>
            </a:r>
            <a:r>
              <a:rPr lang="sv"/>
              <a:t>)</a:t>
            </a:r>
          </a:p>
          <a:p>
            <a:pPr indent="-228600" lvl="0" marL="457200" rtl="0">
              <a:spcBef>
                <a:spcPts val="0"/>
              </a:spcBef>
              <a:buChar char="●"/>
            </a:pPr>
            <a:r>
              <a:rPr lang="sv"/>
              <a:t>( ) runt alla </a:t>
            </a:r>
            <a:r>
              <a:rPr i="1" lang="sv"/>
              <a:t>features</a:t>
            </a:r>
            <a:r>
              <a:rPr lang="sv"/>
              <a:t> och { } runt CSS-koden som den gäller för</a:t>
            </a:r>
          </a:p>
          <a:p>
            <a:pPr lvl="0" rtl="0">
              <a:spcBef>
                <a:spcPts val="0"/>
              </a:spcBef>
              <a:buNone/>
            </a:pPr>
            <a:r>
              <a:rPr lang="sv">
                <a:latin typeface="Consolas"/>
                <a:ea typeface="Consolas"/>
                <a:cs typeface="Consolas"/>
                <a:sym typeface="Consolas"/>
              </a:rPr>
              <a:t>@media (min-width: 700px), handheld and (orientation: landscape) {</a:t>
            </a:r>
          </a:p>
          <a:p>
            <a:pPr lvl="0">
              <a:spcBef>
                <a:spcPts val="0"/>
              </a:spcBef>
              <a:buNone/>
            </a:pPr>
            <a:r>
              <a:rPr lang="sv"/>
              <a:t>Väljer ut alla medier som är minst 700px breda eller är en smartphone (handheld) i landscape-läge.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7a</a:t>
            </a:r>
          </a:p>
        </p:txBody>
      </p:sp>
      <p:sp>
        <p:nvSpPr>
          <p:cNvPr id="91" name="Shape 91"/>
          <p:cNvSpPr txBox="1"/>
          <p:nvPr>
            <p:ph idx="1" type="body"/>
          </p:nvPr>
        </p:nvSpPr>
        <p:spPr>
          <a:xfrm>
            <a:off x="311700" y="1152475"/>
            <a:ext cx="8520600" cy="3990900"/>
          </a:xfrm>
          <a:prstGeom prst="rect">
            <a:avLst/>
          </a:prstGeom>
          <a:noFill/>
        </p:spPr>
        <p:txBody>
          <a:bodyPr anchorCtr="0" anchor="t" bIns="91425" lIns="91425" rIns="91425" tIns="91425">
            <a:noAutofit/>
          </a:bodyPr>
          <a:lstStyle/>
          <a:p>
            <a:pPr lvl="0">
              <a:spcBef>
                <a:spcPts val="0"/>
              </a:spcBef>
              <a:buNone/>
            </a:pPr>
            <a:r>
              <a:rPr lang="sv"/>
              <a:t>1.1 Skapa en webbsida med ett </a:t>
            </a:r>
            <a:r>
              <a:rPr lang="sv">
                <a:latin typeface="Consolas"/>
                <a:ea typeface="Consolas"/>
                <a:cs typeface="Consolas"/>
                <a:sym typeface="Consolas"/>
              </a:rPr>
              <a:t>div</a:t>
            </a:r>
            <a:r>
              <a:rPr lang="sv"/>
              <a:t>-element som har tre </a:t>
            </a:r>
            <a:r>
              <a:rPr lang="sv">
                <a:latin typeface="Consolas"/>
                <a:ea typeface="Consolas"/>
                <a:cs typeface="Consolas"/>
                <a:sym typeface="Consolas"/>
              </a:rPr>
              <a:t>div</a:t>
            </a:r>
            <a:r>
              <a:rPr lang="sv"/>
              <a:t> som children. Den ska läggas upp på GitHub. Använd flex för att lägga ut dem på rad. Skriv en media query som ändrar så att elementen läggs ut vertikalt om webbläsaren är mellan 600 och 1050 pixlar bred.</a:t>
            </a:r>
          </a:p>
          <a:p>
            <a:pPr lvl="0">
              <a:spcBef>
                <a:spcPts val="0"/>
              </a:spcBef>
              <a:buNone/>
            </a:pPr>
            <a:r>
              <a:rPr lang="sv"/>
              <a:t>1.2 Lägg till ett div-element på samma sida, som är 200 pixlar högt och fyller hela sidans bredd. Om webbläsaren är upp till 600 pixlar bred ska det ha vit bakgrundsfärg. Efter det ska bakgrunden byta färg varje gång storleken ökar med 150. Alltså 601-750, 751-900 och större än 900 pixlar.</a:t>
            </a:r>
          </a:p>
          <a:p>
            <a:pPr lvl="0">
              <a:spcBef>
                <a:spcPts val="0"/>
              </a:spcBef>
              <a:buNone/>
            </a:pPr>
            <a:r>
              <a:rPr lang="sv"/>
              <a:t>1.3 Lägg till ett div-element på samma sida, som ska visa namnet (eller värdet) på den färg som visas i 1.2. (Tips: skapa fler div, använd </a:t>
            </a:r>
            <a:r>
              <a:rPr lang="sv">
                <a:latin typeface="Consolas"/>
                <a:ea typeface="Consolas"/>
                <a:cs typeface="Consolas"/>
                <a:sym typeface="Consolas"/>
              </a:rPr>
              <a:t>display: none</a:t>
            </a:r>
            <a:r>
              <a:rPr lang="sv"/>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Bootstrap</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sv"/>
              <a:t>Skapades av Twitter 2011</a:t>
            </a:r>
          </a:p>
          <a:p>
            <a:pPr indent="-228600" lvl="0" marL="457200" rtl="0">
              <a:spcBef>
                <a:spcPts val="0"/>
              </a:spcBef>
              <a:buChar char="●"/>
            </a:pPr>
            <a:r>
              <a:rPr lang="sv"/>
              <a:t>Underlättar design med CSS</a:t>
            </a:r>
          </a:p>
          <a:p>
            <a:pPr indent="-228600" lvl="0" marL="457200" rtl="0">
              <a:spcBef>
                <a:spcPts val="0"/>
              </a:spcBef>
              <a:buChar char="●"/>
            </a:pPr>
            <a:r>
              <a:rPr lang="sv"/>
              <a:t>Responsiv design, mobile first</a:t>
            </a:r>
          </a:p>
          <a:p>
            <a:pPr indent="-228600" lvl="0" marL="457200" rtl="0">
              <a:spcBef>
                <a:spcPts val="0"/>
              </a:spcBef>
              <a:buChar char="●"/>
            </a:pPr>
            <a:r>
              <a:rPr lang="sv"/>
              <a:t>Kräver HTML5</a:t>
            </a:r>
          </a:p>
          <a:p>
            <a:pPr indent="-228600" lvl="0" marL="457200" rtl="0">
              <a:spcBef>
                <a:spcPts val="0"/>
              </a:spcBef>
              <a:buChar char="●"/>
            </a:pPr>
            <a:r>
              <a:rPr lang="sv"/>
              <a:t>Består av HTML, CSS, LESS, Sass, JavaScript</a:t>
            </a:r>
          </a:p>
          <a:p>
            <a:pPr indent="-228600" lvl="0" marL="457200" rtl="0">
              <a:spcBef>
                <a:spcPts val="0"/>
              </a:spcBef>
              <a:buChar char="●"/>
            </a:pPr>
            <a:r>
              <a:rPr lang="sv"/>
              <a:t>Open source</a:t>
            </a:r>
          </a:p>
          <a:p>
            <a:pPr indent="-228600" lvl="0" marL="457200" rtl="0">
              <a:spcBef>
                <a:spcPts val="0"/>
              </a:spcBef>
              <a:buChar char="●"/>
            </a:pPr>
            <a:r>
              <a:rPr lang="sv"/>
              <a:t>Populäraste projektet på GitHub</a:t>
            </a:r>
          </a:p>
          <a:p>
            <a:pPr lvl="0" rtl="0">
              <a:spcBef>
                <a:spcPts val="0"/>
              </a:spcBef>
              <a:buNone/>
            </a:pPr>
            <a:r>
              <a:t/>
            </a:r>
            <a:endParaRPr/>
          </a:p>
          <a:p>
            <a:pPr lvl="0">
              <a:spcBef>
                <a:spcPts val="0"/>
              </a:spcBef>
              <a:buNone/>
            </a:pPr>
            <a:r>
              <a:rPr lang="sv" u="sng">
                <a:solidFill>
                  <a:schemeClr val="hlink"/>
                </a:solidFill>
                <a:hlinkClick r:id="rId3"/>
              </a:rPr>
              <a:t>http://getbootstrap.com/</a:t>
            </a:r>
            <a:r>
              <a:rPr lang="sv"/>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Inkludera filer</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sv"/>
              <a:t>Elementet </a:t>
            </a:r>
            <a:r>
              <a:rPr i="1" lang="sv"/>
              <a:t>link</a:t>
            </a:r>
            <a:r>
              <a:rPr lang="sv"/>
              <a:t> i head-elementet kan användas för att få webläsaren att inkludera en CSS-fil:</a:t>
            </a:r>
          </a:p>
          <a:p>
            <a:pPr lvl="0" rtl="0">
              <a:spcBef>
                <a:spcPts val="0"/>
              </a:spcBef>
              <a:buNone/>
            </a:pPr>
            <a:r>
              <a:rPr lang="sv">
                <a:solidFill>
                  <a:srgbClr val="0000FF"/>
                </a:solidFill>
                <a:latin typeface="Consolas"/>
                <a:ea typeface="Consolas"/>
                <a:cs typeface="Consolas"/>
                <a:sym typeface="Consolas"/>
              </a:rPr>
              <a:t>&lt;</a:t>
            </a:r>
            <a:r>
              <a:rPr lang="sv">
                <a:solidFill>
                  <a:srgbClr val="A52A2A"/>
                </a:solidFill>
                <a:latin typeface="Consolas"/>
                <a:ea typeface="Consolas"/>
                <a:cs typeface="Consolas"/>
                <a:sym typeface="Consolas"/>
              </a:rPr>
              <a:t>link</a:t>
            </a:r>
            <a:r>
              <a:rPr lang="sv">
                <a:solidFill>
                  <a:schemeClr val="dk1"/>
                </a:solidFill>
                <a:highlight>
                  <a:srgbClr val="FFFFFF"/>
                </a:highlight>
                <a:latin typeface="Consolas"/>
                <a:ea typeface="Consolas"/>
                <a:cs typeface="Consolas"/>
                <a:sym typeface="Consolas"/>
              </a:rPr>
              <a:t> </a:t>
            </a:r>
            <a:r>
              <a:rPr lang="sv">
                <a:solidFill>
                  <a:srgbClr val="FF0000"/>
                </a:solidFill>
                <a:latin typeface="Consolas"/>
                <a:ea typeface="Consolas"/>
                <a:cs typeface="Consolas"/>
                <a:sym typeface="Consolas"/>
              </a:rPr>
              <a:t>rel=</a:t>
            </a:r>
            <a:r>
              <a:rPr lang="sv">
                <a:solidFill>
                  <a:srgbClr val="0000CD"/>
                </a:solidFill>
                <a:latin typeface="Consolas"/>
                <a:ea typeface="Consolas"/>
                <a:cs typeface="Consolas"/>
                <a:sym typeface="Consolas"/>
              </a:rPr>
              <a:t>"stylesheet"</a:t>
            </a:r>
            <a:r>
              <a:rPr lang="sv">
                <a:solidFill>
                  <a:schemeClr val="dk1"/>
                </a:solidFill>
                <a:highlight>
                  <a:srgbClr val="FFFFFF"/>
                </a:highlight>
                <a:latin typeface="Consolas"/>
                <a:ea typeface="Consolas"/>
                <a:cs typeface="Consolas"/>
                <a:sym typeface="Consolas"/>
              </a:rPr>
              <a:t> </a:t>
            </a:r>
            <a:r>
              <a:rPr lang="sv">
                <a:solidFill>
                  <a:srgbClr val="FF0000"/>
                </a:solidFill>
                <a:latin typeface="Consolas"/>
                <a:ea typeface="Consolas"/>
                <a:cs typeface="Consolas"/>
                <a:sym typeface="Consolas"/>
              </a:rPr>
              <a:t>type=</a:t>
            </a:r>
            <a:r>
              <a:rPr lang="sv">
                <a:solidFill>
                  <a:srgbClr val="0000CD"/>
                </a:solidFill>
                <a:latin typeface="Consolas"/>
                <a:ea typeface="Consolas"/>
                <a:cs typeface="Consolas"/>
                <a:sym typeface="Consolas"/>
              </a:rPr>
              <a:t>"text/css"</a:t>
            </a:r>
            <a:r>
              <a:rPr lang="sv">
                <a:solidFill>
                  <a:schemeClr val="dk1"/>
                </a:solidFill>
                <a:highlight>
                  <a:srgbClr val="FFFFFF"/>
                </a:highlight>
                <a:latin typeface="Consolas"/>
                <a:ea typeface="Consolas"/>
                <a:cs typeface="Consolas"/>
                <a:sym typeface="Consolas"/>
              </a:rPr>
              <a:t> </a:t>
            </a:r>
            <a:r>
              <a:rPr lang="sv">
                <a:solidFill>
                  <a:srgbClr val="FF0000"/>
                </a:solidFill>
                <a:latin typeface="Consolas"/>
                <a:ea typeface="Consolas"/>
                <a:cs typeface="Consolas"/>
                <a:sym typeface="Consolas"/>
              </a:rPr>
              <a:t>href=</a:t>
            </a:r>
            <a:r>
              <a:rPr lang="sv">
                <a:solidFill>
                  <a:srgbClr val="0000CD"/>
                </a:solidFill>
                <a:latin typeface="Consolas"/>
                <a:ea typeface="Consolas"/>
                <a:cs typeface="Consolas"/>
                <a:sym typeface="Consolas"/>
              </a:rPr>
              <a:t>"theme.css"</a:t>
            </a:r>
            <a:r>
              <a:rPr lang="sv">
                <a:solidFill>
                  <a:srgbClr val="0000FF"/>
                </a:solidFill>
                <a:latin typeface="Consolas"/>
                <a:ea typeface="Consolas"/>
                <a:cs typeface="Consolas"/>
                <a:sym typeface="Consolas"/>
              </a:rPr>
              <a:t>&gt;</a:t>
            </a:r>
          </a:p>
          <a:p>
            <a:pPr lvl="0">
              <a:spcBef>
                <a:spcPts val="0"/>
              </a:spcBef>
              <a:buClr>
                <a:schemeClr val="dk1"/>
              </a:buClr>
              <a:buSzPct val="61111"/>
              <a:buFont typeface="Arial"/>
              <a:buNone/>
            </a:pPr>
            <a:r>
              <a:t/>
            </a:r>
            <a:endParaRPr>
              <a:solidFill>
                <a:srgbClr val="0000FF"/>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