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jsforcats.com/" TargetMode="External"/><Relationship Id="rId4" Type="http://schemas.openxmlformats.org/officeDocument/2006/relationships/hyperlink" Target="https://www.lynda.com/Developer-Programming-Foundations-tutorials/What-programming/83603/90430-4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log.teamtreehouse.com/mastering-developer-tools-conso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books.org/wiki/A-level_Computing/AQA/Problem_Solving,_Programming,_Data_Representation_and_Practical_Exercise/Problem_Solving/Top-down_design_and_Step-wise_refinement" TargetMode="External"/><Relationship Id="rId4" Type="http://schemas.openxmlformats.org/officeDocument/2006/relationships/hyperlink" Target="http://porkforge.mardby.se/index.php?title=MythBusters%27_Adam_Savage_on_Problem_Solving" TargetMode="External"/><Relationship Id="rId5" Type="http://schemas.openxmlformats.org/officeDocument/2006/relationships/hyperlink" Target="https://blockly-games.appspot.com/" TargetMode="External"/><Relationship Id="rId6" Type="http://schemas.openxmlformats.org/officeDocument/2006/relationships/hyperlink" Target="http://lightbot.com/hocflash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Introduktion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7000" y="4417900"/>
            <a:ext cx="2666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v" sz="1800"/>
              <a:t>David Andersson</a:t>
            </a:r>
          </a:p>
          <a:p>
            <a:pPr lvl="0" algn="r">
              <a:spcBef>
                <a:spcPts val="0"/>
              </a:spcBef>
              <a:buNone/>
            </a:pPr>
            <a:r>
              <a:rPr lang="sv" sz="1800"/>
              <a:t>ZoCom </a:t>
            </a:r>
            <a:r>
              <a:rPr lang="sv" sz="1800">
                <a:solidFill>
                  <a:schemeClr val="dk1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Datatyper - Boolean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Det finns bara två Boolean-värden: </a:t>
            </a:r>
            <a:r>
              <a:rPr i="1" lang="sv"/>
              <a:t>true</a:t>
            </a:r>
            <a:r>
              <a:rPr lang="sv"/>
              <a:t> och </a:t>
            </a:r>
            <a:r>
              <a:rPr i="1" lang="sv"/>
              <a:t>false</a:t>
            </a:r>
            <a:r>
              <a:rPr lang="sv"/>
              <a:t>. De används när man jämför två värden. Det finns speciella operatorer för det: ==, !=, &lt;, &lt;=, &gt;, &gt;=, ===, !==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De flesta operatorer har två </a:t>
            </a:r>
            <a:r>
              <a:rPr i="1" lang="sv"/>
              <a:t>operander</a:t>
            </a:r>
            <a:r>
              <a:rPr lang="sv"/>
              <a:t>, som man placerar på båda sidor om operatorn.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Vad blir värdet av följande uttryck, true eller false?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1 &lt; 2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1 &gt; 2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10 == 10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11 != 11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3 &lt;=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Typkonvertering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90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Ofta behöver man konvertera ett värde från en datatyp till en annan. Till exempel om du vill skriva ut ett tal måste du omvandla det från Number till String.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JavaScript har </a:t>
            </a:r>
            <a:r>
              <a:rPr i="1" lang="sv"/>
              <a:t>automatisk typkonvertering</a:t>
            </a:r>
            <a:r>
              <a:rPr lang="sv"/>
              <a:t>. Så fort datatyperna inte stämmer överens omvandlar JavaScript dem till samma datatyp.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sv"/>
              <a:t> förväntar sig ett värde av typen String: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console.log(20) → console.log('20')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Varning! Operatorn plus (+) kan användas både för att lägga ihop tal och konkatenera strängar!</a:t>
            </a:r>
            <a:br>
              <a:rPr lang="sv"/>
            </a:br>
            <a:r>
              <a:rPr lang="sv"/>
              <a:t>	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'exempel' + 1 → 'exempel' + '1' → 'exempel1'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Typkonvertering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189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'100' - 50 → 100 - 50 → 50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Vi kan skriva JavaScript direkt i webbläsaren med hjälp av </a:t>
            </a:r>
            <a:r>
              <a:rPr b="1" lang="sv"/>
              <a:t>Console</a:t>
            </a:r>
            <a:r>
              <a:rPr lang="sv"/>
              <a:t> i Developer Tools. Vad blir resultatet av följande expressions?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1700" y="2866675"/>
            <a:ext cx="39675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1 + 1 - 1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1 + '1' - 1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1 - '1' + '1'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typeof '1'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79200" y="2840425"/>
            <a:ext cx="33501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0.1 + 0.2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1 / 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'anka' - 5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Variabler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v"/>
              <a:t>Variable:</a:t>
            </a:r>
            <a:r>
              <a:rPr lang="sv"/>
              <a:t> "variabel", något som refererar till en plats i minnet, där någon form av värde ligger lagrat. En variabel måste </a:t>
            </a:r>
            <a:r>
              <a:rPr i="1" lang="sv"/>
              <a:t>tilldelas</a:t>
            </a:r>
            <a:r>
              <a:rPr lang="sv"/>
              <a:t> (be </a:t>
            </a:r>
            <a:r>
              <a:rPr i="1" lang="sv"/>
              <a:t>assigned</a:t>
            </a:r>
            <a:r>
              <a:rPr lang="sv"/>
              <a:t>) ett värde innan man kan använda det.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Variabler ska ha ett namn som följer vissa regler. Det ska innehålla alfanumeriska tecken (bokstäver eller siffror) men måste börja med en bokstav. Det går också att använda _ och $ i namn. Obs! Stora och små bokstäver spelar roll, dvs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variabel</a:t>
            </a:r>
            <a:r>
              <a:rPr lang="sv"/>
              <a:t> och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Variabel</a:t>
            </a:r>
            <a:r>
              <a:rPr lang="sv"/>
              <a:t> är inte samma sak.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JavaScript är </a:t>
            </a:r>
            <a:r>
              <a:rPr i="1" lang="sv"/>
              <a:t>dynamiskt typat</a:t>
            </a:r>
            <a:r>
              <a:rPr lang="sv"/>
              <a:t>. Det innebär att en variabel inte måste hålla sig till en datatyp, det kan ändras under programmets körning.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Variabler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Skapa en variabel</a:t>
            </a:r>
            <a:br>
              <a:rPr lang="sv"/>
            </a:b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&gt; var </a:t>
            </a:r>
            <a:r>
              <a:rPr b="1" i="1" lang="sv">
                <a:latin typeface="Consolas"/>
                <a:ea typeface="Consolas"/>
                <a:cs typeface="Consolas"/>
                <a:sym typeface="Consolas"/>
              </a:rPr>
              <a:t>variabel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Tilldela en variabel ett värde:</a:t>
            </a:r>
            <a:br>
              <a:rPr lang="sv"/>
            </a:b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1" i="1" lang="sv">
                <a:latin typeface="Consolas"/>
                <a:ea typeface="Consolas"/>
                <a:cs typeface="Consolas"/>
                <a:sym typeface="Consolas"/>
              </a:rPr>
              <a:t>variabel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= värde;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Skriva ut värdet på en variabel:</a:t>
            </a:r>
            <a:br>
              <a:rPr lang="sv"/>
            </a:b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&gt; console.log(</a:t>
            </a:r>
            <a:r>
              <a:rPr b="1" i="1" lang="sv">
                <a:latin typeface="Consolas"/>
                <a:ea typeface="Consolas"/>
                <a:cs typeface="Consolas"/>
                <a:sym typeface="Consolas"/>
              </a:rPr>
              <a:t>variabel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Man kan skapa och tilldela en variabel på samma gång:</a:t>
            </a:r>
            <a:br>
              <a:rPr lang="sv"/>
            </a:b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&gt; var variabel = värde;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1b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840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 Gör </a:t>
            </a:r>
            <a:r>
              <a:rPr lang="sv" u="sng">
                <a:solidFill>
                  <a:schemeClr val="hlink"/>
                </a:solidFill>
                <a:hlinkClick r:id="rId3"/>
              </a:rPr>
              <a:t>http://jsforcats.com/</a:t>
            </a:r>
            <a:r>
              <a:rPr lang="sv"/>
              <a:t> (till och med stycket om variabler)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 Svara på följande frågor och ge ett exempel på varje.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Vad är ett statement?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Vad är ett expression?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Vad är en operator?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Vad är en variabel?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Vad är skillnaden mellan String och Number?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C Se </a:t>
            </a:r>
            <a:r>
              <a:rPr lang="sv" u="sng">
                <a:solidFill>
                  <a:schemeClr val="accent5"/>
                </a:solidFill>
                <a:hlinkClick r:id="rId4"/>
              </a:rPr>
              <a:t>videoklipp om vad programmering är</a:t>
            </a:r>
            <a:r>
              <a:rPr lang="sv"/>
              <a:t> (5 min)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1b forts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 Läs </a:t>
            </a:r>
            <a:r>
              <a:rPr i="1" lang="sv"/>
              <a:t>Eloquent JavaScript: Introduction</a:t>
            </a:r>
            <a:r>
              <a:rPr lang="sv"/>
              <a:t> och </a:t>
            </a:r>
            <a:r>
              <a:rPr i="1" lang="sv"/>
              <a:t>kapitel 1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 Läs </a:t>
            </a:r>
            <a:r>
              <a:rPr i="1" lang="sv"/>
              <a:t>You Don't Know JS: Up &amp; Going, kapitel 1</a:t>
            </a:r>
            <a:r>
              <a:rPr lang="sv"/>
              <a:t>, till och med stycket </a:t>
            </a:r>
            <a:r>
              <a:rPr i="1" lang="sv"/>
              <a:t>Variables</a:t>
            </a:r>
            <a:r>
              <a:rPr lang="sv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F Fortsätt med övning 1.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G Läs </a:t>
            </a:r>
            <a:r>
              <a:rPr lang="sv" u="sng">
                <a:solidFill>
                  <a:schemeClr val="accent5"/>
                </a:solidFill>
                <a:hlinkClick r:id="rId3"/>
              </a:rPr>
              <a:t>http://blog.teamtreehouse.com/mastering-developer-tools-console</a:t>
            </a:r>
            <a:r>
              <a:rPr lang="sv"/>
              <a:t> som handlar om hur man använder konsolen.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Introduktion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Är en dator </a:t>
            </a:r>
            <a:r>
              <a:rPr i="1" lang="sv"/>
              <a:t>smart</a:t>
            </a:r>
            <a:r>
              <a:rPr lang="sv"/>
              <a:t>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02275" y="3996550"/>
            <a:ext cx="8520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sv" sz="1800">
                <a:solidFill>
                  <a:schemeClr val="dk2"/>
                </a:solidFill>
              </a:rPr>
              <a:t>Programmering </a:t>
            </a:r>
            <a:r>
              <a:rPr lang="sv" sz="1800">
                <a:solidFill>
                  <a:schemeClr val="dk2"/>
                </a:solidFill>
              </a:rPr>
              <a:t>handlar om att tala om för datorn vad den ska göra. För att kunna säga det så att datorn förstår måste man använda datorns språk.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02275" y="1799900"/>
            <a:ext cx="85206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sv" sz="1800">
                <a:solidFill>
                  <a:schemeClr val="dk2"/>
                </a:solidFill>
              </a:rPr>
              <a:t>Ja</a:t>
            </a:r>
            <a:r>
              <a:rPr lang="sv" sz="1800">
                <a:solidFill>
                  <a:schemeClr val="dk2"/>
                </a:solidFill>
              </a:rPr>
              <a:t>: en dator kan programmeras till att utföra mycket komplicerade uppgifter.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sv" sz="1800">
                <a:solidFill>
                  <a:schemeClr val="dk2"/>
                </a:solidFill>
              </a:rPr>
              <a:t>Nej</a:t>
            </a:r>
            <a:r>
              <a:rPr lang="sv" sz="1800">
                <a:solidFill>
                  <a:schemeClr val="dk2"/>
                </a:solidFill>
              </a:rPr>
              <a:t>: en dator bara kan göra mycket enkla saker, men väldigt väldigt fort.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Hur går det ihop?</a:t>
            </a:r>
            <a:br>
              <a:rPr lang="sv" sz="1800">
                <a:solidFill>
                  <a:schemeClr val="dk2"/>
                </a:solidFill>
              </a:rPr>
            </a:br>
            <a:r>
              <a:rPr lang="sv" sz="1800">
                <a:solidFill>
                  <a:schemeClr val="dk2"/>
                </a:solidFill>
              </a:rPr>
              <a:t>Genom att göra många enkla saker väldigt fort </a:t>
            </a:r>
            <a:r>
              <a:rPr i="1" lang="sv" sz="1800">
                <a:solidFill>
                  <a:schemeClr val="dk2"/>
                </a:solidFill>
              </a:rPr>
              <a:t>ser det ut </a:t>
            </a:r>
            <a:r>
              <a:rPr lang="sv" sz="1800">
                <a:solidFill>
                  <a:schemeClr val="dk2"/>
                </a:solidFill>
              </a:rPr>
              <a:t>som att datorn gör något komplicerat.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Programmeringsspråk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Datorn talar språket </a:t>
            </a:r>
            <a:r>
              <a:rPr i="1" lang="sv"/>
              <a:t>maskinkod</a:t>
            </a:r>
            <a:r>
              <a:rPr lang="sv"/>
              <a:t>, assembler, som består av ettor och nollor. Eftersom det är svårt och opraktiskt för människor har man uppfunnit nya språk, som är en </a:t>
            </a:r>
            <a:r>
              <a:rPr i="1" lang="sv"/>
              <a:t>kompromiss mellan maskinkod och engelska</a:t>
            </a:r>
            <a:r>
              <a:rPr lang="sv"/>
              <a:t>. Med hjälp av programmeringsspråken skriver man </a:t>
            </a:r>
            <a:r>
              <a:rPr i="1" lang="sv"/>
              <a:t>kod</a:t>
            </a:r>
            <a:r>
              <a:rPr lang="sv"/>
              <a:t> som talar om för datorn vad den ska göra.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solidFill>
                  <a:srgbClr val="666666"/>
                </a:solidFill>
              </a:rPr>
              <a:t>De nya språken kan översättas till maskinkod av ett separat datorprogram som heter </a:t>
            </a:r>
            <a:r>
              <a:rPr i="1" lang="sv">
                <a:solidFill>
                  <a:srgbClr val="666666"/>
                </a:solidFill>
              </a:rPr>
              <a:t>kompilator</a:t>
            </a:r>
            <a:r>
              <a:rPr lang="sv">
                <a:solidFill>
                  <a:srgbClr val="666666"/>
                </a:solidFill>
              </a:rPr>
              <a:t>. (compile: sammanställa) Några exempel på språk som man kompilerar är: C, C++, C#, Java, Visual Basic, Objective-C, Haskell och Erlang.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solidFill>
                  <a:srgbClr val="666666"/>
                </a:solidFill>
              </a:rPr>
              <a:t>I stället för kompilator kan man för vissa språk använda ett program som kör koden direkt. Det kallas för </a:t>
            </a:r>
            <a:r>
              <a:rPr i="1" lang="sv">
                <a:solidFill>
                  <a:srgbClr val="666666"/>
                </a:solidFill>
              </a:rPr>
              <a:t>interpreter</a:t>
            </a:r>
            <a:r>
              <a:rPr lang="sv">
                <a:solidFill>
                  <a:srgbClr val="666666"/>
                </a:solidFill>
              </a:rPr>
              <a:t>. (interpret: tolka) Några exempel: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JavaScript, PHP, Python och Lisp.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Problemlösning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Som ny programmerare är en stor utmaning att bryta ner ett problem i lagom stora beståndsdelar, så att man kan lösa det.</a:t>
            </a:r>
          </a:p>
          <a:p>
            <a:pPr lvl="0">
              <a:spcBef>
                <a:spcPts val="0"/>
              </a:spcBef>
              <a:buNone/>
            </a:pPr>
            <a:r>
              <a:rPr b="1" lang="sv"/>
              <a:t>Top-down design</a:t>
            </a:r>
            <a:br>
              <a:rPr b="1" lang="sv"/>
            </a:br>
            <a:r>
              <a:rPr lang="sv"/>
              <a:t>Börja med en överblick av problemet. Bryt sedan successivt ner problemet i mindre delar, tills delarna är tillräckligt små för att lösa.</a:t>
            </a:r>
          </a:p>
          <a:p>
            <a:pPr lvl="0">
              <a:spcBef>
                <a:spcPts val="0"/>
              </a:spcBef>
              <a:buNone/>
            </a:pPr>
            <a:r>
              <a:rPr b="1" lang="sv"/>
              <a:t>Bottom up</a:t>
            </a:r>
            <a:br>
              <a:rPr b="1" lang="sv"/>
            </a:br>
            <a:r>
              <a:rPr lang="sv"/>
              <a:t>Börja med de minsta delarna och slå successivt ihop dem tills vi löst problemet.</a:t>
            </a:r>
            <a:br>
              <a:rPr lang="sv"/>
            </a:br>
            <a:r>
              <a:rPr lang="sv"/>
              <a:t>Exempel: Lego!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Båda metoderna kan användas för att lösa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1a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91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A Läs </a:t>
            </a:r>
            <a:r>
              <a:rPr lang="sv" u="sng">
                <a:solidFill>
                  <a:schemeClr val="hlink"/>
                </a:solidFill>
                <a:hlinkClick r:id="rId3"/>
              </a:rPr>
              <a:t>Problem Solving: Top-down design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 Skriv en algoritm med Top-down metoden för att lösa problemet "Göra frukost"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C Skriv en algoritm med Top-down metoden för att lösa problemet "Åka till skolan"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	Fundera över: hur detaljerad ska man vara? Diskutera i grupper med två-tre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 Läs och se videoklippet med </a:t>
            </a:r>
            <a:r>
              <a:rPr lang="sv" u="sng">
                <a:solidFill>
                  <a:schemeClr val="hlink"/>
                </a:solidFill>
                <a:hlinkClick r:id="rId4"/>
              </a:rPr>
              <a:t>Adam Savage</a:t>
            </a:r>
            <a:r>
              <a:rPr lang="sv"/>
              <a:t> (särskilt från 20:55)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 Träna på Bottom-up metoden på </a:t>
            </a:r>
            <a:r>
              <a:rPr lang="sv" u="sng">
                <a:solidFill>
                  <a:schemeClr val="hlink"/>
                </a:solidFill>
                <a:hlinkClick r:id="rId5"/>
              </a:rPr>
              <a:t>https://blockly-games.appspot.com/</a:t>
            </a:r>
            <a:r>
              <a:rPr lang="sv"/>
              <a:t> </a:t>
            </a:r>
            <a:br>
              <a:rPr lang="sv"/>
            </a:br>
            <a:r>
              <a:rPr lang="sv"/>
              <a:t>Gör första övningen: "Pussel".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F Mer träning på bottom-up med </a:t>
            </a:r>
            <a:r>
              <a:rPr lang="sv" u="sng">
                <a:solidFill>
                  <a:schemeClr val="hlink"/>
                </a:solidFill>
                <a:hlinkClick r:id="rId6"/>
              </a:rPr>
              <a:t>http://lightbot.com/hocflash.html</a:t>
            </a:r>
            <a:r>
              <a:rPr lang="sv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Grundläggande termer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v"/>
              <a:t>Statement: </a:t>
            </a:r>
            <a:r>
              <a:rPr lang="sv"/>
              <a:t>"sats", (ordagrant "utsaga") utför något. Statements ska ha </a:t>
            </a:r>
            <a:r>
              <a:rPr i="1" lang="sv"/>
              <a:t>semikolon</a:t>
            </a:r>
            <a:r>
              <a:rPr lang="sv"/>
              <a:t> mellan sig. Vi talar om för datorn att den ska göra saker efter varandra.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console.log("hello world");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/>
              <a:t>är ett statement som skriver ut värdet "hello world" på konsolen.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sv"/>
              <a:t>Operator</a:t>
            </a:r>
            <a:r>
              <a:rPr lang="sv"/>
              <a:t>: +, -, *, &lt;, +=, === med flera. Används för att ändra eller jämföra</a:t>
            </a:r>
            <a:r>
              <a:rPr lang="sv"/>
              <a:t> data. 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1 + 2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sv"/>
              <a:t>Expression</a:t>
            </a:r>
            <a:r>
              <a:rPr lang="sv"/>
              <a:t>: "uttryck", producerar ett </a:t>
            </a:r>
            <a:r>
              <a:rPr i="1" lang="sv"/>
              <a:t>värde</a:t>
            </a:r>
            <a:r>
              <a:rPr lang="sv"/>
              <a:t> (value). Det kallas att uttrycket </a:t>
            </a:r>
            <a:r>
              <a:rPr i="1" lang="sv"/>
              <a:t>evaluerar</a:t>
            </a:r>
            <a:r>
              <a:rPr lang="sv"/>
              <a:t> (evaluates) till värdet. Operatorer kan ingå i uttryck. Statement kan använda sig av uttryck.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Datatyper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Alla värden har en </a:t>
            </a:r>
            <a:r>
              <a:rPr i="1" lang="sv"/>
              <a:t>datatyp</a:t>
            </a:r>
            <a:r>
              <a:rPr lang="sv"/>
              <a:t>. JavaScript har 7 datatyper. En variabel som inte har </a:t>
            </a:r>
            <a:r>
              <a:rPr i="1" lang="sv"/>
              <a:t>tilldelats</a:t>
            </a:r>
            <a:r>
              <a:rPr lang="sv"/>
              <a:t> något värde är alltid </a:t>
            </a:r>
            <a:r>
              <a:rPr i="1" lang="sv"/>
              <a:t>Undefined</a:t>
            </a:r>
            <a:r>
              <a:rPr lang="sv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String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Number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Boolean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Null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Undefined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Symbol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Datatyper - String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String motsvarar en teckensträng och skrivs med citattecken eller apostrof.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"exempel1"   'exempel2'   </a:t>
            </a:r>
            <a:r>
              <a:rPr lang="sv" strike="sngStrike">
                <a:latin typeface="Consolas"/>
                <a:ea typeface="Consolas"/>
                <a:cs typeface="Consolas"/>
                <a:sym typeface="Consolas"/>
              </a:rPr>
              <a:t>"exempel3'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En sträng kan innehålla nästan vilka tecken som helst. Man kan skriva ut den på konsolen med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 sträng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Man kan lägga ihop strängar med + och det kallas att </a:t>
            </a:r>
            <a:r>
              <a:rPr i="1" lang="sv"/>
              <a:t>konkatenera</a:t>
            </a:r>
            <a:r>
              <a:rPr lang="sv"/>
              <a:t>: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'samman' + 'satt'  → 'sammansatt'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Datatyper - Number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Till skillnad från många andra språk skiljer inte JavaScript på heltal och flyttal (tal med decimaler). Alla tal är flyttal och har datatypen Number.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Exempel:	12		2.1212		123e2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Man använder operatorer för att kombinera tal: +, -, *, /, %. Använd parenteser för att gruppera så att beräkningarna görs i rätt ordning. 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2 - (2 + 1)*3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Procent är en operator som kallas </a:t>
            </a:r>
            <a:r>
              <a:rPr i="1" lang="sv"/>
              <a:t>modulo</a:t>
            </a:r>
            <a:r>
              <a:rPr lang="sv"/>
              <a:t>. Den räknar ut resten vid heltalsdivision. Exempel: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5 / 2 → 2</a:t>
            </a:r>
            <a:r>
              <a:rPr lang="sv"/>
              <a:t> med resten 1. Då blir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5 % 2 → 1.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Vad kan man använda modulo till?</a:t>
            </a:r>
            <a:br>
              <a:rPr lang="sv"/>
            </a:br>
            <a:r>
              <a:rPr lang="sv"/>
              <a:t>När spelar det roll vilken ordning man räknar ut ett värde från ett expression?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