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codecademy.com/learn/learn-javascript" TargetMode="External"/><Relationship Id="rId4" Type="http://schemas.openxmlformats.org/officeDocument/2006/relationships/hyperlink" Target="https://www.youtube.com/watch?v=MyzFdthuUcA" TargetMode="External"/><Relationship Id="rId5" Type="http://schemas.openxmlformats.org/officeDocument/2006/relationships/hyperlink" Target="https://www.youtube.com/watch?v=ozmE8G6YKww" TargetMode="External"/><Relationship Id="rId6" Type="http://schemas.openxmlformats.org/officeDocument/2006/relationships/hyperlink" Target="https://www.codewar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sv"/>
              <a:t>JavaScript 1</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sv"/>
              <a:t>Funktioner del 2</a:t>
            </a:r>
          </a:p>
        </p:txBody>
      </p:sp>
      <p:sp>
        <p:nvSpPr>
          <p:cNvPr id="56" name="Shape 56"/>
          <p:cNvSpPr txBox="1"/>
          <p:nvPr/>
        </p:nvSpPr>
        <p:spPr>
          <a:xfrm>
            <a:off x="6477000" y="4417900"/>
            <a:ext cx="2666700" cy="725700"/>
          </a:xfrm>
          <a:prstGeom prst="rect">
            <a:avLst/>
          </a:prstGeom>
          <a:noFill/>
          <a:ln>
            <a:noFill/>
          </a:ln>
        </p:spPr>
        <p:txBody>
          <a:bodyPr anchorCtr="0" anchor="t" bIns="91425" lIns="91425" rIns="91425" tIns="91425">
            <a:noAutofit/>
          </a:bodyPr>
          <a:lstStyle/>
          <a:p>
            <a:pPr lvl="0" rtl="0" algn="r">
              <a:spcBef>
                <a:spcPts val="0"/>
              </a:spcBef>
              <a:buNone/>
            </a:pPr>
            <a:r>
              <a:rPr lang="sv" sz="1800"/>
              <a:t>David Andersson</a:t>
            </a:r>
          </a:p>
          <a:p>
            <a:pPr lvl="0" rtl="0" algn="r">
              <a:spcBef>
                <a:spcPts val="0"/>
              </a:spcBef>
              <a:buNone/>
            </a:pPr>
            <a:r>
              <a:rPr lang="sv" sz="1800"/>
              <a:t>ZoCom </a:t>
            </a:r>
            <a:r>
              <a:rPr lang="sv" sz="1800">
                <a:solidFill>
                  <a:srgbClr val="000000"/>
                </a:solidFill>
              </a:rPr>
              <a:t>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Miniövning 4</a:t>
            </a:r>
          </a:p>
        </p:txBody>
      </p:sp>
      <p:sp>
        <p:nvSpPr>
          <p:cNvPr id="128" name="Shape 128"/>
          <p:cNvSpPr txBox="1"/>
          <p:nvPr>
            <p:ph idx="1" type="body"/>
          </p:nvPr>
        </p:nvSpPr>
        <p:spPr>
          <a:xfrm>
            <a:off x="311700" y="1152475"/>
            <a:ext cx="8520600" cy="3918900"/>
          </a:xfrm>
          <a:prstGeom prst="rect">
            <a:avLst/>
          </a:prstGeom>
          <a:noFill/>
        </p:spPr>
        <p:txBody>
          <a:bodyPr anchorCtr="0" anchor="t" bIns="91425" lIns="91425" rIns="91425" tIns="91425">
            <a:noAutofit/>
          </a:bodyPr>
          <a:lstStyle/>
          <a:p>
            <a:pPr lvl="0">
              <a:spcBef>
                <a:spcPts val="0"/>
              </a:spcBef>
              <a:buNone/>
            </a:pPr>
            <a:r>
              <a:rPr lang="sv"/>
              <a:t>A Fortsätt med </a:t>
            </a:r>
            <a:r>
              <a:rPr i="1" lang="sv"/>
              <a:t>Miniövning 3</a:t>
            </a:r>
            <a:r>
              <a:rPr lang="sv"/>
              <a:t> och övningarna på </a:t>
            </a:r>
            <a:r>
              <a:rPr lang="sv" u="sng"/>
              <a:t>repl.it</a:t>
            </a:r>
          </a:p>
          <a:p>
            <a:pPr lvl="0">
              <a:spcBef>
                <a:spcPts val="0"/>
              </a:spcBef>
              <a:buClr>
                <a:schemeClr val="dk1"/>
              </a:buClr>
              <a:buSzPct val="61111"/>
              <a:buFont typeface="Arial"/>
              <a:buNone/>
            </a:pPr>
            <a:r>
              <a:rPr lang="sv"/>
              <a:t>B </a:t>
            </a:r>
            <a:r>
              <a:rPr lang="sv" u="sng">
                <a:solidFill>
                  <a:schemeClr val="accent5"/>
                </a:solidFill>
                <a:hlinkClick r:id="rId3"/>
              </a:rPr>
              <a:t>https://www.codecademy.com/learn/learn-javascript</a:t>
            </a:r>
            <a:r>
              <a:rPr lang="sv"/>
              <a:t> lektion 1 till 3</a:t>
            </a:r>
          </a:p>
          <a:p>
            <a:pPr lvl="0">
              <a:spcBef>
                <a:spcPts val="0"/>
              </a:spcBef>
              <a:buNone/>
            </a:pPr>
            <a:r>
              <a:rPr lang="sv"/>
              <a:t>C Läs Eloquent JavaScript resten av kapitel 3.</a:t>
            </a:r>
          </a:p>
          <a:p>
            <a:pPr lvl="0">
              <a:spcBef>
                <a:spcPts val="0"/>
              </a:spcBef>
              <a:buNone/>
            </a:pPr>
            <a:r>
              <a:rPr lang="sv"/>
              <a:t>D Titta på videoklipp som tar upp rekursion: </a:t>
            </a:r>
            <a:r>
              <a:rPr lang="sv" u="sng">
                <a:solidFill>
                  <a:schemeClr val="hlink"/>
                </a:solidFill>
                <a:hlinkClick r:id="rId4"/>
              </a:rPr>
              <a:t>1</a:t>
            </a:r>
            <a:r>
              <a:rPr lang="sv"/>
              <a:t>, </a:t>
            </a:r>
            <a:r>
              <a:rPr lang="sv" u="sng">
                <a:solidFill>
                  <a:schemeClr val="hlink"/>
                </a:solidFill>
                <a:hlinkClick r:id="rId5"/>
              </a:rPr>
              <a:t>2</a:t>
            </a:r>
          </a:p>
          <a:p>
            <a:pPr lvl="0">
              <a:spcBef>
                <a:spcPts val="0"/>
              </a:spcBef>
              <a:buNone/>
            </a:pPr>
            <a:r>
              <a:rPr lang="sv"/>
              <a:t>E När ni är färdiga med övningarna, prova </a:t>
            </a:r>
            <a:r>
              <a:rPr lang="sv" u="sng">
                <a:solidFill>
                  <a:schemeClr val="accent5"/>
                </a:solidFill>
                <a:hlinkClick r:id="rId6"/>
              </a:rPr>
              <a:t>https://www.codewars.com/</a:t>
            </a:r>
            <a:r>
              <a:rPr lang="sv"/>
              <a:t> - en community där man löser programmeringsproblem, alltifrån grundläggande till avancerade. Det finns gott om övningar så välj sådana som inte kräver sådant vi inte gått igenom. Tipsa gärna klassen på Slack om ni hittar bra övningar.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Rekursion</a:t>
            </a:r>
          </a:p>
        </p:txBody>
      </p:sp>
      <p:sp>
        <p:nvSpPr>
          <p:cNvPr id="62" name="Shape 62"/>
          <p:cNvSpPr txBox="1"/>
          <p:nvPr>
            <p:ph idx="1" type="body"/>
          </p:nvPr>
        </p:nvSpPr>
        <p:spPr>
          <a:xfrm>
            <a:off x="311700" y="1152475"/>
            <a:ext cx="8520600" cy="3990900"/>
          </a:xfrm>
          <a:prstGeom prst="rect">
            <a:avLst/>
          </a:prstGeom>
        </p:spPr>
        <p:txBody>
          <a:bodyPr anchorCtr="0" anchor="t" bIns="91425" lIns="91425" rIns="91425" tIns="91425">
            <a:noAutofit/>
          </a:bodyPr>
          <a:lstStyle/>
          <a:p>
            <a:pPr indent="-228600" lvl="0" marL="457200" rtl="0">
              <a:spcBef>
                <a:spcPts val="0"/>
              </a:spcBef>
              <a:buChar char="●"/>
            </a:pPr>
            <a:r>
              <a:rPr lang="sv"/>
              <a:t>"A function that calls itself, until it doesn't"</a:t>
            </a:r>
          </a:p>
          <a:p>
            <a:pPr indent="-228600" lvl="0" marL="457200" rtl="0">
              <a:spcBef>
                <a:spcPts val="0"/>
              </a:spcBef>
              <a:buChar char="●"/>
            </a:pPr>
            <a:r>
              <a:rPr lang="sv"/>
              <a:t>Bra på att lösa vissa problem som involverar upprepning</a:t>
            </a:r>
          </a:p>
          <a:p>
            <a:pPr indent="-228600" lvl="0" marL="457200" rtl="0">
              <a:spcBef>
                <a:spcPts val="0"/>
              </a:spcBef>
              <a:buChar char="●"/>
            </a:pPr>
            <a:r>
              <a:rPr lang="sv"/>
              <a:t>Många problem som man kan lösa med rekursion kan man lösa med iteration (for eller while)</a:t>
            </a:r>
          </a:p>
          <a:p>
            <a:pPr indent="-228600" lvl="0" marL="457200" rtl="0">
              <a:spcBef>
                <a:spcPts val="0"/>
              </a:spcBef>
              <a:buChar char="●"/>
            </a:pPr>
            <a:r>
              <a:rPr lang="sv"/>
              <a:t>En rekursiv funktion har </a:t>
            </a:r>
            <a:r>
              <a:rPr i="1" lang="sv"/>
              <a:t>basfall</a:t>
            </a:r>
            <a:r>
              <a:rPr lang="sv"/>
              <a:t> och </a:t>
            </a:r>
            <a:r>
              <a:rPr i="1" lang="sv"/>
              <a:t>rekursionsfall</a:t>
            </a:r>
          </a:p>
          <a:p>
            <a:pPr lvl="0">
              <a:spcBef>
                <a:spcPts val="0"/>
              </a:spcBef>
              <a:buNone/>
            </a:pPr>
            <a:r>
              <a:rPr lang="sv"/>
              <a:t>Ett vanligt fel vid rekursion är "Maximum call stack size exceeded". Det betyder att funktionen har anropats för många gånger och orsakas i de flesta fall av en oändlig loop.</a:t>
            </a:r>
          </a:p>
          <a:p>
            <a:pPr lvl="0" rtl="0">
              <a:spcBef>
                <a:spcPts val="0"/>
              </a:spcBef>
              <a:buNone/>
            </a:pPr>
            <a:r>
              <a:rPr lang="sv"/>
              <a:t>På nästa slide kommer ett exempel.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Rekursion, exempel</a:t>
            </a:r>
          </a:p>
        </p:txBody>
      </p:sp>
      <p:sp>
        <p:nvSpPr>
          <p:cNvPr id="68" name="Shape 68"/>
          <p:cNvSpPr txBox="1"/>
          <p:nvPr>
            <p:ph idx="1" type="body"/>
          </p:nvPr>
        </p:nvSpPr>
        <p:spPr>
          <a:xfrm>
            <a:off x="311700" y="1152475"/>
            <a:ext cx="8520600" cy="3990900"/>
          </a:xfrm>
          <a:prstGeom prst="rect">
            <a:avLst/>
          </a:prstGeom>
          <a:noFill/>
        </p:spPr>
        <p:txBody>
          <a:bodyPr anchorCtr="0" anchor="t" bIns="91425" lIns="91425" rIns="91425" tIns="91425">
            <a:noAutofit/>
          </a:bodyPr>
          <a:lstStyle/>
          <a:p>
            <a:pPr lvl="0">
              <a:spcBef>
                <a:spcPts val="0"/>
              </a:spcBef>
              <a:buNone/>
            </a:pPr>
            <a:r>
              <a:rPr lang="sv"/>
              <a:t>Exempel: skriv en funktion som räknar ner från ett valfritt tal till noll. Varje tal ska skrivas ut på konsolen.</a:t>
            </a:r>
          </a:p>
          <a:p>
            <a:pPr lvl="0" rtl="0">
              <a:spcBef>
                <a:spcPts val="0"/>
              </a:spcBef>
              <a:buNone/>
            </a:pPr>
            <a:r>
              <a:rPr lang="sv">
                <a:latin typeface="Consolas"/>
                <a:ea typeface="Consolas"/>
                <a:cs typeface="Consolas"/>
                <a:sym typeface="Consolas"/>
              </a:rPr>
              <a:t>function countDown(from) {</a:t>
            </a:r>
            <a:br>
              <a:rPr lang="sv">
                <a:latin typeface="Consolas"/>
                <a:ea typeface="Consolas"/>
                <a:cs typeface="Consolas"/>
                <a:sym typeface="Consolas"/>
              </a:rPr>
            </a:br>
            <a:r>
              <a:rPr lang="sv">
                <a:latin typeface="Consolas"/>
                <a:ea typeface="Consolas"/>
                <a:cs typeface="Consolas"/>
                <a:sym typeface="Consolas"/>
              </a:rPr>
              <a:t>	if( from &gt; 0 ) {          // rekursionsfall</a:t>
            </a:r>
            <a:br>
              <a:rPr lang="sv">
                <a:latin typeface="Consolas"/>
                <a:ea typeface="Consolas"/>
                <a:cs typeface="Consolas"/>
                <a:sym typeface="Consolas"/>
              </a:rPr>
            </a:br>
            <a:r>
              <a:rPr lang="sv">
                <a:latin typeface="Consolas"/>
                <a:ea typeface="Consolas"/>
                <a:cs typeface="Consolas"/>
                <a:sym typeface="Consolas"/>
              </a:rPr>
              <a:t>		console.log(from);</a:t>
            </a:r>
            <a:br>
              <a:rPr lang="sv">
                <a:latin typeface="Consolas"/>
                <a:ea typeface="Consolas"/>
                <a:cs typeface="Consolas"/>
                <a:sym typeface="Consolas"/>
              </a:rPr>
            </a:br>
            <a:r>
              <a:rPr lang="sv">
                <a:latin typeface="Consolas"/>
                <a:ea typeface="Consolas"/>
                <a:cs typeface="Consolas"/>
                <a:sym typeface="Consolas"/>
              </a:rPr>
              <a:t>		countDown(from - 1);</a:t>
            </a:r>
            <a:br>
              <a:rPr lang="sv">
                <a:latin typeface="Consolas"/>
                <a:ea typeface="Consolas"/>
                <a:cs typeface="Consolas"/>
                <a:sym typeface="Consolas"/>
              </a:rPr>
            </a:br>
            <a:r>
              <a:rPr lang="sv">
                <a:latin typeface="Consolas"/>
                <a:ea typeface="Consolas"/>
                <a:cs typeface="Consolas"/>
                <a:sym typeface="Consolas"/>
              </a:rPr>
              <a:t>	} else {                  // basfall</a:t>
            </a:r>
            <a:br>
              <a:rPr lang="sv">
                <a:latin typeface="Consolas"/>
                <a:ea typeface="Consolas"/>
                <a:cs typeface="Consolas"/>
                <a:sym typeface="Consolas"/>
              </a:rPr>
            </a:br>
            <a:r>
              <a:rPr lang="sv">
                <a:latin typeface="Consolas"/>
                <a:ea typeface="Consolas"/>
                <a:cs typeface="Consolas"/>
                <a:sym typeface="Consolas"/>
              </a:rPr>
              <a:t>		console.log('BOOM!');</a:t>
            </a:r>
            <a:br>
              <a:rPr lang="sv">
                <a:latin typeface="Consolas"/>
                <a:ea typeface="Consolas"/>
                <a:cs typeface="Consolas"/>
                <a:sym typeface="Consolas"/>
              </a:rPr>
            </a:br>
            <a:r>
              <a:rPr lang="sv">
                <a:latin typeface="Consolas"/>
                <a:ea typeface="Consolas"/>
                <a:cs typeface="Consolas"/>
                <a:sym typeface="Consolas"/>
              </a:rPr>
              <a:t>	}</a:t>
            </a:r>
            <a:br>
              <a:rPr lang="sv">
                <a:latin typeface="Consolas"/>
                <a:ea typeface="Consolas"/>
                <a:cs typeface="Consolas"/>
                <a:sym typeface="Consolas"/>
              </a:rPr>
            </a:br>
            <a:r>
              <a:rPr lang="sv">
                <a:latin typeface="Consolas"/>
                <a:ea typeface="Consolas"/>
                <a:cs typeface="Consolas"/>
                <a:sym typeface="Consolas"/>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Rekursion, exempel 2</a:t>
            </a:r>
          </a:p>
        </p:txBody>
      </p:sp>
      <p:sp>
        <p:nvSpPr>
          <p:cNvPr id="74" name="Shape 74"/>
          <p:cNvSpPr txBox="1"/>
          <p:nvPr>
            <p:ph idx="1" type="body"/>
          </p:nvPr>
        </p:nvSpPr>
        <p:spPr>
          <a:xfrm>
            <a:off x="311700" y="1152475"/>
            <a:ext cx="8520600" cy="3990900"/>
          </a:xfrm>
          <a:prstGeom prst="rect">
            <a:avLst/>
          </a:prstGeom>
          <a:noFill/>
        </p:spPr>
        <p:txBody>
          <a:bodyPr anchorCtr="0" anchor="t" bIns="91425" lIns="91425" rIns="91425" tIns="91425">
            <a:noAutofit/>
          </a:bodyPr>
          <a:lstStyle/>
          <a:p>
            <a:pPr lvl="0">
              <a:spcBef>
                <a:spcPts val="0"/>
              </a:spcBef>
              <a:buNone/>
            </a:pPr>
            <a:r>
              <a:rPr lang="sv"/>
              <a:t>Exempel: skriv en funktion som tar ett tal som parameter och returnerar fakulteten av talet.</a:t>
            </a:r>
            <a:br>
              <a:rPr lang="sv"/>
            </a:br>
            <a:r>
              <a:rPr lang="sv"/>
              <a:t>Fakultet skrivs </a:t>
            </a:r>
            <a:r>
              <a:rPr lang="sv">
                <a:latin typeface="Consolas"/>
                <a:ea typeface="Consolas"/>
                <a:cs typeface="Consolas"/>
                <a:sym typeface="Consolas"/>
              </a:rPr>
              <a:t>n!</a:t>
            </a:r>
            <a:r>
              <a:rPr lang="sv"/>
              <a:t> och beräknas: </a:t>
            </a:r>
            <a:r>
              <a:rPr lang="sv">
                <a:latin typeface="Consolas"/>
                <a:ea typeface="Consolas"/>
                <a:cs typeface="Consolas"/>
                <a:sym typeface="Consolas"/>
              </a:rPr>
              <a:t>n! == n * (n-1) * (n-2) * .. * 2 * 1</a:t>
            </a:r>
            <a:r>
              <a:rPr lang="sv"/>
              <a:t>.</a:t>
            </a:r>
          </a:p>
          <a:p>
            <a:pPr lvl="0">
              <a:spcBef>
                <a:spcPts val="0"/>
              </a:spcBef>
              <a:buNone/>
            </a:pPr>
            <a:r>
              <a:rPr lang="sv"/>
              <a:t>Exempel: </a:t>
            </a:r>
            <a:r>
              <a:rPr lang="sv">
                <a:latin typeface="Consolas"/>
                <a:ea typeface="Consolas"/>
                <a:cs typeface="Consolas"/>
                <a:sym typeface="Consolas"/>
              </a:rPr>
              <a:t>4! == 4 * 3 * 2 * 1 = 24</a:t>
            </a:r>
          </a:p>
          <a:p>
            <a:pPr lvl="0">
              <a:spcBef>
                <a:spcPts val="0"/>
              </a:spcBef>
              <a:buNone/>
            </a:pPr>
            <a:r>
              <a:rPr lang="sv"/>
              <a:t>Vad är basfallet?</a:t>
            </a:r>
          </a:p>
          <a:p>
            <a:pPr lvl="0" rtl="0">
              <a:spcBef>
                <a:spcPts val="0"/>
              </a:spcBef>
              <a:buNone/>
            </a:pPr>
            <a:r>
              <a:rPr lang="sv"/>
              <a:t>Vad är rekursionsfallet?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var och let</a:t>
            </a:r>
          </a:p>
        </p:txBody>
      </p:sp>
      <p:sp>
        <p:nvSpPr>
          <p:cNvPr id="80" name="Shape 80"/>
          <p:cNvSpPr txBox="1"/>
          <p:nvPr>
            <p:ph idx="1" type="body"/>
          </p:nvPr>
        </p:nvSpPr>
        <p:spPr>
          <a:xfrm>
            <a:off x="311700" y="1152475"/>
            <a:ext cx="8520600" cy="2775900"/>
          </a:xfrm>
          <a:prstGeom prst="rect">
            <a:avLst/>
          </a:prstGeom>
        </p:spPr>
        <p:txBody>
          <a:bodyPr anchorCtr="0" anchor="t" bIns="91425" lIns="91425" rIns="91425" tIns="91425">
            <a:noAutofit/>
          </a:bodyPr>
          <a:lstStyle/>
          <a:p>
            <a:pPr lvl="0">
              <a:spcBef>
                <a:spcPts val="0"/>
              </a:spcBef>
              <a:buNone/>
            </a:pPr>
            <a:r>
              <a:rPr lang="sv"/>
              <a:t>I stället för att definiera en variabel med </a:t>
            </a:r>
            <a:r>
              <a:rPr lang="sv">
                <a:latin typeface="Consolas"/>
                <a:ea typeface="Consolas"/>
                <a:cs typeface="Consolas"/>
                <a:sym typeface="Consolas"/>
              </a:rPr>
              <a:t>var</a:t>
            </a:r>
            <a:r>
              <a:rPr lang="sv"/>
              <a:t> kan man (från och med ES6, som alla större webbläsare stöder) använda </a:t>
            </a:r>
            <a:r>
              <a:rPr lang="sv">
                <a:latin typeface="Consolas"/>
                <a:ea typeface="Consolas"/>
                <a:cs typeface="Consolas"/>
                <a:sym typeface="Consolas"/>
              </a:rPr>
              <a:t>let</a:t>
            </a:r>
            <a:r>
              <a:rPr lang="sv"/>
              <a:t>. Det finns två skillnader:</a:t>
            </a:r>
          </a:p>
          <a:p>
            <a:pPr indent="-228600" lvl="0" marL="457200" rtl="0">
              <a:spcBef>
                <a:spcPts val="0"/>
              </a:spcBef>
              <a:buChar char="●"/>
            </a:pPr>
            <a:r>
              <a:rPr lang="sv">
                <a:latin typeface="Consolas"/>
                <a:ea typeface="Consolas"/>
                <a:cs typeface="Consolas"/>
                <a:sym typeface="Consolas"/>
              </a:rPr>
              <a:t>let</a:t>
            </a:r>
            <a:r>
              <a:rPr lang="sv"/>
              <a:t> har </a:t>
            </a:r>
            <a:r>
              <a:rPr i="1" lang="sv"/>
              <a:t>block scope</a:t>
            </a:r>
            <a:r>
              <a:rPr lang="sv"/>
              <a:t> och </a:t>
            </a:r>
            <a:r>
              <a:rPr lang="sv">
                <a:latin typeface="Consolas"/>
                <a:ea typeface="Consolas"/>
                <a:cs typeface="Consolas"/>
                <a:sym typeface="Consolas"/>
              </a:rPr>
              <a:t>var</a:t>
            </a:r>
            <a:r>
              <a:rPr lang="sv"/>
              <a:t> har </a:t>
            </a:r>
            <a:r>
              <a:rPr i="1" lang="sv"/>
              <a:t>function scope</a:t>
            </a:r>
          </a:p>
          <a:p>
            <a:pPr indent="-228600" lvl="0" marL="457200" rtl="0">
              <a:spcBef>
                <a:spcPts val="0"/>
              </a:spcBef>
              <a:buChar char="●"/>
            </a:pPr>
            <a:r>
              <a:rPr lang="sv">
                <a:latin typeface="Consolas"/>
                <a:ea typeface="Consolas"/>
                <a:cs typeface="Consolas"/>
                <a:sym typeface="Consolas"/>
              </a:rPr>
              <a:t>let</a:t>
            </a:r>
            <a:r>
              <a:rPr lang="sv"/>
              <a:t> använder inte </a:t>
            </a:r>
            <a:r>
              <a:rPr i="1" lang="sv"/>
              <a:t>hoisting</a:t>
            </a:r>
          </a:p>
          <a:p>
            <a:pPr lvl="0" rtl="0">
              <a:spcBef>
                <a:spcPts val="0"/>
              </a:spcBef>
              <a:buNone/>
            </a:pPr>
            <a:r>
              <a:rPr lang="sv"/>
              <a:t>Hoisting innebär att alla variabler man definierar med </a:t>
            </a:r>
            <a:r>
              <a:rPr lang="sv">
                <a:latin typeface="Consolas"/>
                <a:ea typeface="Consolas"/>
                <a:cs typeface="Consolas"/>
                <a:sym typeface="Consolas"/>
              </a:rPr>
              <a:t>var</a:t>
            </a:r>
            <a:r>
              <a:rPr lang="sv"/>
              <a:t> flyttas högst upp i sitt </a:t>
            </a:r>
            <a:r>
              <a:rPr i="1" lang="sv"/>
              <a:t>scope</a:t>
            </a:r>
            <a:r>
              <a:rPr lang="sv"/>
              <a:t>. Det är </a:t>
            </a:r>
            <a:r>
              <a:rPr lang="sv"/>
              <a:t>inte så användbart i praktiken. Använd </a:t>
            </a:r>
            <a:r>
              <a:rPr lang="sv">
                <a:latin typeface="Consolas"/>
                <a:ea typeface="Consolas"/>
                <a:cs typeface="Consolas"/>
                <a:sym typeface="Consolas"/>
              </a:rPr>
              <a:t>let</a:t>
            </a:r>
            <a:r>
              <a:rPr lang="sv"/>
              <a:t> i era program!</a:t>
            </a:r>
            <a:br>
              <a:rPr lang="sv"/>
            </a:br>
            <a:r>
              <a:rPr lang="sv"/>
              <a:t>Exempel hoisting:</a:t>
            </a:r>
          </a:p>
        </p:txBody>
      </p:sp>
      <p:grpSp>
        <p:nvGrpSpPr>
          <p:cNvPr id="81" name="Shape 81"/>
          <p:cNvGrpSpPr/>
          <p:nvPr/>
        </p:nvGrpSpPr>
        <p:grpSpPr>
          <a:xfrm>
            <a:off x="1074675" y="3689125"/>
            <a:ext cx="7307375" cy="1340100"/>
            <a:chOff x="1074675" y="2850925"/>
            <a:chExt cx="7307375" cy="1340100"/>
          </a:xfrm>
        </p:grpSpPr>
        <p:sp>
          <p:nvSpPr>
            <p:cNvPr id="82" name="Shape 82"/>
            <p:cNvSpPr txBox="1"/>
            <p:nvPr/>
          </p:nvSpPr>
          <p:spPr>
            <a:xfrm>
              <a:off x="5320850" y="2850925"/>
              <a:ext cx="3061200" cy="1340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sv" sz="1800">
                  <a:solidFill>
                    <a:schemeClr val="dk2"/>
                  </a:solidFill>
                  <a:latin typeface="Consolas"/>
                  <a:ea typeface="Consolas"/>
                  <a:cs typeface="Consolas"/>
                  <a:sym typeface="Consolas"/>
                </a:rPr>
                <a:t>var x;</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console.log(x);</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x = 'hej';</a:t>
              </a:r>
            </a:p>
          </p:txBody>
        </p:sp>
        <p:cxnSp>
          <p:nvCxnSpPr>
            <p:cNvPr id="83" name="Shape 83"/>
            <p:cNvCxnSpPr>
              <a:stCxn id="84" idx="3"/>
              <a:endCxn id="82" idx="1"/>
            </p:cNvCxnSpPr>
            <p:nvPr/>
          </p:nvCxnSpPr>
          <p:spPr>
            <a:xfrm>
              <a:off x="3153075" y="3511675"/>
              <a:ext cx="2167800" cy="9300"/>
            </a:xfrm>
            <a:prstGeom prst="straightConnector1">
              <a:avLst/>
            </a:prstGeom>
            <a:noFill/>
            <a:ln cap="flat" cmpd="sng" w="28575">
              <a:solidFill>
                <a:schemeClr val="dk2"/>
              </a:solidFill>
              <a:prstDash val="solid"/>
              <a:round/>
              <a:headEnd len="lg" w="lg" type="none"/>
              <a:tailEnd len="lg" w="lg" type="triangle"/>
            </a:ln>
          </p:spPr>
        </p:cxnSp>
        <p:sp>
          <p:nvSpPr>
            <p:cNvPr id="84" name="Shape 84"/>
            <p:cNvSpPr txBox="1"/>
            <p:nvPr/>
          </p:nvSpPr>
          <p:spPr>
            <a:xfrm>
              <a:off x="1074675" y="3058375"/>
              <a:ext cx="2078400" cy="906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sv" sz="1800">
                  <a:solidFill>
                    <a:schemeClr val="dk2"/>
                  </a:solidFill>
                  <a:latin typeface="Consolas"/>
                  <a:ea typeface="Consolas"/>
                  <a:cs typeface="Consolas"/>
                  <a:sym typeface="Consolas"/>
                </a:rPr>
                <a:t>console.log(x);</a:t>
              </a:r>
              <a:br>
                <a:rPr lang="sv" sz="1800">
                  <a:solidFill>
                    <a:schemeClr val="dk2"/>
                  </a:solidFill>
                  <a:latin typeface="Consolas"/>
                  <a:ea typeface="Consolas"/>
                  <a:cs typeface="Consolas"/>
                  <a:sym typeface="Consolas"/>
                </a:rPr>
              </a:br>
              <a:r>
                <a:rPr b="1" lang="sv" sz="1800">
                  <a:solidFill>
                    <a:schemeClr val="dk2"/>
                  </a:solidFill>
                  <a:latin typeface="Consolas"/>
                  <a:ea typeface="Consolas"/>
                  <a:cs typeface="Consolas"/>
                  <a:sym typeface="Consolas"/>
                </a:rPr>
                <a:t>var x</a:t>
              </a:r>
              <a:r>
                <a:rPr lang="sv" sz="1800">
                  <a:solidFill>
                    <a:schemeClr val="dk2"/>
                  </a:solidFill>
                  <a:latin typeface="Consolas"/>
                  <a:ea typeface="Consolas"/>
                  <a:cs typeface="Consolas"/>
                  <a:sym typeface="Consolas"/>
                </a:rPr>
                <a:t> = 'hej';</a:t>
              </a: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const</a:t>
            </a:r>
          </a:p>
        </p:txBody>
      </p:sp>
      <p:sp>
        <p:nvSpPr>
          <p:cNvPr id="90" name="Shape 90"/>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Ibland vill man ha en variabel som inte ska ändra värde. Då kan man använda </a:t>
            </a:r>
            <a:r>
              <a:rPr lang="sv">
                <a:latin typeface="Consolas"/>
                <a:ea typeface="Consolas"/>
                <a:cs typeface="Consolas"/>
                <a:sym typeface="Consolas"/>
              </a:rPr>
              <a:t>const</a:t>
            </a:r>
            <a:r>
              <a:rPr lang="sv"/>
              <a:t> i stället för </a:t>
            </a:r>
            <a:r>
              <a:rPr lang="sv">
                <a:latin typeface="Consolas"/>
                <a:ea typeface="Consolas"/>
                <a:cs typeface="Consolas"/>
                <a:sym typeface="Consolas"/>
              </a:rPr>
              <a:t>let</a:t>
            </a:r>
            <a:r>
              <a:rPr lang="sv"/>
              <a:t>. Fördelen är att när man använder </a:t>
            </a:r>
            <a:r>
              <a:rPr lang="sv">
                <a:latin typeface="Consolas"/>
                <a:ea typeface="Consolas"/>
                <a:cs typeface="Consolas"/>
                <a:sym typeface="Consolas"/>
              </a:rPr>
              <a:t>const</a:t>
            </a:r>
            <a:r>
              <a:rPr lang="sv"/>
              <a:t> så finns det ingen risk att en annan del av programmet ändrar variabeln.</a:t>
            </a:r>
          </a:p>
          <a:p>
            <a:pPr lvl="0">
              <a:spcBef>
                <a:spcPts val="0"/>
              </a:spcBef>
              <a:buNone/>
            </a:pPr>
            <a:r>
              <a:rPr lang="sv"/>
              <a:t>Exempel: vi vill visa ett meddelande för användaren. Själva texten ska visas flera gånger, men kommer alltid att vara likadan.</a:t>
            </a:r>
          </a:p>
          <a:p>
            <a:pPr lvl="0">
              <a:spcBef>
                <a:spcPts val="0"/>
              </a:spcBef>
              <a:buNone/>
            </a:pPr>
            <a:r>
              <a:rPr lang="sv">
                <a:latin typeface="Consolas"/>
                <a:ea typeface="Consolas"/>
                <a:cs typeface="Consolas"/>
                <a:sym typeface="Consolas"/>
              </a:rPr>
              <a:t>const messageToUser = "Please fasten seatbelt!";</a:t>
            </a:r>
          </a:p>
          <a:p>
            <a:pPr lvl="0">
              <a:spcBef>
                <a:spcPts val="0"/>
              </a:spcBef>
              <a:buNone/>
            </a:pPr>
            <a:r>
              <a:rPr lang="sv">
                <a:latin typeface="Consolas"/>
                <a:ea typeface="Consolas"/>
                <a:cs typeface="Consolas"/>
                <a:sym typeface="Consolas"/>
              </a:rPr>
              <a:t>var x;		// hoisting och function scope</a:t>
            </a:r>
            <a:br>
              <a:rPr lang="sv">
                <a:latin typeface="Consolas"/>
                <a:ea typeface="Consolas"/>
                <a:cs typeface="Consolas"/>
                <a:sym typeface="Consolas"/>
              </a:rPr>
            </a:br>
            <a:r>
              <a:rPr lang="sv">
                <a:latin typeface="Consolas"/>
                <a:ea typeface="Consolas"/>
                <a:cs typeface="Consolas"/>
                <a:sym typeface="Consolas"/>
              </a:rPr>
              <a:t>let y;		// block scope</a:t>
            </a:r>
            <a:br>
              <a:rPr lang="sv">
                <a:latin typeface="Consolas"/>
                <a:ea typeface="Consolas"/>
                <a:cs typeface="Consolas"/>
                <a:sym typeface="Consolas"/>
              </a:rPr>
            </a:br>
            <a:r>
              <a:rPr lang="sv">
                <a:latin typeface="Consolas"/>
                <a:ea typeface="Consolas"/>
                <a:cs typeface="Consolas"/>
                <a:sym typeface="Consolas"/>
              </a:rPr>
              <a:t>const z;	// block scope, kan inte ändras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Olika sätt att definiera en funktion</a:t>
            </a:r>
          </a:p>
        </p:txBody>
      </p:sp>
      <p:sp>
        <p:nvSpPr>
          <p:cNvPr id="96" name="Shape 96"/>
          <p:cNvSpPr txBox="1"/>
          <p:nvPr>
            <p:ph idx="1" type="body"/>
          </p:nvPr>
        </p:nvSpPr>
        <p:spPr>
          <a:xfrm>
            <a:off x="311700" y="1152475"/>
            <a:ext cx="8520600" cy="3990900"/>
          </a:xfrm>
          <a:prstGeom prst="rect">
            <a:avLst/>
          </a:prstGeom>
          <a:noFill/>
        </p:spPr>
        <p:txBody>
          <a:bodyPr anchorCtr="0" anchor="t" bIns="91425" lIns="91425" rIns="91425" tIns="91425">
            <a:noAutofit/>
          </a:bodyPr>
          <a:lstStyle/>
          <a:p>
            <a:pPr lvl="0">
              <a:spcBef>
                <a:spcPts val="0"/>
              </a:spcBef>
              <a:buNone/>
            </a:pPr>
            <a:r>
              <a:rPr lang="sv"/>
              <a:t>Vad är skillnaden mellan:</a:t>
            </a:r>
          </a:p>
          <a:p>
            <a:pPr lvl="0">
              <a:spcBef>
                <a:spcPts val="0"/>
              </a:spcBef>
              <a:buNone/>
            </a:pPr>
            <a:r>
              <a:rPr lang="sv">
                <a:latin typeface="Consolas"/>
                <a:ea typeface="Consolas"/>
                <a:cs typeface="Consolas"/>
                <a:sym typeface="Consolas"/>
              </a:rPr>
              <a:t>1.  </a:t>
            </a:r>
            <a:r>
              <a:rPr lang="sv">
                <a:latin typeface="Consolas"/>
                <a:ea typeface="Consolas"/>
                <a:cs typeface="Consolas"/>
                <a:sym typeface="Consolas"/>
              </a:rPr>
              <a:t> function f() {}</a:t>
            </a:r>
            <a:br>
              <a:rPr lang="sv">
                <a:latin typeface="Consolas"/>
                <a:ea typeface="Consolas"/>
                <a:cs typeface="Consolas"/>
                <a:sym typeface="Consolas"/>
              </a:rPr>
            </a:br>
            <a:r>
              <a:rPr lang="sv">
                <a:latin typeface="Consolas"/>
                <a:ea typeface="Consolas"/>
                <a:cs typeface="Consolas"/>
                <a:sym typeface="Consolas"/>
              </a:rPr>
              <a:t>2.   var f = function() {}</a:t>
            </a:r>
          </a:p>
          <a:p>
            <a:pPr lvl="0">
              <a:spcBef>
                <a:spcPts val="0"/>
              </a:spcBef>
              <a:buNone/>
            </a:pPr>
            <a:r>
              <a:rPr lang="sv"/>
              <a:t>Alternativ 1 använder </a:t>
            </a:r>
            <a:r>
              <a:rPr i="1" lang="sv"/>
              <a:t>hoisting</a:t>
            </a:r>
            <a:r>
              <a:rPr lang="sv"/>
              <a:t>. Funktionsdefinitionen körs först i det scope den definieras i. Man kan anropa funktionen på rader innan den definieras.</a:t>
            </a:r>
          </a:p>
          <a:p>
            <a:pPr lvl="0" rtl="0">
              <a:spcBef>
                <a:spcPts val="0"/>
              </a:spcBef>
              <a:buNone/>
            </a:pPr>
            <a:r>
              <a:rPr lang="sv"/>
              <a:t>Alternativ 2 innebär att funktionen inte existerar förrän raden den definieras på har körts. Variabeln </a:t>
            </a:r>
            <a:r>
              <a:rPr lang="sv">
                <a:latin typeface="Consolas"/>
                <a:ea typeface="Consolas"/>
                <a:cs typeface="Consolas"/>
                <a:sym typeface="Consolas"/>
              </a:rPr>
              <a:t>f</a:t>
            </a:r>
            <a:r>
              <a:rPr lang="sv"/>
              <a:t> kommer att vara </a:t>
            </a:r>
            <a:r>
              <a:rPr i="1" lang="sv"/>
              <a:t>undefined</a:t>
            </a:r>
            <a:r>
              <a:rPr lang="sv"/>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Closure</a:t>
            </a:r>
          </a:p>
        </p:txBody>
      </p:sp>
      <p:sp>
        <p:nvSpPr>
          <p:cNvPr id="102" name="Shape 102"/>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"A function that </a:t>
            </a:r>
            <a:r>
              <a:rPr i="1" lang="sv"/>
              <a:t>closes over</a:t>
            </a:r>
            <a:r>
              <a:rPr lang="sv"/>
              <a:t> some local variables is called a </a:t>
            </a:r>
            <a:r>
              <a:rPr b="1" lang="sv"/>
              <a:t>closure</a:t>
            </a:r>
            <a:r>
              <a:rPr lang="sv"/>
              <a:t>."</a:t>
            </a:r>
          </a:p>
          <a:p>
            <a:pPr lvl="0" rtl="0">
              <a:spcBef>
                <a:spcPts val="0"/>
              </a:spcBef>
              <a:buNone/>
            </a:pPr>
            <a:r>
              <a:rPr lang="sv">
                <a:latin typeface="Consolas"/>
                <a:ea typeface="Consolas"/>
                <a:cs typeface="Consolas"/>
                <a:sym typeface="Consolas"/>
              </a:rPr>
              <a:t>function wrapValue(n) {</a:t>
            </a:r>
            <a:br>
              <a:rPr lang="sv">
                <a:latin typeface="Consolas"/>
                <a:ea typeface="Consolas"/>
                <a:cs typeface="Consolas"/>
                <a:sym typeface="Consolas"/>
              </a:rPr>
            </a:br>
            <a:r>
              <a:rPr lang="sv">
                <a:latin typeface="Consolas"/>
                <a:ea typeface="Consolas"/>
                <a:cs typeface="Consolas"/>
                <a:sym typeface="Consolas"/>
              </a:rPr>
              <a:t>	let localVariable = n;</a:t>
            </a:r>
            <a:br>
              <a:rPr lang="sv">
                <a:latin typeface="Consolas"/>
                <a:ea typeface="Consolas"/>
                <a:cs typeface="Consolas"/>
                <a:sym typeface="Consolas"/>
              </a:rPr>
            </a:br>
            <a:r>
              <a:rPr lang="sv">
                <a:latin typeface="Consolas"/>
                <a:ea typeface="Consolas"/>
                <a:cs typeface="Consolas"/>
                <a:sym typeface="Consolas"/>
              </a:rPr>
              <a:t>	return function() { return localVariable; };</a:t>
            </a:r>
            <a:br>
              <a:rPr lang="sv">
                <a:latin typeface="Consolas"/>
                <a:ea typeface="Consolas"/>
                <a:cs typeface="Consolas"/>
                <a:sym typeface="Consolas"/>
              </a:rPr>
            </a:br>
            <a:r>
              <a:rPr lang="sv">
                <a:latin typeface="Consolas"/>
                <a:ea typeface="Consolas"/>
                <a:cs typeface="Consolas"/>
                <a:sym typeface="Consolas"/>
              </a:rPr>
              <a:t>}</a:t>
            </a:r>
          </a:p>
          <a:p>
            <a:pPr lvl="0" rtl="0">
              <a:spcBef>
                <a:spcPts val="0"/>
              </a:spcBef>
              <a:buNone/>
            </a:pPr>
            <a:r>
              <a:rPr lang="sv">
                <a:latin typeface="Consolas"/>
                <a:ea typeface="Consolas"/>
                <a:cs typeface="Consolas"/>
                <a:sym typeface="Consolas"/>
              </a:rPr>
              <a:t>var wrap1 = wrapValue(1);</a:t>
            </a:r>
            <a:br>
              <a:rPr lang="sv">
                <a:latin typeface="Consolas"/>
                <a:ea typeface="Consolas"/>
                <a:cs typeface="Consolas"/>
                <a:sym typeface="Consolas"/>
              </a:rPr>
            </a:br>
            <a:r>
              <a:rPr lang="sv">
                <a:latin typeface="Consolas"/>
                <a:ea typeface="Consolas"/>
                <a:cs typeface="Consolas"/>
                <a:sym typeface="Consolas"/>
              </a:rPr>
              <a:t>console.log( wrap1() );</a:t>
            </a:r>
          </a:p>
          <a:p>
            <a:pPr lvl="0" rtl="0">
              <a:spcBef>
                <a:spcPts val="0"/>
              </a:spcBef>
              <a:buNone/>
            </a:pPr>
            <a:r>
              <a:rPr lang="sv"/>
              <a:t>När funktionen </a:t>
            </a:r>
            <a:r>
              <a:rPr lang="sv">
                <a:latin typeface="Consolas"/>
                <a:ea typeface="Consolas"/>
                <a:cs typeface="Consolas"/>
                <a:sym typeface="Consolas"/>
              </a:rPr>
              <a:t>wrapValue</a:t>
            </a:r>
            <a:r>
              <a:rPr lang="sv"/>
              <a:t> anropas så skapas en ny funktion, som returnerar värdet 1. Det är en mall för funktioner, som man kan fylla i med nya värden medan programmet körs. Funktionen </a:t>
            </a:r>
            <a:r>
              <a:rPr i="1" lang="sv"/>
              <a:t>kommer ihåg</a:t>
            </a:r>
            <a:r>
              <a:rPr lang="sv"/>
              <a:t> de värden man skickade med till den.</a:t>
            </a:r>
          </a:p>
        </p:txBody>
      </p:sp>
      <p:grpSp>
        <p:nvGrpSpPr>
          <p:cNvPr id="103" name="Shape 103"/>
          <p:cNvGrpSpPr/>
          <p:nvPr/>
        </p:nvGrpSpPr>
        <p:grpSpPr>
          <a:xfrm>
            <a:off x="3900525" y="3147600"/>
            <a:ext cx="4211625" cy="629400"/>
            <a:chOff x="3671925" y="3147600"/>
            <a:chExt cx="4211625" cy="629400"/>
          </a:xfrm>
        </p:grpSpPr>
        <p:sp>
          <p:nvSpPr>
            <p:cNvPr id="104" name="Shape 104"/>
            <p:cNvSpPr txBox="1"/>
            <p:nvPr/>
          </p:nvSpPr>
          <p:spPr>
            <a:xfrm>
              <a:off x="4533150" y="3147600"/>
              <a:ext cx="3350400" cy="629400"/>
            </a:xfrm>
            <a:prstGeom prst="rect">
              <a:avLst/>
            </a:prstGeom>
            <a:noFill/>
            <a:ln>
              <a:noFill/>
            </a:ln>
          </p:spPr>
          <p:txBody>
            <a:bodyPr anchorCtr="0" anchor="t" bIns="91425" lIns="91425" rIns="91425" tIns="91425">
              <a:noAutofit/>
            </a:bodyPr>
            <a:lstStyle/>
            <a:p>
              <a:pPr lvl="0" rtl="0">
                <a:spcBef>
                  <a:spcPts val="0"/>
                </a:spcBef>
                <a:buNone/>
              </a:pPr>
              <a:r>
                <a:rPr lang="sv" sz="1800">
                  <a:solidFill>
                    <a:srgbClr val="0000FF"/>
                  </a:solidFill>
                  <a:latin typeface="Consolas"/>
                  <a:ea typeface="Consolas"/>
                  <a:cs typeface="Consolas"/>
                  <a:sym typeface="Consolas"/>
                </a:rPr>
                <a:t>function() { return 1; }</a:t>
              </a:r>
            </a:p>
          </p:txBody>
        </p:sp>
        <p:cxnSp>
          <p:nvCxnSpPr>
            <p:cNvPr id="105" name="Shape 105"/>
            <p:cNvCxnSpPr/>
            <p:nvPr/>
          </p:nvCxnSpPr>
          <p:spPr>
            <a:xfrm>
              <a:off x="3671925" y="3371650"/>
              <a:ext cx="832200" cy="0"/>
            </a:xfrm>
            <a:prstGeom prst="straightConnector1">
              <a:avLst/>
            </a:prstGeom>
            <a:noFill/>
            <a:ln cap="flat" cmpd="sng" w="19050">
              <a:solidFill>
                <a:schemeClr val="dk2"/>
              </a:solidFill>
              <a:prstDash val="solid"/>
              <a:round/>
              <a:headEnd len="lg" w="lg" type="none"/>
              <a:tailEnd len="lg" w="lg" type="triangle"/>
            </a:ln>
          </p:spPr>
        </p:cxnSp>
      </p:grpSp>
      <p:sp>
        <p:nvSpPr>
          <p:cNvPr id="106" name="Shape 106"/>
          <p:cNvSpPr/>
          <p:nvPr/>
        </p:nvSpPr>
        <p:spPr>
          <a:xfrm>
            <a:off x="1855075" y="3200150"/>
            <a:ext cx="1734300" cy="354600"/>
          </a:xfrm>
          <a:prstGeom prst="roundRect">
            <a:avLst>
              <a:gd fmla="val 16667" name="adj"/>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07" name="Shape 107"/>
          <p:cNvGrpSpPr/>
          <p:nvPr/>
        </p:nvGrpSpPr>
        <p:grpSpPr>
          <a:xfrm>
            <a:off x="311700" y="783025"/>
            <a:ext cx="6217800" cy="2304400"/>
            <a:chOff x="311700" y="783025"/>
            <a:chExt cx="6217800" cy="2304400"/>
          </a:xfrm>
        </p:grpSpPr>
        <p:grpSp>
          <p:nvGrpSpPr>
            <p:cNvPr id="108" name="Shape 108"/>
            <p:cNvGrpSpPr/>
            <p:nvPr/>
          </p:nvGrpSpPr>
          <p:grpSpPr>
            <a:xfrm>
              <a:off x="311700" y="783025"/>
              <a:ext cx="6217800" cy="2304400"/>
              <a:chOff x="311700" y="783025"/>
              <a:chExt cx="6217800" cy="2304400"/>
            </a:xfrm>
          </p:grpSpPr>
          <p:sp>
            <p:nvSpPr>
              <p:cNvPr id="109" name="Shape 109"/>
              <p:cNvSpPr/>
              <p:nvPr/>
            </p:nvSpPr>
            <p:spPr>
              <a:xfrm>
                <a:off x="311700" y="1684025"/>
                <a:ext cx="6217800" cy="1403400"/>
              </a:xfrm>
              <a:prstGeom prst="roundRect">
                <a:avLst>
                  <a:gd fmla="val 16667" name="adj"/>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Consolas"/>
                  <a:ea typeface="Consolas"/>
                  <a:cs typeface="Consolas"/>
                  <a:sym typeface="Consolas"/>
                </a:endParaRPr>
              </a:p>
            </p:txBody>
          </p:sp>
          <p:grpSp>
            <p:nvGrpSpPr>
              <p:cNvPr id="110" name="Shape 110"/>
              <p:cNvGrpSpPr/>
              <p:nvPr/>
            </p:nvGrpSpPr>
            <p:grpSpPr>
              <a:xfrm>
                <a:off x="2956050" y="783025"/>
                <a:ext cx="627925" cy="990750"/>
                <a:chOff x="2956050" y="783025"/>
                <a:chExt cx="627925" cy="990750"/>
              </a:xfrm>
            </p:grpSpPr>
            <p:cxnSp>
              <p:nvCxnSpPr>
                <p:cNvPr id="111" name="Shape 111"/>
                <p:cNvCxnSpPr/>
                <p:nvPr/>
              </p:nvCxnSpPr>
              <p:spPr>
                <a:xfrm flipH="1">
                  <a:off x="2956050" y="1234975"/>
                  <a:ext cx="249600" cy="538800"/>
                </a:xfrm>
                <a:prstGeom prst="straightConnector1">
                  <a:avLst/>
                </a:prstGeom>
                <a:noFill/>
                <a:ln cap="flat" cmpd="sng" w="19050">
                  <a:solidFill>
                    <a:srgbClr val="0000FF"/>
                  </a:solidFill>
                  <a:prstDash val="solid"/>
                  <a:round/>
                  <a:headEnd len="lg" w="lg" type="none"/>
                  <a:tailEnd len="lg" w="lg" type="triangle"/>
                </a:ln>
              </p:spPr>
            </p:cxnSp>
            <p:sp>
              <p:nvSpPr>
                <p:cNvPr id="112" name="Shape 112"/>
                <p:cNvSpPr txBox="1"/>
                <p:nvPr/>
              </p:nvSpPr>
              <p:spPr>
                <a:xfrm>
                  <a:off x="3103975" y="783025"/>
                  <a:ext cx="480000" cy="572700"/>
                </a:xfrm>
                <a:prstGeom prst="rect">
                  <a:avLst/>
                </a:prstGeom>
                <a:noFill/>
                <a:ln>
                  <a:noFill/>
                </a:ln>
              </p:spPr>
              <p:txBody>
                <a:bodyPr anchorCtr="0" anchor="t" bIns="91425" lIns="91425" rIns="91425" tIns="91425">
                  <a:noAutofit/>
                </a:bodyPr>
                <a:lstStyle/>
                <a:p>
                  <a:pPr lvl="0">
                    <a:spcBef>
                      <a:spcPts val="0"/>
                    </a:spcBef>
                    <a:buNone/>
                  </a:pPr>
                  <a:r>
                    <a:rPr b="1" lang="sv" sz="2400">
                      <a:solidFill>
                        <a:srgbClr val="0000FF"/>
                      </a:solidFill>
                      <a:latin typeface="Consolas"/>
                      <a:ea typeface="Consolas"/>
                      <a:cs typeface="Consolas"/>
                      <a:sym typeface="Consolas"/>
                    </a:rPr>
                    <a:t>1</a:t>
                  </a:r>
                </a:p>
              </p:txBody>
            </p:sp>
          </p:grpSp>
        </p:grpSp>
        <p:cxnSp>
          <p:nvCxnSpPr>
            <p:cNvPr id="113" name="Shape 113"/>
            <p:cNvCxnSpPr/>
            <p:nvPr/>
          </p:nvCxnSpPr>
          <p:spPr>
            <a:xfrm>
              <a:off x="3376450" y="1234975"/>
              <a:ext cx="78900" cy="893400"/>
            </a:xfrm>
            <a:prstGeom prst="straightConnector1">
              <a:avLst/>
            </a:prstGeom>
            <a:noFill/>
            <a:ln cap="flat" cmpd="sng" w="19050">
              <a:solidFill>
                <a:srgbClr val="0000FF"/>
              </a:solidFill>
              <a:prstDash val="solid"/>
              <a:round/>
              <a:headEnd len="lg" w="lg" type="none"/>
              <a:tailEnd len="lg" w="lg" type="triangle"/>
            </a:ln>
          </p:spPr>
        </p:cxnSp>
      </p:grpSp>
      <p:grpSp>
        <p:nvGrpSpPr>
          <p:cNvPr id="114" name="Shape 114"/>
          <p:cNvGrpSpPr/>
          <p:nvPr/>
        </p:nvGrpSpPr>
        <p:grpSpPr>
          <a:xfrm>
            <a:off x="1637000" y="2548750"/>
            <a:ext cx="4642975" cy="651400"/>
            <a:chOff x="1637000" y="2548750"/>
            <a:chExt cx="4642975" cy="651400"/>
          </a:xfrm>
        </p:grpSpPr>
        <p:sp>
          <p:nvSpPr>
            <p:cNvPr id="115" name="Shape 115"/>
            <p:cNvSpPr txBox="1"/>
            <p:nvPr/>
          </p:nvSpPr>
          <p:spPr>
            <a:xfrm>
              <a:off x="1637000" y="2627450"/>
              <a:ext cx="4453800" cy="572700"/>
            </a:xfrm>
            <a:prstGeom prst="rect">
              <a:avLst/>
            </a:prstGeom>
            <a:noFill/>
            <a:ln>
              <a:noFill/>
            </a:ln>
          </p:spPr>
          <p:txBody>
            <a:bodyPr anchorCtr="0" anchor="t" bIns="91425" lIns="91425" rIns="91425" tIns="91425">
              <a:noAutofit/>
            </a:bodyPr>
            <a:lstStyle/>
            <a:p>
              <a:pPr lvl="0">
                <a:spcBef>
                  <a:spcPts val="0"/>
                </a:spcBef>
                <a:buNone/>
              </a:pPr>
              <a:r>
                <a:rPr lang="sv" sz="1800">
                  <a:solidFill>
                    <a:srgbClr val="0000FF"/>
                  </a:solidFill>
                  <a:latin typeface="Consolas"/>
                  <a:ea typeface="Consolas"/>
                  <a:cs typeface="Consolas"/>
                  <a:sym typeface="Consolas"/>
                </a:rPr>
                <a:t>function() { return 1; }</a:t>
              </a:r>
            </a:p>
          </p:txBody>
        </p:sp>
        <p:cxnSp>
          <p:nvCxnSpPr>
            <p:cNvPr id="116" name="Shape 116"/>
            <p:cNvCxnSpPr/>
            <p:nvPr/>
          </p:nvCxnSpPr>
          <p:spPr>
            <a:xfrm>
              <a:off x="1760475" y="2548750"/>
              <a:ext cx="4519500" cy="0"/>
            </a:xfrm>
            <a:prstGeom prst="straightConnector1">
              <a:avLst/>
            </a:prstGeom>
            <a:noFill/>
            <a:ln cap="flat" cmpd="sng" w="19050">
              <a:solidFill>
                <a:srgbClr val="0000FF"/>
              </a:solidFill>
              <a:prstDash val="solid"/>
              <a:round/>
              <a:headEnd len="lg" w="lg" type="none"/>
              <a:tailEnd len="lg" w="lg"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06"/>
                                        </p:tgtEl>
                                      </p:cBhvr>
                                    </p:animEffect>
                                    <p:set>
                                      <p:cBhvr>
                                        <p:cTn dur="1" fill="hold">
                                          <p:stCondLst>
                                            <p:cond delay="1000"/>
                                          </p:stCondLst>
                                        </p:cTn>
                                        <p:tgtEl>
                                          <p:spTgt spid="1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07"/>
                                        </p:tgtEl>
                                      </p:cBhvr>
                                    </p:animEffect>
                                    <p:set>
                                      <p:cBhvr>
                                        <p:cTn dur="1" fill="hold">
                                          <p:stCondLst>
                                            <p:cond delay="1000"/>
                                          </p:stCondLst>
                                        </p:cTn>
                                        <p:tgtEl>
                                          <p:spTgt spid="1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Side effects</a:t>
            </a:r>
          </a:p>
        </p:txBody>
      </p:sp>
      <p:sp>
        <p:nvSpPr>
          <p:cNvPr id="122" name="Shape 122"/>
          <p:cNvSpPr txBox="1"/>
          <p:nvPr>
            <p:ph idx="1" type="body"/>
          </p:nvPr>
        </p:nvSpPr>
        <p:spPr>
          <a:xfrm>
            <a:off x="311700" y="1152475"/>
            <a:ext cx="8520600" cy="3892500"/>
          </a:xfrm>
          <a:prstGeom prst="rect">
            <a:avLst/>
          </a:prstGeom>
          <a:noFill/>
        </p:spPr>
        <p:txBody>
          <a:bodyPr anchorCtr="0" anchor="t" bIns="91425" lIns="91425" rIns="91425" tIns="91425">
            <a:noAutofit/>
          </a:bodyPr>
          <a:lstStyle/>
          <a:p>
            <a:pPr lvl="0">
              <a:spcBef>
                <a:spcPts val="0"/>
              </a:spcBef>
              <a:buNone/>
            </a:pPr>
            <a:r>
              <a:rPr lang="sv">
                <a:latin typeface="Consolas"/>
                <a:ea typeface="Consolas"/>
                <a:cs typeface="Consolas"/>
                <a:sym typeface="Consolas"/>
              </a:rPr>
              <a:t>var sideEffectsAreOftenUnexpected = function(x) {</a:t>
            </a:r>
            <a:br>
              <a:rPr lang="sv">
                <a:latin typeface="Consolas"/>
                <a:ea typeface="Consolas"/>
                <a:cs typeface="Consolas"/>
                <a:sym typeface="Consolas"/>
              </a:rPr>
            </a:br>
            <a:r>
              <a:rPr lang="sv">
                <a:latin typeface="Consolas"/>
                <a:ea typeface="Consolas"/>
                <a:cs typeface="Consolas"/>
                <a:sym typeface="Consolas"/>
              </a:rPr>
              <a:t>	</a:t>
            </a:r>
            <a:r>
              <a:rPr lang="sv" u="sng">
                <a:latin typeface="Consolas"/>
                <a:ea typeface="Consolas"/>
                <a:cs typeface="Consolas"/>
                <a:sym typeface="Consolas"/>
              </a:rPr>
              <a:t>variable</a:t>
            </a:r>
            <a:r>
              <a:rPr lang="sv">
                <a:latin typeface="Consolas"/>
                <a:ea typeface="Consolas"/>
                <a:cs typeface="Consolas"/>
                <a:sym typeface="Consolas"/>
              </a:rPr>
              <a:t> = x * 2;</a:t>
            </a:r>
            <a:br>
              <a:rPr lang="sv">
                <a:latin typeface="Consolas"/>
                <a:ea typeface="Consolas"/>
                <a:cs typeface="Consolas"/>
                <a:sym typeface="Consolas"/>
              </a:rPr>
            </a:br>
            <a:r>
              <a:rPr lang="sv">
                <a:latin typeface="Consolas"/>
                <a:ea typeface="Consolas"/>
                <a:cs typeface="Consolas"/>
                <a:sym typeface="Consolas"/>
              </a:rPr>
              <a:t>	return </a:t>
            </a:r>
            <a:r>
              <a:rPr lang="sv" u="sng">
                <a:latin typeface="Consolas"/>
                <a:ea typeface="Consolas"/>
                <a:cs typeface="Consolas"/>
                <a:sym typeface="Consolas"/>
              </a:rPr>
              <a:t>variable</a:t>
            </a:r>
            <a:r>
              <a:rPr lang="sv">
                <a:latin typeface="Consolas"/>
                <a:ea typeface="Consolas"/>
                <a:cs typeface="Consolas"/>
                <a:sym typeface="Consolas"/>
              </a:rPr>
              <a:t>;</a:t>
            </a:r>
            <a:br>
              <a:rPr lang="sv">
                <a:latin typeface="Consolas"/>
                <a:ea typeface="Consolas"/>
                <a:cs typeface="Consolas"/>
                <a:sym typeface="Consolas"/>
              </a:rPr>
            </a:br>
            <a:r>
              <a:rPr lang="sv">
                <a:latin typeface="Consolas"/>
                <a:ea typeface="Consolas"/>
                <a:cs typeface="Consolas"/>
                <a:sym typeface="Consolas"/>
              </a:rPr>
              <a:t>}</a:t>
            </a:r>
          </a:p>
          <a:p>
            <a:pPr lvl="0">
              <a:spcBef>
                <a:spcPts val="0"/>
              </a:spcBef>
              <a:buNone/>
            </a:pPr>
            <a:r>
              <a:rPr lang="sv">
                <a:latin typeface="Consolas"/>
                <a:ea typeface="Consolas"/>
                <a:cs typeface="Consolas"/>
                <a:sym typeface="Consolas"/>
              </a:rPr>
              <a:t>var </a:t>
            </a:r>
            <a:r>
              <a:rPr lang="sv" u="sng">
                <a:latin typeface="Consolas"/>
                <a:ea typeface="Consolas"/>
                <a:cs typeface="Consolas"/>
                <a:sym typeface="Consolas"/>
              </a:rPr>
              <a:t>variable</a:t>
            </a:r>
            <a:r>
              <a:rPr lang="sv">
                <a:latin typeface="Consolas"/>
                <a:ea typeface="Consolas"/>
                <a:cs typeface="Consolas"/>
                <a:sym typeface="Consolas"/>
              </a:rPr>
              <a:t> = 5;</a:t>
            </a:r>
            <a:br>
              <a:rPr lang="sv">
                <a:latin typeface="Consolas"/>
                <a:ea typeface="Consolas"/>
                <a:cs typeface="Consolas"/>
                <a:sym typeface="Consolas"/>
              </a:rPr>
            </a:br>
            <a:r>
              <a:rPr lang="sv">
                <a:latin typeface="Consolas"/>
                <a:ea typeface="Consolas"/>
                <a:cs typeface="Consolas"/>
                <a:sym typeface="Consolas"/>
              </a:rPr>
              <a:t>console.log( sideEffectsAreOftenUnexpected(10) );</a:t>
            </a:r>
            <a:br>
              <a:rPr lang="sv">
                <a:latin typeface="Consolas"/>
                <a:ea typeface="Consolas"/>
                <a:cs typeface="Consolas"/>
                <a:sym typeface="Consolas"/>
              </a:rPr>
            </a:br>
            <a:r>
              <a:rPr lang="sv" u="sng">
                <a:latin typeface="Consolas"/>
                <a:ea typeface="Consolas"/>
                <a:cs typeface="Consolas"/>
                <a:sym typeface="Consolas"/>
              </a:rPr>
              <a:t>variable</a:t>
            </a:r>
            <a:r>
              <a:rPr lang="sv">
                <a:latin typeface="Consolas"/>
                <a:ea typeface="Consolas"/>
                <a:cs typeface="Consolas"/>
                <a:sym typeface="Consolas"/>
              </a:rPr>
              <a:t> += 2;</a:t>
            </a:r>
            <a:br>
              <a:rPr lang="sv">
                <a:latin typeface="Consolas"/>
                <a:ea typeface="Consolas"/>
                <a:cs typeface="Consolas"/>
                <a:sym typeface="Consolas"/>
              </a:rPr>
            </a:br>
            <a:r>
              <a:rPr lang="sv">
                <a:latin typeface="Consolas"/>
                <a:ea typeface="Consolas"/>
                <a:cs typeface="Consolas"/>
                <a:sym typeface="Consolas"/>
              </a:rPr>
              <a:t>console.log( '5 + 2 == ' + </a:t>
            </a:r>
            <a:r>
              <a:rPr lang="sv" u="sng">
                <a:latin typeface="Consolas"/>
                <a:ea typeface="Consolas"/>
                <a:cs typeface="Consolas"/>
                <a:sym typeface="Consolas"/>
              </a:rPr>
              <a:t>variable</a:t>
            </a:r>
            <a:r>
              <a:rPr lang="sv">
                <a:latin typeface="Consolas"/>
                <a:ea typeface="Consolas"/>
                <a:cs typeface="Consolas"/>
                <a:sym typeface="Consolas"/>
              </a:rPr>
              <a:t> );</a:t>
            </a:r>
          </a:p>
          <a:p>
            <a:pPr lvl="0">
              <a:spcBef>
                <a:spcPts val="0"/>
              </a:spcBef>
              <a:buNone/>
            </a:pPr>
            <a:r>
              <a:rPr lang="sv"/>
              <a:t>Vad kommer skrivas ut på konsolen?</a:t>
            </a:r>
          </a:p>
          <a:p>
            <a:pPr lvl="0">
              <a:spcBef>
                <a:spcPts val="0"/>
              </a:spcBef>
              <a:buNone/>
            </a:pPr>
            <a:r>
              <a:rPr lang="sv"/>
              <a:t>Hur undviker man </a:t>
            </a:r>
            <a:r>
              <a:rPr b="1" lang="sv"/>
              <a:t>side effects</a:t>
            </a:r>
            <a:r>
              <a:rPr lang="sv"/>
              <a:t>?</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