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sv"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eveloper.mozilla.org/en-US/docs/Web/JavaScript/Reference/Global_Objects/Array/prototyp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json.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freecodecamp.com/" TargetMode="External"/><Relationship Id="rId4" Type="http://schemas.openxmlformats.org/officeDocument/2006/relationships/hyperlink" Target="https://www.codewars.com/kata/search/my-languages?q=higher+order+functions&amp;beta=false" TargetMode="External"/><Relationship Id="rId5" Type="http://schemas.openxmlformats.org/officeDocument/2006/relationships/hyperlink" Target="https://www.airpair.com/javascript/posts/mastering-es6-higher-order-functions-for-arrays" TargetMode="External"/><Relationship Id="rId6" Type="http://schemas.openxmlformats.org/officeDocument/2006/relationships/hyperlink" Target="https://www.airpair.com/javascript/posts/catching-up-with-javascript-higher-order-func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sv"/>
              <a:t>JavaScript 1</a:t>
            </a:r>
          </a:p>
        </p:txBody>
      </p:sp>
      <p:sp>
        <p:nvSpPr>
          <p:cNvPr id="55" name="Shape 55"/>
          <p:cNvSpPr txBox="1"/>
          <p:nvPr>
            <p:ph idx="1" type="subTitle"/>
          </p:nvPr>
        </p:nvSpPr>
        <p:spPr>
          <a:xfrm>
            <a:off x="311700" y="2834125"/>
            <a:ext cx="8520600" cy="1386300"/>
          </a:xfrm>
          <a:prstGeom prst="rect">
            <a:avLst/>
          </a:prstGeom>
        </p:spPr>
        <p:txBody>
          <a:bodyPr anchorCtr="0" anchor="t" bIns="91425" lIns="91425" rIns="91425" tIns="91425">
            <a:noAutofit/>
          </a:bodyPr>
          <a:lstStyle/>
          <a:p>
            <a:pPr lvl="0">
              <a:spcBef>
                <a:spcPts val="0"/>
              </a:spcBef>
              <a:buNone/>
            </a:pPr>
            <a:r>
              <a:rPr lang="sv"/>
              <a:t>Higher order functions</a:t>
            </a:r>
          </a:p>
          <a:p>
            <a:pPr lvl="0">
              <a:spcBef>
                <a:spcPts val="0"/>
              </a:spcBef>
              <a:buNone/>
            </a:pPr>
            <a:r>
              <a:rPr lang="sv"/>
              <a:t>JSON</a:t>
            </a:r>
          </a:p>
          <a:p>
            <a:pPr lvl="0">
              <a:spcBef>
                <a:spcPts val="0"/>
              </a:spcBef>
              <a:buNone/>
            </a:pPr>
            <a:r>
              <a:rPr lang="sv"/>
              <a:t>Funktionell programmering</a:t>
            </a:r>
          </a:p>
        </p:txBody>
      </p:sp>
      <p:sp>
        <p:nvSpPr>
          <p:cNvPr id="56" name="Shape 56"/>
          <p:cNvSpPr txBox="1"/>
          <p:nvPr/>
        </p:nvSpPr>
        <p:spPr>
          <a:xfrm>
            <a:off x="6477000" y="4417900"/>
            <a:ext cx="2666700" cy="725700"/>
          </a:xfrm>
          <a:prstGeom prst="rect">
            <a:avLst/>
          </a:prstGeom>
          <a:noFill/>
          <a:ln>
            <a:noFill/>
          </a:ln>
        </p:spPr>
        <p:txBody>
          <a:bodyPr anchorCtr="0" anchor="t" bIns="91425" lIns="91425" rIns="91425" tIns="91425">
            <a:noAutofit/>
          </a:bodyPr>
          <a:lstStyle/>
          <a:p>
            <a:pPr lvl="0" rtl="0" algn="r">
              <a:spcBef>
                <a:spcPts val="0"/>
              </a:spcBef>
              <a:buNone/>
            </a:pPr>
            <a:r>
              <a:rPr lang="sv" sz="1800"/>
              <a:t>David Andersson</a:t>
            </a:r>
          </a:p>
          <a:p>
            <a:pPr lvl="0" rtl="0" algn="r">
              <a:spcBef>
                <a:spcPts val="0"/>
              </a:spcBef>
              <a:buNone/>
            </a:pPr>
            <a:r>
              <a:rPr lang="sv" sz="1800"/>
              <a:t>ZoCom </a:t>
            </a:r>
            <a:r>
              <a:rPr lang="sv" sz="1800">
                <a:solidFill>
                  <a:srgbClr val="000000"/>
                </a:solidFill>
              </a:rPr>
              <a:t>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Anonym eller namngiven funktion</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Vi har sett två sätt att skapa funktioner:</a:t>
            </a:r>
          </a:p>
          <a:p>
            <a:pPr lvl="0">
              <a:spcBef>
                <a:spcPts val="0"/>
              </a:spcBef>
              <a:buNone/>
            </a:pPr>
            <a:r>
              <a:rPr lang="sv">
                <a:latin typeface="Consolas"/>
                <a:ea typeface="Consolas"/>
                <a:cs typeface="Consolas"/>
                <a:sym typeface="Consolas"/>
              </a:rPr>
              <a:t>function f1(x) {}</a:t>
            </a:r>
          </a:p>
          <a:p>
            <a:pPr lvl="0">
              <a:spcBef>
                <a:spcPts val="0"/>
              </a:spcBef>
              <a:buNone/>
            </a:pPr>
            <a:r>
              <a:rPr lang="sv">
                <a:latin typeface="Consolas"/>
                <a:ea typeface="Consolas"/>
                <a:cs typeface="Consolas"/>
                <a:sym typeface="Consolas"/>
              </a:rPr>
              <a:t>let f2 = function(x) {}</a:t>
            </a:r>
          </a:p>
          <a:p>
            <a:pPr lvl="0">
              <a:spcBef>
                <a:spcPts val="0"/>
              </a:spcBef>
              <a:buNone/>
            </a:pPr>
            <a:r>
              <a:rPr lang="sv"/>
              <a:t>Det första sättet skapar en </a:t>
            </a:r>
            <a:r>
              <a:rPr i="1" lang="sv"/>
              <a:t>funktion med namnet f1</a:t>
            </a:r>
            <a:r>
              <a:rPr lang="sv"/>
              <a:t>.</a:t>
            </a:r>
          </a:p>
          <a:p>
            <a:pPr lvl="0">
              <a:spcBef>
                <a:spcPts val="0"/>
              </a:spcBef>
              <a:buNone/>
            </a:pPr>
            <a:r>
              <a:rPr lang="sv"/>
              <a:t>Det andra sättet skapar en variabel med namnet f2 och ger den en </a:t>
            </a:r>
            <a:r>
              <a:rPr i="1" lang="sv"/>
              <a:t>anonym funktion som värde</a:t>
            </a:r>
            <a:r>
              <a:rPr lang="sv"/>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Arrow function</a:t>
            </a:r>
          </a:p>
        </p:txBody>
      </p:sp>
      <p:sp>
        <p:nvSpPr>
          <p:cNvPr id="117" name="Shape 117"/>
          <p:cNvSpPr txBox="1"/>
          <p:nvPr>
            <p:ph idx="1" type="body"/>
          </p:nvPr>
        </p:nvSpPr>
        <p:spPr>
          <a:xfrm>
            <a:off x="311700" y="1152475"/>
            <a:ext cx="8766000" cy="3990900"/>
          </a:xfrm>
          <a:prstGeom prst="rect">
            <a:avLst/>
          </a:prstGeom>
        </p:spPr>
        <p:txBody>
          <a:bodyPr anchorCtr="0" anchor="t" bIns="91425" lIns="91425" rIns="91425" tIns="91425">
            <a:noAutofit/>
          </a:bodyPr>
          <a:lstStyle/>
          <a:p>
            <a:pPr lvl="0">
              <a:spcBef>
                <a:spcPts val="0"/>
              </a:spcBef>
              <a:buNone/>
            </a:pPr>
            <a:r>
              <a:rPr lang="sv"/>
              <a:t>Fyra sätt att definiera en funktion:</a:t>
            </a:r>
          </a:p>
          <a:p>
            <a:pPr lvl="0">
              <a:spcBef>
                <a:spcPts val="0"/>
              </a:spcBef>
              <a:buNone/>
            </a:pPr>
            <a:r>
              <a:rPr b="1" lang="sv">
                <a:latin typeface="Consolas"/>
                <a:ea typeface="Consolas"/>
                <a:cs typeface="Consolas"/>
                <a:sym typeface="Consolas"/>
              </a:rPr>
              <a:t>function f(x) { return x+1; }</a:t>
            </a:r>
          </a:p>
          <a:p>
            <a:pPr lvl="0">
              <a:spcBef>
                <a:spcPts val="0"/>
              </a:spcBef>
              <a:buNone/>
            </a:pPr>
            <a:r>
              <a:rPr b="1" lang="sv">
                <a:latin typeface="Consolas"/>
                <a:ea typeface="Consolas"/>
                <a:cs typeface="Consolas"/>
                <a:sym typeface="Consolas"/>
              </a:rPr>
              <a:t>let f = function(x) { return x+1; }</a:t>
            </a:r>
          </a:p>
          <a:p>
            <a:pPr lvl="0">
              <a:spcBef>
                <a:spcPts val="0"/>
              </a:spcBef>
              <a:buNone/>
            </a:pPr>
            <a:r>
              <a:rPr b="1" lang="sv">
                <a:solidFill>
                  <a:srgbClr val="4A86E8"/>
                </a:solidFill>
                <a:latin typeface="Consolas"/>
                <a:ea typeface="Consolas"/>
                <a:cs typeface="Consolas"/>
                <a:sym typeface="Consolas"/>
              </a:rPr>
              <a:t>(</a:t>
            </a:r>
            <a:r>
              <a:rPr b="1" lang="sv">
                <a:latin typeface="Consolas"/>
                <a:ea typeface="Consolas"/>
                <a:cs typeface="Consolas"/>
                <a:sym typeface="Consolas"/>
              </a:rPr>
              <a:t>(x) =&gt; { return x+1; }</a:t>
            </a:r>
            <a:r>
              <a:rPr b="1" lang="sv">
                <a:solidFill>
                  <a:srgbClr val="4A86E8"/>
                </a:solidFill>
                <a:latin typeface="Consolas"/>
                <a:ea typeface="Consolas"/>
                <a:cs typeface="Consolas"/>
                <a:sym typeface="Consolas"/>
              </a:rPr>
              <a:t>)</a:t>
            </a:r>
            <a:r>
              <a:rPr lang="sv">
                <a:latin typeface="Consolas"/>
                <a:ea typeface="Consolas"/>
                <a:cs typeface="Consolas"/>
                <a:sym typeface="Consolas"/>
              </a:rPr>
              <a:t>  // kortare sätt att skapa anonym funktion</a:t>
            </a:r>
          </a:p>
          <a:p>
            <a:pPr lvl="0">
              <a:spcBef>
                <a:spcPts val="0"/>
              </a:spcBef>
              <a:buNone/>
            </a:pPr>
            <a:r>
              <a:rPr b="1" lang="sv">
                <a:solidFill>
                  <a:srgbClr val="4A86E8"/>
                </a:solidFill>
                <a:latin typeface="Consolas"/>
                <a:ea typeface="Consolas"/>
                <a:cs typeface="Consolas"/>
                <a:sym typeface="Consolas"/>
              </a:rPr>
              <a:t>(</a:t>
            </a:r>
            <a:r>
              <a:rPr b="1" lang="sv">
                <a:latin typeface="Consolas"/>
                <a:ea typeface="Consolas"/>
                <a:cs typeface="Consolas"/>
                <a:sym typeface="Consolas"/>
              </a:rPr>
              <a:t>x =&gt; x + 1</a:t>
            </a:r>
            <a:r>
              <a:rPr b="1" lang="sv">
                <a:solidFill>
                  <a:srgbClr val="4A86E8"/>
                </a:solidFill>
                <a:latin typeface="Consolas"/>
                <a:ea typeface="Consolas"/>
                <a:cs typeface="Consolas"/>
                <a:sym typeface="Consolas"/>
              </a:rPr>
              <a:t>)</a:t>
            </a:r>
            <a:r>
              <a:rPr b="1" lang="sv">
                <a:latin typeface="Consolas"/>
                <a:ea typeface="Consolas"/>
                <a:cs typeface="Consolas"/>
                <a:sym typeface="Consolas"/>
              </a:rPr>
              <a:t> </a:t>
            </a:r>
            <a:r>
              <a:rPr lang="sv">
                <a:latin typeface="Consolas"/>
                <a:ea typeface="Consolas"/>
                <a:cs typeface="Consolas"/>
                <a:sym typeface="Consolas"/>
              </a:rPr>
              <a:t>            //  kortast möjliga</a:t>
            </a:r>
          </a:p>
          <a:p>
            <a:pPr lvl="0" rtl="0">
              <a:spcBef>
                <a:spcPts val="0"/>
              </a:spcBef>
              <a:buNone/>
            </a:pPr>
            <a:r>
              <a:rPr lang="sv"/>
              <a:t>De senare kallas för "arrow functions", av uppenbara skäl.</a:t>
            </a:r>
            <a:br>
              <a:rPr lang="sv"/>
            </a:br>
            <a:r>
              <a:rPr lang="sv"/>
              <a:t>Ibland behöver man lägga parenteser runt arrow functions.</a:t>
            </a:r>
            <a:br>
              <a:rPr lang="sv"/>
            </a:br>
            <a:r>
              <a:rPr lang="sv"/>
              <a:t>Arrow functions är mycket vanliga när man arbetar med arrayer (och callbacks senare i kursen).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Higher order functions för arrayer (ES6)</a:t>
            </a:r>
          </a:p>
        </p:txBody>
      </p:sp>
      <p:sp>
        <p:nvSpPr>
          <p:cNvPr id="123" name="Shape 123"/>
          <p:cNvSpPr txBox="1"/>
          <p:nvPr>
            <p:ph idx="1" type="body"/>
          </p:nvPr>
        </p:nvSpPr>
        <p:spPr>
          <a:xfrm>
            <a:off x="311700" y="1152475"/>
            <a:ext cx="8520600" cy="3416400"/>
          </a:xfrm>
          <a:prstGeom prst="rect">
            <a:avLst/>
          </a:prstGeom>
          <a:noFill/>
        </p:spPr>
        <p:txBody>
          <a:bodyPr anchorCtr="0" anchor="t" bIns="91425" lIns="91425" rIns="91425" tIns="91425">
            <a:noAutofit/>
          </a:bodyPr>
          <a:lstStyle/>
          <a:p>
            <a:pPr indent="-228600" lvl="0" marL="457200" rtl="0">
              <a:spcBef>
                <a:spcPts val="0"/>
              </a:spcBef>
              <a:buChar char="●"/>
            </a:pPr>
            <a:r>
              <a:rPr lang="sv"/>
              <a:t>forEach		gör något för varje element i en array</a:t>
            </a:r>
          </a:p>
          <a:p>
            <a:pPr indent="-228600" lvl="0" marL="457200" rtl="0">
              <a:spcBef>
                <a:spcPts val="0"/>
              </a:spcBef>
              <a:buChar char="●"/>
            </a:pPr>
            <a:r>
              <a:rPr lang="sv"/>
              <a:t>filter			skapar en ny lista med de element i den ursprungliga listan som uppfyller ett villkor</a:t>
            </a:r>
          </a:p>
          <a:p>
            <a:pPr indent="-228600" lvl="0" marL="457200" rtl="0">
              <a:spcBef>
                <a:spcPts val="0"/>
              </a:spcBef>
              <a:buChar char="●"/>
            </a:pPr>
            <a:r>
              <a:rPr lang="sv"/>
              <a:t>map			applicera en funktion på varje element i en array</a:t>
            </a:r>
          </a:p>
          <a:p>
            <a:pPr indent="-228600" lvl="0" marL="457200" rtl="0">
              <a:spcBef>
                <a:spcPts val="0"/>
              </a:spcBef>
              <a:buChar char="●"/>
            </a:pPr>
            <a:r>
              <a:rPr lang="sv"/>
              <a:t>reduce		kombinerar elementen i arrayen och returnerar ett värde</a:t>
            </a:r>
          </a:p>
          <a:p>
            <a:pPr indent="-228600" lvl="0" marL="457200" rtl="0">
              <a:spcBef>
                <a:spcPts val="0"/>
              </a:spcBef>
              <a:buChar char="●"/>
            </a:pPr>
            <a:r>
              <a:rPr lang="sv"/>
              <a:t>find			returnerar </a:t>
            </a:r>
            <a:r>
              <a:rPr lang="sv"/>
              <a:t>det </a:t>
            </a:r>
            <a:r>
              <a:rPr lang="sv"/>
              <a:t>första </a:t>
            </a:r>
            <a:r>
              <a:rPr lang="sv"/>
              <a:t>matchande elementet </a:t>
            </a:r>
            <a:r>
              <a:rPr lang="sv"/>
              <a:t>eller undefined</a:t>
            </a:r>
          </a:p>
          <a:p>
            <a:pPr indent="-228600" lvl="0" marL="457200" rtl="0">
              <a:spcBef>
                <a:spcPts val="0"/>
              </a:spcBef>
              <a:buChar char="●"/>
            </a:pPr>
            <a:r>
              <a:rPr lang="sv"/>
              <a:t>some		true om något element uppfyller villkoret</a:t>
            </a:r>
          </a:p>
          <a:p>
            <a:pPr indent="-228600" lvl="0" marL="457200" rtl="0">
              <a:spcBef>
                <a:spcPts val="0"/>
              </a:spcBef>
              <a:buChar char="●"/>
            </a:pPr>
            <a:r>
              <a:rPr lang="sv"/>
              <a:t>every		true om alla element uppfyller villkoret</a:t>
            </a:r>
          </a:p>
          <a:p>
            <a:pPr lvl="0" rtl="0">
              <a:spcBef>
                <a:spcPts val="0"/>
              </a:spcBef>
              <a:buNone/>
            </a:pPr>
            <a:r>
              <a:t/>
            </a:r>
            <a:endParaRPr/>
          </a:p>
          <a:p>
            <a:pPr lvl="0">
              <a:spcBef>
                <a:spcPts val="0"/>
              </a:spcBef>
              <a:buNone/>
            </a:pPr>
            <a:r>
              <a:rPr lang="sv" u="sng">
                <a:solidFill>
                  <a:schemeClr val="hlink"/>
                </a:solidFill>
                <a:hlinkClick r:id="rId3"/>
              </a:rPr>
              <a:t>Läs om alla på MDN</a:t>
            </a:r>
            <a:r>
              <a:rPr lang="sv"/>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filter</a:t>
            </a: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latin typeface="Consolas"/>
                <a:ea typeface="Consolas"/>
                <a:cs typeface="Consolas"/>
                <a:sym typeface="Consolas"/>
              </a:rPr>
              <a:t>array.filter(test)</a:t>
            </a:r>
          </a:p>
          <a:p>
            <a:pPr lvl="0">
              <a:spcBef>
                <a:spcPts val="0"/>
              </a:spcBef>
              <a:buNone/>
            </a:pPr>
            <a:r>
              <a:rPr lang="sv"/>
              <a:t>Returnerar en ny lista, som innehåller de element som klarar testet. </a:t>
            </a:r>
            <a:r>
              <a:rPr lang="sv">
                <a:latin typeface="Consolas"/>
                <a:ea typeface="Consolas"/>
                <a:cs typeface="Consolas"/>
                <a:sym typeface="Consolas"/>
              </a:rPr>
              <a:t>test</a:t>
            </a:r>
            <a:r>
              <a:rPr lang="sv"/>
              <a:t> ska vara en funktion som man anropar med varje element i listan.</a:t>
            </a:r>
          </a:p>
          <a:p>
            <a:pPr lvl="0">
              <a:spcBef>
                <a:spcPts val="0"/>
              </a:spcBef>
              <a:buNone/>
            </a:pPr>
            <a:r>
              <a:rPr lang="sv">
                <a:latin typeface="Consolas"/>
                <a:ea typeface="Consolas"/>
                <a:cs typeface="Consolas"/>
                <a:sym typeface="Consolas"/>
              </a:rPr>
              <a:t>let test = (x =&gt; x &lt; 3);         // true för alla element x &lt; 3</a:t>
            </a:r>
            <a:br>
              <a:rPr lang="sv">
                <a:latin typeface="Consolas"/>
                <a:ea typeface="Consolas"/>
                <a:cs typeface="Consolas"/>
                <a:sym typeface="Consolas"/>
              </a:rPr>
            </a:br>
            <a:r>
              <a:rPr lang="sv">
                <a:latin typeface="Consolas"/>
                <a:ea typeface="Consolas"/>
                <a:cs typeface="Consolas"/>
                <a:sym typeface="Consolas"/>
              </a:rPr>
              <a:t>[1, 2, 3, 4, 5].filter( test ); //  blir [1, 2]</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rtl="0">
              <a:spcBef>
                <a:spcPts val="0"/>
              </a:spcBef>
              <a:buNone/>
            </a:pPr>
            <a:r>
              <a:rPr lang="sv"/>
              <a:t>map</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sv">
                <a:latin typeface="Consolas"/>
                <a:ea typeface="Consolas"/>
                <a:cs typeface="Consolas"/>
                <a:sym typeface="Consolas"/>
              </a:rPr>
              <a:t>array.map(func)</a:t>
            </a:r>
          </a:p>
          <a:p>
            <a:pPr lvl="0" rtl="0">
              <a:spcBef>
                <a:spcPts val="0"/>
              </a:spcBef>
              <a:buNone/>
            </a:pPr>
            <a:r>
              <a:rPr lang="sv"/>
              <a:t>Returnerar en ny lista där en funktion har anropats på varje element i den ursprungliga. Det kallas att "mappa" en funktion på en lista.</a:t>
            </a:r>
          </a:p>
          <a:p>
            <a:pPr lvl="0" rtl="0">
              <a:spcBef>
                <a:spcPts val="0"/>
              </a:spcBef>
              <a:buNone/>
            </a:pPr>
            <a:r>
              <a:rPr lang="sv">
                <a:latin typeface="Consolas"/>
                <a:ea typeface="Consolas"/>
                <a:cs typeface="Consolas"/>
                <a:sym typeface="Consolas"/>
              </a:rPr>
              <a:t>let func = (x =&gt; x * 2);  // funktion som dubblerar ett element</a:t>
            </a:r>
            <a:br>
              <a:rPr lang="sv">
                <a:latin typeface="Consolas"/>
                <a:ea typeface="Consolas"/>
                <a:cs typeface="Consolas"/>
                <a:sym typeface="Consolas"/>
              </a:rPr>
            </a:br>
            <a:r>
              <a:rPr lang="sv">
                <a:latin typeface="Consolas"/>
                <a:ea typeface="Consolas"/>
                <a:cs typeface="Consolas"/>
                <a:sym typeface="Consolas"/>
              </a:rPr>
              <a:t>[1, 2, 3].map( func );  // [2, 4, 6]</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rtl="0">
              <a:spcBef>
                <a:spcPts val="0"/>
              </a:spcBef>
              <a:buNone/>
            </a:pPr>
            <a:r>
              <a:rPr lang="sv"/>
              <a:t>reduce</a:t>
            </a:r>
          </a:p>
        </p:txBody>
      </p:sp>
      <p:sp>
        <p:nvSpPr>
          <p:cNvPr id="141" name="Shape 1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sv">
                <a:latin typeface="Consolas"/>
                <a:ea typeface="Consolas"/>
                <a:cs typeface="Consolas"/>
                <a:sym typeface="Consolas"/>
              </a:rPr>
              <a:t>array.reduce(func, initial)</a:t>
            </a:r>
          </a:p>
          <a:p>
            <a:pPr lvl="0">
              <a:spcBef>
                <a:spcPts val="0"/>
              </a:spcBef>
              <a:buNone/>
            </a:pPr>
            <a:r>
              <a:rPr lang="sv"/>
              <a:t>Returnerar ett värde som man får genom att använda en funktion för att kombinera elementen. </a:t>
            </a:r>
            <a:r>
              <a:rPr i="1" lang="sv"/>
              <a:t>initial</a:t>
            </a:r>
            <a:r>
              <a:rPr lang="sv"/>
              <a:t> är valfritt och motsvarar ett första värde. Om vi t.ex. ska lägga ihop tal så börjar man med 0.</a:t>
            </a:r>
          </a:p>
          <a:p>
            <a:pPr lvl="0" rtl="0">
              <a:spcBef>
                <a:spcPts val="0"/>
              </a:spcBef>
              <a:buNone/>
            </a:pPr>
            <a:r>
              <a:rPr i="1" lang="sv"/>
              <a:t>func</a:t>
            </a:r>
            <a:r>
              <a:rPr lang="sv"/>
              <a:t> ska ta två parametrar, </a:t>
            </a:r>
            <a:r>
              <a:rPr i="1" lang="sv"/>
              <a:t>previous</a:t>
            </a:r>
            <a:r>
              <a:rPr lang="sv"/>
              <a:t> och </a:t>
            </a:r>
            <a:r>
              <a:rPr i="1" lang="sv"/>
              <a:t>current</a:t>
            </a:r>
            <a:r>
              <a:rPr lang="sv"/>
              <a:t>. Previous motsvarar det värde man fick fram för förra elementet. Current är det element som man ska lägga till.</a:t>
            </a:r>
          </a:p>
          <a:p>
            <a:pPr lvl="0" rtl="0">
              <a:spcBef>
                <a:spcPts val="0"/>
              </a:spcBef>
              <a:buNone/>
            </a:pPr>
            <a:r>
              <a:rPr lang="sv">
                <a:latin typeface="Consolas"/>
                <a:ea typeface="Consolas"/>
                <a:cs typeface="Consolas"/>
                <a:sym typeface="Consolas"/>
              </a:rPr>
              <a:t>let func = (previous, current) =&gt; previous + current;</a:t>
            </a:r>
            <a:br>
              <a:rPr lang="sv">
                <a:latin typeface="Consolas"/>
                <a:ea typeface="Consolas"/>
                <a:cs typeface="Consolas"/>
                <a:sym typeface="Consolas"/>
              </a:rPr>
            </a:br>
            <a:r>
              <a:rPr lang="sv">
                <a:latin typeface="Consolas"/>
                <a:ea typeface="Consolas"/>
                <a:cs typeface="Consolas"/>
                <a:sym typeface="Consolas"/>
              </a:rPr>
              <a:t>[1, 2, 3].reduce( func );   // blir 6 (1+2+3)</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rtl="0">
              <a:spcBef>
                <a:spcPts val="0"/>
              </a:spcBef>
              <a:buNone/>
            </a:pPr>
            <a:r>
              <a:rPr lang="sv"/>
              <a:t>find</a:t>
            </a:r>
          </a:p>
        </p:txBody>
      </p:sp>
      <p:sp>
        <p:nvSpPr>
          <p:cNvPr id="147" name="Shape 14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sv">
                <a:latin typeface="Consolas"/>
                <a:ea typeface="Consolas"/>
                <a:cs typeface="Consolas"/>
                <a:sym typeface="Consolas"/>
              </a:rPr>
              <a:t>array.find(search)</a:t>
            </a:r>
          </a:p>
          <a:p>
            <a:pPr lvl="0" rtl="0">
              <a:spcBef>
                <a:spcPts val="0"/>
              </a:spcBef>
              <a:buNone/>
            </a:pPr>
            <a:r>
              <a:rPr lang="sv"/>
              <a:t>Returnerar det första elementet i listan som matchar sökvillkoret. Om det inte finns något element som matchar, returnerar funktionen </a:t>
            </a:r>
            <a:r>
              <a:rPr i="1" lang="sv"/>
              <a:t>undefined</a:t>
            </a:r>
            <a:r>
              <a:rPr lang="sv"/>
              <a:t>.</a:t>
            </a:r>
          </a:p>
          <a:p>
            <a:pPr lvl="0" rtl="0">
              <a:spcBef>
                <a:spcPts val="0"/>
              </a:spcBef>
              <a:buNone/>
            </a:pPr>
            <a:r>
              <a:rPr lang="sv">
                <a:latin typeface="Consolas"/>
                <a:ea typeface="Consolas"/>
                <a:cs typeface="Consolas"/>
                <a:sym typeface="Consolas"/>
              </a:rPr>
              <a:t>let search = </a:t>
            </a:r>
            <a:r>
              <a:rPr lang="sv">
                <a:solidFill>
                  <a:srgbClr val="4A86E8"/>
                </a:solidFill>
                <a:latin typeface="Consolas"/>
                <a:ea typeface="Consolas"/>
                <a:cs typeface="Consolas"/>
                <a:sym typeface="Consolas"/>
              </a:rPr>
              <a:t>(</a:t>
            </a:r>
            <a:r>
              <a:rPr lang="sv">
                <a:latin typeface="Consolas"/>
                <a:ea typeface="Consolas"/>
                <a:cs typeface="Consolas"/>
                <a:sym typeface="Consolas"/>
              </a:rPr>
              <a:t>x =&gt; </a:t>
            </a:r>
            <a:r>
              <a:rPr lang="sv">
                <a:solidFill>
                  <a:srgbClr val="4A86E8"/>
                </a:solidFill>
                <a:latin typeface="Consolas"/>
                <a:ea typeface="Consolas"/>
                <a:cs typeface="Consolas"/>
                <a:sym typeface="Consolas"/>
              </a:rPr>
              <a:t>(</a:t>
            </a:r>
            <a:r>
              <a:rPr lang="sv">
                <a:latin typeface="Consolas"/>
                <a:ea typeface="Consolas"/>
                <a:cs typeface="Consolas"/>
                <a:sym typeface="Consolas"/>
              </a:rPr>
              <a:t>x % 2 === 0</a:t>
            </a:r>
            <a:r>
              <a:rPr lang="sv">
                <a:solidFill>
                  <a:srgbClr val="4A86E8"/>
                </a:solidFill>
                <a:latin typeface="Consolas"/>
                <a:ea typeface="Consolas"/>
                <a:cs typeface="Consolas"/>
                <a:sym typeface="Consolas"/>
              </a:rPr>
              <a:t>))</a:t>
            </a:r>
            <a:r>
              <a:rPr lang="sv">
                <a:latin typeface="Consolas"/>
                <a:ea typeface="Consolas"/>
                <a:cs typeface="Consolas"/>
                <a:sym typeface="Consolas"/>
              </a:rPr>
              <a:t>;  // parenteser valfria</a:t>
            </a:r>
            <a:br>
              <a:rPr lang="sv">
                <a:latin typeface="Consolas"/>
                <a:ea typeface="Consolas"/>
                <a:cs typeface="Consolas"/>
                <a:sym typeface="Consolas"/>
              </a:rPr>
            </a:br>
            <a:r>
              <a:rPr lang="sv">
                <a:latin typeface="Consolas"/>
                <a:ea typeface="Consolas"/>
                <a:cs typeface="Consolas"/>
                <a:sym typeface="Consolas"/>
              </a:rPr>
              <a:t>[1, 2, 3, 4, 5].find(search);      //  returnerar 2</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rtl="0">
              <a:spcBef>
                <a:spcPts val="0"/>
              </a:spcBef>
              <a:buNone/>
            </a:pPr>
            <a:r>
              <a:rPr lang="sv"/>
              <a:t>some, every</a:t>
            </a:r>
          </a:p>
        </p:txBody>
      </p:sp>
      <p:sp>
        <p:nvSpPr>
          <p:cNvPr id="153" name="Shape 15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sv">
                <a:latin typeface="Consolas"/>
                <a:ea typeface="Consolas"/>
                <a:cs typeface="Consolas"/>
                <a:sym typeface="Consolas"/>
              </a:rPr>
              <a:t>array.some(test)</a:t>
            </a:r>
            <a:br>
              <a:rPr lang="sv">
                <a:latin typeface="Consolas"/>
                <a:ea typeface="Consolas"/>
                <a:cs typeface="Consolas"/>
                <a:sym typeface="Consolas"/>
              </a:rPr>
            </a:br>
            <a:r>
              <a:rPr lang="sv">
                <a:latin typeface="Consolas"/>
                <a:ea typeface="Consolas"/>
                <a:cs typeface="Consolas"/>
                <a:sym typeface="Consolas"/>
              </a:rPr>
              <a:t>array.every(test)</a:t>
            </a:r>
          </a:p>
          <a:p>
            <a:pPr lvl="0" rtl="0">
              <a:spcBef>
                <a:spcPts val="0"/>
              </a:spcBef>
              <a:buNone/>
            </a:pPr>
            <a:r>
              <a:rPr lang="sv"/>
              <a:t>Some returnerar true om funktionen test returnerar true för </a:t>
            </a:r>
            <a:r>
              <a:rPr i="1" lang="sv"/>
              <a:t>något</a:t>
            </a:r>
            <a:r>
              <a:rPr lang="sv"/>
              <a:t> element i listan. Every returnerar true om funktionen test returnerar true för </a:t>
            </a:r>
            <a:r>
              <a:rPr i="1" lang="sv"/>
              <a:t>alla</a:t>
            </a:r>
            <a:r>
              <a:rPr lang="sv"/>
              <a:t> element i listan.</a:t>
            </a:r>
          </a:p>
          <a:p>
            <a:pPr lvl="0" rtl="0">
              <a:spcBef>
                <a:spcPts val="0"/>
              </a:spcBef>
              <a:buNone/>
            </a:pPr>
            <a:r>
              <a:rPr lang="sv">
                <a:latin typeface="Consolas"/>
                <a:ea typeface="Consolas"/>
                <a:cs typeface="Consolas"/>
                <a:sym typeface="Consolas"/>
              </a:rPr>
              <a:t>let test = </a:t>
            </a:r>
            <a:r>
              <a:rPr lang="sv">
                <a:solidFill>
                  <a:srgbClr val="4A86E8"/>
                </a:solidFill>
                <a:latin typeface="Consolas"/>
                <a:ea typeface="Consolas"/>
                <a:cs typeface="Consolas"/>
                <a:sym typeface="Consolas"/>
              </a:rPr>
              <a:t>(</a:t>
            </a:r>
            <a:r>
              <a:rPr lang="sv">
                <a:latin typeface="Consolas"/>
                <a:ea typeface="Consolas"/>
                <a:cs typeface="Consolas"/>
                <a:sym typeface="Consolas"/>
              </a:rPr>
              <a:t>x =&gt; </a:t>
            </a:r>
            <a:r>
              <a:rPr lang="sv">
                <a:solidFill>
                  <a:srgbClr val="4A86E8"/>
                </a:solidFill>
                <a:latin typeface="Consolas"/>
                <a:ea typeface="Consolas"/>
                <a:cs typeface="Consolas"/>
                <a:sym typeface="Consolas"/>
              </a:rPr>
              <a:t>(</a:t>
            </a:r>
            <a:r>
              <a:rPr lang="sv">
                <a:latin typeface="Consolas"/>
                <a:ea typeface="Consolas"/>
                <a:cs typeface="Consolas"/>
                <a:sym typeface="Consolas"/>
              </a:rPr>
              <a:t>x % 2 === 0</a:t>
            </a:r>
            <a:r>
              <a:rPr lang="sv">
                <a:solidFill>
                  <a:srgbClr val="4A86E8"/>
                </a:solidFill>
                <a:latin typeface="Consolas"/>
                <a:ea typeface="Consolas"/>
                <a:cs typeface="Consolas"/>
                <a:sym typeface="Consolas"/>
              </a:rPr>
              <a:t>))</a:t>
            </a:r>
            <a:r>
              <a:rPr lang="sv">
                <a:latin typeface="Consolas"/>
                <a:ea typeface="Consolas"/>
                <a:cs typeface="Consolas"/>
                <a:sym typeface="Consolas"/>
              </a:rPr>
              <a:t>;</a:t>
            </a:r>
            <a:br>
              <a:rPr lang="sv">
                <a:latin typeface="Consolas"/>
                <a:ea typeface="Consolas"/>
                <a:cs typeface="Consolas"/>
                <a:sym typeface="Consolas"/>
              </a:rPr>
            </a:br>
            <a:r>
              <a:rPr lang="sv">
                <a:latin typeface="Consolas"/>
                <a:ea typeface="Consolas"/>
                <a:cs typeface="Consolas"/>
                <a:sym typeface="Consolas"/>
              </a:rPr>
              <a:t>[1, 2, 3, 4, 5].some(test);     //  true</a:t>
            </a:r>
            <a:br>
              <a:rPr lang="sv">
                <a:latin typeface="Consolas"/>
                <a:ea typeface="Consolas"/>
                <a:cs typeface="Consolas"/>
                <a:sym typeface="Consolas"/>
              </a:rPr>
            </a:br>
            <a:r>
              <a:rPr lang="sv">
                <a:latin typeface="Consolas"/>
                <a:ea typeface="Consolas"/>
                <a:cs typeface="Consolas"/>
                <a:sym typeface="Consolas"/>
              </a:rPr>
              <a:t>[1, 2, 3, 4, 5].every(test);   //   false</a:t>
            </a:r>
            <a:br>
              <a:rPr lang="sv">
                <a:latin typeface="Consolas"/>
                <a:ea typeface="Consolas"/>
                <a:cs typeface="Consolas"/>
                <a:sym typeface="Consolas"/>
              </a:rPr>
            </a:br>
            <a:r>
              <a:rPr lang="sv">
                <a:latin typeface="Consolas"/>
                <a:ea typeface="Consolas"/>
                <a:cs typeface="Consolas"/>
                <a:sym typeface="Consolas"/>
              </a:rPr>
              <a:t>[1, 3, 5].some(test);         //    false</a:t>
            </a:r>
            <a:br>
              <a:rPr lang="sv">
                <a:latin typeface="Consolas"/>
                <a:ea typeface="Consolas"/>
                <a:cs typeface="Consolas"/>
                <a:sym typeface="Consolas"/>
              </a:rPr>
            </a:br>
            <a:r>
              <a:rPr lang="sv">
                <a:latin typeface="Consolas"/>
                <a:ea typeface="Consolas"/>
                <a:cs typeface="Consolas"/>
                <a:sym typeface="Consolas"/>
              </a:rPr>
              <a:t>[2, 4, 6].every(test);       //     true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rtl="0">
              <a:spcBef>
                <a:spcPts val="0"/>
              </a:spcBef>
              <a:buNone/>
            </a:pPr>
            <a:r>
              <a:rPr lang="sv"/>
              <a:t>Exempel</a:t>
            </a:r>
          </a:p>
        </p:txBody>
      </p:sp>
      <p:sp>
        <p:nvSpPr>
          <p:cNvPr id="159" name="Shape 159"/>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t>Skriv ett program som har en lista med tal och skapar en ny lista med de jämna talen från den första listan. (lösningen står med vit textfärg)</a:t>
            </a:r>
          </a:p>
          <a:p>
            <a:pPr lvl="0">
              <a:spcBef>
                <a:spcPts val="0"/>
              </a:spcBef>
              <a:buNone/>
            </a:pPr>
            <a:r>
              <a:rPr lang="sv">
                <a:solidFill>
                  <a:srgbClr val="FFFFFF"/>
                </a:solidFill>
                <a:latin typeface="Consolas"/>
                <a:ea typeface="Consolas"/>
                <a:cs typeface="Consolas"/>
                <a:sym typeface="Consolas"/>
              </a:rPr>
              <a:t>let lista1 = [1, 2, 3, 4, 5], lista2 = [];</a:t>
            </a:r>
            <a:br>
              <a:rPr lang="sv">
                <a:solidFill>
                  <a:srgbClr val="FFFFFF"/>
                </a:solidFill>
                <a:latin typeface="Consolas"/>
                <a:ea typeface="Consolas"/>
                <a:cs typeface="Consolas"/>
                <a:sym typeface="Consolas"/>
              </a:rPr>
            </a:br>
            <a:r>
              <a:rPr lang="sv">
                <a:solidFill>
                  <a:srgbClr val="FFFFFF"/>
                </a:solidFill>
                <a:latin typeface="Consolas"/>
                <a:ea typeface="Consolas"/>
                <a:cs typeface="Consolas"/>
                <a:sym typeface="Consolas"/>
              </a:rPr>
              <a:t>for( let i=0; i&lt;lista.length; i++ ) {</a:t>
            </a:r>
            <a:br>
              <a:rPr lang="sv">
                <a:solidFill>
                  <a:srgbClr val="FFFFFF"/>
                </a:solidFill>
                <a:latin typeface="Consolas"/>
                <a:ea typeface="Consolas"/>
                <a:cs typeface="Consolas"/>
                <a:sym typeface="Consolas"/>
              </a:rPr>
            </a:br>
            <a:r>
              <a:rPr lang="sv">
                <a:solidFill>
                  <a:srgbClr val="FFFFFF"/>
                </a:solidFill>
                <a:latin typeface="Consolas"/>
                <a:ea typeface="Consolas"/>
                <a:cs typeface="Consolas"/>
                <a:sym typeface="Consolas"/>
              </a:rPr>
              <a:t>	if( lista1[i] % 2 === 0 )</a:t>
            </a:r>
            <a:br>
              <a:rPr lang="sv">
                <a:solidFill>
                  <a:srgbClr val="FFFFFF"/>
                </a:solidFill>
                <a:latin typeface="Consolas"/>
                <a:ea typeface="Consolas"/>
                <a:cs typeface="Consolas"/>
                <a:sym typeface="Consolas"/>
              </a:rPr>
            </a:br>
            <a:r>
              <a:rPr lang="sv">
                <a:solidFill>
                  <a:srgbClr val="FFFFFF"/>
                </a:solidFill>
                <a:latin typeface="Consolas"/>
                <a:ea typeface="Consolas"/>
                <a:cs typeface="Consolas"/>
                <a:sym typeface="Consolas"/>
              </a:rPr>
              <a:t>		lista2.push(lista1[i]);</a:t>
            </a:r>
            <a:br>
              <a:rPr lang="sv">
                <a:solidFill>
                  <a:srgbClr val="FFFFFF"/>
                </a:solidFill>
                <a:latin typeface="Consolas"/>
                <a:ea typeface="Consolas"/>
                <a:cs typeface="Consolas"/>
                <a:sym typeface="Consolas"/>
              </a:rPr>
            </a:br>
            <a:r>
              <a:rPr lang="sv">
                <a:solidFill>
                  <a:srgbClr val="FFFFFF"/>
                </a:solidFill>
                <a:latin typeface="Consolas"/>
                <a:ea typeface="Consolas"/>
                <a:cs typeface="Consolas"/>
                <a:sym typeface="Consolas"/>
              </a:rPr>
              <a:t>}</a:t>
            </a:r>
          </a:p>
          <a:p>
            <a:pPr lvl="0" rtl="0">
              <a:spcBef>
                <a:spcPts val="0"/>
              </a:spcBef>
              <a:buNone/>
            </a:pPr>
            <a:r>
              <a:rPr lang="sv">
                <a:solidFill>
                  <a:srgbClr val="FFFFFF"/>
                </a:solidFill>
                <a:latin typeface="Consolas"/>
                <a:ea typeface="Consolas"/>
                <a:cs typeface="Consolas"/>
                <a:sym typeface="Consolas"/>
              </a:rPr>
              <a:t>let lista2 = [1, 2, 3, 4, 5].filter( x =&gt; x % 2 === 0 );</a:t>
            </a:r>
          </a:p>
          <a:p>
            <a:pPr lvl="0" rtl="0">
              <a:spcBef>
                <a:spcPts val="0"/>
              </a:spcBef>
              <a:buNone/>
            </a:pPr>
            <a:r>
              <a:rPr lang="sv"/>
              <a:t>PS. Det är tillåtet att använda </a:t>
            </a:r>
            <a:r>
              <a:rPr lang="sv">
                <a:latin typeface="Consolas"/>
                <a:ea typeface="Consolas"/>
                <a:cs typeface="Consolas"/>
                <a:sym typeface="Consolas"/>
              </a:rPr>
              <a:t>filter</a:t>
            </a:r>
            <a:r>
              <a:rPr lang="sv"/>
              <a:t> i Lab 1.</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a:solidFill>
            <a:srgbClr val="CFE2F3"/>
          </a:solidFill>
        </p:spPr>
        <p:txBody>
          <a:bodyPr anchorCtr="0" anchor="t" bIns="91425" lIns="91425" rIns="91425" tIns="91425">
            <a:noAutofit/>
          </a:bodyPr>
          <a:lstStyle/>
          <a:p>
            <a:pPr lvl="0" rtl="0">
              <a:spcBef>
                <a:spcPts val="0"/>
              </a:spcBef>
              <a:buNone/>
            </a:pPr>
            <a:r>
              <a:rPr lang="sv"/>
              <a:t>JSON</a:t>
            </a:r>
          </a:p>
        </p:txBody>
      </p:sp>
      <p:sp>
        <p:nvSpPr>
          <p:cNvPr id="165" name="Shape 165"/>
          <p:cNvSpPr txBox="1"/>
          <p:nvPr>
            <p:ph idx="1" type="body"/>
          </p:nvPr>
        </p:nvSpPr>
        <p:spPr>
          <a:xfrm>
            <a:off x="311700" y="1152475"/>
            <a:ext cx="8520600" cy="3990900"/>
          </a:xfrm>
          <a:prstGeom prst="rect">
            <a:avLst/>
          </a:prstGeom>
          <a:noFill/>
        </p:spPr>
        <p:txBody>
          <a:bodyPr anchorCtr="0" anchor="t" bIns="91425" lIns="91425" rIns="91425" tIns="91425">
            <a:noAutofit/>
          </a:bodyPr>
          <a:lstStyle/>
          <a:p>
            <a:pPr lvl="0">
              <a:spcBef>
                <a:spcPts val="0"/>
              </a:spcBef>
              <a:buNone/>
            </a:pPr>
            <a:r>
              <a:rPr lang="sv"/>
              <a:t>JSON = </a:t>
            </a:r>
            <a:r>
              <a:rPr b="1" lang="sv"/>
              <a:t>J</a:t>
            </a:r>
            <a:r>
              <a:rPr lang="sv"/>
              <a:t>ava</a:t>
            </a:r>
            <a:r>
              <a:rPr b="1" lang="sv"/>
              <a:t>S</a:t>
            </a:r>
            <a:r>
              <a:rPr lang="sv"/>
              <a:t>cript </a:t>
            </a:r>
            <a:r>
              <a:rPr b="1" lang="sv"/>
              <a:t>O</a:t>
            </a:r>
            <a:r>
              <a:rPr lang="sv"/>
              <a:t>bject </a:t>
            </a:r>
            <a:r>
              <a:rPr b="1" lang="sv"/>
              <a:t>N</a:t>
            </a:r>
            <a:r>
              <a:rPr lang="sv"/>
              <a:t>otation. Ett sätt att beskriva data som man kan använda för att skicka över internet. </a:t>
            </a:r>
            <a:r>
              <a:rPr lang="sv" u="sng">
                <a:solidFill>
                  <a:schemeClr val="hlink"/>
                </a:solidFill>
                <a:hlinkClick r:id="rId3"/>
              </a:rPr>
              <a:t>http://json.org/</a:t>
            </a:r>
            <a:r>
              <a:rPr lang="sv"/>
              <a:t> </a:t>
            </a:r>
          </a:p>
          <a:p>
            <a:pPr lvl="0">
              <a:spcBef>
                <a:spcPts val="0"/>
              </a:spcBef>
              <a:buNone/>
            </a:pPr>
            <a:r>
              <a:rPr lang="sv"/>
              <a:t>Det finns ett objekt i JavaScript som heter JSON och har två användbara funktioner:</a:t>
            </a:r>
          </a:p>
          <a:p>
            <a:pPr lvl="0">
              <a:spcBef>
                <a:spcPts val="0"/>
              </a:spcBef>
              <a:buNone/>
            </a:pPr>
            <a:r>
              <a:rPr lang="sv">
                <a:latin typeface="Consolas"/>
                <a:ea typeface="Consolas"/>
                <a:cs typeface="Consolas"/>
                <a:sym typeface="Consolas"/>
              </a:rPr>
              <a:t>JSON.parse(string) </a:t>
            </a:r>
            <a:r>
              <a:rPr lang="sv"/>
              <a:t>- gör om en string med JSON-data till ett JavaScript-värde</a:t>
            </a:r>
          </a:p>
          <a:p>
            <a:pPr lvl="0">
              <a:spcBef>
                <a:spcPts val="0"/>
              </a:spcBef>
              <a:buNone/>
            </a:pPr>
            <a:r>
              <a:rPr lang="sv">
                <a:latin typeface="Consolas"/>
                <a:ea typeface="Consolas"/>
                <a:cs typeface="Consolas"/>
                <a:sym typeface="Consolas"/>
              </a:rPr>
              <a:t>JSON.stringify(value)</a:t>
            </a:r>
            <a:r>
              <a:rPr lang="sv"/>
              <a:t> - gör om ett JavaScript-värde till en sträng med JSON-data</a:t>
            </a:r>
          </a:p>
          <a:p>
            <a:pPr lvl="0" rtl="0">
              <a:spcBef>
                <a:spcPts val="0"/>
              </a:spcBef>
              <a:buNone/>
            </a:pPr>
            <a:r>
              <a:rPr lang="sv"/>
              <a:t>Oftast används JSON med AJAX för att skicka objekt över internet. Man kan också lägga data i en fil och läsa in den i programmet.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Tradeoffs</a:t>
            </a:r>
          </a:p>
        </p:txBody>
      </p:sp>
      <p:sp>
        <p:nvSpPr>
          <p:cNvPr id="62" name="Shape 62"/>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t>När man programmerar så kan man lösa problem på olika sätt. Vad utgör den </a:t>
            </a:r>
            <a:r>
              <a:rPr i="1" lang="sv"/>
              <a:t>bästa </a:t>
            </a:r>
            <a:r>
              <a:rPr lang="sv"/>
              <a:t>lösningen? Är det</a:t>
            </a:r>
          </a:p>
          <a:p>
            <a:pPr indent="-228600" lvl="0" marL="457200" rtl="0">
              <a:spcBef>
                <a:spcPts val="0"/>
              </a:spcBef>
              <a:buAutoNum type="arabicPeriod"/>
            </a:pPr>
            <a:r>
              <a:rPr lang="sv"/>
              <a:t>den som kör snabbast?</a:t>
            </a:r>
          </a:p>
          <a:p>
            <a:pPr indent="-228600" lvl="0" marL="457200" rtl="0">
              <a:spcBef>
                <a:spcPts val="0"/>
              </a:spcBef>
              <a:buAutoNum type="arabicPeriod"/>
            </a:pPr>
            <a:r>
              <a:rPr lang="sv"/>
              <a:t>den som använder minst av datorns minne?</a:t>
            </a:r>
          </a:p>
          <a:p>
            <a:pPr indent="-228600" lvl="0" marL="457200" rtl="0">
              <a:spcBef>
                <a:spcPts val="0"/>
              </a:spcBef>
              <a:buAutoNum type="arabicPeriod"/>
            </a:pPr>
            <a:r>
              <a:rPr lang="sv"/>
              <a:t>den som har minst antal rader kod?</a:t>
            </a:r>
          </a:p>
          <a:p>
            <a:pPr indent="-228600" lvl="0" marL="457200" rtl="0">
              <a:spcBef>
                <a:spcPts val="0"/>
              </a:spcBef>
              <a:buAutoNum type="arabicPeriod"/>
            </a:pPr>
            <a:r>
              <a:rPr lang="sv"/>
              <a:t>den som går fortast att skriva?</a:t>
            </a:r>
          </a:p>
          <a:p>
            <a:pPr indent="-228600" lvl="0" marL="457200" rtl="0">
              <a:spcBef>
                <a:spcPts val="0"/>
              </a:spcBef>
              <a:buAutoNum type="arabicPeriod"/>
            </a:pPr>
            <a:r>
              <a:rPr lang="sv"/>
              <a:t>den som innehåller minst buggar?</a:t>
            </a:r>
          </a:p>
          <a:p>
            <a:pPr indent="-228600" lvl="0" marL="457200" rtl="0">
              <a:spcBef>
                <a:spcPts val="0"/>
              </a:spcBef>
              <a:buAutoNum type="arabicPeriod"/>
            </a:pPr>
            <a:r>
              <a:rPr lang="sv"/>
              <a:t>den elegantaste lösningen?</a:t>
            </a:r>
          </a:p>
          <a:p>
            <a:pPr lvl="0" rtl="0">
              <a:spcBef>
                <a:spcPts val="0"/>
              </a:spcBef>
              <a:buNone/>
            </a:pPr>
            <a:r>
              <a:rPr lang="sv"/>
              <a:t>Diskutera:	Vilket tycker ni är viktigast?</a:t>
            </a:r>
            <a:br>
              <a:rPr lang="sv"/>
            </a:br>
            <a:r>
              <a:rPr lang="sv"/>
              <a:t>			Vad tror ni er framtida arbetsgivare tycker?</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Miniövning 6</a:t>
            </a:r>
          </a:p>
        </p:txBody>
      </p:sp>
      <p:sp>
        <p:nvSpPr>
          <p:cNvPr id="171" name="Shape 171"/>
          <p:cNvSpPr txBox="1"/>
          <p:nvPr>
            <p:ph idx="1" type="body"/>
          </p:nvPr>
        </p:nvSpPr>
        <p:spPr>
          <a:xfrm>
            <a:off x="311700" y="1152475"/>
            <a:ext cx="8520600" cy="3990900"/>
          </a:xfrm>
          <a:prstGeom prst="rect">
            <a:avLst/>
          </a:prstGeom>
          <a:noFill/>
        </p:spPr>
        <p:txBody>
          <a:bodyPr anchorCtr="0" anchor="t" bIns="91425" lIns="91425" rIns="91425" tIns="91425">
            <a:noAutofit/>
          </a:bodyPr>
          <a:lstStyle/>
          <a:p>
            <a:pPr lvl="0">
              <a:spcBef>
                <a:spcPts val="0"/>
              </a:spcBef>
              <a:buNone/>
            </a:pPr>
            <a:r>
              <a:rPr lang="sv"/>
              <a:t>A Skriv kod i konsolen för att testa JSON.parse och JSON.stringify</a:t>
            </a:r>
          </a:p>
          <a:p>
            <a:pPr lvl="0">
              <a:spcBef>
                <a:spcPts val="0"/>
              </a:spcBef>
              <a:buNone/>
            </a:pPr>
            <a:r>
              <a:rPr lang="sv"/>
              <a:t>B Fortsätt med övningar på repl.it och Laboration 1.</a:t>
            </a:r>
            <a:br>
              <a:rPr lang="sv"/>
            </a:br>
            <a:r>
              <a:rPr lang="sv"/>
              <a:t>Hitta på en egen övning som dina klasskamrater skulle kunna göra.</a:t>
            </a:r>
          </a:p>
          <a:p>
            <a:pPr lvl="0">
              <a:spcBef>
                <a:spcPts val="0"/>
              </a:spcBef>
              <a:buNone/>
            </a:pPr>
            <a:r>
              <a:rPr lang="sv"/>
              <a:t>D </a:t>
            </a:r>
            <a:r>
              <a:rPr lang="sv" u="sng">
                <a:solidFill>
                  <a:schemeClr val="hlink"/>
                </a:solidFill>
                <a:hlinkClick r:id="rId3"/>
              </a:rPr>
              <a:t>https://www.freecodecamp.com/</a:t>
            </a:r>
            <a:r>
              <a:rPr lang="sv"/>
              <a:t> Gör övningar på freeCodeCamp. Klicka på "Map" och skriv "</a:t>
            </a:r>
            <a:r>
              <a:rPr i="1" lang="sv"/>
              <a:t>Iterate over Arrays with map</a:t>
            </a:r>
            <a:r>
              <a:rPr lang="sv"/>
              <a:t>" i sökfältet så kommer du till första övningen.</a:t>
            </a:r>
            <a:br>
              <a:rPr lang="sv"/>
            </a:br>
            <a:r>
              <a:rPr lang="sv" u="sng">
                <a:solidFill>
                  <a:schemeClr val="hlink"/>
                </a:solidFill>
                <a:hlinkClick r:id="rId4"/>
              </a:rPr>
              <a:t>CodeWars</a:t>
            </a:r>
            <a:r>
              <a:rPr lang="sv"/>
              <a:t> har många övningar av varierande svårighetsgrad på ämnet</a:t>
            </a:r>
          </a:p>
          <a:p>
            <a:pPr indent="-228600" lvl="0" marL="457200" rtl="0">
              <a:spcBef>
                <a:spcPts val="0"/>
              </a:spcBef>
              <a:buChar char="●"/>
            </a:pPr>
            <a:r>
              <a:rPr lang="sv"/>
              <a:t>Läs </a:t>
            </a:r>
            <a:r>
              <a:rPr lang="sv" u="sng">
                <a:solidFill>
                  <a:schemeClr val="hlink"/>
                </a:solidFill>
                <a:hlinkClick r:id="rId5"/>
              </a:rPr>
              <a:t>artikel</a:t>
            </a:r>
            <a:r>
              <a:rPr lang="sv"/>
              <a:t> om higher order functions.</a:t>
            </a:r>
          </a:p>
          <a:p>
            <a:pPr indent="-228600" lvl="0" marL="457200" rtl="0">
              <a:spcBef>
                <a:spcPts val="0"/>
              </a:spcBef>
              <a:buChar char="●"/>
            </a:pPr>
            <a:r>
              <a:rPr lang="sv"/>
              <a:t>Läs </a:t>
            </a:r>
            <a:r>
              <a:rPr lang="sv" u="sng">
                <a:solidFill>
                  <a:schemeClr val="hlink"/>
                </a:solidFill>
                <a:hlinkClick r:id="rId6"/>
              </a:rPr>
              <a:t>artikel</a:t>
            </a:r>
            <a:r>
              <a:rPr lang="sv"/>
              <a:t> om imperativ och funktionell programmering.</a:t>
            </a:r>
          </a:p>
          <a:p>
            <a:pPr indent="-228600" lvl="0" marL="457200">
              <a:spcBef>
                <a:spcPts val="0"/>
              </a:spcBef>
              <a:buChar char="●"/>
            </a:pPr>
            <a:r>
              <a:rPr lang="sv"/>
              <a:t>Läs Eloquent JavaScript kapitel 5 och gör övningarna.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Optimering 1</a:t>
            </a:r>
          </a:p>
        </p:txBody>
      </p:sp>
      <p:sp>
        <p:nvSpPr>
          <p:cNvPr id="68" name="Shape 68"/>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t>Optimering är något man gör efter att man har hittat en lösning. Man tittar närmare på den och ser om man kan förbättra den. Programmering är en sorts hantverk och vi har en yrkesstolthet. Vi vill inte sätta vårt namn på vad som helst. Tyvärr så måste vi göra kunden nöjd, och då måste vi ibland kompromissa.</a:t>
            </a:r>
          </a:p>
          <a:p>
            <a:pPr lvl="0" rtl="0">
              <a:spcBef>
                <a:spcPts val="0"/>
              </a:spcBef>
              <a:buNone/>
            </a:pPr>
            <a:r>
              <a:rPr lang="sv"/>
              <a:t>Den första avvägningen man måste göra är </a:t>
            </a:r>
            <a:r>
              <a:rPr i="1" lang="sv"/>
              <a:t>time</a:t>
            </a:r>
            <a:r>
              <a:rPr lang="sv"/>
              <a:t> eller </a:t>
            </a:r>
            <a:r>
              <a:rPr i="1" lang="sv"/>
              <a:t>space</a:t>
            </a:r>
            <a:r>
              <a:rPr lang="sv"/>
              <a:t>. Är det viktigaste att lösningen är snabb - på bekostnad av datorns RAM och hårddiskutrymme? Eller är det viktigaste att lösningen tar så lite plats som möjligt och det inte spelar så stor roll om den tar längre tid på sig?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Optimering 2</a:t>
            </a:r>
          </a:p>
        </p:txBody>
      </p:sp>
      <p:sp>
        <p:nvSpPr>
          <p:cNvPr id="74" name="Shape 74"/>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t>Nästa avvägning handlar om hur man arbetar. (senare i utbildningen kommer vi prata om hur man arbetar med mjukvaruutveckling i projekt, t.ex. Scrum)</a:t>
            </a:r>
            <a:br>
              <a:rPr lang="sv"/>
            </a:br>
            <a:r>
              <a:rPr lang="sv"/>
              <a:t>Hur mycket tid lägger man på att förhindra uppkomsten av buggar?</a:t>
            </a:r>
          </a:p>
          <a:p>
            <a:pPr lvl="0">
              <a:spcBef>
                <a:spcPts val="0"/>
              </a:spcBef>
              <a:buNone/>
            </a:pPr>
            <a:r>
              <a:rPr lang="sv"/>
              <a:t>Är det viktigare att produkten blir färdig så fort som möjligt än att den är felfri när den släpps?</a:t>
            </a:r>
          </a:p>
          <a:p>
            <a:pPr lvl="0" rtl="0">
              <a:spcBef>
                <a:spcPts val="0"/>
              </a:spcBef>
              <a:buNone/>
            </a:pPr>
            <a:r>
              <a:rPr lang="sv"/>
              <a:t>Hur viktigt är det att koden är enkel att underhålla? Lägga till nya features senare, rätta buggar osv.</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Rättelse</a:t>
            </a:r>
          </a:p>
        </p:txBody>
      </p:sp>
      <p:sp>
        <p:nvSpPr>
          <p:cNvPr id="80" name="Shape 80"/>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t>Eloquent JavaScript kap 4 exempel 2 handlar om en så kallad </a:t>
            </a:r>
            <a:r>
              <a:rPr b="1" lang="sv"/>
              <a:t>länkad lista</a:t>
            </a:r>
            <a:r>
              <a:rPr lang="sv"/>
              <a:t>.</a:t>
            </a:r>
          </a:p>
          <a:p>
            <a:pPr lvl="0">
              <a:spcBef>
                <a:spcPts val="0"/>
              </a:spcBef>
              <a:buNone/>
            </a:pPr>
            <a:r>
              <a:rPr b="1" lang="sv"/>
              <a:t>Array </a:t>
            </a:r>
            <a:r>
              <a:rPr lang="sv"/>
              <a:t>- en datastruktur som innehåller ett antal värden i en viss ordning. En array är ofta alla elementen på rad i datorns minne. Den är optimerad för att ta lite minne och det ska gå fort att indexera.</a:t>
            </a:r>
          </a:p>
          <a:p>
            <a:pPr lvl="0">
              <a:spcBef>
                <a:spcPts val="0"/>
              </a:spcBef>
              <a:buNone/>
            </a:pPr>
            <a:r>
              <a:rPr b="1" lang="sv"/>
              <a:t>Lista </a:t>
            </a:r>
            <a:r>
              <a:rPr lang="sv"/>
              <a:t>- en datastruktur som innehåller ett antal värden i en viss ordning, som man kan ändra storleken på genom att lägga till eller ta bort element. Elementen kan ligga var som helst i minnet. Den är optimerad för att man ska kunna ändra dess storlek fort.</a:t>
            </a:r>
          </a:p>
          <a:p>
            <a:pPr lvl="0" rtl="0">
              <a:spcBef>
                <a:spcPts val="0"/>
              </a:spcBef>
              <a:buNone/>
            </a:pPr>
            <a:r>
              <a:rPr lang="sv"/>
              <a:t>Det är upp till webbläsaren (JavaScript-motorn) på vilket sätt arrayer i JavaScript ska implementeras. (troligen som en så kallad Hashtable)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Abstraktion</a:t>
            </a:r>
          </a:p>
        </p:txBody>
      </p:sp>
      <p:sp>
        <p:nvSpPr>
          <p:cNvPr id="86" name="Shape 86"/>
          <p:cNvSpPr txBox="1"/>
          <p:nvPr>
            <p:ph idx="1" type="body"/>
          </p:nvPr>
        </p:nvSpPr>
        <p:spPr>
          <a:xfrm>
            <a:off x="311700" y="1152475"/>
            <a:ext cx="8520600" cy="3990900"/>
          </a:xfrm>
          <a:prstGeom prst="rect">
            <a:avLst/>
          </a:prstGeom>
          <a:noFill/>
        </p:spPr>
        <p:txBody>
          <a:bodyPr anchorCtr="0" anchor="t" bIns="91425" lIns="91425" rIns="91425" tIns="91425">
            <a:noAutofit/>
          </a:bodyPr>
          <a:lstStyle/>
          <a:p>
            <a:pPr lvl="0">
              <a:spcBef>
                <a:spcPts val="0"/>
              </a:spcBef>
              <a:buNone/>
            </a:pPr>
            <a:r>
              <a:rPr lang="sv"/>
              <a:t>Vi låtsas att det finns en funktion </a:t>
            </a:r>
            <a:r>
              <a:rPr b="1" lang="sv">
                <a:latin typeface="Consolas"/>
                <a:ea typeface="Consolas"/>
                <a:cs typeface="Consolas"/>
                <a:sym typeface="Consolas"/>
              </a:rPr>
              <a:t>sum</a:t>
            </a:r>
            <a:r>
              <a:rPr b="1" lang="sv"/>
              <a:t> </a:t>
            </a:r>
            <a:r>
              <a:rPr lang="sv"/>
              <a:t>som räknar ut summan av en array.</a:t>
            </a:r>
          </a:p>
          <a:p>
            <a:pPr lvl="0">
              <a:spcBef>
                <a:spcPts val="0"/>
              </a:spcBef>
              <a:buNone/>
            </a:pPr>
            <a:r>
              <a:rPr lang="sv">
                <a:latin typeface="Consolas"/>
                <a:ea typeface="Consolas"/>
                <a:cs typeface="Consolas"/>
                <a:sym typeface="Consolas"/>
              </a:rPr>
              <a:t>// Alternativ 1</a:t>
            </a:r>
            <a:br>
              <a:rPr lang="sv">
                <a:latin typeface="Consolas"/>
                <a:ea typeface="Consolas"/>
                <a:cs typeface="Consolas"/>
                <a:sym typeface="Consolas"/>
              </a:rPr>
            </a:br>
            <a:r>
              <a:rPr lang="sv">
                <a:latin typeface="Consolas"/>
                <a:ea typeface="Consolas"/>
                <a:cs typeface="Consolas"/>
                <a:sym typeface="Consolas"/>
              </a:rPr>
              <a:t>let summa = 0;</a:t>
            </a:r>
            <a:br>
              <a:rPr lang="sv">
                <a:latin typeface="Consolas"/>
                <a:ea typeface="Consolas"/>
                <a:cs typeface="Consolas"/>
                <a:sym typeface="Consolas"/>
              </a:rPr>
            </a:br>
            <a:r>
              <a:rPr lang="sv">
                <a:latin typeface="Consolas"/>
                <a:ea typeface="Consolas"/>
                <a:cs typeface="Consolas"/>
                <a:sym typeface="Consolas"/>
              </a:rPr>
              <a:t>for( let i=0; i&lt;array.length; i++ ) {</a:t>
            </a:r>
            <a:br>
              <a:rPr lang="sv">
                <a:latin typeface="Consolas"/>
                <a:ea typeface="Consolas"/>
                <a:cs typeface="Consolas"/>
                <a:sym typeface="Consolas"/>
              </a:rPr>
            </a:br>
            <a:r>
              <a:rPr lang="sv">
                <a:latin typeface="Consolas"/>
                <a:ea typeface="Consolas"/>
                <a:cs typeface="Consolas"/>
                <a:sym typeface="Consolas"/>
              </a:rPr>
              <a:t>	summa += array[i];</a:t>
            </a:r>
            <a:br>
              <a:rPr lang="sv">
                <a:latin typeface="Consolas"/>
                <a:ea typeface="Consolas"/>
                <a:cs typeface="Consolas"/>
                <a:sym typeface="Consolas"/>
              </a:rPr>
            </a:br>
            <a:r>
              <a:rPr lang="sv">
                <a:latin typeface="Consolas"/>
                <a:ea typeface="Consolas"/>
                <a:cs typeface="Consolas"/>
                <a:sym typeface="Consolas"/>
              </a:rPr>
              <a:t>}</a:t>
            </a:r>
          </a:p>
          <a:p>
            <a:pPr lvl="0" rtl="0">
              <a:spcBef>
                <a:spcPts val="0"/>
              </a:spcBef>
              <a:buNone/>
            </a:pPr>
            <a:r>
              <a:rPr lang="sv">
                <a:latin typeface="Consolas"/>
                <a:ea typeface="Consolas"/>
                <a:cs typeface="Consolas"/>
                <a:sym typeface="Consolas"/>
              </a:rPr>
              <a:t>// Alternativ 2</a:t>
            </a:r>
            <a:br>
              <a:rPr lang="sv">
                <a:latin typeface="Consolas"/>
                <a:ea typeface="Consolas"/>
                <a:cs typeface="Consolas"/>
                <a:sym typeface="Consolas"/>
              </a:rPr>
            </a:br>
            <a:r>
              <a:rPr lang="sv">
                <a:latin typeface="Consolas"/>
                <a:ea typeface="Consolas"/>
                <a:cs typeface="Consolas"/>
                <a:sym typeface="Consolas"/>
              </a:rPr>
              <a:t>let summa = sum(array);</a:t>
            </a:r>
          </a:p>
          <a:p>
            <a:pPr lvl="0" rtl="0">
              <a:spcBef>
                <a:spcPts val="0"/>
              </a:spcBef>
              <a:buNone/>
            </a:pPr>
            <a:r>
              <a:rPr lang="sv"/>
              <a:t>Vilket är bästa sättet att räkna ut summan? Båda alternativen löser problemet. Men alternativ 2 är kortare och </a:t>
            </a:r>
            <a:r>
              <a:rPr lang="sv"/>
              <a:t>enklare </a:t>
            </a:r>
            <a:r>
              <a:rPr lang="sv"/>
              <a:t>att förstå.</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Abstraktion</a:t>
            </a:r>
          </a:p>
        </p:txBody>
      </p:sp>
      <p:sp>
        <p:nvSpPr>
          <p:cNvPr id="92" name="Shape 92"/>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t>Alternativ två uttrycker problemet i termer som </a:t>
            </a:r>
            <a:r>
              <a:rPr i="1" lang="sv"/>
              <a:t>beskriver </a:t>
            </a:r>
            <a:r>
              <a:rPr lang="sv"/>
              <a:t>det vi försöker åstadkomma. Det kallas att </a:t>
            </a:r>
            <a:r>
              <a:rPr b="1" lang="sv"/>
              <a:t>abstrahera</a:t>
            </a:r>
            <a:r>
              <a:rPr lang="sv"/>
              <a:t>. Genom att lägga kod som gör något vanligt i en egen funktion; kan vi göra det enklare att förstå koden och tänka kring den.</a:t>
            </a:r>
          </a:p>
          <a:p>
            <a:pPr lvl="0">
              <a:spcBef>
                <a:spcPts val="0"/>
              </a:spcBef>
              <a:buNone/>
            </a:pPr>
            <a:r>
              <a:rPr lang="sv"/>
              <a:t>Det är mycket vanligt att vi vill göra något </a:t>
            </a:r>
            <a:r>
              <a:rPr i="1" lang="sv"/>
              <a:t>för alla element i en lista</a:t>
            </a:r>
            <a:r>
              <a:rPr lang="sv"/>
              <a:t>. I stället för att skriva en for-loop varje gång kan vi göra en allmän funktion.</a:t>
            </a:r>
          </a:p>
          <a:p>
            <a:pPr lvl="0" rtl="0">
              <a:spcBef>
                <a:spcPts val="0"/>
              </a:spcBef>
              <a:buNone/>
            </a:pPr>
            <a:r>
              <a:rPr lang="sv">
                <a:latin typeface="Consolas"/>
                <a:ea typeface="Consolas"/>
                <a:cs typeface="Consolas"/>
                <a:sym typeface="Consolas"/>
              </a:rPr>
              <a:t>function forEach(array, </a:t>
            </a:r>
            <a:r>
              <a:rPr b="1" lang="sv">
                <a:latin typeface="Consolas"/>
                <a:ea typeface="Consolas"/>
                <a:cs typeface="Consolas"/>
                <a:sym typeface="Consolas"/>
              </a:rPr>
              <a:t>whatToDo</a:t>
            </a:r>
            <a:r>
              <a:rPr lang="sv">
                <a:latin typeface="Consolas"/>
                <a:ea typeface="Consolas"/>
                <a:cs typeface="Consolas"/>
                <a:sym typeface="Consolas"/>
              </a:rPr>
              <a:t>) {</a:t>
            </a:r>
            <a:br>
              <a:rPr lang="sv">
                <a:latin typeface="Consolas"/>
                <a:ea typeface="Consolas"/>
                <a:cs typeface="Consolas"/>
                <a:sym typeface="Consolas"/>
              </a:rPr>
            </a:br>
            <a:r>
              <a:rPr lang="sv">
                <a:latin typeface="Consolas"/>
                <a:ea typeface="Consolas"/>
                <a:cs typeface="Consolas"/>
                <a:sym typeface="Consolas"/>
              </a:rPr>
              <a:t>	for( let i=0; i &lt; array.length; i++ )</a:t>
            </a:r>
            <a:br>
              <a:rPr lang="sv">
                <a:latin typeface="Consolas"/>
                <a:ea typeface="Consolas"/>
                <a:cs typeface="Consolas"/>
                <a:sym typeface="Consolas"/>
              </a:rPr>
            </a:br>
            <a:r>
              <a:rPr lang="sv">
                <a:latin typeface="Consolas"/>
                <a:ea typeface="Consolas"/>
                <a:cs typeface="Consolas"/>
                <a:sym typeface="Consolas"/>
              </a:rPr>
              <a:t>		</a:t>
            </a:r>
            <a:r>
              <a:rPr b="1" lang="sv">
                <a:latin typeface="Consolas"/>
                <a:ea typeface="Consolas"/>
                <a:cs typeface="Consolas"/>
                <a:sym typeface="Consolas"/>
              </a:rPr>
              <a:t>whatToDo</a:t>
            </a:r>
            <a:r>
              <a:rPr lang="sv">
                <a:latin typeface="Consolas"/>
                <a:ea typeface="Consolas"/>
                <a:cs typeface="Consolas"/>
                <a:sym typeface="Consolas"/>
              </a:rPr>
              <a:t>( array[i] );</a:t>
            </a:r>
            <a:br>
              <a:rPr lang="sv">
                <a:latin typeface="Consolas"/>
                <a:ea typeface="Consolas"/>
                <a:cs typeface="Consolas"/>
                <a:sym typeface="Consolas"/>
              </a:rPr>
            </a:br>
            <a:r>
              <a:rPr lang="sv">
                <a:latin typeface="Consolas"/>
                <a:ea typeface="Consolas"/>
                <a:cs typeface="Consolas"/>
                <a:sym typeface="Consolas"/>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rtl="0">
              <a:spcBef>
                <a:spcPts val="0"/>
              </a:spcBef>
              <a:buNone/>
            </a:pPr>
            <a:r>
              <a:rPr lang="sv"/>
              <a:t>Exempel</a:t>
            </a:r>
          </a:p>
        </p:txBody>
      </p:sp>
      <p:sp>
        <p:nvSpPr>
          <p:cNvPr id="98" name="Shape 98"/>
          <p:cNvSpPr txBox="1"/>
          <p:nvPr>
            <p:ph idx="1" type="body"/>
          </p:nvPr>
        </p:nvSpPr>
        <p:spPr>
          <a:xfrm>
            <a:off x="311700" y="1152475"/>
            <a:ext cx="8520600" cy="2367600"/>
          </a:xfrm>
          <a:prstGeom prst="rect">
            <a:avLst/>
          </a:prstGeom>
        </p:spPr>
        <p:txBody>
          <a:bodyPr anchorCtr="0" anchor="t" bIns="91425" lIns="91425" rIns="91425" tIns="91425">
            <a:noAutofit/>
          </a:bodyPr>
          <a:lstStyle/>
          <a:p>
            <a:pPr lvl="0" rtl="0">
              <a:spcBef>
                <a:spcPts val="0"/>
              </a:spcBef>
              <a:buNone/>
            </a:pPr>
            <a:r>
              <a:rPr b="1" lang="sv"/>
              <a:t>forEach </a:t>
            </a:r>
            <a:r>
              <a:rPr lang="sv"/>
              <a:t>finns redan, som en metod till alla listor!</a:t>
            </a:r>
          </a:p>
          <a:p>
            <a:pPr lvl="0" rtl="0">
              <a:spcBef>
                <a:spcPts val="0"/>
              </a:spcBef>
              <a:buNone/>
            </a:pPr>
            <a:r>
              <a:rPr lang="sv">
                <a:latin typeface="Consolas"/>
                <a:ea typeface="Consolas"/>
                <a:cs typeface="Consolas"/>
                <a:sym typeface="Consolas"/>
              </a:rPr>
              <a:t>let lista = [1, 2, 3, 4, 5];</a:t>
            </a:r>
            <a:br>
              <a:rPr lang="sv">
                <a:latin typeface="Consolas"/>
                <a:ea typeface="Consolas"/>
                <a:cs typeface="Consolas"/>
                <a:sym typeface="Consolas"/>
              </a:rPr>
            </a:br>
            <a:r>
              <a:rPr lang="sv">
                <a:latin typeface="Consolas"/>
                <a:ea typeface="Consolas"/>
                <a:cs typeface="Consolas"/>
                <a:sym typeface="Consolas"/>
              </a:rPr>
              <a:t>lista.forEach( </a:t>
            </a:r>
            <a:r>
              <a:rPr lang="sv">
                <a:solidFill>
                  <a:srgbClr val="000000"/>
                </a:solidFill>
                <a:latin typeface="Consolas"/>
                <a:ea typeface="Consolas"/>
                <a:cs typeface="Consolas"/>
                <a:sym typeface="Consolas"/>
              </a:rPr>
              <a:t>function(x) {</a:t>
            </a:r>
            <a:br>
              <a:rPr lang="sv">
                <a:solidFill>
                  <a:srgbClr val="000000"/>
                </a:solidFill>
                <a:latin typeface="Consolas"/>
                <a:ea typeface="Consolas"/>
                <a:cs typeface="Consolas"/>
                <a:sym typeface="Consolas"/>
              </a:rPr>
            </a:br>
            <a:r>
              <a:rPr lang="sv">
                <a:solidFill>
                  <a:srgbClr val="000000"/>
                </a:solidFill>
                <a:latin typeface="Consolas"/>
                <a:ea typeface="Consolas"/>
                <a:cs typeface="Consolas"/>
                <a:sym typeface="Consolas"/>
              </a:rPr>
              <a:t>		console.log(x);</a:t>
            </a:r>
            <a:br>
              <a:rPr lang="sv">
                <a:solidFill>
                  <a:srgbClr val="000000"/>
                </a:solidFill>
                <a:latin typeface="Consolas"/>
                <a:ea typeface="Consolas"/>
                <a:cs typeface="Consolas"/>
                <a:sym typeface="Consolas"/>
              </a:rPr>
            </a:br>
            <a:r>
              <a:rPr lang="sv">
                <a:solidFill>
                  <a:srgbClr val="000000"/>
                </a:solidFill>
                <a:latin typeface="Consolas"/>
                <a:ea typeface="Consolas"/>
                <a:cs typeface="Consolas"/>
                <a:sym typeface="Consolas"/>
              </a:rPr>
              <a:t>	}</a:t>
            </a:r>
            <a:br>
              <a:rPr lang="sv">
                <a:latin typeface="Consolas"/>
                <a:ea typeface="Consolas"/>
                <a:cs typeface="Consolas"/>
                <a:sym typeface="Consolas"/>
              </a:rPr>
            </a:br>
            <a:r>
              <a:rPr lang="sv">
                <a:latin typeface="Consolas"/>
                <a:ea typeface="Consolas"/>
                <a:cs typeface="Consolas"/>
                <a:sym typeface="Consolas"/>
              </a:rPr>
              <a:t>);</a:t>
            </a:r>
          </a:p>
        </p:txBody>
      </p:sp>
      <p:sp>
        <p:nvSpPr>
          <p:cNvPr id="99" name="Shape 99"/>
          <p:cNvSpPr txBox="1"/>
          <p:nvPr/>
        </p:nvSpPr>
        <p:spPr>
          <a:xfrm>
            <a:off x="3771425" y="3098100"/>
            <a:ext cx="4935600" cy="1707000"/>
          </a:xfrm>
          <a:prstGeom prst="rect">
            <a:avLst/>
          </a:prstGeom>
          <a:noFill/>
          <a:ln>
            <a:noFill/>
          </a:ln>
        </p:spPr>
        <p:txBody>
          <a:bodyPr anchorCtr="0" anchor="t" bIns="91425" lIns="91425" rIns="91425" tIns="91425">
            <a:noAutofit/>
          </a:bodyPr>
          <a:lstStyle/>
          <a:p>
            <a:pPr lvl="0">
              <a:spcBef>
                <a:spcPts val="0"/>
              </a:spcBef>
              <a:buNone/>
            </a:pPr>
            <a:r>
              <a:rPr lang="sv" sz="1800">
                <a:solidFill>
                  <a:srgbClr val="666666"/>
                </a:solidFill>
                <a:latin typeface="Consolas"/>
                <a:ea typeface="Consolas"/>
                <a:cs typeface="Consolas"/>
                <a:sym typeface="Consolas"/>
              </a:rPr>
              <a:t>for( let i=0; i&lt;lista.length; i++ ) {</a:t>
            </a:r>
            <a:br>
              <a:rPr lang="sv" sz="1800">
                <a:solidFill>
                  <a:srgbClr val="666666"/>
                </a:solidFill>
                <a:latin typeface="Consolas"/>
                <a:ea typeface="Consolas"/>
                <a:cs typeface="Consolas"/>
                <a:sym typeface="Consolas"/>
              </a:rPr>
            </a:br>
            <a:r>
              <a:rPr lang="sv" sz="1800">
                <a:solidFill>
                  <a:srgbClr val="666666"/>
                </a:solidFill>
                <a:latin typeface="Consolas"/>
                <a:ea typeface="Consolas"/>
                <a:cs typeface="Consolas"/>
                <a:sym typeface="Consolas"/>
              </a:rPr>
              <a:t>	console.log( lista[i] );</a:t>
            </a:r>
            <a:br>
              <a:rPr lang="sv" sz="1800">
                <a:solidFill>
                  <a:srgbClr val="666666"/>
                </a:solidFill>
                <a:latin typeface="Consolas"/>
                <a:ea typeface="Consolas"/>
                <a:cs typeface="Consolas"/>
                <a:sym typeface="Consolas"/>
              </a:rPr>
            </a:br>
            <a:r>
              <a:rPr lang="sv" sz="1800">
                <a:solidFill>
                  <a:srgbClr val="666666"/>
                </a:solidFill>
                <a:latin typeface="Consolas"/>
                <a:ea typeface="Consolas"/>
                <a:cs typeface="Consolas"/>
                <a:sym typeface="Consolas"/>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Higher order functions</a:t>
            </a:r>
          </a:p>
        </p:txBody>
      </p:sp>
      <p:sp>
        <p:nvSpPr>
          <p:cNvPr id="105" name="Shape 105"/>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t>En "higher order function" är en funktion som antingen tar en annan funktion som parameter, eller returnerar en funktion. Exempel:</a:t>
            </a:r>
          </a:p>
          <a:p>
            <a:pPr lvl="0">
              <a:spcBef>
                <a:spcPts val="0"/>
              </a:spcBef>
              <a:buNone/>
            </a:pPr>
            <a:r>
              <a:rPr lang="sv">
                <a:latin typeface="Consolas"/>
                <a:ea typeface="Consolas"/>
                <a:cs typeface="Consolas"/>
                <a:sym typeface="Consolas"/>
              </a:rPr>
              <a:t>let f2 = </a:t>
            </a:r>
            <a:r>
              <a:rPr lang="sv" u="sng">
                <a:latin typeface="Consolas"/>
                <a:ea typeface="Consolas"/>
                <a:cs typeface="Consolas"/>
                <a:sym typeface="Consolas"/>
              </a:rPr>
              <a:t>function() {..};</a:t>
            </a:r>
            <a:br>
              <a:rPr lang="sv">
                <a:latin typeface="Consolas"/>
                <a:ea typeface="Consolas"/>
                <a:cs typeface="Consolas"/>
                <a:sym typeface="Consolas"/>
              </a:rPr>
            </a:br>
            <a:r>
              <a:rPr lang="sv">
                <a:latin typeface="Consolas"/>
                <a:ea typeface="Consolas"/>
                <a:cs typeface="Consolas"/>
                <a:sym typeface="Consolas"/>
              </a:rPr>
              <a:t>function f1( </a:t>
            </a:r>
            <a:r>
              <a:rPr lang="sv" u="sng">
                <a:latin typeface="Consolas"/>
                <a:ea typeface="Consolas"/>
                <a:cs typeface="Consolas"/>
                <a:sym typeface="Consolas"/>
              </a:rPr>
              <a:t>f2</a:t>
            </a:r>
            <a:r>
              <a:rPr lang="sv">
                <a:latin typeface="Consolas"/>
                <a:ea typeface="Consolas"/>
                <a:cs typeface="Consolas"/>
                <a:sym typeface="Consolas"/>
              </a:rPr>
              <a:t> ) {..}</a:t>
            </a:r>
          </a:p>
          <a:p>
            <a:pPr lvl="0">
              <a:spcBef>
                <a:spcPts val="0"/>
              </a:spcBef>
              <a:buNone/>
            </a:pPr>
            <a:r>
              <a:rPr lang="sv">
                <a:latin typeface="Consolas"/>
                <a:ea typeface="Consolas"/>
                <a:cs typeface="Consolas"/>
                <a:sym typeface="Consolas"/>
              </a:rPr>
              <a:t>function f3() { </a:t>
            </a:r>
            <a:r>
              <a:rPr lang="sv" u="sng">
                <a:latin typeface="Consolas"/>
                <a:ea typeface="Consolas"/>
                <a:cs typeface="Consolas"/>
                <a:sym typeface="Consolas"/>
              </a:rPr>
              <a:t>return function() {..}</a:t>
            </a:r>
            <a:r>
              <a:rPr lang="sv">
                <a:latin typeface="Consolas"/>
                <a:ea typeface="Consolas"/>
                <a:cs typeface="Consolas"/>
                <a:sym typeface="Consolas"/>
              </a:rPr>
              <a:t> }</a:t>
            </a:r>
          </a:p>
          <a:p>
            <a:pPr lvl="0">
              <a:spcBef>
                <a:spcPts val="0"/>
              </a:spcBef>
              <a:buNone/>
            </a:pPr>
            <a:r>
              <a:rPr lang="sv">
                <a:latin typeface="Consolas"/>
                <a:ea typeface="Consolas"/>
                <a:cs typeface="Consolas"/>
                <a:sym typeface="Consolas"/>
              </a:rPr>
              <a:t>function greaterThan(n) {</a:t>
            </a:r>
            <a:br>
              <a:rPr lang="sv">
                <a:latin typeface="Consolas"/>
                <a:ea typeface="Consolas"/>
                <a:cs typeface="Consolas"/>
                <a:sym typeface="Consolas"/>
              </a:rPr>
            </a:br>
            <a:r>
              <a:rPr lang="sv">
                <a:latin typeface="Consolas"/>
                <a:ea typeface="Consolas"/>
                <a:cs typeface="Consolas"/>
                <a:sym typeface="Consolas"/>
              </a:rPr>
              <a:t>	return </a:t>
            </a:r>
            <a:r>
              <a:rPr lang="sv" u="sng">
                <a:latin typeface="Consolas"/>
                <a:ea typeface="Consolas"/>
                <a:cs typeface="Consolas"/>
                <a:sym typeface="Consolas"/>
              </a:rPr>
              <a:t>function(m) { return m &gt; n; }</a:t>
            </a:r>
            <a:r>
              <a:rPr lang="sv">
                <a:latin typeface="Consolas"/>
                <a:ea typeface="Consolas"/>
                <a:cs typeface="Consolas"/>
                <a:sym typeface="Consolas"/>
              </a:rPr>
              <a:t>;</a:t>
            </a:r>
            <a:br>
              <a:rPr lang="sv">
                <a:latin typeface="Consolas"/>
                <a:ea typeface="Consolas"/>
                <a:cs typeface="Consolas"/>
                <a:sym typeface="Consolas"/>
              </a:rPr>
            </a:br>
            <a:r>
              <a:rPr lang="sv">
                <a:latin typeface="Consolas"/>
                <a:ea typeface="Consolas"/>
                <a:cs typeface="Consolas"/>
                <a:sym typeface="Consolas"/>
              </a:rPr>
              <a:t>}</a:t>
            </a:r>
          </a:p>
          <a:p>
            <a:pPr lvl="0" rtl="0">
              <a:spcBef>
                <a:spcPts val="0"/>
              </a:spcBef>
              <a:buNone/>
            </a:pPr>
            <a:r>
              <a:rPr lang="sv"/>
              <a:t>Vissa sådana funktioner kallas för </a:t>
            </a:r>
            <a:r>
              <a:rPr b="1" lang="sv"/>
              <a:t>callbacks</a:t>
            </a:r>
            <a:r>
              <a:rPr lang="sv"/>
              <a:t> - mer om dem senare i kursen.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