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a:t>Bilden tagen från http://html.net/tutorials/css/lesson13.php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mozilla.org/en-US/docs/Web/CSS/float" TargetMode="External"/><Relationship Id="rId4" Type="http://schemas.openxmlformats.org/officeDocument/2006/relationships/hyperlink" Target="https://developer.mozilla.org/en-US/docs/Web/CSS/cle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Web/CSS/displa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HTML och CSS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Flexbox</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flex, forts</a:t>
            </a:r>
          </a:p>
        </p:txBody>
      </p:sp>
      <p:sp>
        <p:nvSpPr>
          <p:cNvPr id="110" name="Shape 110"/>
          <p:cNvSpPr txBox="1"/>
          <p:nvPr>
            <p:ph idx="1" type="body"/>
          </p:nvPr>
        </p:nvSpPr>
        <p:spPr>
          <a:xfrm>
            <a:off x="311700" y="1152475"/>
            <a:ext cx="8520600" cy="3811200"/>
          </a:xfrm>
          <a:prstGeom prst="rect">
            <a:avLst/>
          </a:prstGeom>
        </p:spPr>
        <p:txBody>
          <a:bodyPr anchorCtr="0" anchor="t" bIns="91425" lIns="91425" rIns="91425" tIns="91425">
            <a:noAutofit/>
          </a:bodyPr>
          <a:lstStyle/>
          <a:p>
            <a:pPr lvl="0" rtl="0">
              <a:spcBef>
                <a:spcPts val="0"/>
              </a:spcBef>
              <a:buNone/>
            </a:pPr>
            <a:r>
              <a:rPr b="1" lang="sv"/>
              <a:t>Flex item</a:t>
            </a:r>
            <a:r>
              <a:rPr lang="sv"/>
              <a:t>: ett element som har en </a:t>
            </a:r>
            <a:r>
              <a:rPr i="1" lang="sv"/>
              <a:t>flex container</a:t>
            </a:r>
            <a:r>
              <a:rPr lang="sv"/>
              <a:t> som </a:t>
            </a:r>
            <a:r>
              <a:rPr i="1" lang="sv"/>
              <a:t>parent</a:t>
            </a:r>
            <a:r>
              <a:rPr lang="sv"/>
              <a:t>. Har flera properties:</a:t>
            </a:r>
          </a:p>
          <a:p>
            <a:pPr indent="-228600" lvl="0" marL="457200" rtl="0">
              <a:spcBef>
                <a:spcPts val="0"/>
              </a:spcBef>
              <a:buChar char="●"/>
            </a:pPr>
            <a:r>
              <a:rPr lang="sv">
                <a:latin typeface="Consolas"/>
                <a:ea typeface="Consolas"/>
                <a:cs typeface="Consolas"/>
                <a:sym typeface="Consolas"/>
              </a:rPr>
              <a:t>flex</a:t>
            </a:r>
            <a:r>
              <a:rPr lang="sv"/>
              <a:t> - kortform av </a:t>
            </a:r>
            <a:r>
              <a:rPr lang="sv">
                <a:latin typeface="Consolas"/>
                <a:ea typeface="Consolas"/>
                <a:cs typeface="Consolas"/>
                <a:sym typeface="Consolas"/>
              </a:rPr>
              <a:t>flex-grow</a:t>
            </a:r>
            <a:r>
              <a:rPr lang="sv"/>
              <a:t>, </a:t>
            </a:r>
            <a:r>
              <a:rPr lang="sv">
                <a:latin typeface="Consolas"/>
                <a:ea typeface="Consolas"/>
                <a:cs typeface="Consolas"/>
                <a:sym typeface="Consolas"/>
              </a:rPr>
              <a:t>flex-shrink</a:t>
            </a:r>
            <a:r>
              <a:rPr lang="sv"/>
              <a:t> och </a:t>
            </a:r>
            <a:r>
              <a:rPr lang="sv">
                <a:latin typeface="Consolas"/>
                <a:ea typeface="Consolas"/>
                <a:cs typeface="Consolas"/>
                <a:sym typeface="Consolas"/>
              </a:rPr>
              <a:t>flex-basis</a:t>
            </a:r>
            <a:r>
              <a:rPr lang="sv"/>
              <a:t> (jfr </a:t>
            </a:r>
            <a:r>
              <a:rPr lang="sv">
                <a:latin typeface="Consolas"/>
                <a:ea typeface="Consolas"/>
                <a:cs typeface="Consolas"/>
                <a:sym typeface="Consolas"/>
              </a:rPr>
              <a:t>border</a:t>
            </a:r>
            <a:r>
              <a:rPr lang="sv"/>
              <a:t>)</a:t>
            </a:r>
          </a:p>
          <a:p>
            <a:pPr indent="-228600" lvl="0" marL="457200" rtl="0">
              <a:spcBef>
                <a:spcPts val="0"/>
              </a:spcBef>
              <a:buChar char="●"/>
            </a:pPr>
            <a:r>
              <a:rPr lang="sv">
                <a:latin typeface="Consolas"/>
                <a:ea typeface="Consolas"/>
                <a:cs typeface="Consolas"/>
                <a:sym typeface="Consolas"/>
              </a:rPr>
              <a:t>flex-basis</a:t>
            </a:r>
            <a:r>
              <a:rPr lang="sv"/>
              <a:t> - utgångsstorleken för elementet, </a:t>
            </a:r>
            <a:r>
              <a:rPr lang="sv">
                <a:latin typeface="Consolas"/>
                <a:ea typeface="Consolas"/>
                <a:cs typeface="Consolas"/>
                <a:sym typeface="Consolas"/>
              </a:rPr>
              <a:t>auto</a:t>
            </a:r>
            <a:r>
              <a:rPr lang="sv"/>
              <a:t> om webbläsaren ska få bestämma det själv</a:t>
            </a:r>
          </a:p>
          <a:p>
            <a:pPr indent="-228600" lvl="0" marL="457200" rtl="0">
              <a:spcBef>
                <a:spcPts val="0"/>
              </a:spcBef>
              <a:buChar char="●"/>
            </a:pPr>
            <a:r>
              <a:rPr lang="sv">
                <a:latin typeface="Consolas"/>
                <a:ea typeface="Consolas"/>
                <a:cs typeface="Consolas"/>
                <a:sym typeface="Consolas"/>
              </a:rPr>
              <a:t>flex-grow</a:t>
            </a:r>
            <a:r>
              <a:rPr lang="sv"/>
              <a:t> - hur mycket elementet växer i förhållande till andra element när det tillgängliga utrymmet växer</a:t>
            </a:r>
          </a:p>
          <a:p>
            <a:pPr indent="-228600" lvl="0" marL="457200" rtl="0">
              <a:spcBef>
                <a:spcPts val="0"/>
              </a:spcBef>
              <a:buChar char="●"/>
            </a:pPr>
            <a:r>
              <a:rPr lang="sv">
                <a:latin typeface="Consolas"/>
                <a:ea typeface="Consolas"/>
                <a:cs typeface="Consolas"/>
                <a:sym typeface="Consolas"/>
              </a:rPr>
              <a:t>flex-shrink</a:t>
            </a:r>
            <a:r>
              <a:rPr lang="sv"/>
              <a:t> - hur mycket elementet minskar i förhållande till andra element när det tillgängliga utrymmet krymper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Display: flex, forts</a:t>
            </a:r>
          </a:p>
        </p:txBody>
      </p:sp>
      <p:sp>
        <p:nvSpPr>
          <p:cNvPr id="116" name="Shape 116"/>
          <p:cNvSpPr txBox="1"/>
          <p:nvPr>
            <p:ph idx="1" type="body"/>
          </p:nvPr>
        </p:nvSpPr>
        <p:spPr>
          <a:xfrm>
            <a:off x="311700" y="1152475"/>
            <a:ext cx="8520600" cy="3883500"/>
          </a:xfrm>
          <a:prstGeom prst="rect">
            <a:avLst/>
          </a:prstGeom>
        </p:spPr>
        <p:txBody>
          <a:bodyPr anchorCtr="0" anchor="t" bIns="91425" lIns="91425" rIns="91425" tIns="91425">
            <a:noAutofit/>
          </a:bodyPr>
          <a:lstStyle/>
          <a:p>
            <a:pPr lvl="0">
              <a:spcBef>
                <a:spcPts val="0"/>
              </a:spcBef>
              <a:buNone/>
            </a:pPr>
            <a:r>
              <a:rPr lang="sv"/>
              <a:t>Om alla flex items i en container ska ändra storlek i samma takt, använd</a:t>
            </a:r>
          </a:p>
          <a:p>
            <a:pPr indent="387350" lvl="0">
              <a:spcBef>
                <a:spcPts val="0"/>
              </a:spcBef>
              <a:buClr>
                <a:schemeClr val="dk1"/>
              </a:buClr>
              <a:buSzPct val="61111"/>
              <a:buFont typeface="Arial"/>
              <a:buNone/>
            </a:pPr>
            <a:r>
              <a:rPr lang="sv">
                <a:latin typeface="Consolas"/>
                <a:ea typeface="Consolas"/>
                <a:cs typeface="Consolas"/>
                <a:sym typeface="Consolas"/>
              </a:rPr>
              <a:t>flex: 1 1 auto</a:t>
            </a:r>
          </a:p>
          <a:p>
            <a:pPr lvl="0" rtl="0">
              <a:spcBef>
                <a:spcPts val="0"/>
              </a:spcBef>
              <a:buNone/>
            </a:pPr>
            <a:r>
              <a:rPr lang="sv"/>
              <a:t>Om en flex item alltid ska ha konstant storlek stänger man av både grow och shrink och sätter basis till storleken:</a:t>
            </a:r>
          </a:p>
          <a:p>
            <a:pPr indent="457200" lvl="0" rtl="0">
              <a:spcBef>
                <a:spcPts val="0"/>
              </a:spcBef>
              <a:buNone/>
            </a:pPr>
            <a:r>
              <a:rPr lang="sv">
                <a:latin typeface="Consolas"/>
                <a:ea typeface="Consolas"/>
                <a:cs typeface="Consolas"/>
                <a:sym typeface="Consolas"/>
              </a:rPr>
              <a:t>flex: 0 0 200px;</a:t>
            </a:r>
          </a:p>
          <a:p>
            <a:pPr lvl="0">
              <a:spcBef>
                <a:spcPts val="0"/>
              </a:spcBef>
              <a:buNone/>
            </a:pPr>
            <a:r>
              <a:rPr lang="sv"/>
              <a:t>Vad blir effekten av följande?</a:t>
            </a:r>
          </a:p>
          <a:p>
            <a:pPr indent="-228600" lvl="0" marL="457200" rtl="0">
              <a:spcBef>
                <a:spcPts val="0"/>
              </a:spcBef>
              <a:buChar char="●"/>
            </a:pPr>
            <a:r>
              <a:rPr lang="sv">
                <a:latin typeface="Consolas"/>
                <a:ea typeface="Consolas"/>
                <a:cs typeface="Consolas"/>
                <a:sym typeface="Consolas"/>
              </a:rPr>
              <a:t>flex: 1 2 auto;</a:t>
            </a:r>
          </a:p>
          <a:p>
            <a:pPr indent="-228600" lvl="0" marL="457200" rtl="0">
              <a:spcBef>
                <a:spcPts val="0"/>
              </a:spcBef>
              <a:buChar char="●"/>
            </a:pPr>
            <a:r>
              <a:rPr lang="sv">
                <a:latin typeface="Consolas"/>
                <a:ea typeface="Consolas"/>
                <a:cs typeface="Consolas"/>
                <a:sym typeface="Consolas"/>
              </a:rPr>
              <a:t>flex: 3 1 400px;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Exempel</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	div { border: 1px solid darkgray; padding: 4px; margin: 4px; }</a:t>
            </a:r>
            <a:br>
              <a:rPr lang="sv">
                <a:latin typeface="Consolas"/>
                <a:ea typeface="Consolas"/>
                <a:cs typeface="Consolas"/>
                <a:sym typeface="Consolas"/>
              </a:rPr>
            </a:br>
            <a:r>
              <a:rPr lang="sv">
                <a:latin typeface="Consolas"/>
                <a:ea typeface="Consolas"/>
                <a:cs typeface="Consolas"/>
                <a:sym typeface="Consolas"/>
              </a:rPr>
              <a:t>	#flexdiv { display: flex; flex-direction: row; }</a:t>
            </a:r>
            <a:br>
              <a:rPr lang="sv">
                <a:latin typeface="Consolas"/>
                <a:ea typeface="Consolas"/>
                <a:cs typeface="Consolas"/>
                <a:sym typeface="Consolas"/>
              </a:rPr>
            </a:br>
            <a:r>
              <a:rPr lang="sv">
                <a:latin typeface="Consolas"/>
                <a:ea typeface="Consolas"/>
                <a:cs typeface="Consolas"/>
                <a:sym typeface="Consolas"/>
              </a:rPr>
              <a:t>	#flexdiv &gt; * { flex: 1 1 auto; }</a:t>
            </a:r>
            <a:br>
              <a:rPr lang="sv">
                <a:latin typeface="Consolas"/>
                <a:ea typeface="Consolas"/>
                <a:cs typeface="Consolas"/>
                <a:sym typeface="Consolas"/>
              </a:rPr>
            </a:br>
            <a:r>
              <a:rPr lang="sv">
                <a:latin typeface="Consolas"/>
                <a:ea typeface="Consolas"/>
                <a:cs typeface="Consolas"/>
                <a:sym typeface="Consolas"/>
              </a:rPr>
              <a:t>&lt;/style&gt;</a:t>
            </a:r>
            <a:br>
              <a:rPr lang="sv">
                <a:latin typeface="Consolas"/>
                <a:ea typeface="Consolas"/>
                <a:cs typeface="Consolas"/>
                <a:sym typeface="Consolas"/>
              </a:rPr>
            </a:br>
            <a:r>
              <a:rPr lang="sv">
                <a:latin typeface="Consolas"/>
                <a:ea typeface="Consolas"/>
                <a:cs typeface="Consolas"/>
                <a:sym typeface="Consolas"/>
              </a:rPr>
              <a:t>&lt;div id="flexdiv"&gt;</a:t>
            </a:r>
            <a:br>
              <a:rPr lang="sv">
                <a:latin typeface="Consolas"/>
                <a:ea typeface="Consolas"/>
                <a:cs typeface="Consolas"/>
                <a:sym typeface="Consolas"/>
              </a:rPr>
            </a:br>
            <a:r>
              <a:rPr lang="sv">
                <a:latin typeface="Consolas"/>
                <a:ea typeface="Consolas"/>
                <a:cs typeface="Consolas"/>
                <a:sym typeface="Consolas"/>
              </a:rPr>
              <a:t>	&lt;div&gt; 1 &lt;/div&gt;</a:t>
            </a:r>
            <a:br>
              <a:rPr lang="sv">
                <a:latin typeface="Consolas"/>
                <a:ea typeface="Consolas"/>
                <a:cs typeface="Consolas"/>
                <a:sym typeface="Consolas"/>
              </a:rPr>
            </a:br>
            <a:r>
              <a:rPr lang="sv">
                <a:latin typeface="Consolas"/>
                <a:ea typeface="Consolas"/>
                <a:cs typeface="Consolas"/>
                <a:sym typeface="Consolas"/>
              </a:rPr>
              <a:t>	&lt;div&gt; 2 &lt;/div&gt;</a:t>
            </a:r>
            <a:br>
              <a:rPr lang="sv">
                <a:latin typeface="Consolas"/>
                <a:ea typeface="Consolas"/>
                <a:cs typeface="Consolas"/>
                <a:sym typeface="Consolas"/>
              </a:rPr>
            </a:br>
            <a:r>
              <a:rPr lang="sv">
                <a:latin typeface="Consolas"/>
                <a:ea typeface="Consolas"/>
                <a:cs typeface="Consolas"/>
                <a:sym typeface="Consolas"/>
              </a:rPr>
              <a:t>	&lt;div&gt; 3 &lt;/div&gt;</a:t>
            </a:r>
            <a:br>
              <a:rPr lang="sv">
                <a:latin typeface="Consolas"/>
                <a:ea typeface="Consolas"/>
                <a:cs typeface="Consolas"/>
                <a:sym typeface="Consolas"/>
              </a:rPr>
            </a:br>
            <a:r>
              <a:rPr lang="sv">
                <a:latin typeface="Consolas"/>
                <a:ea typeface="Consolas"/>
                <a:cs typeface="Consolas"/>
                <a:sym typeface="Consolas"/>
              </a:rPr>
              <a:t>&lt;/div&gt;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6</a:t>
            </a:r>
          </a:p>
        </p:txBody>
      </p:sp>
      <p:sp>
        <p:nvSpPr>
          <p:cNvPr id="128" name="Shape 128"/>
          <p:cNvSpPr txBox="1"/>
          <p:nvPr>
            <p:ph idx="1" type="body"/>
          </p:nvPr>
        </p:nvSpPr>
        <p:spPr>
          <a:xfrm>
            <a:off x="311700" y="1152475"/>
            <a:ext cx="8520600" cy="3907500"/>
          </a:xfrm>
          <a:prstGeom prst="rect">
            <a:avLst/>
          </a:prstGeom>
        </p:spPr>
        <p:txBody>
          <a:bodyPr anchorCtr="0" anchor="t" bIns="91425" lIns="91425" rIns="91425" tIns="91425">
            <a:noAutofit/>
          </a:bodyPr>
          <a:lstStyle/>
          <a:p>
            <a:pPr lvl="0">
              <a:spcBef>
                <a:spcPts val="0"/>
              </a:spcBef>
              <a:buNone/>
            </a:pPr>
            <a:r>
              <a:rPr lang="sv"/>
              <a:t>1 Skapa en webbsida där texten wrappar runt en bild som ligger antingen på höger eller vänster sida i en container (div). Den ska ligga på GitHub. Exempel:</a:t>
            </a:r>
          </a:p>
          <a:p>
            <a:pPr lvl="0">
              <a:spcBef>
                <a:spcPts val="0"/>
              </a:spcBef>
              <a:buNone/>
            </a:pPr>
            <a:r>
              <a:rPr lang="sv"/>
              <a:t>2 Lägg till en ny sektion på</a:t>
            </a:r>
            <a:br>
              <a:rPr lang="sv"/>
            </a:br>
            <a:r>
              <a:rPr lang="sv"/>
              <a:t>webbsidan, som har en tabell. Tabellen</a:t>
            </a:r>
            <a:br>
              <a:rPr lang="sv"/>
            </a:br>
            <a:r>
              <a:rPr lang="sv"/>
              <a:t>ska inte skapas med table-elementet</a:t>
            </a:r>
            <a:br>
              <a:rPr lang="sv"/>
            </a:br>
            <a:r>
              <a:rPr lang="sv"/>
              <a:t>utan med display: table.</a:t>
            </a:r>
          </a:p>
          <a:p>
            <a:pPr lvl="0">
              <a:spcBef>
                <a:spcPts val="0"/>
              </a:spcBef>
              <a:buNone/>
            </a:pPr>
            <a:r>
              <a:rPr lang="sv"/>
              <a:t>3 Lägg till en ny sektion på</a:t>
            </a:r>
            <a:br>
              <a:rPr lang="sv"/>
            </a:br>
            <a:r>
              <a:rPr lang="sv"/>
              <a:t>webbsidan, som efterliknar den vänstra</a:t>
            </a:r>
            <a:br>
              <a:rPr lang="sv"/>
            </a:br>
            <a:r>
              <a:rPr lang="sv"/>
              <a:t>bilden på slide #8. Använd flex.</a:t>
            </a:r>
          </a:p>
          <a:p>
            <a:pPr lvl="0">
              <a:spcBef>
                <a:spcPts val="0"/>
              </a:spcBef>
              <a:buNone/>
            </a:pPr>
            <a:r>
              <a:rPr lang="sv"/>
              <a:t>4 Fortsätt med CodeAcademy: hela </a:t>
            </a:r>
            <a:r>
              <a:rPr i="1" lang="sv"/>
              <a:t>HTML &amp; CSS</a:t>
            </a:r>
            <a:r>
              <a:rPr lang="sv"/>
              <a:t> och börja på </a:t>
            </a:r>
            <a:r>
              <a:rPr i="1" lang="sv"/>
              <a:t>Make a Website</a:t>
            </a:r>
          </a:p>
        </p:txBody>
      </p:sp>
      <p:pic>
        <p:nvPicPr>
          <p:cNvPr descr="A left-floating box with a picture and text wrapped around it" id="129" name="Shape 129"/>
          <p:cNvPicPr preferRelativeResize="0"/>
          <p:nvPr/>
        </p:nvPicPr>
        <p:blipFill>
          <a:blip r:embed="rId3">
            <a:alphaModFix/>
          </a:blip>
          <a:stretch>
            <a:fillRect/>
          </a:stretch>
        </p:blipFill>
        <p:spPr>
          <a:xfrm>
            <a:off x="4536512" y="1957200"/>
            <a:ext cx="4448175" cy="245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CSS clear, float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"The float CSS property specifies that an element should be taken from the normal flow and placed along the left or right side of its container, where text and inline elements will wrap around it."</a:t>
            </a:r>
          </a:p>
          <a:p>
            <a:pPr lvl="0">
              <a:spcBef>
                <a:spcPts val="0"/>
              </a:spcBef>
              <a:buNone/>
            </a:pPr>
            <a:r>
              <a:rPr lang="sv"/>
              <a:t>"The clear CSS property specifies whether an element can be next to floating elements that precede it or must be moved down (cleared) below them."</a:t>
            </a:r>
          </a:p>
          <a:p>
            <a:pPr lvl="0">
              <a:spcBef>
                <a:spcPts val="0"/>
              </a:spcBef>
              <a:buNone/>
            </a:pPr>
            <a:r>
              <a:rPr lang="sv">
                <a:latin typeface="Consolas"/>
                <a:ea typeface="Consolas"/>
                <a:cs typeface="Consolas"/>
                <a:sym typeface="Consolas"/>
              </a:rPr>
              <a:t>float</a:t>
            </a:r>
            <a:r>
              <a:rPr lang="sv"/>
              <a:t> och </a:t>
            </a:r>
            <a:r>
              <a:rPr lang="sv">
                <a:latin typeface="Consolas"/>
                <a:ea typeface="Consolas"/>
                <a:cs typeface="Consolas"/>
                <a:sym typeface="Consolas"/>
              </a:rPr>
              <a:t>clear</a:t>
            </a:r>
            <a:r>
              <a:rPr lang="sv"/>
              <a:t> används bland annat för att göra så att text wrappar runt bilder på ett snyggt sätt.</a:t>
            </a:r>
          </a:p>
          <a:p>
            <a:pPr lvl="0">
              <a:spcBef>
                <a:spcPts val="0"/>
              </a:spcBef>
              <a:buNone/>
            </a:pPr>
            <a:r>
              <a:rPr lang="sv"/>
              <a:t>Exempel på MDN: </a:t>
            </a:r>
            <a:r>
              <a:rPr lang="sv" u="sng">
                <a:solidFill>
                  <a:schemeClr val="hlink"/>
                </a:solidFill>
                <a:hlinkClick r:id="rId3"/>
              </a:rPr>
              <a:t>float</a:t>
            </a:r>
            <a:r>
              <a:rPr lang="sv"/>
              <a:t>, </a:t>
            </a:r>
            <a:r>
              <a:rPr lang="sv" u="sng">
                <a:solidFill>
                  <a:schemeClr val="hlink"/>
                </a:solidFill>
                <a:hlinkClick r:id="rId4"/>
              </a:rPr>
              <a:t>clear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Display</a:t>
            </a:r>
          </a:p>
        </p:txBody>
      </p:sp>
      <p:sp>
        <p:nvSpPr>
          <p:cNvPr id="67" name="Shape 67"/>
          <p:cNvSpPr txBox="1"/>
          <p:nvPr>
            <p:ph idx="1" type="body"/>
          </p:nvPr>
        </p:nvSpPr>
        <p:spPr>
          <a:xfrm>
            <a:off x="311700" y="1152475"/>
            <a:ext cx="8520600" cy="37869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Display</a:t>
            </a:r>
            <a:r>
              <a:rPr lang="sv"/>
              <a:t> är en CSS-property som styr hur ett element visas. Det kan ha många olika värden, de vanligaste är:</a:t>
            </a:r>
          </a:p>
          <a:p>
            <a:pPr indent="-228600" lvl="0" marL="457200" rtl="0">
              <a:spcBef>
                <a:spcPts val="0"/>
              </a:spcBef>
              <a:buChar char="●"/>
            </a:pPr>
            <a:r>
              <a:rPr lang="sv"/>
              <a:t>none</a:t>
            </a:r>
          </a:p>
          <a:p>
            <a:pPr indent="-228600" lvl="0" marL="457200" rtl="0">
              <a:spcBef>
                <a:spcPts val="0"/>
              </a:spcBef>
              <a:buChar char="●"/>
            </a:pPr>
            <a:r>
              <a:rPr lang="sv"/>
              <a:t>block</a:t>
            </a:r>
          </a:p>
          <a:p>
            <a:pPr indent="-228600" lvl="0" marL="457200" rtl="0">
              <a:spcBef>
                <a:spcPts val="0"/>
              </a:spcBef>
              <a:buChar char="●"/>
            </a:pPr>
            <a:r>
              <a:rPr lang="sv"/>
              <a:t>inline</a:t>
            </a:r>
          </a:p>
          <a:p>
            <a:pPr indent="-228600" lvl="0" marL="457200" rtl="0">
              <a:spcBef>
                <a:spcPts val="0"/>
              </a:spcBef>
              <a:buChar char="●"/>
            </a:pPr>
            <a:r>
              <a:rPr lang="sv"/>
              <a:t>inline-block</a:t>
            </a:r>
          </a:p>
          <a:p>
            <a:pPr indent="-228600" lvl="0" marL="457200" rtl="0">
              <a:spcBef>
                <a:spcPts val="0"/>
              </a:spcBef>
              <a:buChar char="●"/>
            </a:pPr>
            <a:r>
              <a:rPr lang="sv"/>
              <a:t>flex …</a:t>
            </a:r>
          </a:p>
          <a:p>
            <a:pPr indent="-228600" lvl="0" marL="457200" rtl="0">
              <a:spcBef>
                <a:spcPts val="0"/>
              </a:spcBef>
              <a:buChar char="●"/>
            </a:pPr>
            <a:r>
              <a:rPr lang="sv"/>
              <a:t>list-item</a:t>
            </a:r>
          </a:p>
          <a:p>
            <a:pPr indent="-228600" lvl="0" marL="457200" rtl="0">
              <a:spcBef>
                <a:spcPts val="0"/>
              </a:spcBef>
              <a:buChar char="●"/>
            </a:pPr>
            <a:r>
              <a:rPr lang="sv"/>
              <a:t>table … </a:t>
            </a:r>
          </a:p>
          <a:p>
            <a:pPr lvl="0" rtl="0">
              <a:spcBef>
                <a:spcPts val="0"/>
              </a:spcBef>
              <a:buNone/>
            </a:pPr>
            <a:r>
              <a:rPr lang="sv"/>
              <a:t>Fullständig syntax: </a:t>
            </a:r>
            <a:r>
              <a:rPr lang="sv" u="sng">
                <a:solidFill>
                  <a:schemeClr val="hlink"/>
                </a:solidFill>
                <a:hlinkClick r:id="rId3"/>
              </a:rPr>
              <a:t>MDN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forts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sv"/>
              <a:t>Display påverkar hur ett element visas på sidan. Standardinställningen är olika för varje element.</a:t>
            </a:r>
          </a:p>
          <a:p>
            <a:pPr lvl="0">
              <a:spcBef>
                <a:spcPts val="0"/>
              </a:spcBef>
              <a:buNone/>
            </a:pPr>
            <a:r>
              <a:rPr lang="sv">
                <a:latin typeface="Consolas"/>
                <a:ea typeface="Consolas"/>
                <a:cs typeface="Consolas"/>
                <a:sym typeface="Consolas"/>
              </a:rPr>
              <a:t>none</a:t>
            </a:r>
            <a:r>
              <a:rPr lang="sv"/>
              <a:t>		- gör ett element osynligt. När kan det vara användbart?</a:t>
            </a:r>
          </a:p>
          <a:p>
            <a:pPr lvl="0">
              <a:spcBef>
                <a:spcPts val="0"/>
              </a:spcBef>
              <a:buNone/>
            </a:pPr>
            <a:r>
              <a:rPr lang="sv">
                <a:latin typeface="Consolas"/>
                <a:ea typeface="Consolas"/>
                <a:cs typeface="Consolas"/>
                <a:sym typeface="Consolas"/>
              </a:rPr>
              <a:t>block</a:t>
            </a:r>
            <a:r>
              <a:rPr lang="sv"/>
              <a:t>		- visar elementet som ett block-element</a:t>
            </a:r>
          </a:p>
          <a:p>
            <a:pPr lvl="0">
              <a:spcBef>
                <a:spcPts val="0"/>
              </a:spcBef>
              <a:buNone/>
            </a:pPr>
            <a:r>
              <a:rPr lang="sv">
                <a:latin typeface="Consolas"/>
                <a:ea typeface="Consolas"/>
                <a:cs typeface="Consolas"/>
                <a:sym typeface="Consolas"/>
              </a:rPr>
              <a:t>inline</a:t>
            </a:r>
            <a:r>
              <a:rPr lang="sv"/>
              <a:t>		- visar elementet som ett inline-element</a:t>
            </a:r>
          </a:p>
          <a:p>
            <a:pPr lvl="0">
              <a:spcBef>
                <a:spcPts val="0"/>
              </a:spcBef>
              <a:buClr>
                <a:schemeClr val="dk1"/>
              </a:buClr>
              <a:buSzPct val="61111"/>
              <a:buFont typeface="Arial"/>
              <a:buNone/>
            </a:pPr>
            <a:r>
              <a:rPr lang="sv">
                <a:latin typeface="Consolas"/>
                <a:ea typeface="Consolas"/>
                <a:cs typeface="Consolas"/>
                <a:sym typeface="Consolas"/>
              </a:rPr>
              <a:t>inline-block</a:t>
            </a:r>
            <a:r>
              <a:rPr lang="sv"/>
              <a:t>	- visar elementet som ett inline-element, som man kan</a:t>
            </a:r>
            <a:br>
              <a:rPr lang="sv"/>
            </a:br>
            <a:r>
              <a:rPr lang="sv"/>
              <a:t>				ange storlek på</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Display, forts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Display påverkar hur ett element visas på sidan. Standardinställningen är olika för varje element.</a:t>
            </a:r>
          </a:p>
          <a:p>
            <a:pPr lvl="0" rtl="0">
              <a:spcBef>
                <a:spcPts val="0"/>
              </a:spcBef>
              <a:buNone/>
            </a:pPr>
            <a:r>
              <a:rPr lang="sv">
                <a:latin typeface="Consolas"/>
                <a:ea typeface="Consolas"/>
                <a:cs typeface="Consolas"/>
                <a:sym typeface="Consolas"/>
              </a:rPr>
              <a:t>list-item</a:t>
            </a:r>
            <a:r>
              <a:rPr lang="sv"/>
              <a:t>	- visar ett element som en del av en lista</a:t>
            </a:r>
          </a:p>
          <a:p>
            <a:pPr lvl="0" rtl="0">
              <a:spcBef>
                <a:spcPts val="0"/>
              </a:spcBef>
              <a:buNone/>
            </a:pPr>
            <a:r>
              <a:rPr lang="sv">
                <a:latin typeface="Consolas"/>
                <a:ea typeface="Consolas"/>
                <a:cs typeface="Consolas"/>
                <a:sym typeface="Consolas"/>
              </a:rPr>
              <a:t>table</a:t>
            </a:r>
            <a:r>
              <a:rPr lang="sv"/>
              <a:t>	… 	- flera olika display-värden, får element att visas som en tabell</a:t>
            </a:r>
          </a:p>
          <a:p>
            <a:pPr lvl="0" rtl="0">
              <a:spcBef>
                <a:spcPts val="0"/>
              </a:spcBef>
              <a:buNone/>
            </a:pPr>
            <a:r>
              <a:rPr lang="sv">
                <a:latin typeface="Consolas"/>
                <a:ea typeface="Consolas"/>
                <a:cs typeface="Consolas"/>
                <a:sym typeface="Consolas"/>
              </a:rPr>
              <a:t>flex</a:t>
            </a:r>
            <a:r>
              <a:rPr lang="sv"/>
              <a:t>		- flera olika display-värden, tillåter bl.a. vertikal centrering</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Display: table, exempel</a:t>
            </a:r>
          </a:p>
        </p:txBody>
      </p:sp>
      <p:sp>
        <p:nvSpPr>
          <p:cNvPr id="85" name="Shape 85"/>
          <p:cNvSpPr txBox="1"/>
          <p:nvPr>
            <p:ph idx="1" type="body"/>
          </p:nvPr>
        </p:nvSpPr>
        <p:spPr>
          <a:xfrm>
            <a:off x="311700" y="1152475"/>
            <a:ext cx="4182000" cy="3690600"/>
          </a:xfrm>
          <a:prstGeom prst="rect">
            <a:avLst/>
          </a:prstGeom>
        </p:spPr>
        <p:txBody>
          <a:bodyPr anchorCtr="0" anchor="t" bIns="91425" lIns="91425" rIns="91425" tIns="91425">
            <a:noAutofit/>
          </a:bodyPr>
          <a:lstStyle/>
          <a:p>
            <a:pPr lvl="0">
              <a:spcBef>
                <a:spcPts val="0"/>
              </a:spcBef>
              <a:buNone/>
            </a:pPr>
            <a:r>
              <a:rPr lang="sv" sz="1400">
                <a:latin typeface="Consolas"/>
                <a:ea typeface="Consolas"/>
                <a:cs typeface="Consolas"/>
                <a:sym typeface="Consolas"/>
              </a:rPr>
              <a:t>&lt;style&gt;</a:t>
            </a:r>
            <a:br>
              <a:rPr lang="sv" sz="1400">
                <a:latin typeface="Consolas"/>
                <a:ea typeface="Consolas"/>
                <a:cs typeface="Consolas"/>
                <a:sym typeface="Consolas"/>
              </a:rPr>
            </a:br>
            <a:r>
              <a:rPr lang="sv" sz="1400">
                <a:latin typeface="Consolas"/>
                <a:ea typeface="Consolas"/>
                <a:cs typeface="Consolas"/>
                <a:sym typeface="Consolas"/>
              </a:rPr>
              <a:t>div {</a:t>
            </a:r>
            <a:br>
              <a:rPr lang="sv" sz="1400">
                <a:latin typeface="Consolas"/>
                <a:ea typeface="Consolas"/>
                <a:cs typeface="Consolas"/>
                <a:sym typeface="Consolas"/>
              </a:rPr>
            </a:br>
            <a:r>
              <a:rPr lang="sv" sz="1400">
                <a:latin typeface="Consolas"/>
                <a:ea typeface="Consolas"/>
                <a:cs typeface="Consolas"/>
                <a:sym typeface="Consolas"/>
              </a:rPr>
              <a:t>  border: 1px solid darkgray;</a:t>
            </a:r>
            <a:br>
              <a:rPr lang="sv" sz="1400">
                <a:latin typeface="Consolas"/>
                <a:ea typeface="Consolas"/>
                <a:cs typeface="Consolas"/>
                <a:sym typeface="Consolas"/>
              </a:rPr>
            </a:br>
            <a:r>
              <a:rPr lang="sv" sz="1400">
                <a:latin typeface="Consolas"/>
                <a:ea typeface="Consolas"/>
                <a:cs typeface="Consolas"/>
                <a:sym typeface="Consolas"/>
              </a:rPr>
              <a:t>  padding: 14px;</a:t>
            </a:r>
            <a:br>
              <a:rPr lang="sv" sz="1400">
                <a:latin typeface="Consolas"/>
                <a:ea typeface="Consolas"/>
                <a:cs typeface="Consolas"/>
                <a:sym typeface="Consolas"/>
              </a:rPr>
            </a:br>
            <a:r>
              <a:rPr lang="sv" sz="1400">
                <a:latin typeface="Consolas"/>
                <a:ea typeface="Consolas"/>
                <a:cs typeface="Consolas"/>
                <a:sym typeface="Consolas"/>
              </a:rPr>
              <a:t>  background-color: beige;</a:t>
            </a:r>
            <a:br>
              <a:rPr lang="sv" sz="1400">
                <a:latin typeface="Consolas"/>
                <a:ea typeface="Consolas"/>
                <a:cs typeface="Consolas"/>
                <a:sym typeface="Consolas"/>
              </a:rPr>
            </a:br>
            <a:r>
              <a:rPr lang="sv" sz="1400">
                <a:latin typeface="Consolas"/>
                <a:ea typeface="Consolas"/>
                <a:cs typeface="Consolas"/>
                <a:sym typeface="Consolas"/>
              </a:rPr>
              <a:t>}</a:t>
            </a:r>
            <a:br>
              <a:rPr lang="sv" sz="1400">
                <a:latin typeface="Consolas"/>
                <a:ea typeface="Consolas"/>
                <a:cs typeface="Consolas"/>
                <a:sym typeface="Consolas"/>
              </a:rPr>
            </a:br>
            <a:r>
              <a:rPr lang="sv" sz="1400">
                <a:latin typeface="Consolas"/>
                <a:ea typeface="Consolas"/>
                <a:cs typeface="Consolas"/>
                <a:sym typeface="Consolas"/>
              </a:rPr>
              <a:t>.table {</a:t>
            </a:r>
            <a:br>
              <a:rPr lang="sv" sz="1400">
                <a:latin typeface="Consolas"/>
                <a:ea typeface="Consolas"/>
                <a:cs typeface="Consolas"/>
                <a:sym typeface="Consolas"/>
              </a:rPr>
            </a:br>
            <a:r>
              <a:rPr lang="sv" sz="1400">
                <a:latin typeface="Consolas"/>
                <a:ea typeface="Consolas"/>
                <a:cs typeface="Consolas"/>
                <a:sym typeface="Consolas"/>
              </a:rPr>
              <a:t>  display: table;</a:t>
            </a:r>
            <a:br>
              <a:rPr lang="sv" sz="1400">
                <a:latin typeface="Consolas"/>
                <a:ea typeface="Consolas"/>
                <a:cs typeface="Consolas"/>
                <a:sym typeface="Consolas"/>
              </a:rPr>
            </a:br>
            <a:r>
              <a:rPr lang="sv" sz="1400">
                <a:latin typeface="Consolas"/>
                <a:ea typeface="Consolas"/>
                <a:cs typeface="Consolas"/>
                <a:sym typeface="Consolas"/>
              </a:rPr>
              <a:t>  background-color: beige; }</a:t>
            </a:r>
            <a:br>
              <a:rPr lang="sv" sz="1400">
                <a:latin typeface="Consolas"/>
                <a:ea typeface="Consolas"/>
                <a:cs typeface="Consolas"/>
                <a:sym typeface="Consolas"/>
              </a:rPr>
            </a:br>
            <a:r>
              <a:rPr lang="sv" sz="1400">
                <a:latin typeface="Consolas"/>
                <a:ea typeface="Consolas"/>
                <a:cs typeface="Consolas"/>
                <a:sym typeface="Consolas"/>
              </a:rPr>
              <a:t>.table &gt; div { display: table-row; }</a:t>
            </a:r>
            <a:br>
              <a:rPr lang="sv" sz="1400">
                <a:latin typeface="Consolas"/>
                <a:ea typeface="Consolas"/>
                <a:cs typeface="Consolas"/>
                <a:sym typeface="Consolas"/>
              </a:rPr>
            </a:br>
            <a:r>
              <a:rPr lang="sv" sz="1400">
                <a:latin typeface="Consolas"/>
                <a:ea typeface="Consolas"/>
                <a:cs typeface="Consolas"/>
                <a:sym typeface="Consolas"/>
              </a:rPr>
              <a:t>.table &gt; div &gt; div {</a:t>
            </a:r>
            <a:br>
              <a:rPr lang="sv" sz="1400">
                <a:latin typeface="Consolas"/>
                <a:ea typeface="Consolas"/>
                <a:cs typeface="Consolas"/>
                <a:sym typeface="Consolas"/>
              </a:rPr>
            </a:br>
            <a:r>
              <a:rPr lang="sv" sz="1400">
                <a:latin typeface="Consolas"/>
                <a:ea typeface="Consolas"/>
                <a:cs typeface="Consolas"/>
                <a:sym typeface="Consolas"/>
              </a:rPr>
              <a:t>  display: table-cell;</a:t>
            </a:r>
            <a:br>
              <a:rPr lang="sv" sz="1400">
                <a:latin typeface="Consolas"/>
                <a:ea typeface="Consolas"/>
                <a:cs typeface="Consolas"/>
                <a:sym typeface="Consolas"/>
              </a:rPr>
            </a:br>
            <a:r>
              <a:rPr lang="sv" sz="1400">
                <a:latin typeface="Consolas"/>
                <a:ea typeface="Consolas"/>
                <a:cs typeface="Consolas"/>
                <a:sym typeface="Consolas"/>
              </a:rPr>
              <a:t>  background-color: white; }</a:t>
            </a:r>
            <a:br>
              <a:rPr lang="sv" sz="1400">
                <a:latin typeface="Consolas"/>
                <a:ea typeface="Consolas"/>
                <a:cs typeface="Consolas"/>
                <a:sym typeface="Consolas"/>
              </a:rPr>
            </a:br>
            <a:r>
              <a:rPr lang="sv" sz="1400">
                <a:latin typeface="Consolas"/>
                <a:ea typeface="Consolas"/>
                <a:cs typeface="Consolas"/>
                <a:sym typeface="Consolas"/>
              </a:rPr>
              <a:t>&lt;/style&gt;</a:t>
            </a:r>
          </a:p>
          <a:p>
            <a:pPr lvl="0">
              <a:spcBef>
                <a:spcPts val="0"/>
              </a:spcBef>
              <a:buNone/>
            </a:pPr>
            <a:r>
              <a:t/>
            </a:r>
            <a:endParaRPr sz="1400">
              <a:latin typeface="Consolas"/>
              <a:ea typeface="Consolas"/>
              <a:cs typeface="Consolas"/>
              <a:sym typeface="Consolas"/>
            </a:endParaRPr>
          </a:p>
        </p:txBody>
      </p:sp>
      <p:sp>
        <p:nvSpPr>
          <p:cNvPr id="86" name="Shape 86"/>
          <p:cNvSpPr txBox="1"/>
          <p:nvPr/>
        </p:nvSpPr>
        <p:spPr>
          <a:xfrm>
            <a:off x="4662350" y="1156550"/>
            <a:ext cx="4170000" cy="37587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sv" sz="1800">
                <a:solidFill>
                  <a:schemeClr val="dk2"/>
                </a:solidFill>
                <a:latin typeface="Consolas"/>
                <a:ea typeface="Consolas"/>
                <a:cs typeface="Consolas"/>
                <a:sym typeface="Consolas"/>
              </a:rPr>
              <a:t>&lt;div class="table"&gt;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1&lt;/div&gt;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2&lt;/div&gt;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3&lt;/div&gt;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&lt;div&gt;cell 4&lt;/div&gt;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  &lt;/div&gt;</a:t>
            </a:r>
            <a:br>
              <a:rPr lang="sv" sz="1800">
                <a:solidFill>
                  <a:schemeClr val="dk2"/>
                </a:solidFill>
                <a:latin typeface="Consolas"/>
                <a:ea typeface="Consolas"/>
                <a:cs typeface="Consolas"/>
                <a:sym typeface="Consolas"/>
              </a:rPr>
            </a:br>
            <a:r>
              <a:rPr lang="sv" sz="1800">
                <a:solidFill>
                  <a:schemeClr val="dk2"/>
                </a:solidFill>
                <a:latin typeface="Consolas"/>
                <a:ea typeface="Consolas"/>
                <a:cs typeface="Consolas"/>
                <a:sym typeface="Consolas"/>
              </a:rPr>
              <a:t>&lt;/div&gt;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flex</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sv"/>
              <a:t>"CSS flexible box" kom med CSS3 och har tidigare inte haft fullständigt stöd i alla webbläsare</a:t>
            </a:r>
            <a:br>
              <a:rPr lang="sv" sz="1200"/>
            </a:br>
          </a:p>
          <a:p>
            <a:pPr indent="-228600" lvl="0" marL="457200" rtl="0">
              <a:spcBef>
                <a:spcPts val="0"/>
              </a:spcBef>
              <a:buChar char="●"/>
            </a:pPr>
            <a:r>
              <a:rPr lang="sv"/>
              <a:t>Gör det enklare att anpassa sidor efter olika skärmstorlekar</a:t>
            </a:r>
            <a:br>
              <a:rPr lang="sv" sz="1200"/>
            </a:br>
          </a:p>
          <a:p>
            <a:pPr indent="-228600" lvl="0" marL="457200" rtl="0">
              <a:spcBef>
                <a:spcPts val="0"/>
              </a:spcBef>
              <a:buChar char="●"/>
            </a:pPr>
            <a:r>
              <a:rPr lang="sv"/>
              <a:t>Mycket enklare att placera ut element i komplexa layouter</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Display: flex - detta vill vi göra</a:t>
            </a:r>
          </a:p>
        </p:txBody>
      </p:sp>
      <p:pic>
        <p:nvPicPr>
          <p:cNvPr descr="HolyGrailLayout.png" id="98" name="Shape 98"/>
          <p:cNvPicPr preferRelativeResize="0"/>
          <p:nvPr/>
        </p:nvPicPr>
        <p:blipFill>
          <a:blip r:embed="rId3">
            <a:alphaModFix/>
          </a:blip>
          <a:stretch>
            <a:fillRect/>
          </a:stretch>
        </p:blipFill>
        <p:spPr>
          <a:xfrm>
            <a:off x="938212" y="1112837"/>
            <a:ext cx="7267575" cy="380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Display: flex, forts</a:t>
            </a:r>
          </a:p>
        </p:txBody>
      </p:sp>
      <p:sp>
        <p:nvSpPr>
          <p:cNvPr id="104" name="Shape 104"/>
          <p:cNvSpPr txBox="1"/>
          <p:nvPr>
            <p:ph idx="1" type="body"/>
          </p:nvPr>
        </p:nvSpPr>
        <p:spPr>
          <a:xfrm>
            <a:off x="311700" y="1152475"/>
            <a:ext cx="8520600" cy="3835200"/>
          </a:xfrm>
          <a:prstGeom prst="rect">
            <a:avLst/>
          </a:prstGeom>
        </p:spPr>
        <p:txBody>
          <a:bodyPr anchorCtr="0" anchor="t" bIns="91425" lIns="91425" rIns="91425" tIns="91425">
            <a:noAutofit/>
          </a:bodyPr>
          <a:lstStyle/>
          <a:p>
            <a:pPr lvl="0" rtl="0">
              <a:spcBef>
                <a:spcPts val="0"/>
              </a:spcBef>
              <a:buNone/>
            </a:pPr>
            <a:r>
              <a:rPr b="1" lang="sv"/>
              <a:t>Flex container</a:t>
            </a:r>
            <a:r>
              <a:rPr lang="sv"/>
              <a:t>: ett element som innehåller andra element, som ska läggas ut med flex. För att göra det måste man ange två properties:</a:t>
            </a:r>
          </a:p>
          <a:p>
            <a:pPr indent="-228600" lvl="0" marL="457200" rtl="0">
              <a:spcBef>
                <a:spcPts val="0"/>
              </a:spcBef>
              <a:buChar char="●"/>
            </a:pPr>
            <a:r>
              <a:rPr lang="sv">
                <a:latin typeface="Consolas"/>
                <a:ea typeface="Consolas"/>
                <a:cs typeface="Consolas"/>
                <a:sym typeface="Consolas"/>
              </a:rPr>
              <a:t>display: flex</a:t>
            </a:r>
            <a:r>
              <a:rPr lang="sv"/>
              <a:t> eller </a:t>
            </a:r>
            <a:r>
              <a:rPr lang="sv">
                <a:latin typeface="Consolas"/>
                <a:ea typeface="Consolas"/>
                <a:cs typeface="Consolas"/>
                <a:sym typeface="Consolas"/>
              </a:rPr>
              <a:t>display: inline-flex</a:t>
            </a:r>
            <a:r>
              <a:rPr lang="sv"/>
              <a:t> (för att säga att elementet ska använda flex)</a:t>
            </a:r>
          </a:p>
          <a:p>
            <a:pPr indent="-228600" lvl="0" marL="457200" rtl="0">
              <a:spcBef>
                <a:spcPts val="0"/>
              </a:spcBef>
              <a:buChar char="●"/>
            </a:pPr>
            <a:r>
              <a:rPr lang="sv"/>
              <a:t>f</a:t>
            </a:r>
            <a:r>
              <a:rPr lang="sv">
                <a:latin typeface="Consolas"/>
                <a:ea typeface="Consolas"/>
                <a:cs typeface="Consolas"/>
                <a:sym typeface="Consolas"/>
              </a:rPr>
              <a:t>lex-direction:</a:t>
            </a:r>
            <a:r>
              <a:rPr lang="sv"/>
              <a:t> (</a:t>
            </a:r>
            <a:r>
              <a:rPr lang="sv">
                <a:latin typeface="Consolas"/>
                <a:ea typeface="Consolas"/>
                <a:cs typeface="Consolas"/>
                <a:sym typeface="Consolas"/>
              </a:rPr>
              <a:t>row</a:t>
            </a:r>
            <a:r>
              <a:rPr lang="sv"/>
              <a:t> eller </a:t>
            </a:r>
            <a:r>
              <a:rPr lang="sv">
                <a:latin typeface="Consolas"/>
                <a:ea typeface="Consolas"/>
                <a:cs typeface="Consolas"/>
                <a:sym typeface="Consolas"/>
              </a:rPr>
              <a:t>column</a:t>
            </a:r>
            <a:r>
              <a:rPr lang="sv"/>
              <a:t>) för att specificera åt vilket håll containerns children ska läggas ut</a:t>
            </a:r>
          </a:p>
          <a:p>
            <a:pPr lvl="0" rtl="0">
              <a:spcBef>
                <a:spcPts val="0"/>
              </a:spcBef>
              <a:buNone/>
            </a:pPr>
            <a:r>
              <a:rPr lang="sv"/>
              <a:t>Children till en flex container kallas </a:t>
            </a:r>
            <a:r>
              <a:rPr i="1" lang="sv"/>
              <a:t>flex items</a:t>
            </a:r>
            <a:r>
              <a:rPr lang="sv"/>
              <a:t> och har propertys som styr hur mycket plats de ska ta i förhållande till containern. Children till en flex container kan också vara flex containers.</a:t>
            </a:r>
          </a:p>
          <a:p>
            <a:pPr lvl="0" rtl="0">
              <a:spcBef>
                <a:spcPts val="0"/>
              </a:spcBef>
              <a:buNone/>
            </a:pPr>
            <a:r>
              <a:rPr lang="sv"/>
              <a:t>Clear, float och vertical-align gäller inte för flexbox!</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