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a:t>Skillnader: all frontend är synlig för webbläsaren. Backend kan ha "hemligheter".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sv"/>
              <a:t>Undantag: meta, img och br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htmledit.squarefree.com/" TargetMode="External"/><Relationship Id="rId4" Type="http://schemas.openxmlformats.org/officeDocument/2006/relationships/hyperlink" Target="https://validator.w3.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w3schools.com/html/default.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codecademy.com/" TargetMode="External"/><Relationship Id="rId4" Type="http://schemas.openxmlformats.org/officeDocument/2006/relationships/hyperlink" Target="https://git-scm.com/downloads" TargetMode="External"/><Relationship Id="rId9" Type="http://schemas.openxmlformats.org/officeDocument/2006/relationships/hyperlink" Target="http://www.freecodecamp.com/" TargetMode="External"/><Relationship Id="rId5" Type="http://schemas.openxmlformats.org/officeDocument/2006/relationships/hyperlink" Target="https://pages.github.com/" TargetMode="External"/><Relationship Id="rId6" Type="http://schemas.openxmlformats.org/officeDocument/2006/relationships/hyperlink" Target="https://pages.github.com/" TargetMode="External"/><Relationship Id="rId7" Type="http://schemas.openxmlformats.org/officeDocument/2006/relationships/hyperlink" Target="https://drive.google.com/open?id=0B6f5ao4RFptGV0ZlbnVndk56T2s" TargetMode="External"/><Relationship Id="rId8" Type="http://schemas.openxmlformats.org/officeDocument/2006/relationships/hyperlink" Target="http://bracket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sv"/>
              <a:t>HTML och CSS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sv"/>
              <a:t>Introduktion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Demo</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sv"/>
              <a:t>Skriva in HTML dynamiskt med </a:t>
            </a:r>
            <a:r>
              <a:rPr lang="sv" u="sng">
                <a:solidFill>
                  <a:schemeClr val="accent5"/>
                </a:solidFill>
                <a:hlinkClick r:id="rId3"/>
              </a:rPr>
              <a:t>http://htmledit.squarefree.com/</a:t>
            </a:r>
          </a:p>
          <a:p>
            <a:pPr lvl="0">
              <a:spcBef>
                <a:spcPts val="0"/>
              </a:spcBef>
              <a:buNone/>
            </a:pPr>
            <a:r>
              <a:t/>
            </a:r>
            <a:endParaRPr/>
          </a:p>
          <a:p>
            <a:pPr lvl="0" rtl="0">
              <a:spcBef>
                <a:spcPts val="0"/>
              </a:spcBef>
              <a:buNone/>
            </a:pPr>
            <a:r>
              <a:rPr lang="sv"/>
              <a:t>Skapa HTML-fil och öppna i webläsare. Använd valfri texteditor.</a:t>
            </a:r>
          </a:p>
          <a:p>
            <a:pPr lvl="0" rtl="0">
              <a:spcBef>
                <a:spcPts val="0"/>
              </a:spcBef>
              <a:buNone/>
            </a:pPr>
            <a:r>
              <a:t/>
            </a:r>
            <a:endParaRPr/>
          </a:p>
          <a:p>
            <a:pPr lvl="0">
              <a:spcBef>
                <a:spcPts val="0"/>
              </a:spcBef>
              <a:buNone/>
            </a:pPr>
            <a:r>
              <a:rPr lang="sv"/>
              <a:t>Validera HTML med </a:t>
            </a:r>
            <a:r>
              <a:rPr lang="sv" u="sng">
                <a:solidFill>
                  <a:schemeClr val="hlink"/>
                </a:solidFill>
                <a:hlinkClick r:id="rId4"/>
              </a:rPr>
              <a:t>https://validator.w3.org/</a:t>
            </a:r>
            <a:r>
              <a:rPr lang="sv"/>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Viktiga taggar</a:t>
            </a:r>
          </a:p>
        </p:txBody>
      </p:sp>
      <p:sp>
        <p:nvSpPr>
          <p:cNvPr id="115" name="Shape 115"/>
          <p:cNvSpPr txBox="1"/>
          <p:nvPr>
            <p:ph idx="1" type="body"/>
          </p:nvPr>
        </p:nvSpPr>
        <p:spPr>
          <a:xfrm>
            <a:off x="311700" y="1152475"/>
            <a:ext cx="8520600" cy="3990900"/>
          </a:xfrm>
          <a:prstGeom prst="rect">
            <a:avLst/>
          </a:prstGeom>
        </p:spPr>
        <p:txBody>
          <a:bodyPr anchorCtr="0" anchor="t" bIns="91425" lIns="91425" rIns="91425" tIns="91425">
            <a:noAutofit/>
          </a:bodyPr>
          <a:lstStyle/>
          <a:p>
            <a:pPr indent="-228600" lvl="0" marL="457200" rtl="0">
              <a:spcBef>
                <a:spcPts val="0"/>
              </a:spcBef>
              <a:buChar char="●"/>
            </a:pPr>
            <a:r>
              <a:rPr lang="sv"/>
              <a:t>h1 - h6					Rubriker (h = heading)</a:t>
            </a:r>
          </a:p>
          <a:p>
            <a:pPr indent="-228600" lvl="0" marL="457200" rtl="0">
              <a:spcBef>
                <a:spcPts val="0"/>
              </a:spcBef>
              <a:buChar char="●"/>
            </a:pPr>
            <a:r>
              <a:rPr lang="sv"/>
              <a:t>p, pre, code				Olika sorters textstycken</a:t>
            </a:r>
          </a:p>
          <a:p>
            <a:pPr indent="-228600" lvl="0" marL="457200" rtl="0">
              <a:spcBef>
                <a:spcPts val="0"/>
              </a:spcBef>
              <a:buChar char="●"/>
            </a:pPr>
            <a:r>
              <a:rPr lang="sv"/>
              <a:t>a						Länkar, a står för "anchor"</a:t>
            </a:r>
          </a:p>
          <a:p>
            <a:pPr indent="-228600" lvl="0" marL="457200" rtl="0">
              <a:spcBef>
                <a:spcPts val="0"/>
              </a:spcBef>
              <a:buChar char="●"/>
            </a:pPr>
            <a:r>
              <a:rPr lang="sv"/>
              <a:t>strong, em, b, i, u			Olika sätt att betona text</a:t>
            </a:r>
          </a:p>
          <a:p>
            <a:pPr indent="-228600" lvl="0" marL="457200" rtl="0">
              <a:spcBef>
                <a:spcPts val="0"/>
              </a:spcBef>
              <a:buChar char="●"/>
            </a:pPr>
            <a:r>
              <a:rPr lang="sv"/>
              <a:t>br, hr, div, span, style		Radbrytning och taggar för formatering och layout</a:t>
            </a:r>
          </a:p>
          <a:p>
            <a:pPr indent="-228600" lvl="0" marL="457200" rtl="0">
              <a:spcBef>
                <a:spcPts val="0"/>
              </a:spcBef>
              <a:buChar char="●"/>
            </a:pPr>
            <a:r>
              <a:rPr lang="sv"/>
              <a:t>img						Bilder</a:t>
            </a:r>
          </a:p>
          <a:p>
            <a:pPr indent="-228600" lvl="0" marL="457200" rtl="0">
              <a:spcBef>
                <a:spcPts val="0"/>
              </a:spcBef>
              <a:buChar char="●"/>
            </a:pPr>
            <a:r>
              <a:rPr lang="sv"/>
              <a:t>ul, ol, li					Listor</a:t>
            </a:r>
          </a:p>
          <a:p>
            <a:pPr indent="-228600" lvl="0" marL="457200" rtl="0">
              <a:spcBef>
                <a:spcPts val="0"/>
              </a:spcBef>
              <a:buChar char="●"/>
            </a:pPr>
            <a:r>
              <a:rPr lang="sv"/>
              <a:t>table					Tabell för data</a:t>
            </a:r>
          </a:p>
          <a:p>
            <a:pPr indent="-228600" lvl="0" marL="457200" rtl="0">
              <a:spcBef>
                <a:spcPts val="0"/>
              </a:spcBef>
              <a:buChar char="●"/>
            </a:pPr>
            <a:r>
              <a:rPr lang="sv"/>
              <a:t>form					Formulär där användaren kan skriva in data</a:t>
            </a:r>
          </a:p>
          <a:p>
            <a:pPr indent="-228600" lvl="0" marL="457200" rtl="0">
              <a:spcBef>
                <a:spcPts val="0"/>
              </a:spcBef>
              <a:buChar char="●"/>
            </a:pPr>
            <a:r>
              <a:rPr lang="sv"/>
              <a:t>style					CSS-stil (kommer senare i kursen)</a:t>
            </a:r>
          </a:p>
          <a:p>
            <a:pPr lvl="0">
              <a:spcBef>
                <a:spcPts val="0"/>
              </a:spcBef>
              <a:buNone/>
            </a:pPr>
            <a:r>
              <a:rPr lang="sv" u="sng">
                <a:solidFill>
                  <a:schemeClr val="hlink"/>
                </a:solidFill>
                <a:hlinkClick r:id="rId3"/>
              </a:rPr>
              <a:t>w3schools</a:t>
            </a:r>
            <a:r>
              <a:rPr lang="sv"/>
              <a:t> har bra kortfattad dokumentation för alla HTML-element.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Olika sorters element</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b="1" lang="sv"/>
              <a:t>Block element</a:t>
            </a:r>
            <a:r>
              <a:rPr lang="sv"/>
              <a:t>: en tag som alltid börjar på en ny rad och fyller ut hela sidans bredd. Exempel: p, ul, div</a:t>
            </a:r>
          </a:p>
          <a:p>
            <a:pPr lvl="0" rtl="0">
              <a:spcBef>
                <a:spcPts val="0"/>
              </a:spcBef>
              <a:buNone/>
            </a:pPr>
            <a:r>
              <a:rPr b="1" lang="sv"/>
              <a:t>Inline element</a:t>
            </a:r>
            <a:r>
              <a:rPr lang="sv"/>
              <a:t>: en tag som inte börjar en ny rad och bara tar precis så mycket plats som det behöver. Exempel: a, strong, span</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a:solidFill>
            <a:srgbClr val="D9EAD3"/>
          </a:solidFill>
        </p:spPr>
        <p:txBody>
          <a:bodyPr anchorCtr="0" anchor="t" bIns="91425" lIns="91425" rIns="91425" tIns="91425">
            <a:noAutofit/>
          </a:bodyPr>
          <a:lstStyle/>
          <a:p>
            <a:pPr lvl="0">
              <a:spcBef>
                <a:spcPts val="0"/>
              </a:spcBef>
              <a:buNone/>
            </a:pPr>
            <a:r>
              <a:rPr lang="sv"/>
              <a:t>Övning 1</a:t>
            </a:r>
          </a:p>
        </p:txBody>
      </p:sp>
      <p:sp>
        <p:nvSpPr>
          <p:cNvPr id="127" name="Shape 127"/>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1 Skapa ett konto på </a:t>
            </a:r>
            <a:r>
              <a:rPr lang="sv" u="sng">
                <a:solidFill>
                  <a:schemeClr val="hlink"/>
                </a:solidFill>
                <a:hlinkClick r:id="rId3"/>
              </a:rPr>
              <a:t>https://www.codecademy.com/</a:t>
            </a:r>
            <a:r>
              <a:rPr lang="sv"/>
              <a:t> </a:t>
            </a:r>
            <a:br>
              <a:rPr lang="sv"/>
            </a:br>
            <a:r>
              <a:rPr lang="sv"/>
              <a:t>Börja på kursen </a:t>
            </a:r>
            <a:r>
              <a:rPr i="1" lang="sv"/>
              <a:t>HTML &amp; CSS</a:t>
            </a:r>
            <a:r>
              <a:rPr lang="sv"/>
              <a:t> och gör första lektionen.</a:t>
            </a:r>
          </a:p>
          <a:p>
            <a:pPr lvl="0">
              <a:spcBef>
                <a:spcPts val="0"/>
              </a:spcBef>
              <a:buNone/>
            </a:pPr>
            <a:r>
              <a:rPr lang="sv"/>
              <a:t>2 Skapa en egen HTML-sida</a:t>
            </a:r>
            <a:r>
              <a:rPr lang="sv"/>
              <a:t> som demonstrerar vad du lärt dig av övningen</a:t>
            </a:r>
            <a:r>
              <a:rPr lang="sv"/>
              <a:t>. Den ska läggas upp på en GitHub-sida. För att göra det behöver du installera </a:t>
            </a:r>
            <a:r>
              <a:rPr lang="sv" u="sng">
                <a:solidFill>
                  <a:schemeClr val="hlink"/>
                </a:solidFill>
                <a:hlinkClick r:id="rId4"/>
              </a:rPr>
              <a:t>Git</a:t>
            </a:r>
            <a:r>
              <a:rPr lang="sv"/>
              <a:t>, skapa ett konto på GitHub och följa instruktionen för att sätta upp </a:t>
            </a:r>
            <a:r>
              <a:rPr lang="sv" u="sng">
                <a:solidFill>
                  <a:schemeClr val="hlink"/>
                </a:solidFill>
                <a:hlinkClick r:id="rId5"/>
              </a:rPr>
              <a:t>GitHub </a:t>
            </a:r>
            <a:r>
              <a:rPr lang="sv" u="sng">
                <a:solidFill>
                  <a:schemeClr val="hlink"/>
                </a:solidFill>
                <a:hlinkClick r:id="rId6"/>
              </a:rPr>
              <a:t>pages</a:t>
            </a:r>
            <a:r>
              <a:rPr lang="sv"/>
              <a:t>. (obs: det kan ta några minuter innan sidan syns i webbläsaren)</a:t>
            </a:r>
          </a:p>
          <a:p>
            <a:pPr lvl="0">
              <a:spcBef>
                <a:spcPts val="0"/>
              </a:spcBef>
              <a:buNone/>
            </a:pPr>
            <a:r>
              <a:rPr lang="sv"/>
              <a:t>3 Skapa en sida som är så lik </a:t>
            </a:r>
            <a:r>
              <a:rPr lang="sv" u="sng">
                <a:solidFill>
                  <a:schemeClr val="hlink"/>
                </a:solidFill>
                <a:hlinkClick r:id="rId7"/>
              </a:rPr>
              <a:t>exemplet här</a:t>
            </a:r>
            <a:r>
              <a:rPr lang="sv"/>
              <a:t> som möjligt. (undantag för texten) Du kan använda vilken texteditor du vill, men </a:t>
            </a:r>
            <a:r>
              <a:rPr lang="sv" u="sng">
                <a:solidFill>
                  <a:schemeClr val="accent5"/>
                </a:solidFill>
                <a:hlinkClick r:id="rId8"/>
              </a:rPr>
              <a:t>Brackets</a:t>
            </a:r>
            <a:r>
              <a:rPr lang="sv"/>
              <a:t> rekommenderas.</a:t>
            </a:r>
          </a:p>
          <a:p>
            <a:pPr lvl="0" rtl="0">
              <a:spcBef>
                <a:spcPts val="0"/>
              </a:spcBef>
              <a:buNone/>
            </a:pPr>
            <a:r>
              <a:rPr lang="sv"/>
              <a:t>4 Gör övningar på </a:t>
            </a:r>
            <a:r>
              <a:rPr lang="sv" u="sng">
                <a:solidFill>
                  <a:schemeClr val="hlink"/>
                </a:solidFill>
                <a:hlinkClick r:id="rId9"/>
              </a:rPr>
              <a:t>http://www.freecodecamp.com/</a:t>
            </a:r>
            <a:r>
              <a:rPr lang="sv"/>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Internet</a:t>
            </a:r>
          </a:p>
        </p:txBody>
      </p:sp>
      <p:sp>
        <p:nvSpPr>
          <p:cNvPr id="61" name="Shape 6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Viktiga begrepp:</a:t>
            </a:r>
          </a:p>
          <a:p>
            <a:pPr indent="-228600" lvl="0" marL="457200" rtl="0">
              <a:spcBef>
                <a:spcPts val="0"/>
              </a:spcBef>
              <a:buChar char="●"/>
            </a:pPr>
            <a:r>
              <a:rPr lang="sv"/>
              <a:t>W3C, “the World Wide Web Consortium” - organisation som skriver de standarder som används på internet</a:t>
            </a:r>
          </a:p>
          <a:p>
            <a:pPr indent="-228600" lvl="0" marL="457200" rtl="0">
              <a:spcBef>
                <a:spcPts val="0"/>
              </a:spcBef>
              <a:buChar char="●"/>
            </a:pPr>
            <a:r>
              <a:rPr lang="sv"/>
              <a:t>web server - ett serverprogram (oftast en fysisk dator) som levererar websidor</a:t>
            </a:r>
          </a:p>
          <a:p>
            <a:pPr indent="-228600" lvl="0" marL="457200" rtl="0">
              <a:spcBef>
                <a:spcPts val="0"/>
              </a:spcBef>
              <a:buChar char="●"/>
            </a:pPr>
            <a:r>
              <a:rPr lang="sv"/>
              <a:t>client - oftast en webbläsare, kommunicerar med webservrar</a:t>
            </a:r>
          </a:p>
          <a:p>
            <a:pPr indent="-228600" lvl="0" marL="457200" rtl="0">
              <a:spcBef>
                <a:spcPts val="0"/>
              </a:spcBef>
              <a:buChar char="●"/>
            </a:pPr>
            <a:r>
              <a:rPr lang="sv"/>
              <a:t>protocol - protokoll är en metod för att skicka trafik över internet.</a:t>
            </a:r>
            <a:br>
              <a:rPr lang="sv"/>
            </a:br>
            <a:r>
              <a:rPr lang="sv"/>
              <a:t>Exempel: HTTP och HTTPS (HTTP Secure) för websidor, FTP för filer, POP och IMAP för e-post</a:t>
            </a:r>
          </a:p>
          <a:p>
            <a:pPr indent="-228600" lvl="0" marL="457200" rtl="0">
              <a:spcBef>
                <a:spcPts val="0"/>
              </a:spcBef>
              <a:buChar char="●"/>
            </a:pPr>
            <a:r>
              <a:rPr lang="sv"/>
              <a:t>API, web service - en tjänst som exponeras på internet, så att vi kan använda den på våra sidor</a:t>
            </a:r>
          </a:p>
          <a:p>
            <a:pPr indent="-228600" lvl="0" marL="457200" rtl="0">
              <a:spcBef>
                <a:spcPts val="0"/>
              </a:spcBef>
              <a:buChar char="●"/>
            </a:pPr>
            <a:r>
              <a:rPr lang="sv"/>
              <a:t>URL - Uniform Resource Locator, adress till websidor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URL</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En adress till en websida. Exempel: </a:t>
            </a:r>
            <a:r>
              <a:rPr lang="sv" u="sng">
                <a:solidFill>
                  <a:schemeClr val="hlink"/>
                </a:solidFill>
                <a:hlinkClick r:id="rId3"/>
              </a:rPr>
              <a:t>https://en.wikipedia.org/wiki/JavaScript</a:t>
            </a:r>
          </a:p>
          <a:p>
            <a:pPr lvl="0">
              <a:spcBef>
                <a:spcPts val="0"/>
              </a:spcBef>
              <a:buNone/>
            </a:pPr>
            <a:r>
              <a:rPr lang="sv"/>
              <a:t>https://				Talar om vilket protokoll som används</a:t>
            </a:r>
          </a:p>
          <a:p>
            <a:pPr lvl="0">
              <a:spcBef>
                <a:spcPts val="0"/>
              </a:spcBef>
              <a:buNone/>
            </a:pPr>
            <a:r>
              <a:rPr lang="sv"/>
              <a:t>en.					Subdomän</a:t>
            </a:r>
          </a:p>
          <a:p>
            <a:pPr lvl="0">
              <a:spcBef>
                <a:spcPts val="0"/>
              </a:spcBef>
              <a:buNone/>
            </a:pPr>
            <a:r>
              <a:rPr lang="sv"/>
              <a:t>wikipedia.			Server</a:t>
            </a:r>
          </a:p>
          <a:p>
            <a:pPr lvl="0" rtl="0">
              <a:spcBef>
                <a:spcPts val="0"/>
              </a:spcBef>
              <a:buNone/>
            </a:pPr>
            <a:r>
              <a:rPr lang="sv"/>
              <a:t>org					Domän</a:t>
            </a:r>
          </a:p>
          <a:p>
            <a:pPr lvl="0" rtl="0">
              <a:spcBef>
                <a:spcPts val="0"/>
              </a:spcBef>
              <a:buClr>
                <a:schemeClr val="dk1"/>
              </a:buClr>
              <a:buSzPct val="61111"/>
              <a:buFont typeface="Arial"/>
              <a:buNone/>
            </a:pPr>
            <a:r>
              <a:rPr lang="sv"/>
              <a:t>/wiki/JavaScript		Namn och sökväg till websidan eller resursen vi vill åt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Error 404</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sv"/>
              <a:t>När vi skriver in en URL letar webservern efter resursen och returnerar en tresiffrig statuskod. Om den hittar websidan returneras koden 200, men det syns inte för då visar webbläsaren upp sidan i stället. Koder som börjar med 2 motsvarar att anropet lyckades.</a:t>
            </a:r>
          </a:p>
          <a:p>
            <a:pPr lvl="0">
              <a:spcBef>
                <a:spcPts val="0"/>
              </a:spcBef>
              <a:buClr>
                <a:schemeClr val="dk1"/>
              </a:buClr>
              <a:buSzPct val="61111"/>
              <a:buFont typeface="Arial"/>
              <a:buNone/>
            </a:pPr>
            <a:r>
              <a:rPr lang="sv"/>
              <a:t>Om webbläsaren misslyckas med att hitta den efterfrågade resursen returneras en kod som börjar på 4 eller 5. Den vanligaste är </a:t>
            </a:r>
            <a:r>
              <a:rPr b="1" lang="sv"/>
              <a:t>404 “not found”</a:t>
            </a:r>
            <a:r>
              <a:rPr lang="sv"/>
              <a:t>, som man får om servern inte hittar någon resurs.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HTML-dokument</a:t>
            </a:r>
          </a:p>
        </p:txBody>
      </p:sp>
      <p:sp>
        <p:nvSpPr>
          <p:cNvPr id="79" name="Shape 79"/>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t>En webbsida består av en textfil i HTML-format och andra länkade filer. Filnamnet slutar ofta på .html.</a:t>
            </a:r>
          </a:p>
          <a:p>
            <a:pPr lvl="0" rtl="0">
              <a:spcBef>
                <a:spcPts val="0"/>
              </a:spcBef>
              <a:buNone/>
            </a:pPr>
            <a:r>
              <a:rPr lang="sv"/>
              <a:t>En </a:t>
            </a:r>
            <a:r>
              <a:rPr b="1" lang="sv"/>
              <a:t>statisk </a:t>
            </a:r>
            <a:r>
              <a:rPr lang="sv"/>
              <a:t>webbsida består av en eller flera filer som webbservern kan skicka till webbläsaren direkt. Statiska sidor hör till </a:t>
            </a:r>
            <a:r>
              <a:rPr b="1" lang="sv"/>
              <a:t>frontend</a:t>
            </a:r>
            <a:r>
              <a:rPr lang="sv"/>
              <a:t>.</a:t>
            </a:r>
          </a:p>
          <a:p>
            <a:pPr lvl="0" rtl="0">
              <a:spcBef>
                <a:spcPts val="0"/>
              </a:spcBef>
              <a:buNone/>
            </a:pPr>
            <a:r>
              <a:rPr lang="sv"/>
              <a:t>En </a:t>
            </a:r>
            <a:r>
              <a:rPr b="1" lang="sv"/>
              <a:t>dynamisk </a:t>
            </a:r>
            <a:r>
              <a:rPr lang="sv"/>
              <a:t>webbsida innehåller någon form av kod som måste köras av webbservern för att skapa den riktiga sidan. Exempel: PHP, ASP.NET och Node.js. Kod som körs på servern kallas för </a:t>
            </a:r>
            <a:r>
              <a:rPr b="1" lang="sv"/>
              <a:t>backend</a:t>
            </a:r>
            <a:r>
              <a:rPr lang="sv"/>
              <a:t>.</a:t>
            </a:r>
          </a:p>
          <a:p>
            <a:pPr lvl="0">
              <a:spcBef>
                <a:spcPts val="0"/>
              </a:spcBef>
              <a:buNone/>
            </a:pPr>
            <a:r>
              <a:rPr lang="sv"/>
              <a:t>Vad finns det för begräsningar om man bygger en sida med bara frontend?</a:t>
            </a:r>
            <a:br>
              <a:rPr lang="sv"/>
            </a:br>
            <a:r>
              <a:rPr lang="sv"/>
              <a:t>Begräsningar med backend? Diskutera!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Vad är HTML?</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b="1" lang="sv"/>
              <a:t>HTML </a:t>
            </a:r>
            <a:r>
              <a:rPr lang="sv"/>
              <a:t>= HyperText Markup Language</a:t>
            </a:r>
          </a:p>
          <a:p>
            <a:pPr indent="-228600" lvl="0" marL="457200" rtl="0">
              <a:spcBef>
                <a:spcPts val="0"/>
              </a:spcBef>
              <a:buChar char="●"/>
            </a:pPr>
            <a:r>
              <a:rPr lang="sv"/>
              <a:t>Språket alla websidor använder</a:t>
            </a:r>
          </a:p>
          <a:p>
            <a:pPr indent="-228600" lvl="0" marL="457200" rtl="0">
              <a:spcBef>
                <a:spcPts val="0"/>
              </a:spcBef>
              <a:buChar char="●"/>
            </a:pPr>
            <a:r>
              <a:rPr lang="sv"/>
              <a:t>Representerar </a:t>
            </a:r>
            <a:r>
              <a:rPr i="1" lang="sv"/>
              <a:t>innehåll</a:t>
            </a:r>
            <a:r>
              <a:rPr lang="sv"/>
              <a:t> </a:t>
            </a:r>
            <a:r>
              <a:rPr lang="sv"/>
              <a:t>(</a:t>
            </a:r>
            <a:r>
              <a:rPr lang="sv"/>
              <a:t>content</a:t>
            </a:r>
            <a:r>
              <a:rPr lang="sv"/>
              <a:t>)</a:t>
            </a:r>
          </a:p>
          <a:p>
            <a:pPr indent="-228600" lvl="0" marL="457200" rtl="0">
              <a:spcBef>
                <a:spcPts val="0"/>
              </a:spcBef>
              <a:buChar char="●"/>
            </a:pPr>
            <a:r>
              <a:rPr lang="sv"/>
              <a:t>Ignorerar whitespace och stora/små bokstäver (men använd små)</a:t>
            </a:r>
          </a:p>
          <a:p>
            <a:pPr indent="-228600" lvl="0" marL="457200" rtl="0">
              <a:spcBef>
                <a:spcPts val="0"/>
              </a:spcBef>
              <a:buChar char="●"/>
            </a:pPr>
            <a:r>
              <a:rPr lang="sv"/>
              <a:t>Innehåller taggar: </a:t>
            </a:r>
            <a:r>
              <a:rPr lang="sv">
                <a:latin typeface="Consolas"/>
                <a:ea typeface="Consolas"/>
                <a:cs typeface="Consolas"/>
                <a:sym typeface="Consolas"/>
              </a:rPr>
              <a:t>&lt;tag&gt; innehåll &lt;/tag&gt;</a:t>
            </a:r>
            <a:br>
              <a:rPr lang="sv">
                <a:latin typeface="Consolas"/>
                <a:ea typeface="Consolas"/>
                <a:cs typeface="Consolas"/>
                <a:sym typeface="Consolas"/>
              </a:rPr>
            </a:br>
            <a:r>
              <a:rPr lang="sv">
                <a:latin typeface="Consolas"/>
                <a:ea typeface="Consolas"/>
                <a:cs typeface="Consolas"/>
                <a:sym typeface="Consolas"/>
              </a:rPr>
              <a:t>		   </a:t>
            </a:r>
            <a:r>
              <a:rPr lang="sv"/>
              <a:t>eller</a:t>
            </a:r>
            <a:r>
              <a:rPr lang="sv">
                <a:latin typeface="Consolas"/>
                <a:ea typeface="Consolas"/>
                <a:cs typeface="Consolas"/>
                <a:sym typeface="Consolas"/>
              </a:rPr>
              <a:t> &lt;tag/&gt;</a:t>
            </a:r>
            <a:r>
              <a:rPr lang="sv"/>
              <a:t>   (om taggen inte har något innehåll)</a:t>
            </a:r>
          </a:p>
          <a:p>
            <a:pPr indent="-228600" lvl="0" marL="457200" rtl="0">
              <a:spcBef>
                <a:spcPts val="0"/>
              </a:spcBef>
              <a:buChar char="●"/>
            </a:pPr>
            <a:r>
              <a:rPr lang="sv"/>
              <a:t>Från HTML bygger webbläsaren upp </a:t>
            </a:r>
            <a:r>
              <a:rPr b="1" lang="sv"/>
              <a:t>DOM </a:t>
            </a:r>
            <a:r>
              <a:rPr lang="sv"/>
              <a:t>= Document Object Model, som motsvarar strukturen för en sida</a:t>
            </a:r>
          </a:p>
          <a:p>
            <a:pPr indent="-228600" lvl="0" marL="457200" rtl="0">
              <a:spcBef>
                <a:spcPts val="0"/>
              </a:spcBef>
              <a:buChar char="●"/>
            </a:pPr>
            <a:r>
              <a:rPr lang="sv"/>
              <a:t>Semantiken för en webbsida, inte layout och inte formatering.</a:t>
            </a:r>
          </a:p>
          <a:p>
            <a:pPr lvl="0">
              <a:spcBef>
                <a:spcPts val="0"/>
              </a:spcBef>
              <a:buNone/>
            </a:pPr>
            <a:r>
              <a:rPr lang="sv"/>
              <a:t>Obs! </a:t>
            </a:r>
            <a:r>
              <a:rPr i="1" lang="sv"/>
              <a:t>Taggar </a:t>
            </a:r>
            <a:r>
              <a:rPr lang="sv"/>
              <a:t>kallas också för </a:t>
            </a:r>
            <a:r>
              <a:rPr i="1" lang="sv"/>
              <a:t>element</a:t>
            </a:r>
            <a:r>
              <a:rPr lang="sv"/>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HTML vs CSS vs JavaScript</a:t>
            </a:r>
          </a:p>
        </p:txBody>
      </p:sp>
      <p:sp>
        <p:nvSpPr>
          <p:cNvPr id="91" name="Shape 91"/>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None/>
            </a:pPr>
            <a:r>
              <a:rPr lang="sv"/>
              <a:t>Syftet med </a:t>
            </a:r>
            <a:r>
              <a:rPr b="1" lang="sv"/>
              <a:t>HTML </a:t>
            </a:r>
            <a:r>
              <a:rPr lang="sv"/>
              <a:t>är att beskriva en sidas </a:t>
            </a:r>
            <a:r>
              <a:rPr b="1" lang="sv"/>
              <a:t>innehåll</a:t>
            </a:r>
            <a:r>
              <a:rPr lang="sv"/>
              <a:t> (content)</a:t>
            </a:r>
            <a:r>
              <a:rPr b="1" lang="sv"/>
              <a:t> och struktur</a:t>
            </a:r>
            <a:r>
              <a:rPr lang="sv"/>
              <a:t>.</a:t>
            </a:r>
            <a:br>
              <a:rPr lang="sv"/>
            </a:br>
            <a:r>
              <a:rPr lang="sv"/>
              <a:t>"Den här texten ska finnas på sidan."</a:t>
            </a:r>
          </a:p>
          <a:p>
            <a:pPr lvl="0">
              <a:spcBef>
                <a:spcPts val="0"/>
              </a:spcBef>
              <a:buNone/>
            </a:pPr>
            <a:r>
              <a:rPr b="1" lang="sv"/>
              <a:t>CSS </a:t>
            </a:r>
            <a:r>
              <a:rPr lang="sv"/>
              <a:t>beskriver hur taggar/element ska </a:t>
            </a:r>
            <a:r>
              <a:rPr b="1" lang="sv"/>
              <a:t>presenteras</a:t>
            </a:r>
            <a:r>
              <a:rPr lang="sv"/>
              <a:t>.</a:t>
            </a:r>
            <a:br>
              <a:rPr lang="sv"/>
            </a:br>
            <a:r>
              <a:rPr lang="sv"/>
              <a:t>"Det här elementet ska ha röd textfärg och vara understruket."</a:t>
            </a:r>
          </a:p>
          <a:p>
            <a:pPr lvl="0">
              <a:spcBef>
                <a:spcPts val="0"/>
              </a:spcBef>
              <a:buNone/>
            </a:pPr>
            <a:r>
              <a:rPr b="1" lang="sv"/>
              <a:t>JavaScript </a:t>
            </a:r>
            <a:r>
              <a:rPr lang="sv"/>
              <a:t>hanterar </a:t>
            </a:r>
            <a:r>
              <a:rPr b="1" lang="sv"/>
              <a:t>användarens interaktion</a:t>
            </a:r>
            <a:r>
              <a:rPr lang="sv"/>
              <a:t> med sidan.</a:t>
            </a:r>
            <a:br>
              <a:rPr lang="sv"/>
            </a:br>
            <a:r>
              <a:rPr lang="sv"/>
              <a:t>"När jag klickar på knappen ska det här hända."</a:t>
            </a:r>
          </a:p>
          <a:p>
            <a:pPr lvl="0">
              <a:spcBef>
                <a:spcPts val="0"/>
              </a:spcBef>
              <a:buNone/>
            </a:pPr>
            <a:r>
              <a:rPr lang="sv"/>
              <a:t>Den här kursen handlar om HTML och CSS.</a:t>
            </a:r>
          </a:p>
          <a:p>
            <a:pPr lvl="0">
              <a:spcBef>
                <a:spcPts val="0"/>
              </a:spcBef>
              <a:buNone/>
            </a:pPr>
            <a:r>
              <a:rPr i="1" lang="sv"/>
              <a:t>Separation of concerns</a:t>
            </a:r>
            <a:r>
              <a:rPr lang="sv"/>
              <a:t> innebär att man inte vill blanda HTML, CSS och JavaScript utan ha dem i separata filer.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Exempel HTML-sida</a:t>
            </a:r>
          </a:p>
        </p:txBody>
      </p:sp>
      <p:sp>
        <p:nvSpPr>
          <p:cNvPr id="97" name="Shape 97"/>
          <p:cNvSpPr txBox="1"/>
          <p:nvPr>
            <p:ph idx="1" type="body"/>
          </p:nvPr>
        </p:nvSpPr>
        <p:spPr>
          <a:xfrm>
            <a:off x="311700" y="1152475"/>
            <a:ext cx="8520600" cy="39909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sv">
                <a:latin typeface="Consolas"/>
                <a:ea typeface="Consolas"/>
                <a:cs typeface="Consolas"/>
                <a:sym typeface="Consolas"/>
              </a:rPr>
              <a:t>&lt;!DOCTYPE html&gt;				</a:t>
            </a:r>
            <a:r>
              <a:rPr lang="sv"/>
              <a:t>- talar om att sidan är i HTML-format</a:t>
            </a:r>
            <a:br>
              <a:rPr lang="sv">
                <a:latin typeface="Consolas"/>
                <a:ea typeface="Consolas"/>
                <a:cs typeface="Consolas"/>
                <a:sym typeface="Consolas"/>
              </a:rPr>
            </a:br>
            <a:r>
              <a:rPr lang="sv">
                <a:latin typeface="Consolas"/>
                <a:ea typeface="Consolas"/>
                <a:cs typeface="Consolas"/>
                <a:sym typeface="Consolas"/>
              </a:rPr>
              <a:t>&lt;html lang="en"&gt;				</a:t>
            </a:r>
            <a:r>
              <a:rPr lang="sv"/>
              <a:t>- här börjar HTML-koden ("sv" för svenska)</a:t>
            </a:r>
            <a:br>
              <a:rPr lang="sv">
                <a:latin typeface="Consolas"/>
                <a:ea typeface="Consolas"/>
                <a:cs typeface="Consolas"/>
                <a:sym typeface="Consolas"/>
              </a:rPr>
            </a:br>
            <a:r>
              <a:rPr lang="sv">
                <a:latin typeface="Consolas"/>
                <a:ea typeface="Consolas"/>
                <a:cs typeface="Consolas"/>
                <a:sym typeface="Consolas"/>
              </a:rPr>
              <a:t>&lt;head&gt;							</a:t>
            </a:r>
            <a:r>
              <a:rPr lang="sv"/>
              <a:t>- innehåller metadata för sidan</a:t>
            </a:r>
            <a:br>
              <a:rPr lang="sv">
                <a:latin typeface="Consolas"/>
                <a:ea typeface="Consolas"/>
                <a:cs typeface="Consolas"/>
                <a:sym typeface="Consolas"/>
              </a:rPr>
            </a:br>
            <a:r>
              <a:rPr lang="sv">
                <a:latin typeface="Consolas"/>
                <a:ea typeface="Consolas"/>
                <a:cs typeface="Consolas"/>
                <a:sym typeface="Consolas"/>
              </a:rPr>
              <a:t>    &lt;meta charset="utf-8"&gt;	</a:t>
            </a:r>
            <a:r>
              <a:rPr lang="sv"/>
              <a:t>- teckenuppsättning</a:t>
            </a:r>
            <a:br>
              <a:rPr lang="sv">
                <a:latin typeface="Consolas"/>
                <a:ea typeface="Consolas"/>
                <a:cs typeface="Consolas"/>
                <a:sym typeface="Consolas"/>
              </a:rPr>
            </a:br>
            <a:r>
              <a:rPr lang="sv">
                <a:latin typeface="Consolas"/>
                <a:ea typeface="Consolas"/>
                <a:cs typeface="Consolas"/>
                <a:sym typeface="Consolas"/>
              </a:rPr>
              <a:t>    &lt;title&gt;Page title&lt;/title&gt;	</a:t>
            </a:r>
            <a:r>
              <a:rPr lang="sv"/>
              <a:t>- rubrik för sidan</a:t>
            </a:r>
            <a:br>
              <a:rPr lang="sv">
                <a:latin typeface="Consolas"/>
                <a:ea typeface="Consolas"/>
                <a:cs typeface="Consolas"/>
                <a:sym typeface="Consolas"/>
              </a:rPr>
            </a:br>
            <a:r>
              <a:rPr lang="sv">
                <a:latin typeface="Consolas"/>
                <a:ea typeface="Consolas"/>
                <a:cs typeface="Consolas"/>
                <a:sym typeface="Consolas"/>
              </a:rPr>
              <a:t>&lt;/head&gt;</a:t>
            </a:r>
            <a:br>
              <a:rPr lang="sv">
                <a:latin typeface="Consolas"/>
                <a:ea typeface="Consolas"/>
                <a:cs typeface="Consolas"/>
                <a:sym typeface="Consolas"/>
              </a:rPr>
            </a:br>
            <a:r>
              <a:rPr lang="sv">
                <a:latin typeface="Consolas"/>
                <a:ea typeface="Consolas"/>
                <a:cs typeface="Consolas"/>
                <a:sym typeface="Consolas"/>
              </a:rPr>
              <a:t>&lt;body&gt;							</a:t>
            </a:r>
            <a:r>
              <a:rPr lang="sv"/>
              <a:t>- sidkropp, innehållet</a:t>
            </a:r>
            <a:br>
              <a:rPr lang="sv">
                <a:latin typeface="Consolas"/>
                <a:ea typeface="Consolas"/>
                <a:cs typeface="Consolas"/>
                <a:sym typeface="Consolas"/>
              </a:rPr>
            </a:br>
            <a:r>
              <a:rPr b="1" lang="sv">
                <a:latin typeface="Consolas"/>
                <a:ea typeface="Consolas"/>
                <a:cs typeface="Consolas"/>
                <a:sym typeface="Consolas"/>
              </a:rPr>
              <a:t>    Hello world!</a:t>
            </a:r>
            <a:br>
              <a:rPr lang="sv">
                <a:latin typeface="Consolas"/>
                <a:ea typeface="Consolas"/>
                <a:cs typeface="Consolas"/>
                <a:sym typeface="Consolas"/>
              </a:rPr>
            </a:br>
            <a:r>
              <a:rPr lang="sv">
                <a:latin typeface="Consolas"/>
                <a:ea typeface="Consolas"/>
                <a:cs typeface="Consolas"/>
                <a:sym typeface="Consolas"/>
              </a:rPr>
              <a:t>&lt;/body&gt;</a:t>
            </a:r>
            <a:br>
              <a:rPr lang="sv">
                <a:latin typeface="Consolas"/>
                <a:ea typeface="Consolas"/>
                <a:cs typeface="Consolas"/>
                <a:sym typeface="Consolas"/>
              </a:rPr>
            </a:br>
            <a:r>
              <a:rPr lang="sv">
                <a:latin typeface="Consolas"/>
                <a:ea typeface="Consolas"/>
                <a:cs typeface="Consolas"/>
                <a:sym typeface="Consolas"/>
              </a:rPr>
              <a:t>&lt;/html&gt;							</a:t>
            </a:r>
            <a:r>
              <a:rPr lang="sv"/>
              <a:t>- här slutar HTML-koden</a:t>
            </a:r>
          </a:p>
          <a:p>
            <a:pPr lvl="0">
              <a:spcBef>
                <a:spcPts val="0"/>
              </a:spcBef>
              <a:buClr>
                <a:schemeClr val="dk1"/>
              </a:buClr>
              <a:buSzPct val="61111"/>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a:solidFill>
            <a:srgbClr val="FFF2CC"/>
          </a:solidFill>
        </p:spPr>
        <p:txBody>
          <a:bodyPr anchorCtr="0" anchor="t" bIns="91425" lIns="91425" rIns="91425" tIns="91425">
            <a:noAutofit/>
          </a:bodyPr>
          <a:lstStyle/>
          <a:p>
            <a:pPr lvl="0">
              <a:spcBef>
                <a:spcPts val="0"/>
              </a:spcBef>
              <a:buNone/>
            </a:pPr>
            <a:r>
              <a:rPr lang="sv"/>
              <a:t>Taggens anatomi</a:t>
            </a:r>
          </a:p>
        </p:txBody>
      </p:sp>
      <p:sp>
        <p:nvSpPr>
          <p:cNvPr id="103" name="Shape 103"/>
          <p:cNvSpPr txBox="1"/>
          <p:nvPr>
            <p:ph idx="1" type="body"/>
          </p:nvPr>
        </p:nvSpPr>
        <p:spPr>
          <a:xfrm>
            <a:off x="311700" y="1152475"/>
            <a:ext cx="8520600" cy="3990900"/>
          </a:xfrm>
          <a:prstGeom prst="rect">
            <a:avLst/>
          </a:prstGeom>
        </p:spPr>
        <p:txBody>
          <a:bodyPr anchorCtr="0" anchor="t" bIns="91425" lIns="91425" rIns="91425" tIns="91425">
            <a:noAutofit/>
          </a:bodyPr>
          <a:lstStyle/>
          <a:p>
            <a:pPr lvl="0" rtl="0">
              <a:spcBef>
                <a:spcPts val="0"/>
              </a:spcBef>
              <a:buNone/>
            </a:pPr>
            <a:r>
              <a:rPr lang="sv">
                <a:latin typeface="Consolas"/>
                <a:ea typeface="Consolas"/>
                <a:cs typeface="Consolas"/>
                <a:sym typeface="Consolas"/>
              </a:rPr>
              <a:t>&lt;tag attribute="value"&gt; content &lt;/tag&gt;</a:t>
            </a:r>
            <a:br>
              <a:rPr lang="sv">
                <a:latin typeface="Consolas"/>
                <a:ea typeface="Consolas"/>
                <a:cs typeface="Consolas"/>
                <a:sym typeface="Consolas"/>
              </a:rPr>
            </a:br>
            <a:r>
              <a:rPr i="1" lang="sv"/>
              <a:t>eller</a:t>
            </a:r>
            <a:r>
              <a:rPr lang="sv">
                <a:latin typeface="Consolas"/>
                <a:ea typeface="Consolas"/>
                <a:cs typeface="Consolas"/>
                <a:sym typeface="Consolas"/>
              </a:rPr>
              <a:t> 	&lt;tag /&gt;		</a:t>
            </a:r>
            <a:r>
              <a:rPr i="1" lang="sv"/>
              <a:t>eller	</a:t>
            </a:r>
            <a:r>
              <a:rPr lang="sv">
                <a:latin typeface="Consolas"/>
                <a:ea typeface="Consolas"/>
                <a:cs typeface="Consolas"/>
                <a:sym typeface="Consolas"/>
              </a:rPr>
              <a:t>	&lt;tag&gt;</a:t>
            </a:r>
            <a:r>
              <a:rPr lang="sv"/>
              <a:t>  (avslutas inte)</a:t>
            </a:r>
          </a:p>
          <a:p>
            <a:pPr lvl="0" rtl="0">
              <a:spcBef>
                <a:spcPts val="0"/>
              </a:spcBef>
              <a:buNone/>
            </a:pPr>
            <a:r>
              <a:rPr lang="sv"/>
              <a:t>Ex: </a:t>
            </a:r>
            <a:r>
              <a:rPr lang="sv">
                <a:latin typeface="Consolas"/>
                <a:ea typeface="Consolas"/>
                <a:cs typeface="Consolas"/>
                <a:sym typeface="Consolas"/>
              </a:rPr>
              <a:t>&lt;a href="http://htmledit.squarefree.com/"&gt; HTML editor &lt;/a&gt;</a:t>
            </a:r>
          </a:p>
          <a:p>
            <a:pPr lvl="0" rtl="0">
              <a:spcBef>
                <a:spcPts val="0"/>
              </a:spcBef>
              <a:buNone/>
            </a:pPr>
            <a:r>
              <a:rPr b="1" lang="sv"/>
              <a:t>a</a:t>
            </a:r>
            <a:r>
              <a:rPr lang="sv"/>
              <a:t> - taggens </a:t>
            </a:r>
            <a:r>
              <a:rPr i="1" lang="sv"/>
              <a:t>namn</a:t>
            </a:r>
          </a:p>
          <a:p>
            <a:pPr lvl="0" rtl="0">
              <a:spcBef>
                <a:spcPts val="0"/>
              </a:spcBef>
              <a:buNone/>
            </a:pPr>
            <a:r>
              <a:rPr b="1" lang="sv"/>
              <a:t>href </a:t>
            </a:r>
            <a:r>
              <a:rPr lang="sv"/>
              <a:t>- ett av taggens </a:t>
            </a:r>
            <a:r>
              <a:rPr i="1" lang="sv"/>
              <a:t>attribut </a:t>
            </a:r>
            <a:r>
              <a:rPr lang="sv"/>
              <a:t>(href = </a:t>
            </a:r>
            <a:r>
              <a:rPr lang="sv" u="sng"/>
              <a:t>h</a:t>
            </a:r>
            <a:r>
              <a:rPr lang="sv"/>
              <a:t>ypertext </a:t>
            </a:r>
            <a:r>
              <a:rPr lang="sv" u="sng"/>
              <a:t>ref</a:t>
            </a:r>
            <a:r>
              <a:rPr lang="sv"/>
              <a:t>erence)</a:t>
            </a:r>
          </a:p>
          <a:p>
            <a:pPr lvl="0">
              <a:spcBef>
                <a:spcPts val="0"/>
              </a:spcBef>
              <a:buNone/>
            </a:pPr>
            <a:r>
              <a:rPr lang="sv"/>
              <a:t>De flesta element ska avslutas, men det finns några undantag.</a:t>
            </a:r>
            <a:br>
              <a:rPr lang="sv"/>
            </a:br>
            <a:r>
              <a:rPr lang="sv"/>
              <a:t>Andra vanliga attribut är </a:t>
            </a:r>
            <a:r>
              <a:rPr i="1" lang="sv"/>
              <a:t>id</a:t>
            </a:r>
            <a:r>
              <a:rPr lang="sv"/>
              <a:t> och </a:t>
            </a:r>
            <a:r>
              <a:rPr i="1" lang="sv"/>
              <a:t>class</a:t>
            </a:r>
            <a:r>
              <a:rPr lang="sv"/>
              <a:t>, som är viktiga för JavaScript och CSS. Värdet på id-attributet ska vara unikt för hela dokumentet.</a:t>
            </a:r>
            <a:br>
              <a:rPr lang="sv"/>
            </a:br>
            <a:r>
              <a:rPr lang="sv"/>
              <a:t>Värdet på class-attributet kan vara samma för flera taggar.</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