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0D3E2D2-AD96-4199-96F8-B8DB6EF17D2D}">
  <a:tblStyle styleId="{F0D3E2D2-AD96-4199-96F8-B8DB6EF17D2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a:t>Alternativ A är bättre, då har man möjligheten att styla varje paragraf för sig.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w3.org/Style/Examples/007/units.e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file/d/0B6f5ao4RFptGUkF4MEJvcmFDSlk/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validator.w3.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rive.google.com/file/d/0B6f5ao4RFptGVFZlTHZrR3AtY3M/view?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rive.google.com/file/d/0B6f5ao4RFptGYkd4alJXNXh3bGs/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goo.gl/b5HKi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HTML och CSS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HMTL-element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Kommentarer</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Ibland vill man lägga in kommentarer i sina filer eller tillfälligt ta bort text. En kommentar ska börja med </a:t>
            </a:r>
            <a:r>
              <a:rPr lang="sv">
                <a:latin typeface="Consolas"/>
                <a:ea typeface="Consolas"/>
                <a:cs typeface="Consolas"/>
                <a:sym typeface="Consolas"/>
              </a:rPr>
              <a:t>&lt;!--</a:t>
            </a:r>
            <a:r>
              <a:rPr lang="sv"/>
              <a:t> och sluta med </a:t>
            </a:r>
            <a:r>
              <a:rPr lang="sv">
                <a:latin typeface="Consolas"/>
                <a:ea typeface="Consolas"/>
                <a:cs typeface="Consolas"/>
                <a:sym typeface="Consolas"/>
              </a:rPr>
              <a:t>--&gt;</a:t>
            </a:r>
            <a:r>
              <a:rPr lang="sv"/>
              <a:t> och kan spänna över flera rader.</a:t>
            </a:r>
          </a:p>
          <a:p>
            <a:pPr lvl="0">
              <a:spcBef>
                <a:spcPts val="0"/>
              </a:spcBef>
              <a:buNone/>
            </a:pPr>
            <a:r>
              <a:rPr b="1" lang="sv">
                <a:latin typeface="Consolas"/>
                <a:ea typeface="Consolas"/>
                <a:cs typeface="Consolas"/>
                <a:sym typeface="Consolas"/>
              </a:rPr>
              <a:t>&lt;!--</a:t>
            </a:r>
            <a:r>
              <a:rPr lang="sv">
                <a:latin typeface="Consolas"/>
                <a:ea typeface="Consolas"/>
                <a:cs typeface="Consolas"/>
                <a:sym typeface="Consolas"/>
              </a:rPr>
              <a:t> det här kommer webbläsaren</a:t>
            </a:r>
            <a:br>
              <a:rPr lang="sv">
                <a:latin typeface="Consolas"/>
                <a:ea typeface="Consolas"/>
                <a:cs typeface="Consolas"/>
                <a:sym typeface="Consolas"/>
              </a:rPr>
            </a:br>
            <a:r>
              <a:rPr lang="sv">
                <a:latin typeface="Consolas"/>
                <a:ea typeface="Consolas"/>
                <a:cs typeface="Consolas"/>
                <a:sym typeface="Consolas"/>
              </a:rPr>
              <a:t>att hoppa över </a:t>
            </a:r>
            <a:r>
              <a:rPr b="1" lang="sv">
                <a:latin typeface="Consolas"/>
                <a:ea typeface="Consolas"/>
                <a:cs typeface="Consolas"/>
                <a:sym typeface="Consolas"/>
              </a:rPr>
              <a:t>--&gt;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Textformatering</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Det finns flera sätt att formatera texten i ett element:</a:t>
            </a:r>
          </a:p>
          <a:p>
            <a:pPr indent="-228600" lvl="0" marL="457200" rtl="0">
              <a:spcBef>
                <a:spcPts val="0"/>
              </a:spcBef>
              <a:buChar char="●"/>
            </a:pPr>
            <a:r>
              <a:rPr lang="sv"/>
              <a:t>kapsla in det i ett </a:t>
            </a:r>
            <a:r>
              <a:rPr lang="sv">
                <a:latin typeface="Consolas"/>
                <a:ea typeface="Consolas"/>
                <a:cs typeface="Consolas"/>
                <a:sym typeface="Consolas"/>
              </a:rPr>
              <a:t>&lt;font&gt;</a:t>
            </a:r>
            <a:r>
              <a:rPr lang="sv"/>
              <a:t> element - det gamla sättet</a:t>
            </a:r>
          </a:p>
          <a:p>
            <a:pPr indent="-228600" lvl="0" marL="457200" rtl="0">
              <a:spcBef>
                <a:spcPts val="0"/>
              </a:spcBef>
              <a:buChar char="●"/>
            </a:pPr>
            <a:r>
              <a:rPr lang="sv"/>
              <a:t>inline style - formatering i ett attribut, snabbt och enkelt, men blir lätt rörigt</a:t>
            </a:r>
          </a:p>
          <a:p>
            <a:pPr indent="-228600" lvl="0" marL="457200" rtl="0">
              <a:spcBef>
                <a:spcPts val="0"/>
              </a:spcBef>
              <a:buChar char="●"/>
            </a:pPr>
            <a:r>
              <a:rPr lang="sv"/>
              <a:t>CSS - rekommenderas (pga </a:t>
            </a:r>
            <a:r>
              <a:rPr i="1" lang="sv"/>
              <a:t>separation of concerns</a:t>
            </a:r>
            <a:r>
              <a:rPr lang="sv"/>
              <a:t>)</a:t>
            </a:r>
          </a:p>
          <a:p>
            <a:pPr indent="-228600" lvl="0" marL="457200" rtl="0">
              <a:spcBef>
                <a:spcPts val="0"/>
              </a:spcBef>
              <a:buChar char="●"/>
            </a:pPr>
            <a:r>
              <a:rPr lang="sv"/>
              <a:t>JavaScript - ändra formateringen dynamiskt</a:t>
            </a:r>
          </a:p>
          <a:p>
            <a:pPr lvl="0" rtl="0">
              <a:spcBef>
                <a:spcPts val="0"/>
              </a:spcBef>
              <a:buNone/>
            </a:pPr>
            <a:r>
              <a:rPr lang="sv"/>
              <a:t>Vi kommer att använda </a:t>
            </a:r>
            <a:r>
              <a:rPr i="1" lang="sv"/>
              <a:t>inline styles</a:t>
            </a:r>
            <a:r>
              <a:rPr lang="sv"/>
              <a:t> innan vi börjat med CSS.</a:t>
            </a:r>
          </a:p>
          <a:p>
            <a:pPr lvl="0">
              <a:spcBef>
                <a:spcPts val="0"/>
              </a:spcBef>
              <a:buNone/>
            </a:pPr>
            <a:r>
              <a:rPr lang="sv"/>
              <a:t>Ofta använder vi elementet </a:t>
            </a:r>
            <a:r>
              <a:rPr lang="sv">
                <a:latin typeface="Consolas"/>
                <a:ea typeface="Consolas"/>
                <a:cs typeface="Consolas"/>
                <a:sym typeface="Consolas"/>
              </a:rPr>
              <a:t>&lt;span&gt;</a:t>
            </a:r>
            <a:r>
              <a:rPr lang="sv"/>
              <a:t> för att formatera delar av en större text.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Textformatering inline</a:t>
            </a:r>
          </a:p>
        </p:txBody>
      </p:sp>
      <p:sp>
        <p:nvSpPr>
          <p:cNvPr id="121" name="Shape 12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&lt;span style="color: red;"&gt; lorem ipsum &lt;/span&gt;</a:t>
            </a:r>
            <a:br>
              <a:rPr lang="sv">
                <a:latin typeface="Consolas"/>
                <a:ea typeface="Consolas"/>
                <a:cs typeface="Consolas"/>
                <a:sym typeface="Consolas"/>
              </a:rPr>
            </a:br>
            <a:r>
              <a:rPr lang="sv"/>
              <a:t>Värdet på </a:t>
            </a:r>
            <a:r>
              <a:rPr i="1" lang="sv"/>
              <a:t>style</a:t>
            </a:r>
            <a:r>
              <a:rPr lang="sv"/>
              <a:t> ska vara en lista över formateringar, separerade med semikolon.</a:t>
            </a:r>
          </a:p>
          <a:p>
            <a:pPr indent="-228600" lvl="0" marL="457200" rtl="0">
              <a:spcBef>
                <a:spcPts val="0"/>
              </a:spcBef>
              <a:buChar char="●"/>
            </a:pPr>
            <a:r>
              <a:rPr lang="sv"/>
              <a:t>color			- textfärg</a:t>
            </a:r>
          </a:p>
          <a:p>
            <a:pPr indent="-228600" lvl="0" marL="457200" rtl="0">
              <a:spcBef>
                <a:spcPts val="0"/>
              </a:spcBef>
              <a:buChar char="●"/>
            </a:pPr>
            <a:r>
              <a:rPr lang="sv"/>
              <a:t>background-color	- elementets bakgrundsfärg</a:t>
            </a:r>
          </a:p>
          <a:p>
            <a:pPr indent="-228600" lvl="0" marL="457200" rtl="0">
              <a:spcBef>
                <a:spcPts val="0"/>
              </a:spcBef>
              <a:buChar char="●"/>
            </a:pPr>
            <a:r>
              <a:rPr lang="sv"/>
              <a:t>font-weight		- normal / bold / … </a:t>
            </a:r>
          </a:p>
          <a:p>
            <a:pPr indent="-228600" lvl="0" marL="457200" rtl="0">
              <a:spcBef>
                <a:spcPts val="0"/>
              </a:spcBef>
              <a:buChar char="●"/>
            </a:pPr>
            <a:r>
              <a:rPr lang="sv"/>
              <a:t>font-size			- teckenstorlek, uttrycks i enheten </a:t>
            </a:r>
            <a:r>
              <a:rPr lang="sv">
                <a:latin typeface="Consolas"/>
                <a:ea typeface="Consolas"/>
                <a:cs typeface="Consolas"/>
                <a:sym typeface="Consolas"/>
              </a:rPr>
              <a:t>pt</a:t>
            </a:r>
          </a:p>
          <a:p>
            <a:pPr indent="-228600" lvl="0" marL="457200" rtl="0">
              <a:spcBef>
                <a:spcPts val="0"/>
              </a:spcBef>
              <a:buChar char="●"/>
            </a:pPr>
            <a:r>
              <a:rPr lang="sv"/>
              <a:t>font-style		- normal / italic</a:t>
            </a:r>
          </a:p>
          <a:p>
            <a:pPr indent="-228600" lvl="0" marL="457200" rtl="0">
              <a:spcBef>
                <a:spcPts val="0"/>
              </a:spcBef>
              <a:buChar char="●"/>
            </a:pPr>
            <a:r>
              <a:rPr lang="sv"/>
              <a:t>font-family		- ett eller flera teckensnitt i den ordning de ska användas,</a:t>
            </a:r>
            <a:br>
              <a:rPr lang="sv"/>
            </a:br>
            <a:r>
              <a:rPr lang="sv"/>
              <a:t>		det första som finns används. Exempel: "Arial, </a:t>
            </a:r>
            <a:r>
              <a:rPr lang="sv">
                <a:solidFill>
                  <a:srgbClr val="999999"/>
                </a:solidFill>
              </a:rPr>
              <a:t>Georgia</a:t>
            </a:r>
            <a:r>
              <a:rPr lang="sv">
                <a:solidFill>
                  <a:srgbClr val="B7B7B7"/>
                </a:solidFill>
              </a:rPr>
              <a:t>, Serif</a:t>
            </a:r>
            <a:r>
              <a:rPr lang="sv"/>
              <a:t>"</a:t>
            </a:r>
          </a:p>
          <a:p>
            <a:pPr indent="-228600" lvl="0" marL="457200" rtl="0">
              <a:spcBef>
                <a:spcPts val="0"/>
              </a:spcBef>
              <a:buChar char="●"/>
            </a:pPr>
            <a:r>
              <a:rPr lang="sv"/>
              <a:t>text-align		- left / right / center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Enheter</a:t>
            </a:r>
          </a:p>
        </p:txBody>
      </p:sp>
      <p:sp>
        <p:nvSpPr>
          <p:cNvPr id="127" name="Shape 127"/>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CSS har många olika enheter för att uttrycka längd, storlek och position. Vilket man ska använda beror på vad man vill åstadkomma. Alla enheter är utbytbara.</a:t>
            </a:r>
          </a:p>
          <a:p>
            <a:pPr lvl="0">
              <a:spcBef>
                <a:spcPts val="0"/>
              </a:spcBef>
              <a:buNone/>
            </a:pPr>
            <a:r>
              <a:rPr lang="sv"/>
              <a:t>Absoluta enheter ska ha samma storlek oavsett hur stor skärmen de visas på är. Exempel: </a:t>
            </a:r>
            <a:r>
              <a:rPr b="1" lang="sv">
                <a:latin typeface="Consolas"/>
                <a:ea typeface="Consolas"/>
                <a:cs typeface="Consolas"/>
                <a:sym typeface="Consolas"/>
              </a:rPr>
              <a:t>mm, in, pt</a:t>
            </a:r>
          </a:p>
          <a:p>
            <a:pPr lvl="0">
              <a:spcBef>
                <a:spcPts val="0"/>
              </a:spcBef>
              <a:buNone/>
            </a:pPr>
            <a:r>
              <a:rPr b="1" lang="sv">
                <a:latin typeface="Consolas"/>
                <a:ea typeface="Consolas"/>
                <a:cs typeface="Consolas"/>
                <a:sym typeface="Consolas"/>
              </a:rPr>
              <a:t>em </a:t>
            </a:r>
            <a:r>
              <a:rPr lang="sv"/>
              <a:t>är en relativ enhet, vars storlek utgår från den aktuella teckenstorleken.</a:t>
            </a:r>
          </a:p>
          <a:p>
            <a:pPr lvl="0">
              <a:spcBef>
                <a:spcPts val="0"/>
              </a:spcBef>
              <a:buNone/>
            </a:pPr>
            <a:r>
              <a:rPr b="1" lang="sv">
                <a:latin typeface="Consolas"/>
                <a:ea typeface="Consolas"/>
                <a:cs typeface="Consolas"/>
                <a:sym typeface="Consolas"/>
              </a:rPr>
              <a:t>px </a:t>
            </a:r>
            <a:r>
              <a:rPr lang="sv"/>
              <a:t>motsvarar pixlar och varierar med skärmens upplösning.</a:t>
            </a:r>
          </a:p>
          <a:p>
            <a:pPr lvl="0">
              <a:spcBef>
                <a:spcPts val="0"/>
              </a:spcBef>
              <a:buNone/>
            </a:pPr>
            <a:r>
              <a:rPr b="1" lang="sv"/>
              <a:t>Diskutera</a:t>
            </a:r>
            <a:r>
              <a:rPr lang="sv"/>
              <a:t>: när vill man använda en absolut och när en relativ enhet?</a:t>
            </a:r>
            <a:br>
              <a:rPr lang="sv"/>
            </a:br>
            <a:r>
              <a:rPr lang="sv"/>
              <a:t>Vad är skillnaden mellan px och pt?</a:t>
            </a:r>
            <a:br>
              <a:rPr lang="sv"/>
            </a:br>
            <a:r>
              <a:rPr lang="sv" u="sng">
                <a:solidFill>
                  <a:schemeClr val="hlink"/>
                </a:solidFill>
                <a:hlinkClick r:id="rId3"/>
              </a:rPr>
              <a:t>https://www.w3.org/Style/Examples/007/units.en.html</a:t>
            </a:r>
            <a:r>
              <a:rPr lang="sv"/>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Enheter</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Ett tal skrivet med procenttecken fungerar som en relativ enhet. </a:t>
            </a:r>
            <a:r>
              <a:rPr b="1" lang="sv"/>
              <a:t>em</a:t>
            </a:r>
            <a:r>
              <a:rPr lang="sv"/>
              <a:t> står alltid för teckenstorleken, men </a:t>
            </a:r>
            <a:r>
              <a:rPr b="1" lang="sv"/>
              <a:t>%</a:t>
            </a:r>
            <a:r>
              <a:rPr lang="sv"/>
              <a:t> beror på det man anger storleken för.</a:t>
            </a:r>
          </a:p>
          <a:p>
            <a:pPr lvl="0">
              <a:spcBef>
                <a:spcPts val="0"/>
              </a:spcBef>
              <a:buNone/>
            </a:pPr>
            <a:r>
              <a:rPr lang="sv"/>
              <a:t>Om man skriver </a:t>
            </a:r>
            <a:r>
              <a:rPr lang="sv">
                <a:latin typeface="Consolas"/>
                <a:ea typeface="Consolas"/>
                <a:cs typeface="Consolas"/>
                <a:sym typeface="Consolas"/>
              </a:rPr>
              <a:t>"font-size: 100%;"</a:t>
            </a:r>
            <a:r>
              <a:rPr lang="sv"/>
              <a:t> blir resultatet samma som </a:t>
            </a:r>
            <a:r>
              <a:rPr lang="sv">
                <a:latin typeface="Consolas"/>
                <a:ea typeface="Consolas"/>
                <a:cs typeface="Consolas"/>
                <a:sym typeface="Consolas"/>
              </a:rPr>
              <a:t>1em</a:t>
            </a:r>
            <a:r>
              <a:rPr lang="sv"/>
              <a:t>. Men om man anger ett elements bredd som </a:t>
            </a:r>
            <a:r>
              <a:rPr lang="sv">
                <a:latin typeface="Consolas"/>
                <a:ea typeface="Consolas"/>
                <a:cs typeface="Consolas"/>
                <a:sym typeface="Consolas"/>
              </a:rPr>
              <a:t>"width: 100%"</a:t>
            </a:r>
            <a:r>
              <a:rPr lang="sv"/>
              <a:t> istället för </a:t>
            </a:r>
            <a:r>
              <a:rPr lang="sv">
                <a:latin typeface="Consolas"/>
                <a:ea typeface="Consolas"/>
                <a:cs typeface="Consolas"/>
                <a:sym typeface="Consolas"/>
              </a:rPr>
              <a:t>1em</a:t>
            </a:r>
            <a:r>
              <a:rPr lang="sv"/>
              <a:t> blir bredden 100% av skärmens bredd.</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Demo enheter</a:t>
            </a:r>
          </a:p>
        </p:txBody>
      </p:sp>
      <p:sp>
        <p:nvSpPr>
          <p:cNvPr id="139" name="Shape 139"/>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&lt;p&gt;Demonstration av enheterna em, px och mm. &lt;br&gt;</a:t>
            </a:r>
            <a:br>
              <a:rPr lang="sv">
                <a:latin typeface="Consolas"/>
                <a:ea typeface="Consolas"/>
                <a:cs typeface="Consolas"/>
                <a:sym typeface="Consolas"/>
              </a:rPr>
            </a:br>
            <a:r>
              <a:rPr lang="sv">
                <a:latin typeface="Consolas"/>
                <a:ea typeface="Consolas"/>
                <a:cs typeface="Consolas"/>
                <a:sym typeface="Consolas"/>
              </a:rPr>
              <a:t>em ändrar textstorleken relativt standardstorleken:</a:t>
            </a:r>
            <a:br>
              <a:rPr lang="sv">
                <a:latin typeface="Consolas"/>
                <a:ea typeface="Consolas"/>
                <a:cs typeface="Consolas"/>
                <a:sym typeface="Consolas"/>
              </a:rPr>
            </a:br>
            <a:r>
              <a:rPr lang="sv">
                <a:latin typeface="Consolas"/>
                <a:ea typeface="Consolas"/>
                <a:cs typeface="Consolas"/>
                <a:sym typeface="Consolas"/>
              </a:rPr>
              <a:t>&lt;span style="font-size: 1.5em;"&gt;standard +50%&lt;/span&gt; &lt;br&gt;</a:t>
            </a:r>
          </a:p>
          <a:p>
            <a:pPr lvl="0">
              <a:spcBef>
                <a:spcPts val="0"/>
              </a:spcBef>
              <a:buNone/>
            </a:pPr>
            <a:r>
              <a:rPr lang="sv">
                <a:latin typeface="Consolas"/>
                <a:ea typeface="Consolas"/>
                <a:cs typeface="Consolas"/>
                <a:sym typeface="Consolas"/>
              </a:rPr>
              <a:t>px varierar med skärmens upplösning:</a:t>
            </a:r>
            <a:br>
              <a:rPr lang="sv">
                <a:latin typeface="Consolas"/>
                <a:ea typeface="Consolas"/>
                <a:cs typeface="Consolas"/>
                <a:sym typeface="Consolas"/>
              </a:rPr>
            </a:br>
            <a:r>
              <a:rPr lang="sv">
                <a:latin typeface="Consolas"/>
                <a:ea typeface="Consolas"/>
                <a:cs typeface="Consolas"/>
                <a:sym typeface="Consolas"/>
              </a:rPr>
              <a:t>&lt;span style="font-size: 20px;"&gt;20 pixlar&lt;/span&gt; &lt;br&gt;</a:t>
            </a:r>
          </a:p>
          <a:p>
            <a:pPr lvl="0">
              <a:spcBef>
                <a:spcPts val="0"/>
              </a:spcBef>
              <a:buNone/>
            </a:pPr>
            <a:r>
              <a:rPr lang="sv">
                <a:latin typeface="Consolas"/>
                <a:ea typeface="Consolas"/>
                <a:cs typeface="Consolas"/>
                <a:sym typeface="Consolas"/>
              </a:rPr>
              <a:t>mm är bra om vi vill göra något som ska skrivas ut:</a:t>
            </a:r>
            <a:br>
              <a:rPr lang="sv">
                <a:latin typeface="Consolas"/>
                <a:ea typeface="Consolas"/>
                <a:cs typeface="Consolas"/>
                <a:sym typeface="Consolas"/>
              </a:rPr>
            </a:br>
            <a:r>
              <a:rPr lang="sv">
                <a:latin typeface="Consolas"/>
                <a:ea typeface="Consolas"/>
                <a:cs typeface="Consolas"/>
                <a:sym typeface="Consolas"/>
              </a:rPr>
              <a:t>&lt;span style="font-size: 8mm;"&gt;8mm hög&lt;/span&gt;&lt;/p&gt;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Färger i HTML</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Tre sätt att ange en färg:</a:t>
            </a:r>
          </a:p>
          <a:p>
            <a:pPr indent="-228600" lvl="0" marL="457200" rtl="0">
              <a:spcBef>
                <a:spcPts val="0"/>
              </a:spcBef>
              <a:buAutoNum type="arabicPeriod"/>
            </a:pPr>
            <a:r>
              <a:rPr lang="sv"/>
              <a:t>Färgens namn:			</a:t>
            </a:r>
            <a:r>
              <a:rPr b="1" lang="sv">
                <a:solidFill>
                  <a:srgbClr val="CC0000"/>
                </a:solidFill>
              </a:rPr>
              <a:t>red</a:t>
            </a:r>
            <a:r>
              <a:rPr b="1" lang="sv">
                <a:solidFill>
                  <a:srgbClr val="000000"/>
                </a:solidFill>
              </a:rPr>
              <a:t>, </a:t>
            </a:r>
            <a:r>
              <a:rPr b="1" lang="sv">
                <a:solidFill>
                  <a:srgbClr val="E69138"/>
                </a:solidFill>
              </a:rPr>
              <a:t>orange</a:t>
            </a:r>
            <a:r>
              <a:rPr b="1" lang="sv">
                <a:solidFill>
                  <a:srgbClr val="000000"/>
                </a:solidFill>
              </a:rPr>
              <a:t>, </a:t>
            </a:r>
            <a:r>
              <a:rPr b="1" lang="sv">
                <a:solidFill>
                  <a:srgbClr val="999999"/>
                </a:solidFill>
              </a:rPr>
              <a:t>darkgray</a:t>
            </a:r>
            <a:r>
              <a:rPr lang="sv">
                <a:solidFill>
                  <a:srgbClr val="999999"/>
                </a:solidFill>
              </a:rPr>
              <a:t> </a:t>
            </a:r>
            <a:r>
              <a:rPr lang="sv">
                <a:solidFill>
                  <a:srgbClr val="000000"/>
                </a:solidFill>
              </a:rPr>
              <a:t>osv</a:t>
            </a:r>
            <a:r>
              <a:rPr b="1" lang="sv">
                <a:solidFill>
                  <a:srgbClr val="000000"/>
                </a:solidFill>
              </a:rPr>
              <a:t>.</a:t>
            </a:r>
          </a:p>
          <a:p>
            <a:pPr indent="-228600" lvl="0" marL="457200" rtl="0">
              <a:spcBef>
                <a:spcPts val="0"/>
              </a:spcBef>
              <a:buClr>
                <a:srgbClr val="666666"/>
              </a:buClr>
              <a:buAutoNum type="arabicPeriod"/>
            </a:pPr>
            <a:r>
              <a:rPr lang="sv">
                <a:solidFill>
                  <a:srgbClr val="666666"/>
                </a:solidFill>
              </a:rPr>
              <a:t>Färgens RGB-värde:		rgb(</a:t>
            </a:r>
            <a:r>
              <a:rPr b="1" lang="sv">
                <a:solidFill>
                  <a:srgbClr val="990000"/>
                </a:solidFill>
              </a:rPr>
              <a:t>255</a:t>
            </a:r>
            <a:r>
              <a:rPr lang="sv">
                <a:solidFill>
                  <a:srgbClr val="666666"/>
                </a:solidFill>
              </a:rPr>
              <a:t>, </a:t>
            </a:r>
            <a:r>
              <a:rPr b="1" lang="sv">
                <a:solidFill>
                  <a:srgbClr val="38761D"/>
                </a:solidFill>
              </a:rPr>
              <a:t>0</a:t>
            </a:r>
            <a:r>
              <a:rPr lang="sv">
                <a:solidFill>
                  <a:srgbClr val="666666"/>
                </a:solidFill>
              </a:rPr>
              <a:t>, </a:t>
            </a:r>
            <a:r>
              <a:rPr b="1" lang="sv">
                <a:solidFill>
                  <a:srgbClr val="351C75"/>
                </a:solidFill>
              </a:rPr>
              <a:t>0</a:t>
            </a:r>
            <a:r>
              <a:rPr lang="sv">
                <a:solidFill>
                  <a:srgbClr val="666666"/>
                </a:solidFill>
              </a:rPr>
              <a:t>)</a:t>
            </a:r>
          </a:p>
          <a:p>
            <a:pPr indent="-228600" lvl="0" marL="457200" rtl="0">
              <a:spcBef>
                <a:spcPts val="0"/>
              </a:spcBef>
              <a:buClr>
                <a:srgbClr val="666666"/>
              </a:buClr>
              <a:buAutoNum type="arabicPeriod"/>
            </a:pPr>
            <a:r>
              <a:rPr lang="sv">
                <a:solidFill>
                  <a:srgbClr val="666666"/>
                </a:solidFill>
              </a:rPr>
              <a:t>Färgens hexadecimala värde: #</a:t>
            </a:r>
            <a:r>
              <a:rPr b="1" lang="sv">
                <a:solidFill>
                  <a:srgbClr val="990000"/>
                </a:solidFill>
              </a:rPr>
              <a:t>FF</a:t>
            </a:r>
            <a:r>
              <a:rPr b="1" lang="sv">
                <a:solidFill>
                  <a:srgbClr val="38761D"/>
                </a:solidFill>
              </a:rPr>
              <a:t>00</a:t>
            </a:r>
            <a:r>
              <a:rPr b="1" lang="sv">
                <a:solidFill>
                  <a:srgbClr val="351C75"/>
                </a:solidFill>
              </a:rPr>
              <a:t>00</a:t>
            </a:r>
            <a:r>
              <a:rPr lang="sv">
                <a:solidFill>
                  <a:srgbClr val="666666"/>
                </a:solidFill>
              </a:rPr>
              <a:t> eller #</a:t>
            </a:r>
            <a:r>
              <a:rPr b="1" lang="sv">
                <a:solidFill>
                  <a:srgbClr val="990000"/>
                </a:solidFill>
              </a:rPr>
              <a:t>F</a:t>
            </a:r>
            <a:r>
              <a:rPr b="1" lang="sv">
                <a:solidFill>
                  <a:srgbClr val="38761D"/>
                </a:solidFill>
              </a:rPr>
              <a:t>0</a:t>
            </a:r>
            <a:r>
              <a:rPr b="1" lang="sv">
                <a:solidFill>
                  <a:srgbClr val="351C75"/>
                </a:solidFill>
              </a:rPr>
              <a:t>0</a:t>
            </a:r>
          </a:p>
          <a:p>
            <a:pPr lvl="0" rtl="0">
              <a:spcBef>
                <a:spcPts val="0"/>
              </a:spcBef>
              <a:buNone/>
            </a:pPr>
            <a:r>
              <a:rPr lang="sv">
                <a:solidFill>
                  <a:srgbClr val="666666"/>
                </a:solidFill>
              </a:rPr>
              <a:t>RGB-färger har tre kanaler: röd, grön och blå. Varje färg kan ha värden mellan</a:t>
            </a:r>
            <a:br>
              <a:rPr lang="sv">
                <a:solidFill>
                  <a:srgbClr val="666666"/>
                </a:solidFill>
              </a:rPr>
            </a:br>
            <a:r>
              <a:rPr lang="sv">
                <a:solidFill>
                  <a:srgbClr val="666666"/>
                </a:solidFill>
              </a:rPr>
              <a:t>0 och 255.</a:t>
            </a:r>
          </a:p>
          <a:p>
            <a:pPr lvl="0" rtl="0">
              <a:spcBef>
                <a:spcPts val="0"/>
              </a:spcBef>
              <a:buNone/>
            </a:pPr>
            <a:r>
              <a:rPr lang="sv">
                <a:solidFill>
                  <a:srgbClr val="666666"/>
                </a:solidFill>
              </a:rPr>
              <a:t>Mer om hexadecimala tal på nästa slide.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Talsystem</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sv">
                <a:solidFill>
                  <a:srgbClr val="666666"/>
                </a:solidFill>
              </a:rPr>
              <a:t>Deci = 10. Vårt talsystem har 10 siffror, 0 till 9.</a:t>
            </a:r>
            <a:br>
              <a:rPr lang="sv">
                <a:solidFill>
                  <a:srgbClr val="666666"/>
                </a:solidFill>
              </a:rPr>
            </a:br>
            <a:r>
              <a:rPr b="1" lang="sv">
                <a:solidFill>
                  <a:srgbClr val="666666"/>
                </a:solidFill>
              </a:rPr>
              <a:t>1234</a:t>
            </a:r>
            <a:r>
              <a:rPr b="1" baseline="-25000" lang="sv">
                <a:solidFill>
                  <a:srgbClr val="666666"/>
                </a:solidFill>
              </a:rPr>
              <a:t>10</a:t>
            </a:r>
            <a:r>
              <a:rPr lang="sv">
                <a:solidFill>
                  <a:srgbClr val="666666"/>
                </a:solidFill>
              </a:rPr>
              <a:t> = </a:t>
            </a:r>
            <a:r>
              <a:rPr b="1" lang="sv">
                <a:solidFill>
                  <a:srgbClr val="666666"/>
                </a:solidFill>
              </a:rPr>
              <a:t>1</a:t>
            </a:r>
            <a:r>
              <a:rPr lang="sv">
                <a:solidFill>
                  <a:srgbClr val="666666"/>
                </a:solidFill>
              </a:rPr>
              <a:t>*10</a:t>
            </a:r>
            <a:r>
              <a:rPr baseline="30000" lang="sv">
                <a:solidFill>
                  <a:srgbClr val="666666"/>
                </a:solidFill>
              </a:rPr>
              <a:t>3</a:t>
            </a:r>
            <a:r>
              <a:rPr lang="sv">
                <a:solidFill>
                  <a:srgbClr val="666666"/>
                </a:solidFill>
              </a:rPr>
              <a:t> + </a:t>
            </a:r>
            <a:r>
              <a:rPr b="1" lang="sv">
                <a:solidFill>
                  <a:srgbClr val="666666"/>
                </a:solidFill>
              </a:rPr>
              <a:t>2</a:t>
            </a:r>
            <a:r>
              <a:rPr lang="sv">
                <a:solidFill>
                  <a:srgbClr val="666666"/>
                </a:solidFill>
              </a:rPr>
              <a:t>*10</a:t>
            </a:r>
            <a:r>
              <a:rPr baseline="30000" lang="sv">
                <a:solidFill>
                  <a:srgbClr val="666666"/>
                </a:solidFill>
              </a:rPr>
              <a:t>2</a:t>
            </a:r>
            <a:r>
              <a:rPr lang="sv">
                <a:solidFill>
                  <a:srgbClr val="666666"/>
                </a:solidFill>
              </a:rPr>
              <a:t> + </a:t>
            </a:r>
            <a:r>
              <a:rPr b="1" lang="sv">
                <a:solidFill>
                  <a:srgbClr val="666666"/>
                </a:solidFill>
              </a:rPr>
              <a:t>3</a:t>
            </a:r>
            <a:r>
              <a:rPr lang="sv">
                <a:solidFill>
                  <a:srgbClr val="666666"/>
                </a:solidFill>
              </a:rPr>
              <a:t>*10</a:t>
            </a:r>
            <a:r>
              <a:rPr baseline="30000" lang="sv">
                <a:solidFill>
                  <a:srgbClr val="666666"/>
                </a:solidFill>
              </a:rPr>
              <a:t>1</a:t>
            </a:r>
            <a:r>
              <a:rPr lang="sv">
                <a:solidFill>
                  <a:srgbClr val="666666"/>
                </a:solidFill>
              </a:rPr>
              <a:t> + </a:t>
            </a:r>
            <a:r>
              <a:rPr b="1" lang="sv">
                <a:solidFill>
                  <a:srgbClr val="666666"/>
                </a:solidFill>
              </a:rPr>
              <a:t>4</a:t>
            </a:r>
            <a:r>
              <a:rPr lang="sv">
                <a:solidFill>
                  <a:srgbClr val="666666"/>
                </a:solidFill>
              </a:rPr>
              <a:t>*10</a:t>
            </a:r>
            <a:r>
              <a:rPr baseline="30000" lang="sv">
                <a:solidFill>
                  <a:srgbClr val="666666"/>
                </a:solidFill>
              </a:rPr>
              <a:t>0</a:t>
            </a:r>
            <a:r>
              <a:rPr lang="sv">
                <a:solidFill>
                  <a:srgbClr val="666666"/>
                </a:solidFill>
              </a:rPr>
              <a:t>.</a:t>
            </a:r>
          </a:p>
          <a:p>
            <a:pPr lvl="0" rtl="0">
              <a:spcBef>
                <a:spcPts val="0"/>
              </a:spcBef>
              <a:buNone/>
            </a:pPr>
            <a:r>
              <a:rPr lang="sv">
                <a:solidFill>
                  <a:srgbClr val="666666"/>
                </a:solidFill>
              </a:rPr>
              <a:t>En dator baserar tal på det binära talsystemet, som bara har siffrorna 0 och 1. </a:t>
            </a:r>
            <a:br>
              <a:rPr lang="sv">
                <a:solidFill>
                  <a:srgbClr val="666666"/>
                </a:solidFill>
              </a:rPr>
            </a:br>
            <a:r>
              <a:rPr b="1" lang="sv">
                <a:solidFill>
                  <a:srgbClr val="666666"/>
                </a:solidFill>
              </a:rPr>
              <a:t>1101</a:t>
            </a:r>
            <a:r>
              <a:rPr baseline="-25000" lang="sv">
                <a:solidFill>
                  <a:srgbClr val="666666"/>
                </a:solidFill>
              </a:rPr>
              <a:t>2</a:t>
            </a:r>
            <a:r>
              <a:rPr lang="sv">
                <a:solidFill>
                  <a:srgbClr val="666666"/>
                </a:solidFill>
              </a:rPr>
              <a:t> = </a:t>
            </a:r>
            <a:r>
              <a:rPr b="1" lang="sv">
                <a:solidFill>
                  <a:srgbClr val="666666"/>
                </a:solidFill>
              </a:rPr>
              <a:t>1</a:t>
            </a:r>
            <a:r>
              <a:rPr lang="sv">
                <a:solidFill>
                  <a:srgbClr val="666666"/>
                </a:solidFill>
              </a:rPr>
              <a:t>*2</a:t>
            </a:r>
            <a:r>
              <a:rPr baseline="30000" lang="sv">
                <a:solidFill>
                  <a:srgbClr val="666666"/>
                </a:solidFill>
              </a:rPr>
              <a:t>3</a:t>
            </a:r>
            <a:r>
              <a:rPr lang="sv">
                <a:solidFill>
                  <a:srgbClr val="666666"/>
                </a:solidFill>
              </a:rPr>
              <a:t> + </a:t>
            </a:r>
            <a:r>
              <a:rPr b="1" lang="sv">
                <a:solidFill>
                  <a:srgbClr val="666666"/>
                </a:solidFill>
              </a:rPr>
              <a:t>1</a:t>
            </a:r>
            <a:r>
              <a:rPr lang="sv">
                <a:solidFill>
                  <a:srgbClr val="666666"/>
                </a:solidFill>
              </a:rPr>
              <a:t>*2</a:t>
            </a:r>
            <a:r>
              <a:rPr baseline="30000" lang="sv">
                <a:solidFill>
                  <a:srgbClr val="666666"/>
                </a:solidFill>
              </a:rPr>
              <a:t>2</a:t>
            </a:r>
            <a:r>
              <a:rPr lang="sv">
                <a:solidFill>
                  <a:srgbClr val="666666"/>
                </a:solidFill>
              </a:rPr>
              <a:t> + </a:t>
            </a:r>
            <a:r>
              <a:rPr b="1" lang="sv">
                <a:solidFill>
                  <a:srgbClr val="666666"/>
                </a:solidFill>
              </a:rPr>
              <a:t>0</a:t>
            </a:r>
            <a:r>
              <a:rPr lang="sv">
                <a:solidFill>
                  <a:srgbClr val="666666"/>
                </a:solidFill>
              </a:rPr>
              <a:t>*2</a:t>
            </a:r>
            <a:r>
              <a:rPr baseline="30000" lang="sv">
                <a:solidFill>
                  <a:srgbClr val="666666"/>
                </a:solidFill>
              </a:rPr>
              <a:t>1</a:t>
            </a:r>
            <a:r>
              <a:rPr lang="sv">
                <a:solidFill>
                  <a:srgbClr val="666666"/>
                </a:solidFill>
              </a:rPr>
              <a:t> + </a:t>
            </a:r>
            <a:r>
              <a:rPr b="1" lang="sv">
                <a:solidFill>
                  <a:srgbClr val="666666"/>
                </a:solidFill>
              </a:rPr>
              <a:t>1</a:t>
            </a:r>
            <a:r>
              <a:rPr lang="sv">
                <a:solidFill>
                  <a:srgbClr val="666666"/>
                </a:solidFill>
              </a:rPr>
              <a:t>*2</a:t>
            </a:r>
            <a:r>
              <a:rPr baseline="30000" lang="sv">
                <a:solidFill>
                  <a:srgbClr val="666666"/>
                </a:solidFill>
              </a:rPr>
              <a:t>0</a:t>
            </a:r>
            <a:r>
              <a:rPr lang="sv">
                <a:solidFill>
                  <a:srgbClr val="666666"/>
                </a:solidFill>
              </a:rPr>
              <a:t> = 8</a:t>
            </a:r>
            <a:r>
              <a:rPr baseline="-25000" lang="sv">
                <a:solidFill>
                  <a:srgbClr val="666666"/>
                </a:solidFill>
              </a:rPr>
              <a:t>10</a:t>
            </a:r>
            <a:r>
              <a:rPr lang="sv">
                <a:solidFill>
                  <a:srgbClr val="666666"/>
                </a:solidFill>
              </a:rPr>
              <a:t> + 4</a:t>
            </a:r>
            <a:r>
              <a:rPr baseline="-25000" lang="sv">
                <a:solidFill>
                  <a:srgbClr val="666666"/>
                </a:solidFill>
              </a:rPr>
              <a:t>10</a:t>
            </a:r>
            <a:r>
              <a:rPr lang="sv">
                <a:solidFill>
                  <a:srgbClr val="666666"/>
                </a:solidFill>
              </a:rPr>
              <a:t> + 0 + 1 = 13</a:t>
            </a:r>
            <a:r>
              <a:rPr baseline="-25000" lang="sv">
                <a:solidFill>
                  <a:srgbClr val="666666"/>
                </a:solidFill>
              </a:rPr>
              <a:t>10</a:t>
            </a:r>
            <a:r>
              <a:rPr lang="sv">
                <a:solidFill>
                  <a:srgbClr val="666666"/>
                </a:solidFill>
              </a:rPr>
              <a:t>.</a:t>
            </a:r>
          </a:p>
          <a:p>
            <a:pPr lvl="0" rtl="0">
              <a:spcBef>
                <a:spcPts val="0"/>
              </a:spcBef>
              <a:buNone/>
            </a:pPr>
            <a:r>
              <a:rPr lang="sv">
                <a:solidFill>
                  <a:srgbClr val="666666"/>
                </a:solidFill>
              </a:rPr>
              <a:t>Hexadecimala talsystemet har 16 siffror. Eftersom våra vanliga siffror tar slut efter 9 kompletterar man med bokstäver: 0, 1, 2, 3, 4, 5, 6, 7, 8, 9, a, b, c, d, e, f.</a:t>
            </a:r>
            <a:br>
              <a:rPr lang="sv">
                <a:solidFill>
                  <a:srgbClr val="666666"/>
                </a:solidFill>
              </a:rPr>
            </a:br>
            <a:r>
              <a:rPr lang="sv">
                <a:solidFill>
                  <a:srgbClr val="666666"/>
                </a:solidFill>
              </a:rPr>
              <a:t>09</a:t>
            </a:r>
            <a:r>
              <a:rPr baseline="-25000" lang="sv">
                <a:solidFill>
                  <a:srgbClr val="666666"/>
                </a:solidFill>
              </a:rPr>
              <a:t>16</a:t>
            </a:r>
            <a:r>
              <a:rPr lang="sv">
                <a:solidFill>
                  <a:srgbClr val="666666"/>
                </a:solidFill>
              </a:rPr>
              <a:t> = 9</a:t>
            </a:r>
            <a:r>
              <a:rPr baseline="-25000" lang="sv">
                <a:solidFill>
                  <a:srgbClr val="666666"/>
                </a:solidFill>
              </a:rPr>
              <a:t>10</a:t>
            </a:r>
            <a:r>
              <a:rPr lang="sv">
                <a:solidFill>
                  <a:srgbClr val="666666"/>
                </a:solidFill>
              </a:rPr>
              <a:t>				0b</a:t>
            </a:r>
            <a:r>
              <a:rPr baseline="-25000" lang="sv">
                <a:solidFill>
                  <a:srgbClr val="666666"/>
                </a:solidFill>
              </a:rPr>
              <a:t>16</a:t>
            </a:r>
            <a:r>
              <a:rPr lang="sv">
                <a:solidFill>
                  <a:srgbClr val="666666"/>
                </a:solidFill>
              </a:rPr>
              <a:t> = 11	</a:t>
            </a:r>
            <a:r>
              <a:rPr baseline="-25000" lang="sv">
                <a:solidFill>
                  <a:srgbClr val="666666"/>
                </a:solidFill>
              </a:rPr>
              <a:t>10</a:t>
            </a:r>
            <a:r>
              <a:rPr lang="sv">
                <a:solidFill>
                  <a:srgbClr val="666666"/>
                </a:solidFill>
              </a:rPr>
              <a:t>		10</a:t>
            </a:r>
            <a:r>
              <a:rPr baseline="-25000" lang="sv">
                <a:solidFill>
                  <a:srgbClr val="666666"/>
                </a:solidFill>
              </a:rPr>
              <a:t>16</a:t>
            </a:r>
            <a:r>
              <a:rPr lang="sv">
                <a:solidFill>
                  <a:srgbClr val="666666"/>
                </a:solidFill>
              </a:rPr>
              <a:t> = 1*16</a:t>
            </a:r>
            <a:r>
              <a:rPr baseline="30000" lang="sv">
                <a:solidFill>
                  <a:srgbClr val="666666"/>
                </a:solidFill>
              </a:rPr>
              <a:t>1</a:t>
            </a:r>
            <a:r>
              <a:rPr lang="sv">
                <a:solidFill>
                  <a:srgbClr val="666666"/>
                </a:solidFill>
              </a:rPr>
              <a:t> + 0*16</a:t>
            </a:r>
            <a:r>
              <a:rPr baseline="30000" lang="sv">
                <a:solidFill>
                  <a:srgbClr val="666666"/>
                </a:solidFill>
              </a:rPr>
              <a:t>0</a:t>
            </a:r>
            <a:r>
              <a:rPr lang="sv">
                <a:solidFill>
                  <a:srgbClr val="666666"/>
                </a:solidFill>
              </a:rPr>
              <a:t> = 16</a:t>
            </a:r>
            <a:r>
              <a:rPr baseline="-25000" lang="sv">
                <a:solidFill>
                  <a:srgbClr val="666666"/>
                </a:solidFill>
              </a:rPr>
              <a:t>10</a:t>
            </a:r>
            <a:r>
              <a:rPr lang="sv">
                <a:solidFill>
                  <a:srgbClr val="666666"/>
                </a:solidFill>
              </a:rPr>
              <a:t>  </a:t>
            </a:r>
            <a:br>
              <a:rPr lang="sv">
                <a:solidFill>
                  <a:srgbClr val="666666"/>
                </a:solidFill>
              </a:rPr>
            </a:br>
            <a:r>
              <a:rPr lang="sv">
                <a:solidFill>
                  <a:srgbClr val="666666"/>
                </a:solidFill>
              </a:rPr>
              <a:t>ff</a:t>
            </a:r>
            <a:r>
              <a:rPr baseline="-25000" lang="sv">
                <a:solidFill>
                  <a:srgbClr val="666666"/>
                </a:solidFill>
              </a:rPr>
              <a:t>16</a:t>
            </a:r>
            <a:r>
              <a:rPr lang="sv">
                <a:solidFill>
                  <a:srgbClr val="666666"/>
                </a:solidFill>
              </a:rPr>
              <a:t> = 15*16</a:t>
            </a:r>
            <a:r>
              <a:rPr baseline="30000" lang="sv">
                <a:solidFill>
                  <a:srgbClr val="666666"/>
                </a:solidFill>
              </a:rPr>
              <a:t>1</a:t>
            </a:r>
            <a:r>
              <a:rPr lang="sv">
                <a:solidFill>
                  <a:srgbClr val="666666"/>
                </a:solidFill>
              </a:rPr>
              <a:t> + 15*16</a:t>
            </a:r>
            <a:r>
              <a:rPr baseline="30000" lang="sv">
                <a:solidFill>
                  <a:srgbClr val="666666"/>
                </a:solidFill>
              </a:rPr>
              <a:t>0</a:t>
            </a:r>
            <a:r>
              <a:rPr lang="sv">
                <a:solidFill>
                  <a:srgbClr val="666666"/>
                </a:solidFill>
              </a:rPr>
              <a:t> = 255</a:t>
            </a:r>
            <a:r>
              <a:rPr baseline="-25000" lang="sv">
                <a:solidFill>
                  <a:srgbClr val="666666"/>
                </a:solidFill>
              </a:rPr>
              <a:t>10</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Kantlinjer</a:t>
            </a:r>
          </a:p>
        </p:txBody>
      </p:sp>
      <p:sp>
        <p:nvSpPr>
          <p:cNvPr id="157" name="Shape 157"/>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Alla synliga HTML-element kan ha en kantlinje. Det är mycket användbart att lägga till när man felsöker en design.</a:t>
            </a:r>
          </a:p>
          <a:p>
            <a:pPr lvl="0">
              <a:spcBef>
                <a:spcPts val="0"/>
              </a:spcBef>
              <a:buNone/>
            </a:pPr>
            <a:r>
              <a:rPr lang="sv">
                <a:latin typeface="Consolas"/>
                <a:ea typeface="Consolas"/>
                <a:cs typeface="Consolas"/>
                <a:sym typeface="Consolas"/>
              </a:rPr>
              <a:t>&lt;p style="border: 1px solid black;"&gt; </a:t>
            </a:r>
            <a:r>
              <a:rPr lang="sv"/>
              <a:t>Kantlinje: 1px solid black</a:t>
            </a:r>
            <a:r>
              <a:rPr lang="sv">
                <a:latin typeface="Consolas"/>
                <a:ea typeface="Consolas"/>
                <a:cs typeface="Consolas"/>
                <a:sym typeface="Consolas"/>
              </a:rPr>
              <a:t> &lt;p&gt;</a:t>
            </a:r>
          </a:p>
          <a:p>
            <a:pPr lvl="0">
              <a:spcBef>
                <a:spcPts val="0"/>
              </a:spcBef>
              <a:buNone/>
            </a:pPr>
            <a:r>
              <a:rPr lang="sv"/>
              <a:t>1px		- tjockleken på kantlinjen</a:t>
            </a:r>
          </a:p>
          <a:p>
            <a:pPr lvl="0">
              <a:spcBef>
                <a:spcPts val="0"/>
              </a:spcBef>
              <a:buNone/>
            </a:pPr>
            <a:r>
              <a:rPr lang="sv"/>
              <a:t>solid	- kan vara </a:t>
            </a:r>
            <a:r>
              <a:rPr lang="sv">
                <a:latin typeface="Consolas"/>
                <a:ea typeface="Consolas"/>
                <a:cs typeface="Consolas"/>
                <a:sym typeface="Consolas"/>
              </a:rPr>
              <a:t>none/solid/dotted/dashed</a:t>
            </a:r>
          </a:p>
          <a:p>
            <a:pPr lvl="0">
              <a:spcBef>
                <a:spcPts val="0"/>
              </a:spcBef>
              <a:buNone/>
            </a:pPr>
            <a:r>
              <a:rPr lang="sv"/>
              <a:t>black	- en HTML-färg</a:t>
            </a:r>
          </a:p>
          <a:p>
            <a:pPr lvl="0">
              <a:spcBef>
                <a:spcPts val="0"/>
              </a:spcBef>
              <a:buNone/>
            </a:pPr>
            <a:r>
              <a:rPr lang="sv"/>
              <a:t>Det går att göra varje inställning separat. (exempel: </a:t>
            </a:r>
            <a:r>
              <a:rPr lang="sv">
                <a:latin typeface="Consolas"/>
                <a:ea typeface="Consolas"/>
                <a:cs typeface="Consolas"/>
                <a:sym typeface="Consolas"/>
              </a:rPr>
              <a:t>border-width: 2px;</a:t>
            </a:r>
            <a:r>
              <a:rPr lang="sv"/>
              <a:t>)</a:t>
            </a:r>
            <a:br>
              <a:rPr lang="sv"/>
            </a:br>
            <a:r>
              <a:rPr lang="sv"/>
              <a:t>Se MDN eller W3Schools för vilka alternativ som finns.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Övning 2, listor och textformatering</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1 CodeAcademy HTML &amp; CSS, unit 2</a:t>
            </a:r>
          </a:p>
          <a:p>
            <a:pPr lvl="0">
              <a:spcBef>
                <a:spcPts val="0"/>
              </a:spcBef>
              <a:buNone/>
            </a:pPr>
            <a:r>
              <a:rPr lang="sv"/>
              <a:t>2 Skapa en sida som är så lik </a:t>
            </a:r>
            <a:r>
              <a:rPr lang="sv" u="sng">
                <a:solidFill>
                  <a:schemeClr val="accent5"/>
                </a:solidFill>
                <a:hlinkClick r:id="rId3"/>
              </a:rPr>
              <a:t>exemplet här</a:t>
            </a:r>
            <a:r>
              <a:rPr lang="sv"/>
              <a:t> som möjligt. Lägg upp den som en ny sida på din GitHub. Ändra i </a:t>
            </a:r>
            <a:r>
              <a:rPr i="1" lang="sv"/>
              <a:t>index.html</a:t>
            </a:r>
            <a:r>
              <a:rPr lang="sv"/>
              <a:t> så att det finns länkar till övning 1 och övningarna här. Kalla dem för 2.1, 2.2 och 2.3.</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HTML-dokument</a:t>
            </a:r>
          </a:p>
        </p:txBody>
      </p:sp>
      <p:sp>
        <p:nvSpPr>
          <p:cNvPr id="61" name="Shape 6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Sidor som skrivs i HTML5 ska alltid börja med en rad som talar om att det är en HTML5-sida som kommer:</a:t>
            </a:r>
            <a:br>
              <a:rPr lang="sv"/>
            </a:br>
            <a:r>
              <a:rPr lang="sv">
                <a:latin typeface="Consolas"/>
                <a:ea typeface="Consolas"/>
                <a:cs typeface="Consolas"/>
                <a:sym typeface="Consolas"/>
              </a:rPr>
              <a:t>&lt;!DOCTYPE html&gt;</a:t>
            </a:r>
          </a:p>
          <a:p>
            <a:pPr lvl="0">
              <a:spcBef>
                <a:spcPts val="0"/>
              </a:spcBef>
              <a:buNone/>
            </a:pPr>
            <a:r>
              <a:rPr lang="sv"/>
              <a:t>Allt innehåll måste ligga inuti ett </a:t>
            </a:r>
            <a:r>
              <a:rPr lang="sv">
                <a:latin typeface="Consolas"/>
                <a:ea typeface="Consolas"/>
                <a:cs typeface="Consolas"/>
                <a:sym typeface="Consolas"/>
              </a:rPr>
              <a:t>html</a:t>
            </a:r>
            <a:r>
              <a:rPr lang="sv"/>
              <a:t>-element. </a:t>
            </a:r>
            <a:r>
              <a:rPr lang="sv">
                <a:latin typeface="Consolas"/>
                <a:ea typeface="Consolas"/>
                <a:cs typeface="Consolas"/>
                <a:sym typeface="Consolas"/>
              </a:rPr>
              <a:t>&lt;html&gt;</a:t>
            </a:r>
            <a:r>
              <a:rPr lang="sv"/>
              <a:t> ska innehålla två element: </a:t>
            </a:r>
            <a:r>
              <a:rPr lang="sv">
                <a:latin typeface="Consolas"/>
                <a:ea typeface="Consolas"/>
                <a:cs typeface="Consolas"/>
                <a:sym typeface="Consolas"/>
              </a:rPr>
              <a:t>&lt;head&gt;</a:t>
            </a:r>
            <a:r>
              <a:rPr lang="sv"/>
              <a:t> och </a:t>
            </a:r>
            <a:r>
              <a:rPr lang="sv">
                <a:latin typeface="Consolas"/>
                <a:ea typeface="Consolas"/>
                <a:cs typeface="Consolas"/>
                <a:sym typeface="Consolas"/>
              </a:rPr>
              <a:t>&lt;body&gt;</a:t>
            </a:r>
            <a:r>
              <a:rPr lang="sv"/>
              <a:t>. Head innehåller dokumentets metadata, det viktigaste är sidans titel. Body har allt sidans innehåll.</a:t>
            </a:r>
          </a:p>
          <a:p>
            <a:pPr lvl="0">
              <a:spcBef>
                <a:spcPts val="0"/>
              </a:spcBef>
              <a:buNone/>
            </a:pPr>
            <a:r>
              <a:rPr lang="sv"/>
              <a:t>Webbläsare är toleranta och försöker så långt det är möjligt omtolka ett felaktigt skrivet HTML-dokument. Men de tolkar på lite olika sätt. Det leder till att sidor kan se olika ut på olika webbläsare. Därför är det </a:t>
            </a:r>
            <a:r>
              <a:rPr b="1" lang="sv"/>
              <a:t>viktigt att följa standard</a:t>
            </a:r>
            <a:r>
              <a:rPr lang="sv"/>
              <a:t> och </a:t>
            </a:r>
            <a:r>
              <a:rPr b="1" lang="sv"/>
              <a:t>validera </a:t>
            </a:r>
            <a:r>
              <a:rPr lang="sv"/>
              <a:t>sina sidor.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Tabeller</a:t>
            </a: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Tabeller används för att </a:t>
            </a:r>
            <a:r>
              <a:rPr i="1" lang="sv"/>
              <a:t>organisera data</a:t>
            </a:r>
            <a:r>
              <a:rPr lang="sv"/>
              <a:t> i tabellformat. Inte för att positionera element, det har vi div-element och CSS till!</a:t>
            </a:r>
          </a:p>
          <a:p>
            <a:pPr lvl="0" rtl="0">
              <a:spcBef>
                <a:spcPts val="0"/>
              </a:spcBef>
              <a:buNone/>
            </a:pPr>
            <a:r>
              <a:rPr lang="sv"/>
              <a:t>En tabell, </a:t>
            </a:r>
            <a:r>
              <a:rPr lang="sv">
                <a:latin typeface="Consolas"/>
                <a:ea typeface="Consolas"/>
                <a:cs typeface="Consolas"/>
                <a:sym typeface="Consolas"/>
              </a:rPr>
              <a:t>table</a:t>
            </a:r>
            <a:r>
              <a:rPr lang="sv"/>
              <a:t>, består av </a:t>
            </a:r>
            <a:r>
              <a:rPr b="1" lang="sv"/>
              <a:t>celler </a:t>
            </a:r>
            <a:r>
              <a:rPr lang="sv"/>
              <a:t>som är organiserade i </a:t>
            </a:r>
            <a:r>
              <a:rPr b="1" lang="sv"/>
              <a:t>rader </a:t>
            </a:r>
            <a:r>
              <a:rPr lang="sv"/>
              <a:t>och </a:t>
            </a:r>
            <a:r>
              <a:rPr b="1" lang="sv"/>
              <a:t>kolumner</a:t>
            </a:r>
            <a:r>
              <a:rPr lang="sv"/>
              <a:t>. Man brukar låta den översta raden vara </a:t>
            </a:r>
            <a:r>
              <a:rPr b="1" lang="sv"/>
              <a:t>tabellhuvud</a:t>
            </a:r>
            <a:r>
              <a:rPr lang="sv"/>
              <a:t>. Den är ett blockelement. Den har också kantlinjer, utvändiga och invändiga marginaler.</a:t>
            </a:r>
          </a:p>
        </p:txBody>
      </p:sp>
      <p:graphicFrame>
        <p:nvGraphicFramePr>
          <p:cNvPr id="170" name="Shape 170"/>
          <p:cNvGraphicFramePr/>
          <p:nvPr/>
        </p:nvGraphicFramePr>
        <p:xfrm>
          <a:off x="952500" y="3380250"/>
          <a:ext cx="3000000" cy="3000000"/>
        </p:xfrm>
        <a:graphic>
          <a:graphicData uri="http://schemas.openxmlformats.org/drawingml/2006/table">
            <a:tbl>
              <a:tblPr>
                <a:noFill/>
                <a:tableStyleId>{F0D3E2D2-AD96-4199-96F8-B8DB6EF17D2D}</a:tableStyleId>
              </a:tblPr>
              <a:tblGrid>
                <a:gridCol w="2413000"/>
                <a:gridCol w="2413000"/>
                <a:gridCol w="2413000"/>
              </a:tblGrid>
              <a:tr h="381000">
                <a:tc>
                  <a:txBody>
                    <a:bodyPr>
                      <a:noAutofit/>
                    </a:bodyPr>
                    <a:lstStyle/>
                    <a:p>
                      <a:pPr lvl="0" rtl="0">
                        <a:spcBef>
                          <a:spcPts val="0"/>
                        </a:spcBef>
                        <a:buNone/>
                      </a:pPr>
                      <a:r>
                        <a:rPr b="1" lang="sv"/>
                        <a:t>Tabellhuvud</a:t>
                      </a:r>
                    </a:p>
                  </a:txBody>
                  <a:tcPr marT="91425" marB="91425" marR="91425" marL="91425">
                    <a:lnL cap="flat" cmpd="sng" w="76200">
                      <a:solidFill>
                        <a:srgbClr val="9E9E9E"/>
                      </a:solidFill>
                      <a:prstDash val="solid"/>
                      <a:round/>
                      <a:headEnd len="med" w="med" type="none"/>
                      <a:tailEnd len="med" w="med" type="none"/>
                    </a:lnL>
                    <a:lnR cap="flat" cmpd="sng" w="76200">
                      <a:solidFill>
                        <a:srgbClr val="9E9E9E"/>
                      </a:solidFill>
                      <a:prstDash val="solid"/>
                      <a:round/>
                      <a:headEnd len="med" w="med" type="none"/>
                      <a:tailEnd len="med" w="med" type="none"/>
                    </a:lnR>
                    <a:lnT cap="flat" cmpd="sng" w="76200">
                      <a:solidFill>
                        <a:srgbClr val="9E9E9E"/>
                      </a:solidFill>
                      <a:prstDash val="solid"/>
                      <a:round/>
                      <a:headEnd len="med" w="med" type="none"/>
                      <a:tailEnd len="med" w="med" type="none"/>
                    </a:lnT>
                    <a:lnB cap="flat" cmpd="sng" w="76200">
                      <a:solidFill>
                        <a:srgbClr val="9E9E9E"/>
                      </a:solidFill>
                      <a:prstDash val="solid"/>
                      <a:round/>
                      <a:headEnd len="med" w="med" type="none"/>
                      <a:tailEnd len="med" w="med" type="none"/>
                    </a:lnB>
                  </a:tcPr>
                </a:tc>
                <a:tc>
                  <a:txBody>
                    <a:bodyPr>
                      <a:noAutofit/>
                    </a:bodyPr>
                    <a:lstStyle/>
                    <a:p>
                      <a:pPr lvl="0" rtl="0">
                        <a:spcBef>
                          <a:spcPts val="0"/>
                        </a:spcBef>
                        <a:buNone/>
                      </a:pPr>
                      <a:r>
                        <a:t/>
                      </a:r>
                      <a:endParaRPr b="1"/>
                    </a:p>
                  </a:txBody>
                  <a:tcPr marT="91425" marB="91425" marR="91425" marL="91425">
                    <a:lnL cap="flat" cmpd="sng" w="76200">
                      <a:solidFill>
                        <a:srgbClr val="9E9E9E"/>
                      </a:solidFill>
                      <a:prstDash val="solid"/>
                      <a:round/>
                      <a:headEnd len="med" w="med" type="none"/>
                      <a:tailEnd len="med" w="med" type="none"/>
                    </a:lnL>
                    <a:lnR cap="flat" cmpd="sng" w="76200">
                      <a:solidFill>
                        <a:srgbClr val="9E9E9E"/>
                      </a:solidFill>
                      <a:prstDash val="solid"/>
                      <a:round/>
                      <a:headEnd len="med" w="med" type="none"/>
                      <a:tailEnd len="med" w="med" type="none"/>
                    </a:lnR>
                    <a:lnT cap="flat" cmpd="sng" w="76200">
                      <a:solidFill>
                        <a:srgbClr val="9E9E9E"/>
                      </a:solidFill>
                      <a:prstDash val="solid"/>
                      <a:round/>
                      <a:headEnd len="med" w="med" type="none"/>
                      <a:tailEnd len="med" w="med" type="none"/>
                    </a:lnT>
                    <a:lnB cap="flat" cmpd="sng" w="76200">
                      <a:solidFill>
                        <a:srgbClr val="9E9E9E"/>
                      </a:solidFill>
                      <a:prstDash val="solid"/>
                      <a:round/>
                      <a:headEnd len="med" w="med" type="none"/>
                      <a:tailEnd len="med" w="med" type="none"/>
                    </a:lnB>
                  </a:tcPr>
                </a:tc>
                <a:tc>
                  <a:txBody>
                    <a:bodyPr>
                      <a:noAutofit/>
                    </a:bodyPr>
                    <a:lstStyle/>
                    <a:p>
                      <a:pPr lvl="0" rtl="0">
                        <a:spcBef>
                          <a:spcPts val="0"/>
                        </a:spcBef>
                        <a:buNone/>
                      </a:pPr>
                      <a:r>
                        <a:rPr b="1" lang="sv"/>
                        <a:t>Kolumn</a:t>
                      </a:r>
                    </a:p>
                  </a:txBody>
                  <a:tcPr marT="91425" marB="91425" marR="91425" marL="91425">
                    <a:lnL cap="flat" cmpd="sng" w="76200">
                      <a:solidFill>
                        <a:srgbClr val="9E9E9E"/>
                      </a:solidFill>
                      <a:prstDash val="solid"/>
                      <a:round/>
                      <a:headEnd len="med" w="med" type="none"/>
                      <a:tailEnd len="med" w="med" type="none"/>
                    </a:lnL>
                    <a:lnR cap="flat" cmpd="sng" w="76200">
                      <a:solidFill>
                        <a:srgbClr val="9E9E9E"/>
                      </a:solidFill>
                      <a:prstDash val="solid"/>
                      <a:round/>
                      <a:headEnd len="med" w="med" type="none"/>
                      <a:tailEnd len="med" w="med" type="none"/>
                    </a:lnR>
                    <a:lnT cap="flat" cmpd="sng" w="76200">
                      <a:solidFill>
                        <a:srgbClr val="9E9E9E"/>
                      </a:solidFill>
                      <a:prstDash val="solid"/>
                      <a:round/>
                      <a:headEnd len="med" w="med" type="none"/>
                      <a:tailEnd len="med" w="med" type="none"/>
                    </a:lnT>
                    <a:lnB cap="flat" cmpd="sng" w="76200">
                      <a:solidFill>
                        <a:srgbClr val="9E9E9E"/>
                      </a:solidFill>
                      <a:prstDash val="solid"/>
                      <a:round/>
                      <a:headEnd len="med" w="med" type="none"/>
                      <a:tailEnd len="med" w="med" type="none"/>
                    </a:lnB>
                    <a:solidFill>
                      <a:srgbClr val="A4C2F4"/>
                    </a:solidFill>
                  </a:tcPr>
                </a:tc>
              </a:tr>
              <a:tr h="381000">
                <a:tc>
                  <a:txBody>
                    <a:bodyPr>
                      <a:noAutofit/>
                    </a:bodyPr>
                    <a:lstStyle/>
                    <a:p>
                      <a:pPr lvl="0" rtl="0">
                        <a:spcBef>
                          <a:spcPts val="0"/>
                        </a:spcBef>
                        <a:buNone/>
                      </a:pPr>
                      <a:r>
                        <a:rPr lang="sv"/>
                        <a:t>Rad</a:t>
                      </a:r>
                    </a:p>
                  </a:txBody>
                  <a:tcPr marT="91425" marB="91425" marR="91425" marL="91425">
                    <a:lnT cap="flat" cmpd="sng" w="76200">
                      <a:solidFill>
                        <a:srgbClr val="9E9E9E"/>
                      </a:solidFill>
                      <a:prstDash val="solid"/>
                      <a:round/>
                      <a:headEnd len="med" w="med" type="none"/>
                      <a:tailEnd len="med" w="med" type="none"/>
                    </a:lnT>
                    <a:solidFill>
                      <a:srgbClr val="B6D7A8"/>
                    </a:solidFill>
                  </a:tcPr>
                </a:tc>
                <a:tc>
                  <a:txBody>
                    <a:bodyPr>
                      <a:noAutofit/>
                    </a:bodyPr>
                    <a:lstStyle/>
                    <a:p>
                      <a:pPr lvl="0" rtl="0">
                        <a:spcBef>
                          <a:spcPts val="0"/>
                        </a:spcBef>
                        <a:buNone/>
                      </a:pPr>
                      <a:r>
                        <a:t/>
                      </a:r>
                      <a:endParaRPr/>
                    </a:p>
                  </a:txBody>
                  <a:tcPr marT="91425" marB="91425" marR="91425" marL="91425">
                    <a:lnT cap="flat" cmpd="sng" w="76200">
                      <a:solidFill>
                        <a:srgbClr val="9E9E9E"/>
                      </a:solidFill>
                      <a:prstDash val="solid"/>
                      <a:round/>
                      <a:headEnd len="med" w="med" type="none"/>
                      <a:tailEnd len="med" w="med" type="none"/>
                    </a:lnT>
                    <a:solidFill>
                      <a:srgbClr val="B6D7A8"/>
                    </a:solidFill>
                  </a:tcPr>
                </a:tc>
                <a:tc>
                  <a:txBody>
                    <a:bodyPr>
                      <a:noAutofit/>
                    </a:bodyPr>
                    <a:lstStyle/>
                    <a:p>
                      <a:pPr lvl="0" rtl="0">
                        <a:spcBef>
                          <a:spcPts val="0"/>
                        </a:spcBef>
                        <a:buNone/>
                      </a:pPr>
                      <a:r>
                        <a:t/>
                      </a:r>
                      <a:endParaRPr/>
                    </a:p>
                  </a:txBody>
                  <a:tcPr marT="91425" marB="91425" marR="91425" marL="91425">
                    <a:lnT cap="flat" cmpd="sng" w="76200">
                      <a:solidFill>
                        <a:srgbClr val="9E9E9E"/>
                      </a:solidFill>
                      <a:prstDash val="solid"/>
                      <a:round/>
                      <a:headEnd len="med" w="med" type="none"/>
                      <a:tailEnd len="med" w="med" type="none"/>
                    </a:lnT>
                    <a:solidFill>
                      <a:srgbClr val="76A5AF"/>
                    </a:solidFill>
                  </a:tcPr>
                </a:tc>
              </a:tr>
              <a:tr h="381000">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rPr lang="sv"/>
                        <a:t>Cell</a:t>
                      </a:r>
                    </a:p>
                  </a:txBody>
                  <a:tcPr marT="91425" marB="91425" marR="91425" marL="91425">
                    <a:solidFill>
                      <a:srgbClr val="DD7E6B"/>
                    </a:solidFill>
                  </a:tcPr>
                </a:tc>
                <a:tc>
                  <a:txBody>
                    <a:bodyPr>
                      <a:noAutofit/>
                    </a:bodyPr>
                    <a:lstStyle/>
                    <a:p>
                      <a:pPr lvl="0" rtl="0">
                        <a:spcBef>
                          <a:spcPts val="0"/>
                        </a:spcBef>
                        <a:buNone/>
                      </a:pPr>
                      <a:r>
                        <a:t/>
                      </a:r>
                      <a:endParaRPr/>
                    </a:p>
                  </a:txBody>
                  <a:tcPr marT="91425" marB="91425" marR="91425" marL="91425">
                    <a:solidFill>
                      <a:srgbClr val="A4C2F4"/>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rtl="0">
              <a:spcBef>
                <a:spcPts val="0"/>
              </a:spcBef>
              <a:buNone/>
            </a:pPr>
            <a:r>
              <a:rPr lang="sv"/>
              <a:t>Tabeller</a:t>
            </a:r>
          </a:p>
        </p:txBody>
      </p:sp>
      <p:sp>
        <p:nvSpPr>
          <p:cNvPr id="176" name="Shape 176"/>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Ett </a:t>
            </a:r>
            <a:r>
              <a:rPr lang="sv">
                <a:latin typeface="Consolas"/>
                <a:ea typeface="Consolas"/>
                <a:cs typeface="Consolas"/>
                <a:sym typeface="Consolas"/>
              </a:rPr>
              <a:t>table</a:t>
            </a:r>
            <a:r>
              <a:rPr lang="sv"/>
              <a:t> element kan (men måste inte) innehålla </a:t>
            </a:r>
            <a:r>
              <a:rPr lang="sv">
                <a:latin typeface="Consolas"/>
                <a:ea typeface="Consolas"/>
                <a:cs typeface="Consolas"/>
                <a:sym typeface="Consolas"/>
              </a:rPr>
              <a:t>thead</a:t>
            </a:r>
            <a:r>
              <a:rPr lang="sv"/>
              <a:t> och </a:t>
            </a:r>
            <a:r>
              <a:rPr lang="sv">
                <a:latin typeface="Consolas"/>
                <a:ea typeface="Consolas"/>
                <a:cs typeface="Consolas"/>
                <a:sym typeface="Consolas"/>
              </a:rPr>
              <a:t>tfoot</a:t>
            </a:r>
            <a:r>
              <a:rPr lang="sv"/>
              <a:t> som är radern överst och underst i tabellen. Det måste innehålla </a:t>
            </a:r>
            <a:r>
              <a:rPr lang="sv">
                <a:latin typeface="Consolas"/>
                <a:ea typeface="Consolas"/>
                <a:cs typeface="Consolas"/>
                <a:sym typeface="Consolas"/>
              </a:rPr>
              <a:t>tbody</a:t>
            </a:r>
            <a:r>
              <a:rPr lang="sv"/>
              <a:t> så länge det finns antingen </a:t>
            </a:r>
            <a:r>
              <a:rPr lang="sv">
                <a:latin typeface="Consolas"/>
                <a:ea typeface="Consolas"/>
                <a:cs typeface="Consolas"/>
                <a:sym typeface="Consolas"/>
              </a:rPr>
              <a:t>thead </a:t>
            </a:r>
            <a:r>
              <a:rPr lang="sv"/>
              <a:t>eller </a:t>
            </a:r>
            <a:r>
              <a:rPr lang="sv">
                <a:latin typeface="Consolas"/>
                <a:ea typeface="Consolas"/>
                <a:cs typeface="Consolas"/>
                <a:sym typeface="Consolas"/>
              </a:rPr>
              <a:t>tfoot</a:t>
            </a:r>
            <a:r>
              <a:rPr lang="sv"/>
              <a:t>.</a:t>
            </a:r>
          </a:p>
          <a:p>
            <a:pPr lvl="0" rtl="0">
              <a:spcBef>
                <a:spcPts val="0"/>
              </a:spcBef>
              <a:buNone/>
            </a:pPr>
            <a:r>
              <a:rPr lang="sv"/>
              <a:t>thead, tfoot och tbody ska innehålla ett eller flera </a:t>
            </a:r>
            <a:r>
              <a:rPr lang="sv">
                <a:latin typeface="Consolas"/>
                <a:ea typeface="Consolas"/>
                <a:cs typeface="Consolas"/>
                <a:sym typeface="Consolas"/>
              </a:rPr>
              <a:t>tr</a:t>
            </a:r>
            <a:r>
              <a:rPr lang="sv"/>
              <a:t>-element (tr = </a:t>
            </a:r>
            <a:r>
              <a:rPr lang="sv" u="sng"/>
              <a:t>t</a:t>
            </a:r>
            <a:r>
              <a:rPr lang="sv"/>
              <a:t>able </a:t>
            </a:r>
            <a:r>
              <a:rPr lang="sv" u="sng"/>
              <a:t>r</a:t>
            </a:r>
            <a:r>
              <a:rPr lang="sv"/>
              <a:t>ow). Varje </a:t>
            </a:r>
            <a:r>
              <a:rPr lang="sv">
                <a:latin typeface="Consolas"/>
                <a:ea typeface="Consolas"/>
                <a:cs typeface="Consolas"/>
                <a:sym typeface="Consolas"/>
              </a:rPr>
              <a:t>tr</a:t>
            </a:r>
            <a:r>
              <a:rPr lang="sv"/>
              <a:t>-element kan innehålla noll eller flera celler i form av </a:t>
            </a:r>
            <a:r>
              <a:rPr lang="sv">
                <a:latin typeface="Consolas"/>
                <a:ea typeface="Consolas"/>
                <a:cs typeface="Consolas"/>
                <a:sym typeface="Consolas"/>
              </a:rPr>
              <a:t>td</a:t>
            </a:r>
            <a:r>
              <a:rPr lang="sv"/>
              <a:t>-element (td = </a:t>
            </a:r>
            <a:r>
              <a:rPr lang="sv" u="sng"/>
              <a:t>t</a:t>
            </a:r>
            <a:r>
              <a:rPr lang="sv"/>
              <a:t>able </a:t>
            </a:r>
            <a:r>
              <a:rPr lang="sv" u="sng"/>
              <a:t>d</a:t>
            </a:r>
            <a:r>
              <a:rPr lang="sv"/>
              <a:t>ata).</a:t>
            </a:r>
          </a:p>
          <a:p>
            <a:pPr lvl="0">
              <a:spcBef>
                <a:spcPts val="0"/>
              </a:spcBef>
              <a:buNone/>
            </a:pPr>
            <a:r>
              <a:rPr lang="sv"/>
              <a:t>Istället för </a:t>
            </a:r>
            <a:r>
              <a:rPr lang="sv">
                <a:latin typeface="Consolas"/>
                <a:ea typeface="Consolas"/>
                <a:cs typeface="Consolas"/>
                <a:sym typeface="Consolas"/>
              </a:rPr>
              <a:t>td</a:t>
            </a:r>
            <a:r>
              <a:rPr lang="sv"/>
              <a:t> kan man använda </a:t>
            </a:r>
            <a:r>
              <a:rPr lang="sv">
                <a:latin typeface="Consolas"/>
                <a:ea typeface="Consolas"/>
                <a:cs typeface="Consolas"/>
                <a:sym typeface="Consolas"/>
              </a:rPr>
              <a:t>th</a:t>
            </a:r>
            <a:r>
              <a:rPr lang="sv"/>
              <a:t>, för att markera att cellen är en "table heading". Brukar användas på första raden i en tabell.</a:t>
            </a:r>
          </a:p>
          <a:p>
            <a:pPr lvl="0" rtl="0">
              <a:spcBef>
                <a:spcPts val="0"/>
              </a:spcBef>
              <a:buNone/>
            </a:pPr>
            <a:r>
              <a:rPr lang="sv"/>
              <a:t>Man kan också sätta en rubrik för tabellen med </a:t>
            </a:r>
            <a:r>
              <a:rPr lang="sv">
                <a:latin typeface="Consolas"/>
                <a:ea typeface="Consolas"/>
                <a:cs typeface="Consolas"/>
                <a:sym typeface="Consolas"/>
              </a:rPr>
              <a:t>&lt;caption&gt;</a:t>
            </a:r>
            <a:r>
              <a:rPr lang="sv"/>
              <a:t> precis efter </a:t>
            </a:r>
            <a:r>
              <a:rPr lang="sv">
                <a:latin typeface="Consolas"/>
                <a:ea typeface="Consolas"/>
                <a:cs typeface="Consolas"/>
                <a:sym typeface="Consolas"/>
              </a:rPr>
              <a:t>&lt;table&gt;</a:t>
            </a:r>
            <a:r>
              <a:rPr lang="sv"/>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Tabell, exempel</a:t>
            </a: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sv">
                <a:latin typeface="Consolas"/>
                <a:ea typeface="Consolas"/>
                <a:cs typeface="Consolas"/>
                <a:sym typeface="Consolas"/>
              </a:rPr>
              <a:t>&lt;table&gt;</a:t>
            </a:r>
            <a:br>
              <a:rPr lang="sv">
                <a:latin typeface="Consolas"/>
                <a:ea typeface="Consolas"/>
                <a:cs typeface="Consolas"/>
                <a:sym typeface="Consolas"/>
              </a:rPr>
            </a:br>
            <a:r>
              <a:rPr lang="sv">
                <a:latin typeface="Consolas"/>
                <a:ea typeface="Consolas"/>
                <a:cs typeface="Consolas"/>
                <a:sym typeface="Consolas"/>
              </a:rPr>
              <a:t>	&lt;tr&gt;</a:t>
            </a:r>
            <a:br>
              <a:rPr lang="sv">
                <a:latin typeface="Consolas"/>
                <a:ea typeface="Consolas"/>
                <a:cs typeface="Consolas"/>
                <a:sym typeface="Consolas"/>
              </a:rPr>
            </a:br>
            <a:r>
              <a:rPr lang="sv">
                <a:latin typeface="Consolas"/>
                <a:ea typeface="Consolas"/>
                <a:cs typeface="Consolas"/>
                <a:sym typeface="Consolas"/>
              </a:rPr>
              <a:t>		&lt;td&gt; cell 1 &lt;/td&gt;</a:t>
            </a:r>
            <a:br>
              <a:rPr lang="sv">
                <a:latin typeface="Consolas"/>
                <a:ea typeface="Consolas"/>
                <a:cs typeface="Consolas"/>
                <a:sym typeface="Consolas"/>
              </a:rPr>
            </a:br>
            <a:r>
              <a:rPr lang="sv">
                <a:latin typeface="Consolas"/>
                <a:ea typeface="Consolas"/>
                <a:cs typeface="Consolas"/>
                <a:sym typeface="Consolas"/>
              </a:rPr>
              <a:t>		&lt;td&gt; cell 2 &lt;/td&gt;</a:t>
            </a:r>
            <a:br>
              <a:rPr lang="sv">
                <a:latin typeface="Consolas"/>
                <a:ea typeface="Consolas"/>
                <a:cs typeface="Consolas"/>
                <a:sym typeface="Consolas"/>
              </a:rPr>
            </a:br>
            <a:r>
              <a:rPr lang="sv">
                <a:latin typeface="Consolas"/>
                <a:ea typeface="Consolas"/>
                <a:cs typeface="Consolas"/>
                <a:sym typeface="Consolas"/>
              </a:rPr>
              <a:t>	&lt;/tr&gt;</a:t>
            </a:r>
            <a:br>
              <a:rPr lang="sv">
                <a:latin typeface="Consolas"/>
                <a:ea typeface="Consolas"/>
                <a:cs typeface="Consolas"/>
                <a:sym typeface="Consolas"/>
              </a:rPr>
            </a:br>
            <a:r>
              <a:rPr lang="sv">
                <a:latin typeface="Consolas"/>
                <a:ea typeface="Consolas"/>
                <a:cs typeface="Consolas"/>
                <a:sym typeface="Consolas"/>
              </a:rPr>
              <a:t>&lt;/table&gt;</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rtl="0">
              <a:spcBef>
                <a:spcPts val="0"/>
              </a:spcBef>
              <a:buNone/>
            </a:pPr>
            <a:r>
              <a:rPr lang="sv"/>
              <a:t>Tabell, exempel 2</a:t>
            </a:r>
          </a:p>
        </p:txBody>
      </p:sp>
      <p:sp>
        <p:nvSpPr>
          <p:cNvPr id="188" name="Shape 188"/>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&lt;table&gt; &lt;caption&gt;Rubrik&lt;/caption&gt;</a:t>
            </a:r>
            <a:br>
              <a:rPr lang="sv">
                <a:latin typeface="Consolas"/>
                <a:ea typeface="Consolas"/>
                <a:cs typeface="Consolas"/>
                <a:sym typeface="Consolas"/>
              </a:rPr>
            </a:br>
            <a:r>
              <a:rPr lang="sv">
                <a:latin typeface="Consolas"/>
                <a:ea typeface="Consolas"/>
                <a:cs typeface="Consolas"/>
                <a:sym typeface="Consolas"/>
              </a:rPr>
              <a:t>	&lt;thead&gt;  &lt;!-- kolumnernas rubriker --&gt;</a:t>
            </a:r>
            <a:br>
              <a:rPr lang="sv">
                <a:latin typeface="Consolas"/>
                <a:ea typeface="Consolas"/>
                <a:cs typeface="Consolas"/>
                <a:sym typeface="Consolas"/>
              </a:rPr>
            </a:br>
            <a:r>
              <a:rPr lang="sv">
                <a:latin typeface="Consolas"/>
                <a:ea typeface="Consolas"/>
                <a:cs typeface="Consolas"/>
                <a:sym typeface="Consolas"/>
              </a:rPr>
              <a:t>		&lt;tr&gt; &lt;th&gt;Ålder&lt;/th&gt; &lt;th&gt;Längd&lt;/th&gt; &lt;/tr&gt;</a:t>
            </a:r>
            <a:br>
              <a:rPr lang="sv">
                <a:latin typeface="Consolas"/>
                <a:ea typeface="Consolas"/>
                <a:cs typeface="Consolas"/>
                <a:sym typeface="Consolas"/>
              </a:rPr>
            </a:br>
            <a:r>
              <a:rPr lang="sv">
                <a:latin typeface="Consolas"/>
                <a:ea typeface="Consolas"/>
                <a:cs typeface="Consolas"/>
                <a:sym typeface="Consolas"/>
              </a:rPr>
              <a:t>	&lt;/thead&gt;</a:t>
            </a:r>
            <a:br>
              <a:rPr lang="sv">
                <a:latin typeface="Consolas"/>
                <a:ea typeface="Consolas"/>
                <a:cs typeface="Consolas"/>
                <a:sym typeface="Consolas"/>
              </a:rPr>
            </a:br>
            <a:r>
              <a:rPr lang="sv">
                <a:latin typeface="Consolas"/>
                <a:ea typeface="Consolas"/>
                <a:cs typeface="Consolas"/>
                <a:sym typeface="Consolas"/>
              </a:rPr>
              <a:t>	&lt;tbody&gt;</a:t>
            </a:r>
            <a:br>
              <a:rPr lang="sv">
                <a:latin typeface="Consolas"/>
                <a:ea typeface="Consolas"/>
                <a:cs typeface="Consolas"/>
                <a:sym typeface="Consolas"/>
              </a:rPr>
            </a:br>
            <a:r>
              <a:rPr lang="sv">
                <a:latin typeface="Consolas"/>
                <a:ea typeface="Consolas"/>
                <a:cs typeface="Consolas"/>
                <a:sym typeface="Consolas"/>
              </a:rPr>
              <a:t>		&lt;tr&gt; &lt;td&gt; 20 &lt;/td&gt; &lt;td&gt; 200&lt;/td&gt; &lt;/tr&gt;</a:t>
            </a:r>
            <a:br>
              <a:rPr lang="sv">
                <a:latin typeface="Consolas"/>
                <a:ea typeface="Consolas"/>
                <a:cs typeface="Consolas"/>
                <a:sym typeface="Consolas"/>
              </a:rPr>
            </a:br>
            <a:r>
              <a:rPr lang="sv">
                <a:latin typeface="Consolas"/>
                <a:ea typeface="Consolas"/>
                <a:cs typeface="Consolas"/>
                <a:sym typeface="Consolas"/>
              </a:rPr>
              <a:t>		&lt;tr&gt; &lt;td&gt; 40 &lt;/td&gt; &lt;td&gt; 150 &lt;/td&gt; &lt;/tr&gt;</a:t>
            </a:r>
            <a:br>
              <a:rPr lang="sv">
                <a:latin typeface="Consolas"/>
                <a:ea typeface="Consolas"/>
                <a:cs typeface="Consolas"/>
                <a:sym typeface="Consolas"/>
              </a:rPr>
            </a:br>
            <a:r>
              <a:rPr lang="sv">
                <a:latin typeface="Consolas"/>
                <a:ea typeface="Consolas"/>
                <a:cs typeface="Consolas"/>
                <a:sym typeface="Consolas"/>
              </a:rPr>
              <a:t>	&lt;/tbody&gt;</a:t>
            </a:r>
            <a:br>
              <a:rPr lang="sv">
                <a:latin typeface="Consolas"/>
                <a:ea typeface="Consolas"/>
                <a:cs typeface="Consolas"/>
                <a:sym typeface="Consolas"/>
              </a:rPr>
            </a:br>
            <a:r>
              <a:rPr lang="sv">
                <a:latin typeface="Consolas"/>
                <a:ea typeface="Consolas"/>
                <a:cs typeface="Consolas"/>
                <a:sym typeface="Consolas"/>
              </a:rPr>
              <a:t>	&lt;tfoot&gt;  &lt;!-- kolumnernas summor --&gt;</a:t>
            </a:r>
            <a:br>
              <a:rPr lang="sv">
                <a:latin typeface="Consolas"/>
                <a:ea typeface="Consolas"/>
                <a:cs typeface="Consolas"/>
                <a:sym typeface="Consolas"/>
              </a:rPr>
            </a:br>
            <a:r>
              <a:rPr lang="sv">
                <a:latin typeface="Consolas"/>
                <a:ea typeface="Consolas"/>
                <a:cs typeface="Consolas"/>
                <a:sym typeface="Consolas"/>
              </a:rPr>
              <a:t>		&lt;tr&gt; &lt;td&gt; 60&lt;/td&gt; &lt;td&gt; 350 &lt;/td&gt; &lt;/tr&gt;</a:t>
            </a:r>
            <a:br>
              <a:rPr lang="sv">
                <a:latin typeface="Consolas"/>
                <a:ea typeface="Consolas"/>
                <a:cs typeface="Consolas"/>
                <a:sym typeface="Consolas"/>
              </a:rPr>
            </a:br>
            <a:r>
              <a:rPr lang="sv">
                <a:latin typeface="Consolas"/>
                <a:ea typeface="Consolas"/>
                <a:cs typeface="Consolas"/>
                <a:sym typeface="Consolas"/>
              </a:rPr>
              <a:t>	&lt;/tfoot&gt;</a:t>
            </a:r>
            <a:br>
              <a:rPr lang="sv">
                <a:latin typeface="Consolas"/>
                <a:ea typeface="Consolas"/>
                <a:cs typeface="Consolas"/>
                <a:sym typeface="Consolas"/>
              </a:rPr>
            </a:br>
            <a:r>
              <a:rPr lang="sv">
                <a:latin typeface="Consolas"/>
                <a:ea typeface="Consolas"/>
                <a:cs typeface="Consolas"/>
                <a:sym typeface="Consolas"/>
              </a:rPr>
              <a:t>&lt;/table&gt;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Validering</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Eftersom webbläsare är toleranta kan man ha fel på sidan som inte syns. Problemet är att webbläsare är </a:t>
            </a:r>
            <a:r>
              <a:rPr i="1" lang="sv"/>
              <a:t>olika</a:t>
            </a:r>
            <a:r>
              <a:rPr lang="sv"/>
              <a:t> mycket toleranta och inte alltid löser problemen på olika sätt. Resultatet blir att webbsidor ser olika ut i olika webbläsare.</a:t>
            </a:r>
          </a:p>
          <a:p>
            <a:pPr lvl="0">
              <a:spcBef>
                <a:spcPts val="0"/>
              </a:spcBef>
              <a:buNone/>
            </a:pPr>
            <a:r>
              <a:rPr lang="sv"/>
              <a:t>Många</a:t>
            </a:r>
            <a:r>
              <a:rPr lang="sv"/>
              <a:t> f</a:t>
            </a:r>
            <a:r>
              <a:rPr lang="sv"/>
              <a:t>el som gör att sidan inte visas korrekt kan hittas genom att använda W3C:s valideringstjänst: </a:t>
            </a:r>
            <a:r>
              <a:rPr lang="sv" u="sng">
                <a:solidFill>
                  <a:schemeClr val="accent5"/>
                </a:solidFill>
                <a:hlinkClick r:id="rId3"/>
              </a:rPr>
              <a:t>https://validator.w3.org/</a:t>
            </a:r>
            <a:r>
              <a:rPr lang="sv"/>
              <a:t> </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2 fortsättning</a:t>
            </a:r>
          </a:p>
        </p:txBody>
      </p:sp>
      <p:sp>
        <p:nvSpPr>
          <p:cNvPr id="200" name="Shape 2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sv"/>
              <a:t>3 Skapa en sida som är så lik </a:t>
            </a:r>
            <a:r>
              <a:rPr lang="sv" u="sng">
                <a:solidFill>
                  <a:schemeClr val="accent5"/>
                </a:solidFill>
                <a:hlinkClick r:id="rId3"/>
              </a:rPr>
              <a:t>exemplet här</a:t>
            </a:r>
            <a:r>
              <a:rPr lang="sv"/>
              <a:t> som möjligt.</a:t>
            </a:r>
          </a:p>
          <a:p>
            <a:pPr lvl="0">
              <a:spcBef>
                <a:spcPts val="0"/>
              </a:spcBef>
              <a:buClr>
                <a:schemeClr val="dk1"/>
              </a:buClr>
              <a:buSzPct val="61111"/>
              <a:buFont typeface="Arial"/>
              <a:buNone/>
            </a:pPr>
            <a:r>
              <a:rPr lang="sv"/>
              <a:t>4 Skapa en sida med en tabell. Tabellen får innehålla vilken data du vill men ska ha minst två kolumner och minst fyra rader. Den ska även ha tabellhuvud med rubriker för kolumnerna. Sätt olika kantlinjer och bakgrundsfärger på tabellen och cellerna. Någon cell ska ha olika färg och tjocklek på kantlinjen på alla fyra sidor.</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Layoutelement</a:t>
            </a:r>
          </a:p>
        </p:txBody>
      </p:sp>
      <p:sp>
        <p:nvSpPr>
          <p:cNvPr id="206" name="Shape 2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Hittills har vi arbetat med innehåll. När man arbetar med layout vill man tala om var på sidan något ska placeras, och hur det ska se ut.</a:t>
            </a:r>
          </a:p>
          <a:p>
            <a:pPr lvl="0">
              <a:spcBef>
                <a:spcPts val="0"/>
              </a:spcBef>
              <a:buNone/>
            </a:pPr>
            <a:r>
              <a:rPr lang="sv">
                <a:latin typeface="Consolas"/>
                <a:ea typeface="Consolas"/>
                <a:cs typeface="Consolas"/>
                <a:sym typeface="Consolas"/>
              </a:rPr>
              <a:t>&lt;div&gt;</a:t>
            </a:r>
            <a:r>
              <a:rPr lang="sv"/>
              <a:t> elementet är ett </a:t>
            </a:r>
            <a:r>
              <a:rPr i="1" lang="sv"/>
              <a:t>block-element</a:t>
            </a:r>
            <a:r>
              <a:rPr lang="sv"/>
              <a:t> som inte har någon särskild betydelse. Man använder CSS för att konfigurera det.</a:t>
            </a:r>
          </a:p>
          <a:p>
            <a:pPr lvl="0">
              <a:spcBef>
                <a:spcPts val="0"/>
              </a:spcBef>
              <a:buNone/>
            </a:pPr>
            <a:r>
              <a:rPr lang="sv">
                <a:latin typeface="Consolas"/>
                <a:ea typeface="Consolas"/>
                <a:cs typeface="Consolas"/>
                <a:sym typeface="Consolas"/>
              </a:rPr>
              <a:t>&lt;span&gt;</a:t>
            </a:r>
            <a:r>
              <a:rPr lang="sv"/>
              <a:t> är motsvarande inline-element</a:t>
            </a:r>
            <a:r>
              <a:rPr lang="sv"/>
              <a:t>, som används för att ge en del av en text annorlunda formatering eller betydelse.</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Storlek</a:t>
            </a:r>
          </a:p>
        </p:txBody>
      </p:sp>
      <p:sp>
        <p:nvSpPr>
          <p:cNvPr id="212" name="Shape 2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Man kan ange storleken för ett block-element med hjälp av </a:t>
            </a:r>
            <a:r>
              <a:rPr i="1" lang="sv"/>
              <a:t>style</a:t>
            </a:r>
            <a:r>
              <a:rPr lang="sv"/>
              <a:t>-attributet.</a:t>
            </a:r>
          </a:p>
          <a:p>
            <a:pPr lvl="0">
              <a:spcBef>
                <a:spcPts val="0"/>
              </a:spcBef>
              <a:buNone/>
            </a:pPr>
            <a:r>
              <a:rPr lang="sv"/>
              <a:t>Exempel:</a:t>
            </a:r>
          </a:p>
          <a:p>
            <a:pPr lvl="0">
              <a:spcBef>
                <a:spcPts val="0"/>
              </a:spcBef>
              <a:buNone/>
            </a:pPr>
            <a:r>
              <a:rPr lang="sv">
                <a:latin typeface="Consolas"/>
                <a:ea typeface="Consolas"/>
                <a:cs typeface="Consolas"/>
                <a:sym typeface="Consolas"/>
              </a:rPr>
              <a:t>&lt;div style="width: 80%; height: 2em;"&gt; Exempel &lt;br&gt; div &lt;/div&gt;</a:t>
            </a:r>
          </a:p>
          <a:p>
            <a:pPr lvl="0">
              <a:spcBef>
                <a:spcPts val="0"/>
              </a:spcBef>
              <a:buNone/>
            </a:pPr>
            <a:r>
              <a:rPr lang="sv">
                <a:latin typeface="Consolas"/>
                <a:ea typeface="Consolas"/>
                <a:cs typeface="Consolas"/>
                <a:sym typeface="Consolas"/>
              </a:rPr>
              <a:t>&lt;div style="width: 200px; height: 200px;"&gt; kvadrat &lt;/div&gt;</a:t>
            </a:r>
          </a:p>
          <a:p>
            <a:pPr lvl="0">
              <a:spcBef>
                <a:spcPts val="0"/>
              </a:spcBef>
              <a:buNone/>
            </a:pPr>
            <a:r>
              <a:t/>
            </a:r>
            <a:endParaRPr/>
          </a:p>
          <a:p>
            <a:pPr lvl="0">
              <a:spcBef>
                <a:spcPts val="0"/>
              </a:spcBef>
              <a:buClr>
                <a:schemeClr val="dk1"/>
              </a:buClr>
              <a:buSzPct val="61111"/>
              <a:buFont typeface="Arial"/>
              <a:buNone/>
            </a:pPr>
            <a:r>
              <a:rPr lang="sv"/>
              <a:t>Varför går det inte att sätta storleken för ett inline-element?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Quiz</a:t>
            </a:r>
          </a:p>
        </p:txBody>
      </p:sp>
      <p:sp>
        <p:nvSpPr>
          <p:cNvPr id="218" name="Shape 2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&lt;div style="font-size: 3em;"&gt;</a:t>
            </a:r>
            <a:br>
              <a:rPr lang="sv">
                <a:latin typeface="Consolas"/>
                <a:ea typeface="Consolas"/>
                <a:cs typeface="Consolas"/>
                <a:sym typeface="Consolas"/>
              </a:rPr>
            </a:br>
            <a:r>
              <a:rPr lang="sv">
                <a:latin typeface="Consolas"/>
                <a:ea typeface="Consolas"/>
                <a:cs typeface="Consolas"/>
                <a:sym typeface="Consolas"/>
              </a:rPr>
              <a:t>	font-size: 3em;</a:t>
            </a:r>
            <a:br>
              <a:rPr lang="sv">
                <a:latin typeface="Consolas"/>
                <a:ea typeface="Consolas"/>
                <a:cs typeface="Consolas"/>
                <a:sym typeface="Consolas"/>
              </a:rPr>
            </a:br>
            <a:r>
              <a:rPr lang="sv">
                <a:latin typeface="Consolas"/>
                <a:ea typeface="Consolas"/>
                <a:cs typeface="Consolas"/>
                <a:sym typeface="Consolas"/>
              </a:rPr>
              <a:t>	&lt;div style="font-size: 1em; height: 3em; border: 1px solid black;"&gt;</a:t>
            </a:r>
            <a:br>
              <a:rPr lang="sv">
                <a:latin typeface="Consolas"/>
                <a:ea typeface="Consolas"/>
                <a:cs typeface="Consolas"/>
                <a:sym typeface="Consolas"/>
              </a:rPr>
            </a:br>
            <a:r>
              <a:rPr lang="sv">
                <a:latin typeface="Consolas"/>
                <a:ea typeface="Consolas"/>
                <a:cs typeface="Consolas"/>
                <a:sym typeface="Consolas"/>
              </a:rPr>
              <a:t>		Text som &lt;br&gt; spänner över &lt;br&gt; tre rader.</a:t>
            </a:r>
            <a:br>
              <a:rPr lang="sv">
                <a:latin typeface="Consolas"/>
                <a:ea typeface="Consolas"/>
                <a:cs typeface="Consolas"/>
                <a:sym typeface="Consolas"/>
              </a:rPr>
            </a:br>
            <a:r>
              <a:rPr lang="sv">
                <a:latin typeface="Consolas"/>
                <a:ea typeface="Consolas"/>
                <a:cs typeface="Consolas"/>
                <a:sym typeface="Consolas"/>
              </a:rPr>
              <a:t>	&lt;/div&gt;</a:t>
            </a:r>
            <a:br>
              <a:rPr lang="sv">
                <a:latin typeface="Consolas"/>
                <a:ea typeface="Consolas"/>
                <a:cs typeface="Consolas"/>
                <a:sym typeface="Consolas"/>
              </a:rPr>
            </a:br>
            <a:r>
              <a:rPr lang="sv">
                <a:latin typeface="Consolas"/>
                <a:ea typeface="Consolas"/>
                <a:cs typeface="Consolas"/>
                <a:sym typeface="Consolas"/>
              </a:rPr>
              <a:t>&lt;/div&gt;</a:t>
            </a:r>
          </a:p>
          <a:p>
            <a:pPr lvl="0">
              <a:spcBef>
                <a:spcPts val="0"/>
              </a:spcBef>
              <a:buNone/>
            </a:pPr>
            <a:r>
              <a:rPr lang="sv"/>
              <a:t>1 Hur stora blir de olika texterna?</a:t>
            </a:r>
          </a:p>
          <a:p>
            <a:pPr lvl="0">
              <a:spcBef>
                <a:spcPts val="0"/>
              </a:spcBef>
              <a:buNone/>
            </a:pPr>
            <a:r>
              <a:rPr lang="sv"/>
              <a:t>2 Varför får inte texten plats i det inre div-elementet?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Positionering</a:t>
            </a:r>
          </a:p>
        </p:txBody>
      </p:sp>
      <p:sp>
        <p:nvSpPr>
          <p:cNvPr id="224" name="Shape 224"/>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HTML har så kallad "flow layout". Det innebär att elementen på sidan läggs ut i den ordning de står, från vänster till höger, uppifrån och ner. När en rad är fylld så kommer nästa element först på nästa rad.</a:t>
            </a:r>
          </a:p>
          <a:p>
            <a:pPr lvl="0">
              <a:spcBef>
                <a:spcPts val="0"/>
              </a:spcBef>
              <a:buNone/>
            </a:pPr>
            <a:r>
              <a:rPr lang="sv"/>
              <a:t>Man kan ändra storlek och position med style-attributet.</a:t>
            </a:r>
          </a:p>
          <a:p>
            <a:pPr lvl="0">
              <a:spcBef>
                <a:spcPts val="0"/>
              </a:spcBef>
              <a:buNone/>
            </a:pPr>
            <a:r>
              <a:rPr lang="sv"/>
              <a:t>Testa:</a:t>
            </a:r>
          </a:p>
          <a:p>
            <a:pPr lvl="0">
              <a:spcBef>
                <a:spcPts val="0"/>
              </a:spcBef>
              <a:buNone/>
            </a:pPr>
            <a:r>
              <a:rPr lang="sv">
                <a:latin typeface="Consolas"/>
                <a:ea typeface="Consolas"/>
                <a:cs typeface="Consolas"/>
                <a:sym typeface="Consolas"/>
              </a:rPr>
              <a:t>&lt;div style="position: relative; width: 80px; height: 40px;</a:t>
            </a:r>
            <a:br>
              <a:rPr lang="sv">
                <a:latin typeface="Consolas"/>
                <a:ea typeface="Consolas"/>
                <a:cs typeface="Consolas"/>
                <a:sym typeface="Consolas"/>
              </a:rPr>
            </a:br>
            <a:r>
              <a:rPr lang="sv">
                <a:latin typeface="Consolas"/>
                <a:ea typeface="Consolas"/>
                <a:cs typeface="Consolas"/>
                <a:sym typeface="Consolas"/>
              </a:rPr>
              <a:t>border: 3px solid gray; left: 40px; top: 40px;"&gt;&lt;/div&gt;</a:t>
            </a:r>
            <a:br>
              <a:rPr lang="sv">
                <a:latin typeface="Consolas"/>
                <a:ea typeface="Consolas"/>
                <a:cs typeface="Consolas"/>
                <a:sym typeface="Consolas"/>
              </a:rPr>
            </a:br>
            <a:r>
              <a:rPr lang="sv">
                <a:latin typeface="Consolas"/>
                <a:ea typeface="Consolas"/>
                <a:cs typeface="Consolas"/>
                <a:sym typeface="Consolas"/>
              </a:rPr>
              <a:t>&lt;div style="background-color: hotpink; width: 160px;</a:t>
            </a:r>
            <a:br>
              <a:rPr lang="sv">
                <a:latin typeface="Consolas"/>
                <a:ea typeface="Consolas"/>
                <a:cs typeface="Consolas"/>
                <a:sym typeface="Consolas"/>
              </a:rPr>
            </a:br>
            <a:r>
              <a:rPr lang="sv">
                <a:latin typeface="Consolas"/>
                <a:ea typeface="Consolas"/>
                <a:cs typeface="Consolas"/>
                <a:sym typeface="Consolas"/>
              </a:rPr>
              <a:t>height: 20px;"&gt;&lt;/div&gt;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Head</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Metadata är data som beskriver resten av dokumentet.</a:t>
            </a:r>
          </a:p>
          <a:p>
            <a:pPr lvl="0">
              <a:spcBef>
                <a:spcPts val="0"/>
              </a:spcBef>
              <a:buNone/>
            </a:pPr>
            <a:r>
              <a:rPr lang="sv"/>
              <a:t>Head-elementet </a:t>
            </a:r>
            <a:r>
              <a:rPr i="1" lang="sv"/>
              <a:t>måste </a:t>
            </a:r>
            <a:r>
              <a:rPr lang="sv"/>
              <a:t>innehålla:</a:t>
            </a:r>
          </a:p>
          <a:p>
            <a:pPr indent="-228600" lvl="0" marL="457200" rtl="0">
              <a:spcBef>
                <a:spcPts val="0"/>
              </a:spcBef>
              <a:buChar char="●"/>
            </a:pPr>
            <a:r>
              <a:rPr lang="sv"/>
              <a:t>title - webbsidans titel</a:t>
            </a:r>
          </a:p>
          <a:p>
            <a:pPr lvl="0" rtl="0">
              <a:spcBef>
                <a:spcPts val="0"/>
              </a:spcBef>
              <a:buNone/>
            </a:pPr>
            <a:r>
              <a:rPr lang="sv"/>
              <a:t>Head-elementet </a:t>
            </a:r>
            <a:r>
              <a:rPr i="1" lang="sv"/>
              <a:t>kan </a:t>
            </a:r>
            <a:r>
              <a:rPr lang="sv"/>
              <a:t>innehålla:</a:t>
            </a:r>
          </a:p>
          <a:p>
            <a:pPr indent="-228600" lvl="0" marL="457200" rtl="0">
              <a:spcBef>
                <a:spcPts val="0"/>
              </a:spcBef>
              <a:buChar char="●"/>
            </a:pPr>
            <a:r>
              <a:rPr lang="sv">
                <a:latin typeface="Consolas"/>
                <a:ea typeface="Consolas"/>
                <a:cs typeface="Consolas"/>
                <a:sym typeface="Consolas"/>
              </a:rPr>
              <a:t>&lt;meta charset="utf-8"&gt;</a:t>
            </a:r>
            <a:r>
              <a:rPr lang="sv"/>
              <a:t>	- dokumentets teckenuppsättning</a:t>
            </a:r>
          </a:p>
          <a:p>
            <a:pPr indent="-228600" lvl="0" marL="457200" rtl="0">
              <a:spcBef>
                <a:spcPts val="0"/>
              </a:spcBef>
              <a:buChar char="●"/>
            </a:pPr>
            <a:r>
              <a:rPr lang="sv"/>
              <a:t>Andra meta-taggar, används t.ex. av sökmotorer för att beskriva innehållet</a:t>
            </a:r>
          </a:p>
          <a:p>
            <a:pPr indent="-228600" lvl="0" marL="457200" rtl="0">
              <a:spcBef>
                <a:spcPts val="0"/>
              </a:spcBef>
              <a:buChar char="●"/>
            </a:pPr>
            <a:r>
              <a:rPr lang="sv"/>
              <a:t>Link-taggar används för att länka in ikoner (favicon), CSS och JavaScript</a:t>
            </a:r>
          </a:p>
          <a:p>
            <a:pPr indent="-228600" lvl="0" marL="457200" rtl="0">
              <a:spcBef>
                <a:spcPts val="0"/>
              </a:spcBef>
              <a:buChar char="●"/>
            </a:pPr>
            <a:r>
              <a:rPr lang="sv">
                <a:latin typeface="Consolas"/>
                <a:ea typeface="Consolas"/>
                <a:cs typeface="Consolas"/>
                <a:sym typeface="Consolas"/>
              </a:rPr>
              <a:t>&lt;style&gt;</a:t>
            </a:r>
            <a:r>
              <a:rPr lang="sv"/>
              <a:t> 	- CSS (bättre att ha i länkad fil)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Element position</a:t>
            </a:r>
          </a:p>
        </p:txBody>
      </p:sp>
      <p:sp>
        <p:nvSpPr>
          <p:cNvPr id="230" name="Shape 230"/>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position</a:t>
            </a:r>
            <a:r>
              <a:rPr lang="sv"/>
              <a:t> kan vara </a:t>
            </a:r>
            <a:r>
              <a:rPr lang="sv">
                <a:latin typeface="Consolas"/>
                <a:ea typeface="Consolas"/>
                <a:cs typeface="Consolas"/>
                <a:sym typeface="Consolas"/>
              </a:rPr>
              <a:t>static</a:t>
            </a:r>
            <a:r>
              <a:rPr lang="sv"/>
              <a:t> (default), </a:t>
            </a:r>
            <a:r>
              <a:rPr lang="sv">
                <a:latin typeface="Consolas"/>
                <a:ea typeface="Consolas"/>
                <a:cs typeface="Consolas"/>
                <a:sym typeface="Consolas"/>
              </a:rPr>
              <a:t>relative</a:t>
            </a:r>
            <a:r>
              <a:rPr lang="sv"/>
              <a:t>, </a:t>
            </a:r>
            <a:r>
              <a:rPr lang="sv">
                <a:latin typeface="Consolas"/>
                <a:ea typeface="Consolas"/>
                <a:cs typeface="Consolas"/>
                <a:sym typeface="Consolas"/>
              </a:rPr>
              <a:t>fixed</a:t>
            </a:r>
            <a:r>
              <a:rPr lang="sv"/>
              <a:t> eller </a:t>
            </a:r>
            <a:r>
              <a:rPr lang="sv">
                <a:latin typeface="Consolas"/>
                <a:ea typeface="Consolas"/>
                <a:cs typeface="Consolas"/>
                <a:sym typeface="Consolas"/>
              </a:rPr>
              <a:t>absolute</a:t>
            </a:r>
            <a:r>
              <a:rPr lang="sv"/>
              <a:t>. Man kan flytta ett positionerat element genom att sätta </a:t>
            </a:r>
            <a:r>
              <a:rPr lang="sv">
                <a:latin typeface="Consolas"/>
                <a:ea typeface="Consolas"/>
                <a:cs typeface="Consolas"/>
                <a:sym typeface="Consolas"/>
              </a:rPr>
              <a:t>left</a:t>
            </a:r>
            <a:r>
              <a:rPr lang="sv"/>
              <a:t>, </a:t>
            </a:r>
            <a:r>
              <a:rPr lang="sv">
                <a:latin typeface="Consolas"/>
                <a:ea typeface="Consolas"/>
                <a:cs typeface="Consolas"/>
                <a:sym typeface="Consolas"/>
              </a:rPr>
              <a:t>top</a:t>
            </a:r>
            <a:r>
              <a:rPr lang="sv"/>
              <a:t>, </a:t>
            </a:r>
            <a:r>
              <a:rPr lang="sv">
                <a:latin typeface="Consolas"/>
                <a:ea typeface="Consolas"/>
                <a:cs typeface="Consolas"/>
                <a:sym typeface="Consolas"/>
              </a:rPr>
              <a:t>right</a:t>
            </a:r>
            <a:r>
              <a:rPr lang="sv"/>
              <a:t> och </a:t>
            </a:r>
            <a:r>
              <a:rPr lang="sv">
                <a:latin typeface="Consolas"/>
                <a:ea typeface="Consolas"/>
                <a:cs typeface="Consolas"/>
                <a:sym typeface="Consolas"/>
              </a:rPr>
              <a:t>bottom</a:t>
            </a:r>
            <a:r>
              <a:rPr lang="sv"/>
              <a:t>. </a:t>
            </a:r>
            <a:r>
              <a:rPr b="1" lang="sv"/>
              <a:t>static</a:t>
            </a:r>
            <a:r>
              <a:rPr lang="sv"/>
              <a:t> är standardinställningen och räknas inte som positionerat.</a:t>
            </a:r>
          </a:p>
          <a:p>
            <a:pPr lvl="0" rtl="0">
              <a:spcBef>
                <a:spcPts val="0"/>
              </a:spcBef>
              <a:buNone/>
            </a:pPr>
            <a:r>
              <a:rPr b="1" lang="sv"/>
              <a:t>relative</a:t>
            </a:r>
            <a:r>
              <a:rPr lang="sv"/>
              <a:t> är så kallad relativ positionering. Webbläsaren utgår från standardpositionen, men man kan flytta elementet i förhållande till utgångspunkten.</a:t>
            </a:r>
          </a:p>
          <a:p>
            <a:pPr lvl="0" rtl="0">
              <a:spcBef>
                <a:spcPts val="0"/>
              </a:spcBef>
              <a:buNone/>
            </a:pPr>
            <a:r>
              <a:rPr b="1" lang="sv"/>
              <a:t>absolute</a:t>
            </a:r>
            <a:r>
              <a:rPr lang="sv"/>
              <a:t> och </a:t>
            </a:r>
            <a:r>
              <a:rPr b="1" lang="sv"/>
              <a:t>fixed</a:t>
            </a:r>
            <a:r>
              <a:rPr lang="sv"/>
              <a:t> är så kallad absolut positionering. Absolute utgår från elementets första positionerade föregångare. Fixed utgår från webbläsarens synliga fönster.</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Quiz</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sv"/>
              <a:t>Var kommer ett element med följande style att visas?</a:t>
            </a:r>
            <a:br>
              <a:rPr lang="sv"/>
            </a:br>
            <a:r>
              <a:rPr lang="sv">
                <a:latin typeface="Consolas"/>
                <a:ea typeface="Consolas"/>
                <a:cs typeface="Consolas"/>
                <a:sym typeface="Consolas"/>
              </a:rPr>
              <a:t>position: relative; left: 0px; top: 0px;</a:t>
            </a:r>
          </a:p>
          <a:p>
            <a:pPr indent="-228600" lvl="0" marL="457200" rtl="0">
              <a:spcBef>
                <a:spcPts val="0"/>
              </a:spcBef>
              <a:buChar char="●"/>
            </a:pPr>
            <a:r>
              <a:rPr lang="sv"/>
              <a:t>Hur kan man göra så att ett element alltid visas längst ner i webbläsarens synliga fönster, även om man scrollar sidan?</a:t>
            </a:r>
          </a:p>
          <a:p>
            <a:pPr indent="-228600" lvl="0" marL="457200" rtl="0">
              <a:spcBef>
                <a:spcPts val="0"/>
              </a:spcBef>
              <a:buChar char="●"/>
            </a:pPr>
            <a:r>
              <a:rPr lang="sv"/>
              <a:t>Tänk dig att du har tre p-element som står efter varandra på en sida. Vad händer med det tredje om man ändrar det andra till </a:t>
            </a:r>
            <a:r>
              <a:rPr lang="sv">
                <a:latin typeface="Consolas"/>
                <a:ea typeface="Consolas"/>
                <a:cs typeface="Consolas"/>
                <a:sym typeface="Consolas"/>
              </a:rPr>
              <a:t>position: absolute</a:t>
            </a:r>
            <a:r>
              <a:rPr lang="sv"/>
              <a:t>? Till </a:t>
            </a:r>
            <a:r>
              <a:rPr lang="sv">
                <a:latin typeface="Consolas"/>
                <a:ea typeface="Consolas"/>
                <a:cs typeface="Consolas"/>
                <a:sym typeface="Consolas"/>
              </a:rPr>
              <a:t>position: relative</a:t>
            </a:r>
            <a:r>
              <a:rPr lang="sv"/>
              <a:t>?</a:t>
            </a:r>
          </a:p>
          <a:p>
            <a:pPr indent="-228600" lvl="0" marL="457200" rtl="0">
              <a:spcBef>
                <a:spcPts val="0"/>
              </a:spcBef>
              <a:buChar char="●"/>
            </a:pPr>
            <a:r>
              <a:rPr lang="sv"/>
              <a:t>Var kommer följande att visas? </a:t>
            </a:r>
            <a:r>
              <a:rPr lang="sv">
                <a:latin typeface="Consolas"/>
                <a:ea typeface="Consolas"/>
                <a:cs typeface="Consolas"/>
                <a:sym typeface="Consolas"/>
              </a:rPr>
              <a:t>position: absolute; right: 50px;</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3, positionering</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1 Gör CodeAcademy HTML &amp; CSS, unit 3.</a:t>
            </a:r>
          </a:p>
          <a:p>
            <a:pPr lvl="0">
              <a:spcBef>
                <a:spcPts val="0"/>
              </a:spcBef>
              <a:buNone/>
            </a:pPr>
            <a:r>
              <a:rPr lang="sv"/>
              <a:t>2 Skapa en webbsida som är så lik </a:t>
            </a:r>
            <a:r>
              <a:rPr lang="sv" u="sng">
                <a:solidFill>
                  <a:schemeClr val="hlink"/>
                </a:solidFill>
                <a:hlinkClick r:id="rId3"/>
              </a:rPr>
              <a:t>exemplet här</a:t>
            </a:r>
            <a:r>
              <a:rPr lang="sv"/>
              <a:t> som möjligt. Lägg upp den på din GitHub-sida. Använd elementet </a:t>
            </a:r>
            <a:r>
              <a:rPr lang="sv">
                <a:latin typeface="Consolas"/>
                <a:ea typeface="Consolas"/>
                <a:cs typeface="Consolas"/>
                <a:sym typeface="Consolas"/>
              </a:rPr>
              <a:t>div</a:t>
            </a:r>
            <a:r>
              <a:rPr lang="sv"/>
              <a:t> och sätt attributen </a:t>
            </a:r>
            <a:r>
              <a:rPr lang="sv">
                <a:latin typeface="Consolas"/>
                <a:ea typeface="Consolas"/>
                <a:cs typeface="Consolas"/>
                <a:sym typeface="Consolas"/>
              </a:rPr>
              <a:t>bakground-color</a:t>
            </a:r>
            <a:r>
              <a:rPr lang="sv"/>
              <a:t>, </a:t>
            </a:r>
            <a:r>
              <a:rPr lang="sv">
                <a:latin typeface="Consolas"/>
                <a:ea typeface="Consolas"/>
                <a:cs typeface="Consolas"/>
                <a:sym typeface="Consolas"/>
              </a:rPr>
              <a:t>border</a:t>
            </a:r>
            <a:r>
              <a:rPr lang="sv"/>
              <a:t>, </a:t>
            </a:r>
            <a:r>
              <a:rPr lang="sv">
                <a:latin typeface="Consolas"/>
                <a:ea typeface="Consolas"/>
                <a:cs typeface="Consolas"/>
                <a:sym typeface="Consolas"/>
              </a:rPr>
              <a:t>position</a:t>
            </a:r>
            <a:r>
              <a:rPr lang="sv"/>
              <a:t>, </a:t>
            </a:r>
            <a:r>
              <a:rPr lang="sv">
                <a:latin typeface="Consolas"/>
                <a:ea typeface="Consolas"/>
                <a:cs typeface="Consolas"/>
                <a:sym typeface="Consolas"/>
              </a:rPr>
              <a:t>left</a:t>
            </a:r>
            <a:r>
              <a:rPr lang="sv"/>
              <a:t>, </a:t>
            </a:r>
            <a:r>
              <a:rPr lang="sv">
                <a:latin typeface="Consolas"/>
                <a:ea typeface="Consolas"/>
                <a:cs typeface="Consolas"/>
                <a:sym typeface="Consolas"/>
              </a:rPr>
              <a:t>top</a:t>
            </a:r>
            <a:r>
              <a:rPr lang="sv"/>
              <a:t>, </a:t>
            </a:r>
            <a:r>
              <a:rPr lang="sv">
                <a:latin typeface="Consolas"/>
                <a:ea typeface="Consolas"/>
                <a:cs typeface="Consolas"/>
                <a:sym typeface="Consolas"/>
              </a:rPr>
              <a:t>width</a:t>
            </a:r>
            <a:r>
              <a:rPr lang="sv"/>
              <a:t>, </a:t>
            </a:r>
            <a:r>
              <a:rPr lang="sv">
                <a:latin typeface="Consolas"/>
                <a:ea typeface="Consolas"/>
                <a:cs typeface="Consolas"/>
                <a:sym typeface="Consolas"/>
              </a:rPr>
              <a:t>height</a:t>
            </a:r>
            <a:r>
              <a:rPr lang="sv"/>
              <a:t> för att få rätt utseende.</a:t>
            </a:r>
          </a:p>
          <a:p>
            <a:pPr lvl="0">
              <a:spcBef>
                <a:spcPts val="0"/>
              </a:spcBef>
              <a:buNone/>
            </a:pPr>
            <a:r>
              <a:rPr lang="sv"/>
              <a:t>3 Gör en ny version av tabell-övningen 2.3 eller 2.4, som använder nästlade </a:t>
            </a:r>
            <a:r>
              <a:rPr lang="sv">
                <a:latin typeface="Consolas"/>
                <a:ea typeface="Consolas"/>
                <a:cs typeface="Consolas"/>
                <a:sym typeface="Consolas"/>
              </a:rPr>
              <a:t>div</a:t>
            </a:r>
            <a:r>
              <a:rPr lang="sv"/>
              <a:t>-element i stället för </a:t>
            </a:r>
            <a:r>
              <a:rPr lang="sv">
                <a:latin typeface="Consolas"/>
                <a:ea typeface="Consolas"/>
                <a:cs typeface="Consolas"/>
                <a:sym typeface="Consolas"/>
              </a:rPr>
              <a:t>table</a:t>
            </a:r>
            <a:r>
              <a:rPr lang="sv"/>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Allt sidans innehåll.</a:t>
            </a:r>
          </a:p>
          <a:p>
            <a:pPr lvl="0">
              <a:spcBef>
                <a:spcPts val="0"/>
              </a:spcBef>
              <a:buNone/>
            </a:pPr>
            <a:r>
              <a:rPr lang="sv"/>
              <a:t>Vi använder oss av heading-element för att sätta rubriker och p-element för ett textstycke.</a:t>
            </a:r>
          </a:p>
          <a:p>
            <a:pPr lvl="0">
              <a:spcBef>
                <a:spcPts val="0"/>
              </a:spcBef>
              <a:buNone/>
            </a:pPr>
            <a:r>
              <a:rPr lang="sv">
                <a:latin typeface="Consolas"/>
                <a:ea typeface="Consolas"/>
                <a:cs typeface="Consolas"/>
                <a:sym typeface="Consolas"/>
              </a:rPr>
              <a:t>&lt;h1&gt;Rubrik 1&lt;/h1&gt;</a:t>
            </a:r>
            <a:br>
              <a:rPr lang="sv">
                <a:latin typeface="Consolas"/>
                <a:ea typeface="Consolas"/>
                <a:cs typeface="Consolas"/>
                <a:sym typeface="Consolas"/>
              </a:rPr>
            </a:br>
            <a:r>
              <a:rPr lang="sv">
                <a:latin typeface="Consolas"/>
                <a:ea typeface="Consolas"/>
                <a:cs typeface="Consolas"/>
                <a:sym typeface="Consolas"/>
              </a:rPr>
              <a:t>&lt;h6&gt;Rubrik 6&lt;/h6&gt;</a:t>
            </a:r>
            <a:br>
              <a:rPr lang="sv">
                <a:latin typeface="Consolas"/>
                <a:ea typeface="Consolas"/>
                <a:cs typeface="Consolas"/>
                <a:sym typeface="Consolas"/>
              </a:rPr>
            </a:br>
            <a:r>
              <a:rPr lang="sv">
                <a:latin typeface="Consolas"/>
                <a:ea typeface="Consolas"/>
                <a:cs typeface="Consolas"/>
                <a:sym typeface="Consolas"/>
              </a:rPr>
              <a:t>&lt;p&gt;Ett stycke text&lt;/p&gt;</a:t>
            </a:r>
          </a:p>
          <a:p>
            <a:pPr lvl="0">
              <a:spcBef>
                <a:spcPts val="0"/>
              </a:spcBef>
              <a:buNone/>
            </a:pPr>
            <a:r>
              <a:rPr lang="sv"/>
              <a:t>HTML-standarden bryr sig inte om whitespace (nyrader, blanksteg, tabbar) så för att skapa radbrytningar måste vi använda elementen </a:t>
            </a:r>
            <a:r>
              <a:rPr lang="sv">
                <a:latin typeface="Consolas"/>
                <a:ea typeface="Consolas"/>
                <a:cs typeface="Consolas"/>
                <a:sym typeface="Consolas"/>
              </a:rPr>
              <a:t>&lt;p&gt;..&lt;/p&gt;</a:t>
            </a:r>
            <a:r>
              <a:rPr lang="sv"/>
              <a:t> och </a:t>
            </a:r>
            <a:r>
              <a:rPr lang="sv">
                <a:latin typeface="Consolas"/>
                <a:ea typeface="Consolas"/>
                <a:cs typeface="Consolas"/>
                <a:sym typeface="Consolas"/>
              </a:rPr>
              <a:t>&lt;br&gt;</a:t>
            </a:r>
            <a:r>
              <a:rPr lang="sv"/>
              <a:t>.</a:t>
            </a:r>
          </a:p>
        </p:txBody>
      </p:sp>
      <p:sp>
        <p:nvSpPr>
          <p:cNvPr id="73" name="Shape 73"/>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Body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Quiz</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A: &lt;p&gt;stycke 1&lt;/p&gt;  &lt;p&gt;stycke 2&lt;/p&gt;</a:t>
            </a:r>
          </a:p>
          <a:p>
            <a:pPr lvl="0">
              <a:spcBef>
                <a:spcPts val="0"/>
              </a:spcBef>
              <a:buNone/>
            </a:pPr>
            <a:r>
              <a:rPr lang="sv">
                <a:latin typeface="Consolas"/>
                <a:ea typeface="Consolas"/>
                <a:cs typeface="Consolas"/>
                <a:sym typeface="Consolas"/>
              </a:rPr>
              <a:t>B: stycke 1 &lt;br&gt;&lt;br&gt; stycke 2 &lt;br&gt;&lt;br&gt;</a:t>
            </a:r>
          </a:p>
          <a:p>
            <a:pPr lvl="0">
              <a:spcBef>
                <a:spcPts val="0"/>
              </a:spcBef>
              <a:buNone/>
            </a:pPr>
            <a:r>
              <a:rPr lang="sv">
                <a:latin typeface="Consolas"/>
                <a:ea typeface="Consolas"/>
                <a:cs typeface="Consolas"/>
                <a:sym typeface="Consolas"/>
              </a:rPr>
              <a:t>C: stycke 1 &lt;p/&gt; stycke 2</a:t>
            </a:r>
          </a:p>
          <a:p>
            <a:pPr lvl="0">
              <a:spcBef>
                <a:spcPts val="0"/>
              </a:spcBef>
              <a:buNone/>
            </a:pPr>
            <a:r>
              <a:rPr lang="sv"/>
              <a:t>Vi vill åstadkomma ett lagom mellanrum mellan två textmassor.</a:t>
            </a:r>
          </a:p>
          <a:p>
            <a:pPr lvl="0">
              <a:spcBef>
                <a:spcPts val="0"/>
              </a:spcBef>
              <a:buNone/>
            </a:pPr>
            <a:r>
              <a:rPr lang="sv"/>
              <a:t>1 Titta på </a:t>
            </a:r>
            <a:r>
              <a:rPr lang="sv"/>
              <a:t>respektive rad i en webbläsare. Vad är skillnaden?</a:t>
            </a:r>
          </a:p>
          <a:p>
            <a:pPr lvl="0">
              <a:spcBef>
                <a:spcPts val="0"/>
              </a:spcBef>
              <a:buNone/>
            </a:pPr>
            <a:r>
              <a:rPr lang="sv"/>
              <a:t>2 </a:t>
            </a:r>
            <a:r>
              <a:rPr lang="sv"/>
              <a:t>Vilket är bästa sättet att skriva på? Varför?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Text</a:t>
            </a:r>
          </a:p>
        </p:txBody>
      </p:sp>
      <p:sp>
        <p:nvSpPr>
          <p:cNvPr id="85" name="Shape 85"/>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latin typeface="Consolas"/>
                <a:ea typeface="Consolas"/>
                <a:cs typeface="Consolas"/>
                <a:sym typeface="Consolas"/>
              </a:rPr>
              <a:t>&lt;strong&gt;</a:t>
            </a:r>
            <a:r>
              <a:rPr lang="sv"/>
              <a:t> och </a:t>
            </a:r>
            <a:r>
              <a:rPr lang="sv">
                <a:latin typeface="Consolas"/>
                <a:ea typeface="Consolas"/>
                <a:cs typeface="Consolas"/>
                <a:sym typeface="Consolas"/>
              </a:rPr>
              <a:t>&lt;em&gt;</a:t>
            </a:r>
            <a:r>
              <a:rPr lang="sv"/>
              <a:t> används för att tala om att vi vill </a:t>
            </a:r>
            <a:r>
              <a:rPr i="1" lang="sv"/>
              <a:t>betona </a:t>
            </a:r>
            <a:r>
              <a:rPr lang="sv"/>
              <a:t>något särskilt.</a:t>
            </a:r>
            <a:br>
              <a:rPr lang="sv"/>
            </a:br>
            <a:r>
              <a:rPr lang="sv">
                <a:latin typeface="Consolas"/>
                <a:ea typeface="Consolas"/>
                <a:cs typeface="Consolas"/>
                <a:sym typeface="Consolas"/>
              </a:rPr>
              <a:t>&lt;b&gt;</a:t>
            </a:r>
            <a:r>
              <a:rPr lang="sv"/>
              <a:t> och </a:t>
            </a:r>
            <a:r>
              <a:rPr lang="sv">
                <a:latin typeface="Consolas"/>
                <a:ea typeface="Consolas"/>
                <a:cs typeface="Consolas"/>
                <a:sym typeface="Consolas"/>
              </a:rPr>
              <a:t>&lt;i&gt;</a:t>
            </a:r>
            <a:r>
              <a:rPr lang="sv"/>
              <a:t> talar om att texten ska </a:t>
            </a:r>
            <a:r>
              <a:rPr i="1" lang="sv"/>
              <a:t>renderas </a:t>
            </a:r>
            <a:r>
              <a:rPr lang="sv"/>
              <a:t>fetstil eller kursiv - de bör undvikas. För en utförlig förklaring: </a:t>
            </a:r>
            <a:r>
              <a:rPr lang="sv" u="sng">
                <a:solidFill>
                  <a:schemeClr val="hlink"/>
                </a:solidFill>
                <a:hlinkClick r:id="rId3"/>
              </a:rPr>
              <a:t>diskussion på StackOverflow</a:t>
            </a:r>
            <a:r>
              <a:rPr lang="sv"/>
              <a:t> </a:t>
            </a:r>
          </a:p>
          <a:p>
            <a:pPr lvl="0">
              <a:spcBef>
                <a:spcPts val="0"/>
              </a:spcBef>
              <a:buNone/>
            </a:pPr>
            <a:r>
              <a:rPr lang="sv"/>
              <a:t>Hur kommer följande exempel att renderas?</a:t>
            </a:r>
          </a:p>
          <a:p>
            <a:pPr lvl="0">
              <a:spcBef>
                <a:spcPts val="0"/>
              </a:spcBef>
              <a:buNone/>
            </a:pPr>
            <a:r>
              <a:rPr lang="sv">
                <a:latin typeface="Consolas"/>
                <a:ea typeface="Consolas"/>
                <a:cs typeface="Consolas"/>
                <a:sym typeface="Consolas"/>
              </a:rPr>
              <a:t>&lt;p&gt;några meningar eller mer&lt;br&gt;</a:t>
            </a:r>
            <a:br>
              <a:rPr lang="sv">
                <a:latin typeface="Consolas"/>
                <a:ea typeface="Consolas"/>
                <a:cs typeface="Consolas"/>
                <a:sym typeface="Consolas"/>
              </a:rPr>
            </a:br>
            <a:r>
              <a:rPr lang="sv">
                <a:latin typeface="Consolas"/>
                <a:ea typeface="Consolas"/>
                <a:cs typeface="Consolas"/>
                <a:sym typeface="Consolas"/>
              </a:rPr>
              <a:t>med en manuell &lt;strong&gt;radbrytning&lt;/strong&gt; &lt;br&gt;</a:t>
            </a:r>
            <a:br>
              <a:rPr lang="sv">
                <a:latin typeface="Consolas"/>
                <a:ea typeface="Consolas"/>
                <a:cs typeface="Consolas"/>
                <a:sym typeface="Consolas"/>
              </a:rPr>
            </a:br>
            <a:r>
              <a:rPr lang="sv">
                <a:latin typeface="Consolas"/>
                <a:ea typeface="Consolas"/>
                <a:cs typeface="Consolas"/>
                <a:sym typeface="Consolas"/>
              </a:rPr>
              <a:t>HTML bryr sig     &lt;em&gt;inte&lt;/em&gt;     om hur många     mellanrum</a:t>
            </a:r>
            <a:br>
              <a:rPr lang="sv">
                <a:latin typeface="Consolas"/>
                <a:ea typeface="Consolas"/>
                <a:cs typeface="Consolas"/>
                <a:sym typeface="Consolas"/>
              </a:rPr>
            </a:br>
            <a:r>
              <a:rPr lang="sv">
                <a:latin typeface="Consolas"/>
                <a:ea typeface="Consolas"/>
                <a:cs typeface="Consolas"/>
                <a:sym typeface="Consolas"/>
              </a:rPr>
              <a:t>och</a:t>
            </a:r>
            <a:br>
              <a:rPr lang="sv">
                <a:latin typeface="Consolas"/>
                <a:ea typeface="Consolas"/>
                <a:cs typeface="Consolas"/>
                <a:sym typeface="Consolas"/>
              </a:rPr>
            </a:br>
            <a:r>
              <a:rPr lang="sv">
                <a:latin typeface="Consolas"/>
                <a:ea typeface="Consolas"/>
                <a:cs typeface="Consolas"/>
                <a:sym typeface="Consolas"/>
              </a:rPr>
              <a:t>nyrader   vi   har   i   texten&lt;/p&gt;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Länkar och rubriker</a:t>
            </a:r>
          </a:p>
        </p:txBody>
      </p:sp>
      <p:sp>
        <p:nvSpPr>
          <p:cNvPr id="91" name="Shape 9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Hyperlänkar skapas med elementet </a:t>
            </a:r>
            <a:r>
              <a:rPr lang="sv">
                <a:latin typeface="Consolas"/>
                <a:ea typeface="Consolas"/>
                <a:cs typeface="Consolas"/>
                <a:sym typeface="Consolas"/>
              </a:rPr>
              <a:t>a</a:t>
            </a:r>
            <a:r>
              <a:rPr lang="sv"/>
              <a:t> som står för "anchor".</a:t>
            </a:r>
          </a:p>
          <a:p>
            <a:pPr lvl="0">
              <a:spcBef>
                <a:spcPts val="0"/>
              </a:spcBef>
              <a:buNone/>
            </a:pPr>
            <a:r>
              <a:rPr lang="sv">
                <a:latin typeface="Consolas"/>
                <a:ea typeface="Consolas"/>
                <a:cs typeface="Consolas"/>
                <a:sym typeface="Consolas"/>
              </a:rPr>
              <a:t>&lt;a href="target.html"&gt;text på länken&lt;/a&gt;</a:t>
            </a:r>
          </a:p>
          <a:p>
            <a:pPr lvl="0">
              <a:spcBef>
                <a:spcPts val="0"/>
              </a:spcBef>
              <a:buNone/>
            </a:pPr>
            <a:br>
              <a:rPr lang="sv"/>
            </a:br>
            <a:r>
              <a:rPr lang="sv"/>
              <a:t>HMTL har 6 taggar för rubriker: </a:t>
            </a:r>
            <a:r>
              <a:rPr lang="sv">
                <a:latin typeface="Consolas"/>
                <a:ea typeface="Consolas"/>
                <a:cs typeface="Consolas"/>
                <a:sym typeface="Consolas"/>
              </a:rPr>
              <a:t>&lt;h1&gt;, &lt;h2&gt;, &lt;h3&gt;, &lt;h4&gt;, &lt;h5&gt;, &lt;h6&gt;</a:t>
            </a:r>
          </a:p>
          <a:p>
            <a:pPr lvl="0">
              <a:spcBef>
                <a:spcPts val="0"/>
              </a:spcBef>
              <a:buNone/>
            </a:pPr>
            <a:r>
              <a:rPr lang="sv"/>
              <a:t>Alternativ 1 och 2 nedan renderas likadant i min webbläsare.</a:t>
            </a:r>
            <a:br>
              <a:rPr lang="sv"/>
            </a:br>
            <a:r>
              <a:rPr lang="sv"/>
              <a:t>Varför ser de likadana ut? När ska man använda det ena och när det andra?</a:t>
            </a:r>
          </a:p>
          <a:p>
            <a:pPr lvl="0">
              <a:spcBef>
                <a:spcPts val="0"/>
              </a:spcBef>
              <a:buNone/>
            </a:pPr>
            <a:r>
              <a:rPr lang="sv"/>
              <a:t>1: </a:t>
            </a:r>
            <a:r>
              <a:rPr lang="sv">
                <a:latin typeface="Consolas"/>
                <a:ea typeface="Consolas"/>
                <a:cs typeface="Consolas"/>
                <a:sym typeface="Consolas"/>
              </a:rPr>
              <a:t>&lt;h4&gt;rubrik&lt;/h4&gt;</a:t>
            </a:r>
          </a:p>
          <a:p>
            <a:pPr lvl="0">
              <a:spcBef>
                <a:spcPts val="0"/>
              </a:spcBef>
              <a:buNone/>
            </a:pPr>
            <a:r>
              <a:rPr lang="sv"/>
              <a:t>2: </a:t>
            </a:r>
            <a:r>
              <a:rPr lang="sv">
                <a:latin typeface="Consolas"/>
                <a:ea typeface="Consolas"/>
                <a:cs typeface="Consolas"/>
                <a:sym typeface="Consolas"/>
              </a:rPr>
              <a:t>&lt;strong&gt;rubrik&lt;/strong&gt;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Bilder</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Använd </a:t>
            </a:r>
            <a:r>
              <a:rPr lang="sv">
                <a:latin typeface="Consolas"/>
                <a:ea typeface="Consolas"/>
                <a:cs typeface="Consolas"/>
                <a:sym typeface="Consolas"/>
              </a:rPr>
              <a:t>img</a:t>
            </a:r>
            <a:r>
              <a:rPr lang="sv"/>
              <a:t>-taggen för att lägga till en bild.</a:t>
            </a:r>
          </a:p>
          <a:p>
            <a:pPr lvl="0">
              <a:spcBef>
                <a:spcPts val="0"/>
              </a:spcBef>
              <a:buNone/>
            </a:pPr>
            <a:r>
              <a:rPr lang="sv">
                <a:latin typeface="Consolas"/>
                <a:ea typeface="Consolas"/>
                <a:cs typeface="Consolas"/>
                <a:sym typeface="Consolas"/>
              </a:rPr>
              <a:t>&lt;img src="url till bilden"</a:t>
            </a:r>
            <a:br>
              <a:rPr lang="sv">
                <a:latin typeface="Consolas"/>
                <a:ea typeface="Consolas"/>
                <a:cs typeface="Consolas"/>
                <a:sym typeface="Consolas"/>
              </a:rPr>
            </a:br>
            <a:r>
              <a:rPr lang="sv">
                <a:latin typeface="Consolas"/>
                <a:ea typeface="Consolas"/>
                <a:cs typeface="Consolas"/>
                <a:sym typeface="Consolas"/>
              </a:rPr>
              <a:t>	alt="Text som visas om inte bilden kan laddas"</a:t>
            </a:r>
            <a:br>
              <a:rPr lang="sv">
                <a:latin typeface="Consolas"/>
                <a:ea typeface="Consolas"/>
                <a:cs typeface="Consolas"/>
                <a:sym typeface="Consolas"/>
              </a:rPr>
            </a:br>
            <a:r>
              <a:rPr lang="sv">
                <a:latin typeface="Consolas"/>
                <a:ea typeface="Consolas"/>
                <a:cs typeface="Consolas"/>
                <a:sym typeface="Consolas"/>
              </a:rPr>
              <a:t>	title="Tooltip"&gt;</a:t>
            </a:r>
          </a:p>
          <a:p>
            <a:pPr lvl="0">
              <a:spcBef>
                <a:spcPts val="0"/>
              </a:spcBef>
              <a:buNone/>
            </a:pPr>
            <a:r>
              <a:rPr lang="sv"/>
              <a:t>Attributet </a:t>
            </a:r>
            <a:r>
              <a:rPr lang="sv">
                <a:latin typeface="Consolas"/>
                <a:ea typeface="Consolas"/>
                <a:cs typeface="Consolas"/>
                <a:sym typeface="Consolas"/>
              </a:rPr>
              <a:t>title</a:t>
            </a:r>
            <a:r>
              <a:rPr lang="sv"/>
              <a:t> kan användas med de flesta HTML-element.</a:t>
            </a:r>
          </a:p>
          <a:p>
            <a:pPr lvl="0">
              <a:spcBef>
                <a:spcPts val="0"/>
              </a:spcBef>
              <a:buNone/>
            </a:pPr>
            <a:r>
              <a:rPr lang="sv"/>
              <a:t>Några vanliga filformat är gif, png och jpg.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Listor</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Det finns två sorters listor i HTML: </a:t>
            </a:r>
            <a:r>
              <a:rPr i="1" lang="sv"/>
              <a:t>ordnade</a:t>
            </a:r>
            <a:r>
              <a:rPr lang="sv"/>
              <a:t> </a:t>
            </a:r>
            <a:r>
              <a:rPr lang="sv">
                <a:latin typeface="Consolas"/>
                <a:ea typeface="Consolas"/>
                <a:cs typeface="Consolas"/>
                <a:sym typeface="Consolas"/>
              </a:rPr>
              <a:t>&lt;ol&gt;</a:t>
            </a:r>
            <a:r>
              <a:rPr lang="sv"/>
              <a:t> och </a:t>
            </a:r>
            <a:r>
              <a:rPr i="1" lang="sv"/>
              <a:t>oordnade</a:t>
            </a:r>
            <a:r>
              <a:rPr lang="sv"/>
              <a:t> </a:t>
            </a:r>
            <a:r>
              <a:rPr lang="sv">
                <a:latin typeface="Consolas"/>
                <a:ea typeface="Consolas"/>
                <a:cs typeface="Consolas"/>
                <a:sym typeface="Consolas"/>
              </a:rPr>
              <a:t>&lt;ul&gt;</a:t>
            </a:r>
            <a:r>
              <a:rPr lang="sv"/>
              <a:t>.</a:t>
            </a:r>
          </a:p>
          <a:p>
            <a:pPr lvl="0">
              <a:spcBef>
                <a:spcPts val="0"/>
              </a:spcBef>
              <a:buNone/>
            </a:pPr>
            <a:r>
              <a:rPr lang="sv"/>
              <a:t>Varje punkt på listan ska vara ett </a:t>
            </a:r>
            <a:r>
              <a:rPr lang="sv">
                <a:latin typeface="Consolas"/>
                <a:ea typeface="Consolas"/>
                <a:cs typeface="Consolas"/>
                <a:sym typeface="Consolas"/>
              </a:rPr>
              <a:t>&lt;li&gt;</a:t>
            </a:r>
            <a:r>
              <a:rPr lang="sv"/>
              <a:t>-element.</a:t>
            </a:r>
          </a:p>
          <a:p>
            <a:pPr lvl="0">
              <a:spcBef>
                <a:spcPts val="0"/>
              </a:spcBef>
              <a:buNone/>
            </a:pPr>
            <a:r>
              <a:rPr lang="sv">
                <a:latin typeface="Consolas"/>
                <a:ea typeface="Consolas"/>
                <a:cs typeface="Consolas"/>
                <a:sym typeface="Consolas"/>
              </a:rPr>
              <a:t>&lt;ol&gt;</a:t>
            </a:r>
            <a:br>
              <a:rPr lang="sv">
                <a:latin typeface="Consolas"/>
                <a:ea typeface="Consolas"/>
                <a:cs typeface="Consolas"/>
                <a:sym typeface="Consolas"/>
              </a:rPr>
            </a:br>
            <a:r>
              <a:rPr lang="sv">
                <a:latin typeface="Consolas"/>
                <a:ea typeface="Consolas"/>
                <a:cs typeface="Consolas"/>
                <a:sym typeface="Consolas"/>
              </a:rPr>
              <a:t>	&lt;li&gt;första&lt;/li&gt;</a:t>
            </a:r>
            <a:br>
              <a:rPr lang="sv">
                <a:latin typeface="Consolas"/>
                <a:ea typeface="Consolas"/>
                <a:cs typeface="Consolas"/>
                <a:sym typeface="Consolas"/>
              </a:rPr>
            </a:br>
            <a:r>
              <a:rPr lang="sv">
                <a:latin typeface="Consolas"/>
                <a:ea typeface="Consolas"/>
                <a:cs typeface="Consolas"/>
                <a:sym typeface="Consolas"/>
              </a:rPr>
              <a:t>	&lt;li&gt;andra&lt;/li&gt;</a:t>
            </a:r>
            <a:br>
              <a:rPr lang="sv">
                <a:latin typeface="Consolas"/>
                <a:ea typeface="Consolas"/>
                <a:cs typeface="Consolas"/>
                <a:sym typeface="Consolas"/>
              </a:rPr>
            </a:br>
            <a:r>
              <a:rPr lang="sv">
                <a:latin typeface="Consolas"/>
                <a:ea typeface="Consolas"/>
                <a:cs typeface="Consolas"/>
                <a:sym typeface="Consolas"/>
              </a:rPr>
              <a:t>&lt;/ol&gt;</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