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ree_(data_structu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u="sng">
                <a:solidFill>
                  <a:schemeClr val="hlink"/>
                </a:solidFill>
                <a:hlinkClick r:id="rId2"/>
              </a:rPr>
              <a:t>https://en.wikipedia.org/wiki/Tree_(data_structure)</a:t>
            </a:r>
            <a:r>
              <a:rPr lang="sv"/>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a:t>https://css-tricks.com/dom/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hacks.mozilla.org/2010/03/privacy-related-changes-coming-to-css-vistited/" TargetMode="External"/><Relationship Id="rId4" Type="http://schemas.openxmlformats.org/officeDocument/2006/relationships/hyperlink" Target="https://blog.mozilla.org/security/2010/03/31/plugging-the-css-history-lea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w3schools.com/css/css_boxmodel.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csszengarde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Web/CSS/Synta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w3schools.com/cssref/css_selector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HTML5</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DOM och selektorer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Träd</a:t>
            </a:r>
          </a:p>
        </p:txBody>
      </p:sp>
      <p:sp>
        <p:nvSpPr>
          <p:cNvPr id="110" name="Shape 110"/>
          <p:cNvSpPr txBox="1"/>
          <p:nvPr>
            <p:ph idx="1" type="body"/>
          </p:nvPr>
        </p:nvSpPr>
        <p:spPr>
          <a:xfrm>
            <a:off x="311700" y="1152475"/>
            <a:ext cx="8520600" cy="3989100"/>
          </a:xfrm>
          <a:prstGeom prst="rect">
            <a:avLst/>
          </a:prstGeom>
        </p:spPr>
        <p:txBody>
          <a:bodyPr anchorCtr="0" anchor="t" bIns="91425" lIns="91425" rIns="91425" tIns="91425">
            <a:noAutofit/>
          </a:bodyPr>
          <a:lstStyle/>
          <a:p>
            <a:pPr lvl="0">
              <a:spcBef>
                <a:spcPts val="0"/>
              </a:spcBef>
              <a:buNone/>
            </a:pPr>
            <a:r>
              <a:rPr lang="sv"/>
              <a:t>En trädstruktur är ett sätt att organisera data. Trädstrukturen börjar precis som ett riktigt träd med en rot, som man ritar överst. Sedan kan man lägga till en eller flera element och då växer trädet nedåt.</a:t>
            </a:r>
          </a:p>
          <a:p>
            <a:pPr indent="-228600" lvl="0" marL="457200" rtl="0">
              <a:spcBef>
                <a:spcPts val="0"/>
              </a:spcBef>
              <a:buChar char="●"/>
            </a:pPr>
            <a:r>
              <a:rPr b="1" lang="sv"/>
              <a:t>node </a:t>
            </a:r>
            <a:r>
              <a:rPr lang="sv"/>
              <a:t>- ett element i trädstrukturen</a:t>
            </a:r>
          </a:p>
          <a:p>
            <a:pPr indent="-228600" lvl="0" marL="457200" rtl="0">
              <a:spcBef>
                <a:spcPts val="0"/>
              </a:spcBef>
              <a:buChar char="●"/>
            </a:pPr>
            <a:r>
              <a:rPr b="1" lang="sv"/>
              <a:t>root </a:t>
            </a:r>
            <a:r>
              <a:rPr lang="sv"/>
              <a:t>- den översta noden</a:t>
            </a:r>
          </a:p>
          <a:p>
            <a:pPr indent="-228600" lvl="0" marL="457200" rtl="0">
              <a:spcBef>
                <a:spcPts val="0"/>
              </a:spcBef>
              <a:buChar char="●"/>
            </a:pPr>
            <a:r>
              <a:rPr b="1" lang="sv"/>
              <a:t>child </a:t>
            </a:r>
            <a:r>
              <a:rPr lang="sv"/>
              <a:t>- nod som ligger direkt under en annan</a:t>
            </a:r>
          </a:p>
          <a:p>
            <a:pPr indent="-228600" lvl="0" marL="457200" rtl="0">
              <a:spcBef>
                <a:spcPts val="0"/>
              </a:spcBef>
              <a:buChar char="●"/>
            </a:pPr>
            <a:r>
              <a:rPr b="1" lang="sv"/>
              <a:t>parent </a:t>
            </a:r>
            <a:r>
              <a:rPr lang="sv"/>
              <a:t>- den nod som en viss nod ligger i</a:t>
            </a:r>
          </a:p>
          <a:p>
            <a:pPr indent="-228600" lvl="0" marL="457200" rtl="0">
              <a:spcBef>
                <a:spcPts val="0"/>
              </a:spcBef>
              <a:buChar char="●"/>
            </a:pPr>
            <a:r>
              <a:rPr b="1" lang="sv"/>
              <a:t>ancestor </a:t>
            </a:r>
            <a:r>
              <a:rPr lang="sv"/>
              <a:t>- nod som är parent i ett eller flera led</a:t>
            </a:r>
          </a:p>
          <a:p>
            <a:pPr indent="-228600" lvl="0" marL="457200" rtl="0">
              <a:spcBef>
                <a:spcPts val="0"/>
              </a:spcBef>
              <a:buChar char="●"/>
            </a:pPr>
            <a:r>
              <a:rPr b="1" lang="sv"/>
              <a:t>descendant </a:t>
            </a:r>
            <a:r>
              <a:rPr lang="sv"/>
              <a:t>- nod som är child i ett eller flera led</a:t>
            </a:r>
          </a:p>
        </p:txBody>
      </p:sp>
      <p:pic>
        <p:nvPicPr>
          <p:cNvPr id="111" name="Shape 111"/>
          <p:cNvPicPr preferRelativeResize="0"/>
          <p:nvPr/>
        </p:nvPicPr>
        <p:blipFill>
          <a:blip r:embed="rId3">
            <a:alphaModFix/>
          </a:blip>
          <a:stretch>
            <a:fillRect/>
          </a:stretch>
        </p:blipFill>
        <p:spPr>
          <a:xfrm>
            <a:off x="5974800" y="1959025"/>
            <a:ext cx="2857500" cy="2381250"/>
          </a:xfrm>
          <a:prstGeom prst="rect">
            <a:avLst/>
          </a:prstGeom>
          <a:noFill/>
          <a:ln>
            <a:noFill/>
          </a:ln>
        </p:spPr>
      </p:pic>
      <p:sp>
        <p:nvSpPr>
          <p:cNvPr id="112" name="Shape 112"/>
          <p:cNvSpPr txBox="1"/>
          <p:nvPr/>
        </p:nvSpPr>
        <p:spPr>
          <a:xfrm>
            <a:off x="7385075" y="4570200"/>
            <a:ext cx="1758900" cy="419100"/>
          </a:xfrm>
          <a:prstGeom prst="rect">
            <a:avLst/>
          </a:prstGeom>
          <a:noFill/>
          <a:ln>
            <a:noFill/>
          </a:ln>
        </p:spPr>
        <p:txBody>
          <a:bodyPr anchorCtr="0" anchor="t" bIns="91425" lIns="91425" rIns="91425" tIns="91425">
            <a:noAutofit/>
          </a:bodyPr>
          <a:lstStyle/>
          <a:p>
            <a:pPr lvl="0">
              <a:spcBef>
                <a:spcPts val="0"/>
              </a:spcBef>
              <a:buNone/>
            </a:pPr>
            <a:r>
              <a:rPr i="1" lang="sv" sz="1200"/>
              <a:t>Bild från wikipedia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Quiz</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1 Vilken nod är </a:t>
            </a:r>
            <a:r>
              <a:rPr i="1" lang="sv"/>
              <a:t>root</a:t>
            </a:r>
            <a:r>
              <a:rPr lang="sv"/>
              <a:t>?</a:t>
            </a:r>
          </a:p>
          <a:p>
            <a:pPr lvl="0">
              <a:spcBef>
                <a:spcPts val="0"/>
              </a:spcBef>
              <a:buNone/>
            </a:pPr>
            <a:r>
              <a:rPr lang="sv"/>
              <a:t>2 Vilken nod i exemplet har flest </a:t>
            </a:r>
            <a:r>
              <a:rPr i="1" lang="sv"/>
              <a:t>children</a:t>
            </a:r>
            <a:r>
              <a:rPr lang="sv"/>
              <a:t>?</a:t>
            </a:r>
          </a:p>
          <a:p>
            <a:pPr lvl="0">
              <a:spcBef>
                <a:spcPts val="0"/>
              </a:spcBef>
              <a:buNone/>
            </a:pPr>
            <a:r>
              <a:rPr lang="sv"/>
              <a:t>3 Vilken nod är </a:t>
            </a:r>
            <a:r>
              <a:rPr i="1" lang="sv"/>
              <a:t>parent</a:t>
            </a:r>
            <a:r>
              <a:rPr lang="sv"/>
              <a:t> till 9?</a:t>
            </a:r>
          </a:p>
          <a:p>
            <a:pPr lvl="0">
              <a:spcBef>
                <a:spcPts val="0"/>
              </a:spcBef>
              <a:buNone/>
            </a:pPr>
            <a:r>
              <a:rPr lang="sv"/>
              <a:t>4 Vilken eller vilka noder är </a:t>
            </a:r>
            <a:r>
              <a:rPr i="1" lang="sv"/>
              <a:t>children</a:t>
            </a:r>
            <a:r>
              <a:rPr lang="sv"/>
              <a:t> till 7?</a:t>
            </a:r>
          </a:p>
          <a:p>
            <a:pPr lvl="0">
              <a:spcBef>
                <a:spcPts val="0"/>
              </a:spcBef>
              <a:buNone/>
            </a:pPr>
            <a:r>
              <a:rPr lang="sv"/>
              <a:t>5 Vilka noder är </a:t>
            </a:r>
            <a:r>
              <a:rPr i="1" lang="sv"/>
              <a:t>ancestors</a:t>
            </a:r>
            <a:r>
              <a:rPr lang="sv"/>
              <a:t> till 4?</a:t>
            </a:r>
          </a:p>
          <a:p>
            <a:pPr lvl="0">
              <a:spcBef>
                <a:spcPts val="0"/>
              </a:spcBef>
              <a:buClr>
                <a:schemeClr val="dk1"/>
              </a:buClr>
              <a:buSzPct val="61111"/>
              <a:buFont typeface="Arial"/>
              <a:buNone/>
            </a:pPr>
            <a:r>
              <a:rPr lang="sv"/>
              <a:t>6 Vilka noder är </a:t>
            </a:r>
            <a:r>
              <a:rPr i="1" lang="sv"/>
              <a:t>descendants</a:t>
            </a:r>
            <a:r>
              <a:rPr lang="sv"/>
              <a:t> till 7?</a:t>
            </a:r>
          </a:p>
        </p:txBody>
      </p:sp>
      <p:pic>
        <p:nvPicPr>
          <p:cNvPr id="119" name="Shape 119"/>
          <p:cNvPicPr preferRelativeResize="0"/>
          <p:nvPr/>
        </p:nvPicPr>
        <p:blipFill>
          <a:blip r:embed="rId3">
            <a:alphaModFix/>
          </a:blip>
          <a:stretch>
            <a:fillRect/>
          </a:stretch>
        </p:blipFill>
        <p:spPr>
          <a:xfrm>
            <a:off x="5974800" y="1959025"/>
            <a:ext cx="285750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Kombinera selektorer</a:t>
            </a:r>
          </a:p>
        </p:txBody>
      </p:sp>
      <p:sp>
        <p:nvSpPr>
          <p:cNvPr id="125" name="Shape 12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selektor1, selektor2</a:t>
            </a:r>
            <a:r>
              <a:rPr lang="sv"/>
              <a:t> 	- kombinera två uttryck, väljer alla element som matchar antingen den första eller den andra selektorn</a:t>
            </a:r>
          </a:p>
          <a:p>
            <a:pPr lvl="0" rtl="0">
              <a:spcBef>
                <a:spcPts val="0"/>
              </a:spcBef>
              <a:buNone/>
            </a:pPr>
            <a:r>
              <a:rPr lang="sv">
                <a:latin typeface="Consolas"/>
                <a:ea typeface="Consolas"/>
                <a:cs typeface="Consolas"/>
                <a:sym typeface="Consolas"/>
              </a:rPr>
              <a:t>selektor1 &gt; selektor2</a:t>
            </a:r>
            <a:r>
              <a:rPr lang="sv"/>
              <a:t>	- alla element som matchar </a:t>
            </a:r>
            <a:r>
              <a:rPr i="1" lang="sv"/>
              <a:t>selektor2</a:t>
            </a:r>
            <a:r>
              <a:rPr lang="sv"/>
              <a:t> och har </a:t>
            </a:r>
            <a:r>
              <a:rPr i="1" lang="sv"/>
              <a:t>selektor1</a:t>
            </a:r>
            <a:r>
              <a:rPr lang="sv"/>
              <a:t> som </a:t>
            </a:r>
            <a:r>
              <a:rPr lang="sv" u="sng"/>
              <a:t>parent</a:t>
            </a:r>
            <a:r>
              <a:rPr lang="sv"/>
              <a:t> (förälder)</a:t>
            </a:r>
          </a:p>
          <a:p>
            <a:pPr lvl="0" rtl="0">
              <a:spcBef>
                <a:spcPts val="0"/>
              </a:spcBef>
              <a:buNone/>
            </a:pPr>
            <a:r>
              <a:rPr lang="sv">
                <a:latin typeface="Consolas"/>
                <a:ea typeface="Consolas"/>
                <a:cs typeface="Consolas"/>
                <a:sym typeface="Consolas"/>
              </a:rPr>
              <a:t>selektor1 selektor2</a:t>
            </a:r>
            <a:r>
              <a:rPr lang="sv"/>
              <a:t> 	- alla element som matchar </a:t>
            </a:r>
            <a:r>
              <a:rPr i="1" lang="sv"/>
              <a:t>selektor2</a:t>
            </a:r>
            <a:r>
              <a:rPr lang="sv"/>
              <a:t> och har </a:t>
            </a:r>
            <a:r>
              <a:rPr i="1" lang="sv"/>
              <a:t>selektor1</a:t>
            </a:r>
            <a:r>
              <a:rPr lang="sv"/>
              <a:t> som </a:t>
            </a:r>
            <a:r>
              <a:rPr lang="sv" u="sng"/>
              <a:t>ancestor</a:t>
            </a:r>
            <a:r>
              <a:rPr lang="sv"/>
              <a:t> (förfader)</a:t>
            </a:r>
          </a:p>
          <a:p>
            <a:pPr lvl="0" rtl="0">
              <a:spcBef>
                <a:spcPts val="0"/>
              </a:spcBef>
              <a:buNone/>
            </a:pPr>
            <a:r>
              <a:rPr lang="sv">
                <a:latin typeface="Consolas"/>
                <a:ea typeface="Consolas"/>
                <a:cs typeface="Consolas"/>
                <a:sym typeface="Consolas"/>
              </a:rPr>
              <a:t>selektor1 + selektor2</a:t>
            </a:r>
            <a:r>
              <a:rPr lang="sv"/>
              <a:t>	- alla element som matchar </a:t>
            </a:r>
            <a:r>
              <a:rPr i="1" lang="sv"/>
              <a:t>selektor2</a:t>
            </a:r>
            <a:r>
              <a:rPr lang="sv"/>
              <a:t> och följer direkt efter </a:t>
            </a:r>
            <a:r>
              <a:rPr i="1" lang="sv"/>
              <a:t>selektor1</a:t>
            </a:r>
            <a:r>
              <a:rPr lang="sv"/>
              <a:t>, på samma nivå i trädet</a:t>
            </a:r>
          </a:p>
          <a:p>
            <a:pPr lvl="0">
              <a:spcBef>
                <a:spcPts val="0"/>
              </a:spcBef>
              <a:buClr>
                <a:schemeClr val="dk1"/>
              </a:buClr>
              <a:buSzPct val="61111"/>
              <a:buFont typeface="Arial"/>
              <a:buNone/>
            </a:pPr>
            <a:r>
              <a:rPr lang="sv"/>
              <a:t>Vad är skillnaden mellan </a:t>
            </a:r>
            <a:r>
              <a:rPr lang="sv">
                <a:latin typeface="Consolas"/>
                <a:ea typeface="Consolas"/>
                <a:cs typeface="Consolas"/>
                <a:sym typeface="Consolas"/>
              </a:rPr>
              <a:t>div+p</a:t>
            </a:r>
            <a:r>
              <a:rPr lang="sv"/>
              <a:t> och </a:t>
            </a:r>
            <a:r>
              <a:rPr lang="sv">
                <a:latin typeface="Consolas"/>
                <a:ea typeface="Consolas"/>
                <a:cs typeface="Consolas"/>
                <a:sym typeface="Consolas"/>
              </a:rPr>
              <a:t>div&gt;p</a:t>
            </a:r>
            <a:r>
              <a:rPr lang="sv"/>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Selektorer, attribut</a:t>
            </a:r>
          </a:p>
        </p:txBody>
      </p:sp>
      <p:sp>
        <p:nvSpPr>
          <p:cNvPr id="131" name="Shape 13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a:t>
            </a:r>
            <a:r>
              <a:rPr i="1" lang="sv"/>
              <a:t>attribut</a:t>
            </a:r>
            <a:r>
              <a:rPr lang="sv"/>
              <a:t>] - alla element som har attributet </a:t>
            </a:r>
            <a:r>
              <a:rPr i="1" lang="sv"/>
              <a:t>attribut</a:t>
            </a:r>
          </a:p>
          <a:p>
            <a:pPr lvl="0" rtl="0">
              <a:spcBef>
                <a:spcPts val="0"/>
              </a:spcBef>
              <a:buClr>
                <a:schemeClr val="dk1"/>
              </a:buClr>
              <a:buSzPct val="61111"/>
              <a:buFont typeface="Arial"/>
              <a:buNone/>
            </a:pPr>
            <a:r>
              <a:rPr lang="sv"/>
              <a:t>[</a:t>
            </a:r>
            <a:r>
              <a:rPr i="1" lang="sv"/>
              <a:t>attribut=</a:t>
            </a:r>
            <a:r>
              <a:rPr lang="sv"/>
              <a:t>"</a:t>
            </a:r>
            <a:r>
              <a:rPr i="1" lang="sv"/>
              <a:t>value</a:t>
            </a:r>
            <a:r>
              <a:rPr lang="sv"/>
              <a:t>"] - alla element med attributet </a:t>
            </a:r>
            <a:r>
              <a:rPr i="1" lang="sv"/>
              <a:t>attribut</a:t>
            </a:r>
            <a:r>
              <a:rPr lang="sv"/>
              <a:t> som har värdet </a:t>
            </a:r>
            <a:r>
              <a:rPr i="1" lang="sv"/>
              <a:t>value</a:t>
            </a:r>
          </a:p>
          <a:p>
            <a:pPr lvl="0" rtl="0">
              <a:spcBef>
                <a:spcPts val="0"/>
              </a:spcBef>
              <a:buClr>
                <a:schemeClr val="dk1"/>
              </a:buClr>
              <a:buSzPct val="61111"/>
              <a:buFont typeface="Arial"/>
              <a:buNone/>
            </a:pPr>
            <a:r>
              <a:rPr lang="sv"/>
              <a:t>[</a:t>
            </a:r>
            <a:r>
              <a:rPr i="1" lang="sv"/>
              <a:t>attribut*=</a:t>
            </a:r>
            <a:r>
              <a:rPr lang="sv"/>
              <a:t>"</a:t>
            </a:r>
            <a:r>
              <a:rPr i="1" lang="sv"/>
              <a:t>value</a:t>
            </a:r>
            <a:r>
              <a:rPr lang="sv"/>
              <a:t>"] - alla element med attributet </a:t>
            </a:r>
            <a:r>
              <a:rPr i="1" lang="sv"/>
              <a:t>attribut</a:t>
            </a:r>
            <a:r>
              <a:rPr lang="sv"/>
              <a:t> som har ett värde som innehåller </a:t>
            </a:r>
            <a:r>
              <a:rPr i="1" lang="sv"/>
              <a:t>value</a:t>
            </a:r>
          </a:p>
          <a:p>
            <a:pPr lvl="0" rtl="0">
              <a:spcBef>
                <a:spcPts val="0"/>
              </a:spcBef>
              <a:buNone/>
            </a:pPr>
            <a:r>
              <a:rPr lang="sv"/>
              <a:t>Man kan välja ut elementet </a:t>
            </a:r>
            <a:r>
              <a:rPr lang="sv">
                <a:latin typeface="Consolas"/>
                <a:ea typeface="Consolas"/>
                <a:cs typeface="Consolas"/>
                <a:sym typeface="Consolas"/>
              </a:rPr>
              <a:t>&lt;p class="someClass"/&gt;</a:t>
            </a:r>
            <a:r>
              <a:rPr lang="sv"/>
              <a:t> på två sätt:</a:t>
            </a:r>
          </a:p>
          <a:p>
            <a:pPr indent="-228600" lvl="0" marL="457200" rtl="0">
              <a:spcBef>
                <a:spcPts val="0"/>
              </a:spcBef>
              <a:buFont typeface="Consolas"/>
              <a:buChar char="●"/>
            </a:pPr>
            <a:r>
              <a:rPr lang="sv">
                <a:latin typeface="Consolas"/>
                <a:ea typeface="Consolas"/>
                <a:cs typeface="Consolas"/>
                <a:sym typeface="Consolas"/>
              </a:rPr>
              <a:t>.someClass</a:t>
            </a:r>
          </a:p>
          <a:p>
            <a:pPr indent="-228600" lvl="0" marL="457200" rtl="0">
              <a:spcBef>
                <a:spcPts val="0"/>
              </a:spcBef>
              <a:buFont typeface="Consolas"/>
              <a:buChar char="●"/>
            </a:pPr>
            <a:r>
              <a:rPr lang="sv">
                <a:latin typeface="Consolas"/>
                <a:ea typeface="Consolas"/>
                <a:cs typeface="Consolas"/>
                <a:sym typeface="Consolas"/>
              </a:rPr>
              <a:t>[class="someClass"]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Selektorer, pseudo classes</a:t>
            </a:r>
          </a:p>
        </p:txBody>
      </p:sp>
      <p:sp>
        <p:nvSpPr>
          <p:cNvPr id="137" name="Shape 137"/>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Pseudoklasser fungerar lite som funktioner. Man kan välja ut element som uppfyller vissa villkor. Några exempel:</a:t>
            </a:r>
          </a:p>
          <a:p>
            <a:pPr indent="-228600" lvl="0" marL="457200" rtl="0">
              <a:spcBef>
                <a:spcPts val="0"/>
              </a:spcBef>
              <a:buChar char="●"/>
            </a:pPr>
            <a:r>
              <a:rPr i="1" lang="sv"/>
              <a:t>:hover</a:t>
            </a:r>
            <a:r>
              <a:rPr lang="sv"/>
              <a:t> - alla element som musen hovrar över för tillfället</a:t>
            </a:r>
          </a:p>
          <a:p>
            <a:pPr indent="-228600" lvl="0" marL="457200" rtl="0">
              <a:spcBef>
                <a:spcPts val="0"/>
              </a:spcBef>
              <a:buChar char="●"/>
            </a:pPr>
            <a:r>
              <a:rPr i="1" lang="sv"/>
              <a:t>:first-child</a:t>
            </a:r>
            <a:r>
              <a:rPr lang="sv"/>
              <a:t> - alla element som är det första barnet till sin förälder</a:t>
            </a:r>
          </a:p>
          <a:p>
            <a:pPr indent="-228600" lvl="0" marL="457200" rtl="0">
              <a:spcBef>
                <a:spcPts val="0"/>
              </a:spcBef>
              <a:buChar char="●"/>
            </a:pPr>
            <a:r>
              <a:rPr i="1" lang="sv"/>
              <a:t>:last-child</a:t>
            </a:r>
            <a:r>
              <a:rPr lang="sv"/>
              <a:t> - alla element som är det sista barnet till sin förälder</a:t>
            </a:r>
          </a:p>
          <a:p>
            <a:pPr indent="-228600" lvl="0" marL="457200" rtl="0">
              <a:spcBef>
                <a:spcPts val="0"/>
              </a:spcBef>
              <a:buChar char="●"/>
            </a:pPr>
            <a:r>
              <a:rPr i="1" lang="sv"/>
              <a:t>:nth-child(n)</a:t>
            </a:r>
            <a:r>
              <a:rPr lang="sv"/>
              <a:t> - alla element som är barn nummer </a:t>
            </a:r>
            <a:r>
              <a:rPr i="1" lang="sv"/>
              <a:t>n</a:t>
            </a:r>
            <a:r>
              <a:rPr lang="sv"/>
              <a:t> till sin förälder</a:t>
            </a:r>
          </a:p>
          <a:p>
            <a:pPr indent="-228600" lvl="0" marL="457200" rtl="0">
              <a:spcBef>
                <a:spcPts val="0"/>
              </a:spcBef>
              <a:buChar char="●"/>
            </a:pPr>
            <a:r>
              <a:rPr i="1" lang="sv"/>
              <a:t>:visited</a:t>
            </a:r>
            <a:r>
              <a:rPr lang="sv"/>
              <a:t> - alla besökta länkar*</a:t>
            </a:r>
          </a:p>
          <a:p>
            <a:pPr indent="-228600" lvl="0" marL="457200" rtl="0">
              <a:spcBef>
                <a:spcPts val="0"/>
              </a:spcBef>
              <a:buChar char="●"/>
            </a:pPr>
            <a:r>
              <a:rPr i="1" lang="sv"/>
              <a:t>:link</a:t>
            </a:r>
            <a:r>
              <a:rPr lang="sv"/>
              <a:t> - alla obesökta länkar</a:t>
            </a:r>
          </a:p>
          <a:p>
            <a:pPr lvl="0" rtl="0">
              <a:spcBef>
                <a:spcPts val="0"/>
              </a:spcBef>
              <a:buNone/>
            </a:pPr>
            <a:br>
              <a:rPr lang="sv"/>
            </a:br>
            <a:r>
              <a:rPr lang="sv"/>
              <a:t>:visited har </a:t>
            </a:r>
            <a:r>
              <a:rPr lang="sv" u="sng">
                <a:solidFill>
                  <a:schemeClr val="hlink"/>
                </a:solidFill>
                <a:hlinkClick r:id="rId3"/>
              </a:rPr>
              <a:t>begränsningar av säkerhetsskäl</a:t>
            </a:r>
            <a:r>
              <a:rPr lang="sv"/>
              <a:t>, så kallad </a:t>
            </a:r>
            <a:r>
              <a:rPr lang="sv" u="sng">
                <a:solidFill>
                  <a:schemeClr val="hlink"/>
                </a:solidFill>
                <a:hlinkClick r:id="rId4"/>
              </a:rPr>
              <a:t>history sniffing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Pseudo classes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i="1" lang="sv"/>
              <a:t>::after, ::before</a:t>
            </a:r>
            <a:r>
              <a:rPr lang="sv"/>
              <a:t> - lägger till text före eller efter det valda elementet. Ändrar i DOM. Texten betraktas som en del av elementet.</a:t>
            </a:r>
          </a:p>
          <a:p>
            <a:pPr lvl="0" rtl="0">
              <a:spcBef>
                <a:spcPts val="0"/>
              </a:spcBef>
              <a:buNone/>
            </a:pPr>
            <a:r>
              <a:rPr lang="sv">
                <a:latin typeface="Consolas"/>
                <a:ea typeface="Consolas"/>
                <a:cs typeface="Consolas"/>
                <a:sym typeface="Consolas"/>
              </a:rPr>
              <a:t>p::after {</a:t>
            </a:r>
            <a:br>
              <a:rPr lang="sv">
                <a:latin typeface="Consolas"/>
                <a:ea typeface="Consolas"/>
                <a:cs typeface="Consolas"/>
                <a:sym typeface="Consolas"/>
              </a:rPr>
            </a:br>
            <a:r>
              <a:rPr lang="sv">
                <a:latin typeface="Consolas"/>
                <a:ea typeface="Consolas"/>
                <a:cs typeface="Consolas"/>
                <a:sym typeface="Consolas"/>
              </a:rPr>
              <a:t>    content: "Ny text";</a:t>
            </a:r>
            <a:br>
              <a:rPr lang="sv">
                <a:latin typeface="Consolas"/>
                <a:ea typeface="Consolas"/>
                <a:cs typeface="Consolas"/>
                <a:sym typeface="Consolas"/>
              </a:rPr>
            </a:br>
            <a:r>
              <a:rPr lang="sv">
                <a:latin typeface="Consolas"/>
                <a:ea typeface="Consolas"/>
                <a:cs typeface="Consolas"/>
                <a:sym typeface="Consolas"/>
              </a:rPr>
              <a:t>}</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a:t>
            </a:r>
          </a:p>
        </p:txBody>
      </p:sp>
      <p:sp>
        <p:nvSpPr>
          <p:cNvPr id="149" name="Shape 149"/>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Vilka element väljs ut av följande CSS-selektorer? Skriv HTML och CSS som testar uttrycken. Din kod behöver alltså innehålla taggarna </a:t>
            </a:r>
            <a:r>
              <a:rPr lang="sv">
                <a:latin typeface="Consolas"/>
                <a:ea typeface="Consolas"/>
                <a:cs typeface="Consolas"/>
                <a:sym typeface="Consolas"/>
              </a:rPr>
              <a:t>p</a:t>
            </a:r>
            <a:r>
              <a:rPr lang="sv"/>
              <a:t>, </a:t>
            </a:r>
            <a:r>
              <a:rPr lang="sv">
                <a:latin typeface="Consolas"/>
                <a:ea typeface="Consolas"/>
                <a:cs typeface="Consolas"/>
                <a:sym typeface="Consolas"/>
              </a:rPr>
              <a:t>div</a:t>
            </a:r>
            <a:r>
              <a:rPr lang="sv"/>
              <a:t>, </a:t>
            </a:r>
            <a:r>
              <a:rPr lang="sv">
                <a:latin typeface="Consolas"/>
                <a:ea typeface="Consolas"/>
                <a:cs typeface="Consolas"/>
                <a:sym typeface="Consolas"/>
              </a:rPr>
              <a:t>span</a:t>
            </a:r>
            <a:r>
              <a:rPr lang="sv"/>
              <a:t>, </a:t>
            </a:r>
            <a:r>
              <a:rPr lang="sv">
                <a:latin typeface="Consolas"/>
                <a:ea typeface="Consolas"/>
                <a:cs typeface="Consolas"/>
                <a:sym typeface="Consolas"/>
              </a:rPr>
              <a:t>ul</a:t>
            </a:r>
            <a:r>
              <a:rPr lang="sv"/>
              <a:t>, </a:t>
            </a:r>
            <a:r>
              <a:rPr lang="sv">
                <a:latin typeface="Consolas"/>
                <a:ea typeface="Consolas"/>
                <a:cs typeface="Consolas"/>
                <a:sym typeface="Consolas"/>
              </a:rPr>
              <a:t>li</a:t>
            </a:r>
            <a:r>
              <a:rPr lang="sv"/>
              <a:t> och klasserna </a:t>
            </a:r>
            <a:r>
              <a:rPr lang="sv">
                <a:latin typeface="Consolas"/>
                <a:ea typeface="Consolas"/>
                <a:cs typeface="Consolas"/>
                <a:sym typeface="Consolas"/>
              </a:rPr>
              <a:t>kategori</a:t>
            </a:r>
            <a:r>
              <a:rPr lang="sv"/>
              <a:t>, </a:t>
            </a:r>
            <a:r>
              <a:rPr lang="sv">
                <a:latin typeface="Consolas"/>
                <a:ea typeface="Consolas"/>
                <a:cs typeface="Consolas"/>
                <a:sym typeface="Consolas"/>
              </a:rPr>
              <a:t>diagram</a:t>
            </a:r>
            <a:r>
              <a:rPr lang="sv"/>
              <a:t> och </a:t>
            </a:r>
            <a:r>
              <a:rPr lang="sv">
                <a:latin typeface="Consolas"/>
                <a:ea typeface="Consolas"/>
                <a:cs typeface="Consolas"/>
                <a:sym typeface="Consolas"/>
              </a:rPr>
              <a:t>hello</a:t>
            </a:r>
            <a:r>
              <a:rPr lang="sv"/>
              <a:t>. Jämför med en granne när du är klar med en selektor. Har ni löst uppgiften på samma sätt?</a:t>
            </a:r>
          </a:p>
          <a:p>
            <a:pPr lvl="0">
              <a:spcBef>
                <a:spcPts val="0"/>
              </a:spcBef>
              <a:buClr>
                <a:schemeClr val="dk1"/>
              </a:buClr>
              <a:buSzPct val="61111"/>
              <a:buFont typeface="Arial"/>
              <a:buNone/>
            </a:pPr>
            <a:r>
              <a:rPr b="1" lang="sv">
                <a:latin typeface="Consolas"/>
                <a:ea typeface="Consolas"/>
                <a:cs typeface="Consolas"/>
                <a:sym typeface="Consolas"/>
              </a:rPr>
              <a:t>1</a:t>
            </a:r>
            <a:r>
              <a:rPr lang="sv">
                <a:latin typeface="Consolas"/>
                <a:ea typeface="Consolas"/>
                <a:cs typeface="Consolas"/>
                <a:sym typeface="Consolas"/>
              </a:rPr>
              <a:t>  </a:t>
            </a:r>
            <a:r>
              <a:rPr lang="sv">
                <a:latin typeface="Consolas"/>
                <a:ea typeface="Consolas"/>
                <a:cs typeface="Consolas"/>
                <a:sym typeface="Consolas"/>
              </a:rPr>
              <a:t>p span						</a:t>
            </a:r>
            <a:r>
              <a:rPr b="1" lang="sv">
                <a:latin typeface="Consolas"/>
                <a:ea typeface="Consolas"/>
                <a:cs typeface="Consolas"/>
                <a:sym typeface="Consolas"/>
              </a:rPr>
              <a:t>6</a:t>
            </a:r>
            <a:r>
              <a:rPr lang="sv">
                <a:latin typeface="Consolas"/>
                <a:ea typeface="Consolas"/>
                <a:cs typeface="Consolas"/>
                <a:sym typeface="Consolas"/>
              </a:rPr>
              <a:t> p &gt; span</a:t>
            </a:r>
          </a:p>
          <a:p>
            <a:pPr lvl="0">
              <a:spcBef>
                <a:spcPts val="0"/>
              </a:spcBef>
              <a:buClr>
                <a:schemeClr val="dk1"/>
              </a:buClr>
              <a:buSzPct val="61111"/>
              <a:buFont typeface="Arial"/>
              <a:buNone/>
            </a:pPr>
            <a:r>
              <a:rPr b="1" lang="sv">
                <a:latin typeface="Consolas"/>
                <a:ea typeface="Consolas"/>
                <a:cs typeface="Consolas"/>
                <a:sym typeface="Consolas"/>
              </a:rPr>
              <a:t>2</a:t>
            </a:r>
            <a:r>
              <a:rPr lang="sv">
                <a:latin typeface="Consolas"/>
                <a:ea typeface="Consolas"/>
                <a:cs typeface="Consolas"/>
                <a:sym typeface="Consolas"/>
              </a:rPr>
              <a:t> .kategori .diagram			</a:t>
            </a:r>
            <a:r>
              <a:rPr b="1" lang="sv">
                <a:latin typeface="Consolas"/>
                <a:ea typeface="Consolas"/>
                <a:cs typeface="Consolas"/>
                <a:sym typeface="Consolas"/>
              </a:rPr>
              <a:t>7</a:t>
            </a:r>
            <a:r>
              <a:rPr lang="sv">
                <a:latin typeface="Consolas"/>
                <a:ea typeface="Consolas"/>
                <a:cs typeface="Consolas"/>
                <a:sym typeface="Consolas"/>
              </a:rPr>
              <a:t> .diagram span</a:t>
            </a:r>
          </a:p>
          <a:p>
            <a:pPr lvl="0" rtl="0">
              <a:spcBef>
                <a:spcPts val="0"/>
              </a:spcBef>
              <a:buClr>
                <a:schemeClr val="dk1"/>
              </a:buClr>
              <a:buSzPct val="61111"/>
              <a:buFont typeface="Arial"/>
              <a:buNone/>
            </a:pPr>
            <a:r>
              <a:rPr b="1" lang="sv">
                <a:latin typeface="Consolas"/>
                <a:ea typeface="Consolas"/>
                <a:cs typeface="Consolas"/>
                <a:sym typeface="Consolas"/>
              </a:rPr>
              <a:t>3</a:t>
            </a:r>
            <a:r>
              <a:rPr lang="sv">
                <a:latin typeface="Consolas"/>
                <a:ea typeface="Consolas"/>
                <a:cs typeface="Consolas"/>
                <a:sym typeface="Consolas"/>
              </a:rPr>
              <a:t> p, div:hover					</a:t>
            </a:r>
            <a:r>
              <a:rPr b="1" lang="sv">
                <a:latin typeface="Consolas"/>
                <a:ea typeface="Consolas"/>
                <a:cs typeface="Consolas"/>
                <a:sym typeface="Consolas"/>
              </a:rPr>
              <a:t>8</a:t>
            </a:r>
            <a:r>
              <a:rPr lang="sv">
                <a:latin typeface="Consolas"/>
                <a:ea typeface="Consolas"/>
                <a:cs typeface="Consolas"/>
                <a:sym typeface="Consolas"/>
              </a:rPr>
              <a:t> p.kategori</a:t>
            </a:r>
          </a:p>
          <a:p>
            <a:pPr lvl="0" rtl="0">
              <a:spcBef>
                <a:spcPts val="0"/>
              </a:spcBef>
              <a:buNone/>
            </a:pPr>
            <a:r>
              <a:rPr b="1" lang="sv">
                <a:latin typeface="Consolas"/>
                <a:ea typeface="Consolas"/>
                <a:cs typeface="Consolas"/>
                <a:sym typeface="Consolas"/>
              </a:rPr>
              <a:t>4</a:t>
            </a:r>
            <a:r>
              <a:rPr lang="sv">
                <a:latin typeface="Consolas"/>
                <a:ea typeface="Consolas"/>
                <a:cs typeface="Consolas"/>
                <a:sym typeface="Consolas"/>
              </a:rPr>
              <a:t> li + li						</a:t>
            </a:r>
            <a:r>
              <a:rPr b="1" lang="sv">
                <a:latin typeface="Consolas"/>
                <a:ea typeface="Consolas"/>
                <a:cs typeface="Consolas"/>
                <a:sym typeface="Consolas"/>
              </a:rPr>
              <a:t>9</a:t>
            </a:r>
            <a:r>
              <a:rPr lang="sv">
                <a:latin typeface="Consolas"/>
                <a:ea typeface="Consolas"/>
                <a:cs typeface="Consolas"/>
                <a:sym typeface="Consolas"/>
              </a:rPr>
              <a:t> li:last-child					</a:t>
            </a:r>
          </a:p>
          <a:p>
            <a:pPr lvl="0">
              <a:spcBef>
                <a:spcPts val="0"/>
              </a:spcBef>
              <a:buNone/>
            </a:pPr>
            <a:r>
              <a:rPr b="1" lang="sv">
                <a:latin typeface="Consolas"/>
                <a:ea typeface="Consolas"/>
                <a:cs typeface="Consolas"/>
                <a:sym typeface="Consolas"/>
              </a:rPr>
              <a:t>5</a:t>
            </a:r>
            <a:r>
              <a:rPr lang="sv">
                <a:latin typeface="Consolas"/>
                <a:ea typeface="Consolas"/>
                <a:cs typeface="Consolas"/>
                <a:sym typeface="Consolas"/>
              </a:rPr>
              <a:t> [class*="sub"]				</a:t>
            </a:r>
            <a:r>
              <a:rPr b="1" lang="sv">
                <a:latin typeface="Consolas"/>
                <a:ea typeface="Consolas"/>
                <a:cs typeface="Consolas"/>
                <a:sym typeface="Consolas"/>
              </a:rPr>
              <a:t>10</a:t>
            </a:r>
            <a:r>
              <a:rPr lang="sv">
                <a:latin typeface="Consolas"/>
                <a:ea typeface="Consolas"/>
                <a:cs typeface="Consolas"/>
                <a:sym typeface="Consolas"/>
              </a:rPr>
              <a:t> ul &gt; li:nth-child(3).hello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Box model</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Alla HTML-element är rektanglar.</a:t>
            </a:r>
          </a:p>
          <a:p>
            <a:pPr indent="-228600" lvl="0" marL="457200" rtl="0">
              <a:spcBef>
                <a:spcPts val="0"/>
              </a:spcBef>
              <a:buChar char="●"/>
            </a:pPr>
            <a:r>
              <a:rPr lang="sv"/>
              <a:t>margin - marginal, avstånd mellan kantlinjen och andra element</a:t>
            </a:r>
          </a:p>
          <a:p>
            <a:pPr indent="-228600" lvl="0" marL="457200" rtl="0">
              <a:spcBef>
                <a:spcPts val="0"/>
              </a:spcBef>
              <a:buChar char="●"/>
            </a:pPr>
            <a:r>
              <a:rPr lang="sv"/>
              <a:t>border - kantlinje</a:t>
            </a:r>
          </a:p>
          <a:p>
            <a:pPr indent="-228600" lvl="0" marL="457200" rtl="0">
              <a:spcBef>
                <a:spcPts val="0"/>
              </a:spcBef>
              <a:buChar char="●"/>
            </a:pPr>
            <a:r>
              <a:rPr lang="sv"/>
              <a:t>padding - avstånd mellan innehållet och kantlinjen</a:t>
            </a:r>
          </a:p>
          <a:p>
            <a:pPr indent="-228600" lvl="0" marL="457200" rtl="0">
              <a:spcBef>
                <a:spcPts val="0"/>
              </a:spcBef>
              <a:buChar char="●"/>
            </a:pPr>
            <a:r>
              <a:rPr lang="sv"/>
              <a:t>content - elementets innehåll</a:t>
            </a:r>
          </a:p>
          <a:p>
            <a:pPr indent="-228600" lvl="0" marL="457200" rtl="0">
              <a:spcBef>
                <a:spcPts val="0"/>
              </a:spcBef>
              <a:buChar char="●"/>
            </a:pPr>
            <a:r>
              <a:rPr lang="sv"/>
              <a:t>width, height - </a:t>
            </a:r>
            <a:r>
              <a:rPr i="1" lang="sv"/>
              <a:t>innehållets</a:t>
            </a:r>
            <a:r>
              <a:rPr lang="sv"/>
              <a:t> dimensioner</a:t>
            </a:r>
          </a:p>
          <a:p>
            <a:pPr lvl="0" rtl="0">
              <a:spcBef>
                <a:spcPts val="0"/>
              </a:spcBef>
              <a:buNone/>
            </a:pPr>
            <a:r>
              <a:t/>
            </a:r>
            <a:endParaRPr/>
          </a:p>
          <a:p>
            <a:pPr lvl="0" rtl="0">
              <a:spcBef>
                <a:spcPts val="0"/>
              </a:spcBef>
              <a:buNone/>
            </a:pPr>
            <a:r>
              <a:rPr lang="sv" u="sng">
                <a:solidFill>
                  <a:schemeClr val="hlink"/>
                </a:solidFill>
                <a:hlinkClick r:id="rId3"/>
              </a:rPr>
              <a:t>http://www.w3schools.com/css/css_boxmodel.asp</a:t>
            </a: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Box model</a:t>
            </a:r>
          </a:p>
        </p:txBody>
      </p:sp>
      <p:sp>
        <p:nvSpPr>
          <p:cNvPr id="161" name="Shape 16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div {</a:t>
            </a:r>
            <a:br>
              <a:rPr lang="sv">
                <a:latin typeface="Consolas"/>
                <a:ea typeface="Consolas"/>
                <a:cs typeface="Consolas"/>
                <a:sym typeface="Consolas"/>
              </a:rPr>
            </a:br>
            <a:r>
              <a:rPr lang="sv">
                <a:latin typeface="Consolas"/>
                <a:ea typeface="Consolas"/>
                <a:cs typeface="Consolas"/>
                <a:sym typeface="Consolas"/>
              </a:rPr>
              <a:t>  border: 4px dashed darkgray;</a:t>
            </a:r>
            <a:br>
              <a:rPr lang="sv">
                <a:latin typeface="Consolas"/>
                <a:ea typeface="Consolas"/>
                <a:cs typeface="Consolas"/>
                <a:sym typeface="Consolas"/>
              </a:rPr>
            </a:br>
            <a:r>
              <a:rPr lang="sv">
                <a:latin typeface="Consolas"/>
                <a:ea typeface="Consolas"/>
                <a:cs typeface="Consolas"/>
                <a:sym typeface="Consolas"/>
              </a:rPr>
              <a:t>  background-color: lightgreen;</a:t>
            </a:r>
            <a:br>
              <a:rPr lang="sv">
                <a:latin typeface="Consolas"/>
                <a:ea typeface="Consolas"/>
                <a:cs typeface="Consolas"/>
                <a:sym typeface="Consolas"/>
              </a:rPr>
            </a:b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div div { width: 40px; height: 20px; margin: auto; }</a:t>
            </a:r>
            <a:br>
              <a:rPr lang="sv">
                <a:latin typeface="Consolas"/>
                <a:ea typeface="Consolas"/>
                <a:cs typeface="Consolas"/>
                <a:sym typeface="Consolas"/>
              </a:rPr>
            </a:br>
            <a:r>
              <a:rPr lang="sv">
                <a:latin typeface="Consolas"/>
                <a:ea typeface="Consolas"/>
                <a:cs typeface="Consolas"/>
                <a:sym typeface="Consolas"/>
              </a:rPr>
              <a:t>&lt;/style&gt;</a:t>
            </a:r>
          </a:p>
          <a:p>
            <a:pPr lvl="0">
              <a:spcBef>
                <a:spcPts val="0"/>
              </a:spcBef>
              <a:buClr>
                <a:schemeClr val="dk1"/>
              </a:buClr>
              <a:buSzPct val="61111"/>
              <a:buFont typeface="Arial"/>
              <a:buNone/>
            </a:pPr>
            <a:r>
              <a:rPr lang="sv">
                <a:latin typeface="Consolas"/>
                <a:ea typeface="Consolas"/>
                <a:cs typeface="Consolas"/>
                <a:sym typeface="Consolas"/>
              </a:rPr>
              <a:t>&lt;div style="width: 200px; height: 60px;"&gt;</a:t>
            </a:r>
            <a:br>
              <a:rPr lang="sv">
                <a:latin typeface="Consolas"/>
                <a:ea typeface="Consolas"/>
                <a:cs typeface="Consolas"/>
                <a:sym typeface="Consolas"/>
              </a:rPr>
            </a:br>
            <a:r>
              <a:rPr lang="sv">
                <a:latin typeface="Consolas"/>
                <a:ea typeface="Consolas"/>
                <a:cs typeface="Consolas"/>
                <a:sym typeface="Consolas"/>
              </a:rPr>
              <a:t>	&lt;div&gt;&lt;/div&gt;</a:t>
            </a:r>
            <a:br>
              <a:rPr lang="sv">
                <a:latin typeface="Consolas"/>
                <a:ea typeface="Consolas"/>
                <a:cs typeface="Consolas"/>
                <a:sym typeface="Consolas"/>
              </a:rPr>
            </a:br>
            <a:r>
              <a:rPr lang="sv">
                <a:latin typeface="Consolas"/>
                <a:ea typeface="Consolas"/>
                <a:cs typeface="Consolas"/>
                <a:sym typeface="Consolas"/>
              </a:rPr>
              <a:t>&lt;/div&gt;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4, CSS och box model</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1 Öva på positionering och box model genom att placera ut div-element och använda alla css-attributen som vi tagit upp.</a:t>
            </a:r>
          </a:p>
          <a:p>
            <a:pPr lvl="0">
              <a:spcBef>
                <a:spcPts val="0"/>
              </a:spcBef>
              <a:buNone/>
            </a:pPr>
            <a:r>
              <a:rPr lang="sv"/>
              <a:t>2 Gå till </a:t>
            </a:r>
            <a:r>
              <a:rPr lang="sv" u="sng">
                <a:solidFill>
                  <a:schemeClr val="hlink"/>
                </a:solidFill>
                <a:hlinkClick r:id="rId3"/>
              </a:rPr>
              <a:t>http://www.csszengarden.com/</a:t>
            </a:r>
            <a:r>
              <a:rPr lang="sv"/>
              <a:t> och ladda ner exempelfilerna. Skapa en egen CSS-fil som gör om sidan som du vill. Ändra inte i HTML-filen!</a:t>
            </a:r>
            <a:br>
              <a:rPr lang="sv"/>
            </a:br>
            <a:r>
              <a:rPr lang="sv"/>
              <a:t>Den här uppgiften kan man lägga mycket tid på. Tanken är att du ska börja med den nu och återvända till uppgiften allteftersom vi går igenom nya saker i kursen.</a:t>
            </a:r>
          </a:p>
          <a:p>
            <a:pPr lvl="0">
              <a:spcBef>
                <a:spcPts val="0"/>
              </a:spcBef>
              <a:buNone/>
            </a:pPr>
            <a:r>
              <a:rPr lang="sv"/>
              <a:t>Lägg upp båda filerna på din GitHub-sida.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DOM</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DOM = Document Object Model.</a:t>
            </a:r>
          </a:p>
          <a:p>
            <a:pPr lvl="0" rtl="0">
              <a:spcBef>
                <a:spcPts val="0"/>
              </a:spcBef>
              <a:buNone/>
            </a:pPr>
            <a:r>
              <a:rPr lang="sv"/>
              <a:t>Är en objektorienterad representation av vår HTML-sida. Objekten är elementen.</a:t>
            </a:r>
          </a:p>
          <a:p>
            <a:pPr indent="-228600" lvl="0" marL="457200" rtl="0">
              <a:spcBef>
                <a:spcPts val="0"/>
              </a:spcBef>
              <a:buChar char="●"/>
            </a:pPr>
            <a:r>
              <a:rPr lang="sv"/>
              <a:t>Används av CSS för att välja ut element vars stil ska ändras.</a:t>
            </a:r>
          </a:p>
          <a:p>
            <a:pPr indent="-228600" lvl="0" marL="457200" rtl="0">
              <a:spcBef>
                <a:spcPts val="0"/>
              </a:spcBef>
              <a:buChar char="●"/>
            </a:pPr>
            <a:r>
              <a:rPr lang="sv"/>
              <a:t>Används av JavaScript för att skriva program som ändrar sidan.</a:t>
            </a:r>
          </a:p>
          <a:p>
            <a:pPr lvl="0" rtl="0">
              <a:spcBef>
                <a:spcPts val="0"/>
              </a:spcBef>
              <a:buNone/>
            </a:pPr>
            <a:r>
              <a:t/>
            </a:r>
            <a:endParaRPr/>
          </a:p>
          <a:p>
            <a:pPr lvl="0">
              <a:spcBef>
                <a:spcPts val="0"/>
              </a:spcBef>
              <a:buNone/>
            </a:pPr>
            <a:r>
              <a:rPr lang="sv"/>
              <a:t>Tryck "</a:t>
            </a:r>
            <a:r>
              <a:rPr b="1" lang="sv"/>
              <a:t>F12</a:t>
            </a:r>
            <a:r>
              <a:rPr lang="sv"/>
              <a:t>" i de flesta webläsare för att visa </a:t>
            </a:r>
            <a:r>
              <a:rPr b="1" lang="sv"/>
              <a:t>utvecklarläget</a:t>
            </a:r>
            <a:r>
              <a:rPr lang="sv"/>
              <a:t>. Där kan man bland annat inspektera ett element och se hela DOM.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HTML exempel</a:t>
            </a:r>
          </a:p>
        </p:txBody>
      </p:sp>
      <p:sp>
        <p:nvSpPr>
          <p:cNvPr id="67" name="Shape 67"/>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sz="1400">
                <a:latin typeface="Consolas"/>
                <a:ea typeface="Consolas"/>
                <a:cs typeface="Consolas"/>
                <a:sym typeface="Consolas"/>
              </a:rPr>
              <a:t>&lt;ul&gt;</a:t>
            </a:r>
            <a:br>
              <a:rPr lang="sv" sz="1400">
                <a:latin typeface="Consolas"/>
                <a:ea typeface="Consolas"/>
                <a:cs typeface="Consolas"/>
                <a:sym typeface="Consolas"/>
              </a:rPr>
            </a:br>
            <a:r>
              <a:rPr lang="sv" sz="1400">
                <a:latin typeface="Consolas"/>
                <a:ea typeface="Consolas"/>
                <a:cs typeface="Consolas"/>
                <a:sym typeface="Consolas"/>
              </a:rPr>
              <a:t>	&lt;li&gt; &lt;span id="green"&gt;grönt&lt;/span&gt; &lt;br&gt;</a:t>
            </a:r>
            <a:br>
              <a:rPr lang="sv" sz="1400">
                <a:latin typeface="Consolas"/>
                <a:ea typeface="Consolas"/>
                <a:cs typeface="Consolas"/>
                <a:sym typeface="Consolas"/>
              </a:rPr>
            </a:br>
            <a:r>
              <a:rPr lang="sv" sz="1400">
                <a:latin typeface="Consolas"/>
                <a:ea typeface="Consolas"/>
                <a:cs typeface="Consolas"/>
                <a:sym typeface="Consolas"/>
              </a:rPr>
              <a:t>		&lt;ul&gt;</a:t>
            </a:r>
            <a:br>
              <a:rPr lang="sv" sz="1400">
                <a:latin typeface="Consolas"/>
                <a:ea typeface="Consolas"/>
                <a:cs typeface="Consolas"/>
                <a:sym typeface="Consolas"/>
              </a:rPr>
            </a:br>
            <a:r>
              <a:rPr lang="sv" sz="1400">
                <a:latin typeface="Consolas"/>
                <a:ea typeface="Consolas"/>
                <a:cs typeface="Consolas"/>
                <a:sym typeface="Consolas"/>
              </a:rPr>
              <a:t>			&lt;li class="natur"&gt;gräs&lt;/li&gt;</a:t>
            </a:r>
            <a:br>
              <a:rPr lang="sv" sz="1400">
                <a:latin typeface="Consolas"/>
                <a:ea typeface="Consolas"/>
                <a:cs typeface="Consolas"/>
                <a:sym typeface="Consolas"/>
              </a:rPr>
            </a:br>
            <a:r>
              <a:rPr lang="sv" sz="1400">
                <a:latin typeface="Consolas"/>
                <a:ea typeface="Consolas"/>
                <a:cs typeface="Consolas"/>
                <a:sym typeface="Consolas"/>
              </a:rPr>
              <a:t>			&lt;li&gt;trafikljus&lt;/li&gt;</a:t>
            </a:r>
            <a:br>
              <a:rPr lang="sv" sz="1400">
                <a:latin typeface="Consolas"/>
                <a:ea typeface="Consolas"/>
                <a:cs typeface="Consolas"/>
                <a:sym typeface="Consolas"/>
              </a:rPr>
            </a:br>
            <a:r>
              <a:rPr lang="sv" sz="1400">
                <a:latin typeface="Consolas"/>
                <a:ea typeface="Consolas"/>
                <a:cs typeface="Consolas"/>
                <a:sym typeface="Consolas"/>
              </a:rPr>
              <a:t>		&lt;/ul&gt;</a:t>
            </a:r>
            <a:br>
              <a:rPr lang="sv" sz="1400">
                <a:latin typeface="Consolas"/>
                <a:ea typeface="Consolas"/>
                <a:cs typeface="Consolas"/>
                <a:sym typeface="Consolas"/>
              </a:rPr>
            </a:br>
            <a:r>
              <a:rPr lang="sv" sz="1400">
                <a:latin typeface="Consolas"/>
                <a:ea typeface="Consolas"/>
                <a:cs typeface="Consolas"/>
                <a:sym typeface="Consolas"/>
              </a:rPr>
              <a:t>	&lt;/li&gt;</a:t>
            </a:r>
            <a:br>
              <a:rPr lang="sv" sz="1400">
                <a:latin typeface="Consolas"/>
                <a:ea typeface="Consolas"/>
                <a:cs typeface="Consolas"/>
                <a:sym typeface="Consolas"/>
              </a:rPr>
            </a:br>
            <a:r>
              <a:rPr lang="sv" sz="1400">
                <a:latin typeface="Consolas"/>
                <a:ea typeface="Consolas"/>
                <a:cs typeface="Consolas"/>
                <a:sym typeface="Consolas"/>
              </a:rPr>
              <a:t>	&lt;li class="natur"&gt;blått &lt;br&gt;</a:t>
            </a:r>
            <a:br>
              <a:rPr lang="sv" sz="1400">
                <a:latin typeface="Consolas"/>
                <a:ea typeface="Consolas"/>
                <a:cs typeface="Consolas"/>
                <a:sym typeface="Consolas"/>
              </a:rPr>
            </a:br>
            <a:r>
              <a:rPr lang="sv" sz="1400">
                <a:latin typeface="Consolas"/>
                <a:ea typeface="Consolas"/>
                <a:cs typeface="Consolas"/>
                <a:sym typeface="Consolas"/>
              </a:rPr>
              <a:t>		&lt;ul&gt;</a:t>
            </a:r>
            <a:br>
              <a:rPr lang="sv" sz="1400">
                <a:latin typeface="Consolas"/>
                <a:ea typeface="Consolas"/>
                <a:cs typeface="Consolas"/>
                <a:sym typeface="Consolas"/>
              </a:rPr>
            </a:br>
            <a:r>
              <a:rPr lang="sv" sz="1400">
                <a:latin typeface="Consolas"/>
                <a:ea typeface="Consolas"/>
                <a:cs typeface="Consolas"/>
                <a:sym typeface="Consolas"/>
              </a:rPr>
              <a:t>			&lt;li class="natur"&gt;&lt;a href="till-havet.html"&gt;havet&lt;/a&gt;&lt;/li&gt;</a:t>
            </a:r>
            <a:br>
              <a:rPr lang="sv" sz="1400">
                <a:latin typeface="Consolas"/>
                <a:ea typeface="Consolas"/>
                <a:cs typeface="Consolas"/>
                <a:sym typeface="Consolas"/>
              </a:rPr>
            </a:br>
            <a:r>
              <a:rPr lang="sv" sz="1400">
                <a:latin typeface="Consolas"/>
                <a:ea typeface="Consolas"/>
                <a:cs typeface="Consolas"/>
                <a:sym typeface="Consolas"/>
              </a:rPr>
              <a:t>			&lt;li class="natur"&gt;himlen&lt;/li&gt;</a:t>
            </a:r>
            <a:br>
              <a:rPr lang="sv" sz="1400">
                <a:latin typeface="Consolas"/>
                <a:ea typeface="Consolas"/>
                <a:cs typeface="Consolas"/>
                <a:sym typeface="Consolas"/>
              </a:rPr>
            </a:br>
            <a:r>
              <a:rPr lang="sv" sz="1400">
                <a:latin typeface="Consolas"/>
                <a:ea typeface="Consolas"/>
                <a:cs typeface="Consolas"/>
                <a:sym typeface="Consolas"/>
              </a:rPr>
              <a:t>		&lt;/ul&gt;</a:t>
            </a:r>
            <a:br>
              <a:rPr lang="sv" sz="1400">
                <a:latin typeface="Consolas"/>
                <a:ea typeface="Consolas"/>
                <a:cs typeface="Consolas"/>
                <a:sym typeface="Consolas"/>
              </a:rPr>
            </a:br>
            <a:r>
              <a:rPr lang="sv" sz="1400">
                <a:latin typeface="Consolas"/>
                <a:ea typeface="Consolas"/>
                <a:cs typeface="Consolas"/>
                <a:sym typeface="Consolas"/>
              </a:rPr>
              <a:t>	&lt;/li&gt;</a:t>
            </a:r>
            <a:br>
              <a:rPr lang="sv" sz="1400">
                <a:latin typeface="Consolas"/>
                <a:ea typeface="Consolas"/>
                <a:cs typeface="Consolas"/>
                <a:sym typeface="Consolas"/>
              </a:rPr>
            </a:br>
            <a:r>
              <a:rPr lang="sv" sz="1400">
                <a:latin typeface="Consolas"/>
                <a:ea typeface="Consolas"/>
                <a:cs typeface="Consolas"/>
                <a:sym typeface="Consolas"/>
              </a:rPr>
              <a:t>&lt;/ul&gt;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Felsökning</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De flesta webbläsare har ett "utvecklarläge" som man kommer åt med </a:t>
            </a:r>
            <a:r>
              <a:rPr b="1" lang="sv"/>
              <a:t>F12</a:t>
            </a:r>
            <a:r>
              <a:rPr lang="sv"/>
              <a:t>.</a:t>
            </a:r>
            <a:br>
              <a:rPr lang="sv"/>
            </a:br>
            <a:r>
              <a:rPr lang="sv"/>
              <a:t>Där kan man bland annat</a:t>
            </a:r>
          </a:p>
          <a:p>
            <a:pPr indent="-228600" lvl="0" marL="457200" rtl="0">
              <a:spcBef>
                <a:spcPts val="0"/>
              </a:spcBef>
              <a:buChar char="●"/>
            </a:pPr>
            <a:r>
              <a:rPr lang="sv"/>
              <a:t>inspektera ett element</a:t>
            </a:r>
          </a:p>
          <a:p>
            <a:pPr indent="-228600" lvl="0" marL="457200" rtl="0">
              <a:spcBef>
                <a:spcPts val="0"/>
              </a:spcBef>
              <a:buChar char="●"/>
            </a:pPr>
            <a:r>
              <a:rPr lang="sv"/>
              <a:t>se hur sidan skulle se ut på en smartphone</a:t>
            </a:r>
          </a:p>
          <a:p>
            <a:pPr indent="-228600" lvl="0" marL="457200" rtl="0">
              <a:spcBef>
                <a:spcPts val="0"/>
              </a:spcBef>
              <a:buChar char="●"/>
            </a:pPr>
            <a:r>
              <a:rPr lang="sv"/>
              <a:t>se JavaScript-fel</a:t>
            </a:r>
          </a:p>
          <a:p>
            <a:pPr lvl="0" rtl="0">
              <a:spcBef>
                <a:spcPts val="0"/>
              </a:spcBef>
              <a:buNone/>
            </a:pPr>
            <a:r>
              <a:t/>
            </a:r>
            <a:endParaRPr/>
          </a:p>
          <a:p>
            <a:pPr lvl="0" rtl="0">
              <a:spcBef>
                <a:spcPts val="0"/>
              </a:spcBef>
              <a:buNone/>
            </a:pPr>
            <a:r>
              <a:rPr lang="sv"/>
              <a:t>Demo</a:t>
            </a:r>
          </a:p>
        </p:txBody>
      </p:sp>
      <p:pic>
        <p:nvPicPr>
          <p:cNvPr id="74" name="Shape 74"/>
          <p:cNvPicPr preferRelativeResize="0"/>
          <p:nvPr/>
        </p:nvPicPr>
        <p:blipFill>
          <a:blip r:embed="rId3">
            <a:alphaModFix/>
          </a:blip>
          <a:stretch>
            <a:fillRect/>
          </a:stretch>
        </p:blipFill>
        <p:spPr>
          <a:xfrm>
            <a:off x="5621450" y="2999800"/>
            <a:ext cx="1707525" cy="156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CSS</a:t>
            </a:r>
          </a:p>
        </p:txBody>
      </p:sp>
      <p:sp>
        <p:nvSpPr>
          <p:cNvPr id="80" name="Shape 80"/>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CSS = Cascading Style Sheets. Representerar </a:t>
            </a:r>
            <a:r>
              <a:rPr i="1" lang="sv"/>
              <a:t>stil </a:t>
            </a:r>
            <a:r>
              <a:rPr lang="sv"/>
              <a:t>eller </a:t>
            </a:r>
            <a:r>
              <a:rPr i="1" lang="sv"/>
              <a:t>formatering</a:t>
            </a:r>
            <a:r>
              <a:rPr lang="sv"/>
              <a:t>.</a:t>
            </a:r>
            <a:br>
              <a:rPr lang="sv"/>
            </a:br>
            <a:r>
              <a:rPr lang="sv"/>
              <a:t>Taggen </a:t>
            </a:r>
            <a:r>
              <a:rPr lang="sv">
                <a:latin typeface="Consolas"/>
                <a:ea typeface="Consolas"/>
                <a:cs typeface="Consolas"/>
                <a:sym typeface="Consolas"/>
              </a:rPr>
              <a:t>&lt;style&gt;</a:t>
            </a:r>
            <a:r>
              <a:rPr lang="sv"/>
              <a:t> ska innehålla CSS-kod. Vad händer om vi skriver in följande i ett HTML-dokument?</a:t>
            </a:r>
          </a:p>
          <a:p>
            <a:pPr lvl="0" rt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p {</a:t>
            </a:r>
            <a:br>
              <a:rPr lang="sv">
                <a:latin typeface="Consolas"/>
                <a:ea typeface="Consolas"/>
                <a:cs typeface="Consolas"/>
                <a:sym typeface="Consolas"/>
              </a:rPr>
            </a:br>
            <a:r>
              <a:rPr lang="sv">
                <a:latin typeface="Consolas"/>
                <a:ea typeface="Consolas"/>
                <a:cs typeface="Consolas"/>
                <a:sym typeface="Consolas"/>
              </a:rPr>
              <a:t>  color: purple;</a:t>
            </a:r>
            <a:br>
              <a:rPr lang="sv">
                <a:latin typeface="Consolas"/>
                <a:ea typeface="Consolas"/>
                <a:cs typeface="Consolas"/>
                <a:sym typeface="Consolas"/>
              </a:rPr>
            </a:br>
            <a:r>
              <a:rPr lang="sv">
                <a:latin typeface="Consolas"/>
                <a:ea typeface="Consolas"/>
                <a:cs typeface="Consolas"/>
                <a:sym typeface="Consolas"/>
              </a:rPr>
              <a:t>  font-weight: bold;</a:t>
            </a:r>
            <a:br>
              <a:rPr lang="sv">
                <a:latin typeface="Consolas"/>
                <a:ea typeface="Consolas"/>
                <a:cs typeface="Consolas"/>
                <a:sym typeface="Consolas"/>
              </a:rPr>
            </a:br>
            <a:r>
              <a:rPr lang="sv">
                <a:latin typeface="Consolas"/>
                <a:ea typeface="Consolas"/>
                <a:cs typeface="Consolas"/>
                <a:sym typeface="Consolas"/>
              </a:rPr>
              <a:t>  font: italic 14pt/2em times new roman, verdana;</a:t>
            </a:r>
            <a:br>
              <a:rPr lang="sv">
                <a:latin typeface="Consolas"/>
                <a:ea typeface="Consolas"/>
                <a:cs typeface="Consolas"/>
                <a:sym typeface="Consolas"/>
              </a:rPr>
            </a:br>
            <a:r>
              <a:rPr lang="sv">
                <a:latin typeface="Consolas"/>
                <a:ea typeface="Consolas"/>
                <a:cs typeface="Consolas"/>
                <a:sym typeface="Consolas"/>
              </a:rPr>
              <a:t>  border: 1px solid black;</a:t>
            </a:r>
            <a:br>
              <a:rPr lang="sv">
                <a:latin typeface="Consolas"/>
                <a:ea typeface="Consolas"/>
                <a:cs typeface="Consolas"/>
                <a:sym typeface="Consolas"/>
              </a:rPr>
            </a:b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&lt;/style&gt;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CSS syntax</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u="sng">
                <a:solidFill>
                  <a:schemeClr val="hlink"/>
                </a:solidFill>
                <a:latin typeface="Consolas"/>
                <a:ea typeface="Consolas"/>
                <a:cs typeface="Consolas"/>
                <a:sym typeface="Consolas"/>
                <a:hlinkClick r:id="rId3"/>
              </a:rPr>
              <a:t>https://developer.mozilla.org/en-US/docs/Web/CSS/Syntax</a:t>
            </a:r>
            <a:r>
              <a:rPr lang="sv">
                <a:solidFill>
                  <a:srgbClr val="A64D79"/>
                </a:solidFill>
                <a:latin typeface="Consolas"/>
                <a:ea typeface="Consolas"/>
                <a:cs typeface="Consolas"/>
                <a:sym typeface="Consolas"/>
              </a:rPr>
              <a:t> </a:t>
            </a:r>
          </a:p>
          <a:p>
            <a:pPr lvl="0" rtl="0">
              <a:spcBef>
                <a:spcPts val="0"/>
              </a:spcBef>
              <a:buNone/>
            </a:pPr>
            <a:r>
              <a:rPr lang="sv">
                <a:solidFill>
                  <a:srgbClr val="A64D79"/>
                </a:solidFill>
                <a:latin typeface="Consolas"/>
                <a:ea typeface="Consolas"/>
                <a:cs typeface="Consolas"/>
                <a:sym typeface="Consolas"/>
              </a:rPr>
              <a:t>selector </a:t>
            </a:r>
            <a:r>
              <a:rPr lang="sv">
                <a:latin typeface="Consolas"/>
                <a:ea typeface="Consolas"/>
                <a:cs typeface="Consolas"/>
                <a:sym typeface="Consolas"/>
              </a:rPr>
              <a:t>{</a:t>
            </a:r>
          </a:p>
          <a:p>
            <a:pPr lvl="0" rtl="0">
              <a:spcBef>
                <a:spcPts val="0"/>
              </a:spcBef>
              <a:buNone/>
            </a:pPr>
            <a:r>
              <a:rPr lang="sv">
                <a:latin typeface="Consolas"/>
                <a:ea typeface="Consolas"/>
                <a:cs typeface="Consolas"/>
                <a:sym typeface="Consolas"/>
              </a:rPr>
              <a:t>	</a:t>
            </a:r>
            <a:r>
              <a:rPr lang="sv">
                <a:solidFill>
                  <a:srgbClr val="980000"/>
                </a:solidFill>
                <a:latin typeface="Consolas"/>
                <a:ea typeface="Consolas"/>
                <a:cs typeface="Consolas"/>
                <a:sym typeface="Consolas"/>
              </a:rPr>
              <a:t>property</a:t>
            </a:r>
            <a:r>
              <a:rPr lang="sv">
                <a:latin typeface="Consolas"/>
                <a:ea typeface="Consolas"/>
                <a:cs typeface="Consolas"/>
                <a:sym typeface="Consolas"/>
              </a:rPr>
              <a:t>: </a:t>
            </a:r>
            <a:r>
              <a:rPr lang="sv">
                <a:solidFill>
                  <a:srgbClr val="BF9000"/>
                </a:solidFill>
                <a:latin typeface="Consolas"/>
                <a:ea typeface="Consolas"/>
                <a:cs typeface="Consolas"/>
                <a:sym typeface="Consolas"/>
              </a:rPr>
              <a:t>value</a:t>
            </a:r>
            <a:r>
              <a:rPr lang="sv">
                <a:latin typeface="Consolas"/>
                <a:ea typeface="Consolas"/>
                <a:cs typeface="Consolas"/>
                <a:sym typeface="Consolas"/>
              </a:rPr>
              <a:t>;</a:t>
            </a:r>
          </a:p>
          <a:p>
            <a:pPr lvl="0" rtl="0">
              <a:spcBef>
                <a:spcPts val="0"/>
              </a:spcBef>
              <a:buNone/>
            </a:pPr>
            <a:r>
              <a:rPr lang="sv">
                <a:latin typeface="Consolas"/>
                <a:ea typeface="Consolas"/>
                <a:cs typeface="Consolas"/>
                <a:sym typeface="Consolas"/>
              </a:rPr>
              <a:t>}</a:t>
            </a:r>
          </a:p>
          <a:p>
            <a:pPr lvl="0" rtl="0">
              <a:spcBef>
                <a:spcPts val="0"/>
              </a:spcBef>
              <a:buNone/>
            </a:pPr>
            <a:r>
              <a:rPr i="1" lang="sv"/>
              <a:t>Selektor </a:t>
            </a:r>
            <a:r>
              <a:rPr lang="sv"/>
              <a:t>avgör vilka element som ska stylas.</a:t>
            </a:r>
          </a:p>
          <a:p>
            <a:pPr lvl="0" rtl="0">
              <a:spcBef>
                <a:spcPts val="0"/>
              </a:spcBef>
              <a:buNone/>
            </a:pPr>
            <a:r>
              <a:rPr i="1" lang="sv"/>
              <a:t>Property </a:t>
            </a:r>
            <a:r>
              <a:rPr lang="sv"/>
              <a:t>är vilken egenskap för de valda elementen vi vill ändra.</a:t>
            </a:r>
          </a:p>
          <a:p>
            <a:pPr lvl="0" rtl="0">
              <a:spcBef>
                <a:spcPts val="0"/>
              </a:spcBef>
              <a:buNone/>
            </a:pPr>
            <a:r>
              <a:rPr i="1" lang="sv"/>
              <a:t>Value </a:t>
            </a:r>
            <a:r>
              <a:rPr lang="sv"/>
              <a:t>är det nya värdet på property.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Selektorer</a:t>
            </a:r>
          </a:p>
        </p:txBody>
      </p:sp>
      <p:sp>
        <p:nvSpPr>
          <p:cNvPr id="92" name="Shape 92"/>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Syntax för CSS: </a:t>
            </a:r>
            <a:r>
              <a:rPr lang="sv">
                <a:latin typeface="Consolas"/>
                <a:ea typeface="Consolas"/>
                <a:cs typeface="Consolas"/>
                <a:sym typeface="Consolas"/>
              </a:rPr>
              <a:t>selector { property: value; }</a:t>
            </a:r>
          </a:p>
          <a:p>
            <a:pPr lvl="0" rtl="0">
              <a:spcBef>
                <a:spcPts val="0"/>
              </a:spcBef>
              <a:buNone/>
            </a:pPr>
            <a:r>
              <a:rPr lang="sv"/>
              <a:t>Hur kan man applicera en stil (CSS-regel) på ett eller flera element?</a:t>
            </a:r>
          </a:p>
          <a:p>
            <a:pPr lvl="0" rt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li {</a:t>
            </a:r>
            <a:br>
              <a:rPr lang="sv">
                <a:latin typeface="Consolas"/>
                <a:ea typeface="Consolas"/>
                <a:cs typeface="Consolas"/>
                <a:sym typeface="Consolas"/>
              </a:rPr>
            </a:br>
            <a:r>
              <a:rPr lang="sv">
                <a:latin typeface="Consolas"/>
                <a:ea typeface="Consolas"/>
                <a:cs typeface="Consolas"/>
                <a:sym typeface="Consolas"/>
              </a:rPr>
              <a:t>  border: 1px dotted black;</a:t>
            </a:r>
            <a:br>
              <a:rPr lang="sv">
                <a:latin typeface="Consolas"/>
                <a:ea typeface="Consolas"/>
                <a:cs typeface="Consolas"/>
                <a:sym typeface="Consolas"/>
              </a:rPr>
            </a:br>
            <a:r>
              <a:rPr lang="sv">
                <a:latin typeface="Consolas"/>
                <a:ea typeface="Consolas"/>
                <a:cs typeface="Consolas"/>
                <a:sym typeface="Consolas"/>
              </a:rPr>
              <a:t>}</a:t>
            </a:r>
            <a:br>
              <a:rPr lang="sv">
                <a:latin typeface="Consolas"/>
                <a:ea typeface="Consolas"/>
                <a:cs typeface="Consolas"/>
                <a:sym typeface="Consolas"/>
              </a:rPr>
            </a:br>
            <a:r>
              <a:rPr lang="sv">
                <a:latin typeface="Consolas"/>
                <a:ea typeface="Consolas"/>
                <a:cs typeface="Consolas"/>
                <a:sym typeface="Consolas"/>
              </a:rPr>
              <a:t>&lt;/style&gt;</a:t>
            </a:r>
          </a:p>
          <a:p>
            <a:pPr lvl="0" rtl="0">
              <a:spcBef>
                <a:spcPts val="0"/>
              </a:spcBef>
              <a:buNone/>
            </a:pPr>
            <a:r>
              <a:t/>
            </a:r>
            <a:endParaRPr>
              <a:latin typeface="Consolas"/>
              <a:ea typeface="Consolas"/>
              <a:cs typeface="Consolas"/>
              <a:sym typeface="Consolas"/>
            </a:endParaRPr>
          </a:p>
          <a:p>
            <a:pPr lvl="0">
              <a:spcBef>
                <a:spcPts val="0"/>
              </a:spcBef>
              <a:buClr>
                <a:schemeClr val="dk1"/>
              </a:buClr>
              <a:buSzPct val="61111"/>
              <a:buFont typeface="Arial"/>
              <a:buNone/>
            </a:pPr>
            <a:r>
              <a:rPr lang="sv" u="sng">
                <a:solidFill>
                  <a:schemeClr val="hlink"/>
                </a:solidFill>
                <a:hlinkClick r:id="rId3"/>
              </a:rPr>
              <a:t>http://www.w3schools.com/cssref/css_selectors.asp</a:t>
            </a:r>
            <a:r>
              <a:rPr lang="sv"/>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Selektorer</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i="1" lang="sv"/>
              <a:t>element</a:t>
            </a:r>
            <a:r>
              <a:rPr lang="sv"/>
              <a:t> - väljer alla &lt;</a:t>
            </a:r>
            <a:r>
              <a:rPr i="1" lang="sv"/>
              <a:t>element</a:t>
            </a:r>
            <a:r>
              <a:rPr lang="sv"/>
              <a:t>&gt;</a:t>
            </a:r>
          </a:p>
          <a:p>
            <a:pPr lvl="0" rtl="0">
              <a:spcBef>
                <a:spcPts val="0"/>
              </a:spcBef>
              <a:buNone/>
            </a:pPr>
            <a:r>
              <a:rPr i="1" lang="sv"/>
              <a:t>.class</a:t>
            </a:r>
            <a:r>
              <a:rPr lang="sv"/>
              <a:t> - väljer alla element vars class-attribut innehåller </a:t>
            </a:r>
            <a:r>
              <a:rPr i="1" lang="sv"/>
              <a:t>class</a:t>
            </a:r>
            <a:r>
              <a:rPr lang="sv"/>
              <a:t>:</a:t>
            </a:r>
            <a:br>
              <a:rPr lang="sv"/>
            </a:br>
            <a:r>
              <a:rPr lang="sv"/>
              <a:t>	&lt;namn class="</a:t>
            </a:r>
            <a:r>
              <a:rPr i="1" lang="sv"/>
              <a:t>class</a:t>
            </a:r>
            <a:r>
              <a:rPr lang="sv"/>
              <a:t>"&gt;</a:t>
            </a:r>
          </a:p>
          <a:p>
            <a:pPr lvl="0" rtl="0">
              <a:spcBef>
                <a:spcPts val="0"/>
              </a:spcBef>
              <a:buNone/>
            </a:pPr>
            <a:r>
              <a:rPr lang="sv"/>
              <a:t>#</a:t>
            </a:r>
            <a:r>
              <a:rPr i="1" lang="sv"/>
              <a:t>id</a:t>
            </a:r>
            <a:r>
              <a:rPr lang="sv"/>
              <a:t> - väljer elementet &lt;namn id="</a:t>
            </a:r>
            <a:r>
              <a:rPr i="1" lang="sv"/>
              <a:t>id</a:t>
            </a:r>
            <a:r>
              <a:rPr lang="sv"/>
              <a:t>"&gt;, id ska vara unikt</a:t>
            </a:r>
          </a:p>
          <a:p>
            <a:pPr lvl="0">
              <a:spcBef>
                <a:spcPts val="0"/>
              </a:spcBef>
              <a:buNone/>
            </a:pPr>
            <a:r>
              <a:rPr lang="sv"/>
              <a:t>* - väljer alla element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Exempel</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 { border: 1px solid black; }</a:t>
            </a:r>
            <a:br>
              <a:rPr lang="sv">
                <a:latin typeface="Consolas"/>
                <a:ea typeface="Consolas"/>
                <a:cs typeface="Consolas"/>
                <a:sym typeface="Consolas"/>
              </a:rPr>
            </a:br>
            <a:r>
              <a:rPr lang="sv">
                <a:latin typeface="Consolas"/>
                <a:ea typeface="Consolas"/>
                <a:cs typeface="Consolas"/>
                <a:sym typeface="Consolas"/>
              </a:rPr>
              <a:t>p { background-color: #F8ECE0; font-size: 2em; }</a:t>
            </a:r>
            <a:br>
              <a:rPr lang="sv">
                <a:latin typeface="Consolas"/>
                <a:ea typeface="Consolas"/>
                <a:cs typeface="Consolas"/>
                <a:sym typeface="Consolas"/>
              </a:rPr>
            </a:br>
            <a:r>
              <a:rPr lang="sv">
                <a:latin typeface="Consolas"/>
                <a:ea typeface="Consolas"/>
                <a:cs typeface="Consolas"/>
                <a:sym typeface="Consolas"/>
              </a:rPr>
              <a:t>.classy { font-weight: bold; }</a:t>
            </a:r>
            <a:br>
              <a:rPr lang="sv">
                <a:latin typeface="Consolas"/>
                <a:ea typeface="Consolas"/>
                <a:cs typeface="Consolas"/>
                <a:sym typeface="Consolas"/>
              </a:rPr>
            </a:br>
            <a:r>
              <a:rPr lang="sv">
                <a:latin typeface="Consolas"/>
                <a:ea typeface="Consolas"/>
                <a:cs typeface="Consolas"/>
                <a:sym typeface="Consolas"/>
              </a:rPr>
              <a:t>#hashtag { font-style: italic; }</a:t>
            </a:r>
            <a:br>
              <a:rPr lang="sv">
                <a:latin typeface="Consolas"/>
                <a:ea typeface="Consolas"/>
                <a:cs typeface="Consolas"/>
                <a:sym typeface="Consolas"/>
              </a:rPr>
            </a:br>
            <a:r>
              <a:rPr lang="sv">
                <a:latin typeface="Consolas"/>
                <a:ea typeface="Consolas"/>
                <a:cs typeface="Consolas"/>
                <a:sym typeface="Consolas"/>
              </a:rPr>
              <a:t>&lt;/style&gt;</a:t>
            </a:r>
          </a:p>
          <a:p>
            <a:pPr lvl="0">
              <a:spcBef>
                <a:spcPts val="0"/>
              </a:spcBef>
              <a:buClr>
                <a:schemeClr val="dk1"/>
              </a:buClr>
              <a:buSzPct val="61111"/>
              <a:buFont typeface="Arial"/>
              <a:buNone/>
            </a:pPr>
            <a:r>
              <a:rPr lang="sv">
                <a:latin typeface="Consolas"/>
                <a:ea typeface="Consolas"/>
                <a:cs typeface="Consolas"/>
                <a:sym typeface="Consolas"/>
              </a:rPr>
              <a:t>&lt;p&gt;first&lt;/p&gt;</a:t>
            </a:r>
            <a:br>
              <a:rPr lang="sv">
                <a:latin typeface="Consolas"/>
                <a:ea typeface="Consolas"/>
                <a:cs typeface="Consolas"/>
                <a:sym typeface="Consolas"/>
              </a:rPr>
            </a:br>
            <a:r>
              <a:rPr lang="sv">
                <a:latin typeface="Consolas"/>
                <a:ea typeface="Consolas"/>
                <a:cs typeface="Consolas"/>
                <a:sym typeface="Consolas"/>
              </a:rPr>
              <a:t>&lt;p class="classy"&gt;second&lt;/p&gt;</a:t>
            </a:r>
            <a:br>
              <a:rPr lang="sv">
                <a:latin typeface="Consolas"/>
                <a:ea typeface="Consolas"/>
                <a:cs typeface="Consolas"/>
                <a:sym typeface="Consolas"/>
              </a:rPr>
            </a:br>
            <a:r>
              <a:rPr lang="sv">
                <a:latin typeface="Consolas"/>
                <a:ea typeface="Consolas"/>
                <a:cs typeface="Consolas"/>
                <a:sym typeface="Consolas"/>
              </a:rPr>
              <a:t>&lt;p id="hashtag"&gt;third&lt;/p&gt;</a:t>
            </a:r>
            <a:br>
              <a:rPr lang="sv">
                <a:latin typeface="Consolas"/>
                <a:ea typeface="Consolas"/>
                <a:cs typeface="Consolas"/>
                <a:sym typeface="Consolas"/>
              </a:rPr>
            </a:br>
            <a:r>
              <a:rPr lang="sv">
                <a:latin typeface="Consolas"/>
                <a:ea typeface="Consolas"/>
                <a:cs typeface="Consolas"/>
                <a:sym typeface="Consolas"/>
              </a:rPr>
              <a:t>&lt;p&gt;fourth&lt;/p&gt;</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