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4" name="mami-bauhaus.pdf"/>
          <p:cNvPicPr>
            <a:picLocks noChangeAspect="1"/>
          </p:cNvPicPr>
          <p:nvPr/>
        </p:nvPicPr>
        <p:blipFill>
          <a:blip r:embed="rId2">
            <a:extLst/>
          </a:blip>
          <a:srcRect l="6478" t="10175" r="2912" b="37788"/>
          <a:stretch>
            <a:fillRect/>
          </a:stretch>
        </p:blipFill>
        <p:spPr>
          <a:xfrm>
            <a:off x="9017744" y="7874694"/>
            <a:ext cx="3824396" cy="1437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2925" y="7874694"/>
            <a:ext cx="2159406" cy="143787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/>
        </p:nvSpPr>
        <p:spPr>
          <a:xfrm>
            <a:off x="2714193" y="8307883"/>
            <a:ext cx="240193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Funded by the 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European Union</a:t>
            </a:r>
          </a:p>
          <a:p>
            <a:pPr algn="l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H2020-ICT-688421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2" name="Shape 102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9" name="mami-bauhaus-short.pdf"/>
          <p:cNvPicPr>
            <a:picLocks noChangeAspect="1"/>
          </p:cNvPicPr>
          <p:nvPr/>
        </p:nvPicPr>
        <p:blipFill>
          <a:blip r:embed="rId2">
            <a:extLst/>
          </a:blip>
          <a:srcRect l="16571" t="23699" r="8810" b="37553"/>
          <a:stretch>
            <a:fillRect/>
          </a:stretch>
        </p:blipFill>
        <p:spPr>
          <a:xfrm>
            <a:off x="11989544" y="8943578"/>
            <a:ext cx="938164" cy="7184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5" name="Shape 25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6" name="Shape 26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7" name="mami-bauhaus-short.pdf"/>
          <p:cNvPicPr>
            <a:picLocks noChangeAspect="1"/>
          </p:cNvPicPr>
          <p:nvPr/>
        </p:nvPicPr>
        <p:blipFill>
          <a:blip r:embed="rId2">
            <a:extLst/>
          </a:blip>
          <a:srcRect l="16571" t="23699" r="8810" b="37553"/>
          <a:stretch>
            <a:fillRect/>
          </a:stretch>
        </p:blipFill>
        <p:spPr>
          <a:xfrm>
            <a:off x="11989544" y="8943578"/>
            <a:ext cx="938164" cy="71844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36" name="mami-bauhaus-short.pdf"/>
          <p:cNvPicPr>
            <a:picLocks noChangeAspect="1"/>
          </p:cNvPicPr>
          <p:nvPr/>
        </p:nvPicPr>
        <p:blipFill>
          <a:blip r:embed="rId2">
            <a:extLst/>
          </a:blip>
          <a:srcRect l="16571" t="23699" r="8810" b="37553"/>
          <a:stretch>
            <a:fillRect/>
          </a:stretch>
        </p:blipFill>
        <p:spPr>
          <a:xfrm>
            <a:off x="11989544" y="8943578"/>
            <a:ext cx="938164" cy="71844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5" name="Shape 45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6" name="Shape 46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4" name="mami-bauhaus-short.pdf"/>
          <p:cNvPicPr>
            <a:picLocks noChangeAspect="1"/>
          </p:cNvPicPr>
          <p:nvPr/>
        </p:nvPicPr>
        <p:blipFill>
          <a:blip r:embed="rId2">
            <a:extLst/>
          </a:blip>
          <a:srcRect l="16571" t="23699" r="8810" b="37553"/>
          <a:stretch>
            <a:fillRect/>
          </a:stretch>
        </p:blipFill>
        <p:spPr>
          <a:xfrm>
            <a:off x="11989544" y="8943578"/>
            <a:ext cx="938164" cy="718444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4" name="mami-bauhaus-short.pdf"/>
          <p:cNvPicPr>
            <a:picLocks noChangeAspect="1"/>
          </p:cNvPicPr>
          <p:nvPr/>
        </p:nvPicPr>
        <p:blipFill>
          <a:blip r:embed="rId2">
            <a:extLst/>
          </a:blip>
          <a:srcRect l="16571" t="23699" r="8810" b="37553"/>
          <a:stretch>
            <a:fillRect/>
          </a:stretch>
        </p:blipFill>
        <p:spPr>
          <a:xfrm>
            <a:off x="11989544" y="8943578"/>
            <a:ext cx="938164" cy="7184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2" name="Shape 92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4" name="mami-bauhaus-short.pdf"/>
          <p:cNvPicPr>
            <a:picLocks noChangeAspect="1"/>
          </p:cNvPicPr>
          <p:nvPr/>
        </p:nvPicPr>
        <p:blipFill>
          <a:blip r:embed="rId2">
            <a:extLst/>
          </a:blip>
          <a:srcRect l="16571" t="23699" r="8810" b="37553"/>
          <a:stretch>
            <a:fillRect/>
          </a:stretch>
        </p:blipFill>
        <p:spPr>
          <a:xfrm>
            <a:off x="11989544" y="8943578"/>
            <a:ext cx="938164" cy="71844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mami-project.eu" TargetMode="External"/><Relationship Id="rId3" Type="http://schemas.openxmlformats.org/officeDocument/2006/relationships/image" Target="../media/image6.png"/><Relationship Id="rId4" Type="http://schemas.openxmlformats.org/officeDocument/2006/relationships/image" Target="../media/image1.tif"/><Relationship Id="rId5" Type="http://schemas.openxmlformats.org/officeDocument/2006/relationships/image" Target="../media/image2.tif"/><Relationship Id="rId6" Type="http://schemas.openxmlformats.org/officeDocument/2006/relationships/image" Target="../media/image3.tif"/><Relationship Id="rId7" Type="http://schemas.openxmlformats.org/officeDocument/2006/relationships/image" Target="../media/image4.tif"/><Relationship Id="rId8" Type="http://schemas.openxmlformats.org/officeDocument/2006/relationships/image" Target="../media/image5.tif"/><Relationship Id="rId9" Type="http://schemas.openxmlformats.org/officeDocument/2006/relationships/image" Target="../media/image6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08940">
              <a:defRPr sz="5600"/>
            </a:pPr>
            <a:r>
              <a:t>Measurement </a:t>
            </a:r>
            <a:br/>
            <a:r>
              <a:t>and Architecture </a:t>
            </a:r>
          </a:p>
          <a:p>
            <a:pPr defTabSz="408940">
              <a:defRPr sz="5600"/>
            </a:pPr>
            <a:r>
              <a:t>for a Middleboxed Internet</a:t>
            </a:r>
          </a:p>
          <a:p>
            <a:pPr defTabSz="408940">
              <a:defRPr sz="4200"/>
            </a:pPr>
            <a:r>
              <a:t>Introducing the H2020 MAMI project</a:t>
            </a:r>
          </a:p>
        </p:txBody>
      </p:sp>
      <p:sp>
        <p:nvSpPr>
          <p:cNvPr id="129" name="Shape 129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Özgü Alay, Simula Research Lab</a:t>
            </a:r>
          </a:p>
          <a:p>
            <a:pPr/>
            <a:r>
              <a:t>FIRE Forum, Brussels, 9 December 2015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Goals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6709" indent="-346709" defTabSz="455675">
              <a:spcBef>
                <a:spcPts val="1400"/>
              </a:spcBef>
              <a:defRPr sz="2807"/>
            </a:pPr>
            <a:r>
              <a:t>Fundamental tension in further</a:t>
            </a:r>
            <a:br/>
            <a:r>
              <a:t>development of the Internet</a:t>
            </a:r>
            <a:br/>
            <a:r>
              <a:t>architecture:</a:t>
            </a:r>
          </a:p>
          <a:p>
            <a:pPr lvl="1" marL="693419" indent="-346709" defTabSz="455675">
              <a:spcBef>
                <a:spcPts val="1400"/>
              </a:spcBef>
              <a:defRPr sz="2807"/>
            </a:pPr>
            <a:r>
              <a:t>Necessity of in-network </a:t>
            </a:r>
            <a:br/>
            <a:r>
              <a:t>functionality impairs </a:t>
            </a:r>
            <a:br/>
            <a:r>
              <a:t>innovation of the protocol stack</a:t>
            </a:r>
          </a:p>
          <a:p>
            <a:pPr lvl="1" marL="693419" indent="-346709" defTabSz="455675">
              <a:spcBef>
                <a:spcPts val="1400"/>
              </a:spcBef>
              <a:defRPr sz="2807"/>
            </a:pPr>
            <a:r>
              <a:t>Increased encryption obsoletes in-network functionality</a:t>
            </a:r>
          </a:p>
          <a:p>
            <a:pPr lvl="1" marL="693419" indent="-346709" defTabSz="455675">
              <a:spcBef>
                <a:spcPts val="1400"/>
              </a:spcBef>
              <a:defRPr sz="2807"/>
            </a:pPr>
            <a:r>
              <a:t>New applications need new transports to function efficiently</a:t>
            </a:r>
          </a:p>
          <a:p>
            <a:pPr marL="346709" indent="-346709" defTabSz="455675">
              <a:spcBef>
                <a:spcPts val="1400"/>
              </a:spcBef>
              <a:defRPr sz="2807"/>
            </a:pPr>
            <a:r>
              <a:t>Approach: develop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 explicit cooperation</a:t>
            </a:r>
            <a:r>
              <a:t> between applications and these in-network functions</a:t>
            </a:r>
          </a:p>
          <a:p>
            <a:pPr marL="346709" indent="-346709" defTabSz="455675">
              <a:spcBef>
                <a:spcPts val="1400"/>
              </a:spcBef>
              <a:defRPr sz="2807"/>
            </a:pPr>
            <a:r>
              <a:t>But first: develop a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 deeper understanding</a:t>
            </a:r>
            <a:r>
              <a:t> of the nature of this tension as deployed in the Internet</a:t>
            </a:r>
          </a:p>
        </p:txBody>
      </p:sp>
      <p:sp>
        <p:nvSpPr>
          <p:cNvPr id="133" name="Shape 133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4" name="Shape 134"/>
          <p:cNvSpPr/>
          <p:nvPr/>
        </p:nvSpPr>
        <p:spPr>
          <a:xfrm>
            <a:off x="10426700" y="3835400"/>
            <a:ext cx="1270000" cy="1270000"/>
          </a:xfrm>
          <a:prstGeom prst="ellipse">
            <a:avLst/>
          </a:prstGeom>
          <a:gradFill>
            <a:gsLst>
              <a:gs pos="0">
                <a:srgbClr val="EABEA3"/>
              </a:gs>
              <a:gs pos="35000">
                <a:srgbClr val="EFD1BF"/>
              </a:gs>
              <a:gs pos="100000">
                <a:srgbClr val="FAEDE6"/>
              </a:gs>
            </a:gsLst>
            <a:lin ang="16200000"/>
          </a:gradFill>
          <a:ln cap="rnd">
            <a:solidFill>
              <a:srgbClr val="956013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914400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network functions</a:t>
            </a:r>
          </a:p>
        </p:txBody>
      </p:sp>
      <p:sp>
        <p:nvSpPr>
          <p:cNvPr id="135" name="Shape 135"/>
          <p:cNvSpPr/>
          <p:nvPr/>
        </p:nvSpPr>
        <p:spPr>
          <a:xfrm>
            <a:off x="8305800" y="3835400"/>
            <a:ext cx="1270000" cy="1270000"/>
          </a:xfrm>
          <a:prstGeom prst="ellipse">
            <a:avLst/>
          </a:prstGeom>
          <a:gradFill>
            <a:gsLst>
              <a:gs pos="0">
                <a:srgbClr val="F6A19F"/>
              </a:gs>
              <a:gs pos="35000">
                <a:srgbClr val="F7BDBC"/>
              </a:gs>
              <a:gs pos="100000">
                <a:srgbClr val="FDE5E4"/>
              </a:gs>
            </a:gsLst>
            <a:lin ang="16200000"/>
          </a:gradFill>
          <a:ln cap="rnd">
            <a:solidFill>
              <a:srgbClr val="A72E29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914400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crypto</a:t>
            </a:r>
          </a:p>
        </p:txBody>
      </p:sp>
      <p:sp>
        <p:nvSpPr>
          <p:cNvPr id="136" name="Shape 136"/>
          <p:cNvSpPr/>
          <p:nvPr/>
        </p:nvSpPr>
        <p:spPr>
          <a:xfrm>
            <a:off x="9347200" y="2006600"/>
            <a:ext cx="1270000" cy="1270000"/>
          </a:xfrm>
          <a:prstGeom prst="ellipse">
            <a:avLst/>
          </a:prstGeom>
          <a:gradFill>
            <a:gsLst>
              <a:gs pos="0">
                <a:srgbClr val="A2D1EB"/>
              </a:gs>
              <a:gs pos="35000">
                <a:srgbClr val="BEDEEF"/>
              </a:gs>
              <a:gs pos="100000">
                <a:srgbClr val="E6F3FA"/>
              </a:gs>
            </a:gsLst>
            <a:lin ang="16200000"/>
          </a:gradFill>
          <a:ln cap="rnd">
            <a:solidFill>
              <a:srgbClr val="007A96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914400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transport</a:t>
            </a:r>
          </a:p>
          <a:p>
            <a:pPr defTabSz="914400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innovation</a:t>
            </a:r>
          </a:p>
        </p:txBody>
      </p:sp>
      <p:grpSp>
        <p:nvGrpSpPr>
          <p:cNvPr id="140" name="Group 140"/>
          <p:cNvGrpSpPr/>
          <p:nvPr/>
        </p:nvGrpSpPr>
        <p:grpSpPr>
          <a:xfrm>
            <a:off x="9146174" y="3077630"/>
            <a:ext cx="1646652" cy="1344114"/>
            <a:chOff x="0" y="0"/>
            <a:chExt cx="1646651" cy="1344112"/>
          </a:xfrm>
        </p:grpSpPr>
        <p:sp>
          <p:nvSpPr>
            <p:cNvPr id="137" name="Shape 137"/>
            <p:cNvSpPr/>
            <p:nvPr/>
          </p:nvSpPr>
          <p:spPr>
            <a:xfrm rot="16200000">
              <a:off x="558610" y="-25139"/>
              <a:ext cx="554832" cy="605109"/>
            </a:xfrm>
            <a:prstGeom prst="rightArrow">
              <a:avLst>
                <a:gd name="adj1" fmla="val 32000"/>
                <a:gd name="adj2" fmla="val 69799"/>
              </a:avLst>
            </a:prstGeom>
            <a:gradFill flip="none" rotWithShape="1">
              <a:gsLst>
                <a:gs pos="0">
                  <a:srgbClr val="A2D1EB"/>
                </a:gs>
                <a:gs pos="35000">
                  <a:srgbClr val="BEDEEF"/>
                </a:gs>
                <a:gs pos="100000">
                  <a:srgbClr val="E6F3FA"/>
                </a:gs>
              </a:gsLst>
              <a:lin ang="16200000" scaled="0"/>
            </a:gradFill>
            <a:ln w="9525" cap="rnd">
              <a:solidFill>
                <a:srgbClr val="007A96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8" name="Shape 138"/>
            <p:cNvSpPr/>
            <p:nvPr/>
          </p:nvSpPr>
          <p:spPr>
            <a:xfrm rot="1800000">
              <a:off x="977710" y="640832"/>
              <a:ext cx="554832" cy="605108"/>
            </a:xfrm>
            <a:prstGeom prst="rightArrow">
              <a:avLst>
                <a:gd name="adj1" fmla="val 32000"/>
                <a:gd name="adj2" fmla="val 69799"/>
              </a:avLst>
            </a:prstGeom>
            <a:gradFill flip="none" rotWithShape="1">
              <a:gsLst>
                <a:gs pos="0">
                  <a:srgbClr val="EABEA3"/>
                </a:gs>
                <a:gs pos="35000">
                  <a:srgbClr val="EFD1BF"/>
                </a:gs>
                <a:gs pos="100000">
                  <a:srgbClr val="FAEDE6"/>
                </a:gs>
              </a:gsLst>
              <a:lin ang="16200000" scaled="0"/>
            </a:gradFill>
            <a:ln w="9525" cap="rnd">
              <a:solidFill>
                <a:srgbClr val="956013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9" name="Shape 139"/>
            <p:cNvSpPr/>
            <p:nvPr/>
          </p:nvSpPr>
          <p:spPr>
            <a:xfrm rot="9000000">
              <a:off x="114110" y="640832"/>
              <a:ext cx="554832" cy="605108"/>
            </a:xfrm>
            <a:prstGeom prst="rightArrow">
              <a:avLst>
                <a:gd name="adj1" fmla="val 32000"/>
                <a:gd name="adj2" fmla="val 69799"/>
              </a:avLst>
            </a:prstGeom>
            <a:gradFill flip="none" rotWithShape="1">
              <a:gsLst>
                <a:gs pos="0">
                  <a:srgbClr val="F6A19F"/>
                </a:gs>
                <a:gs pos="35000">
                  <a:srgbClr val="F7BDBC"/>
                </a:gs>
                <a:gs pos="100000">
                  <a:srgbClr val="FDE5E4"/>
                </a:gs>
              </a:gsLst>
              <a:lin ang="16200000" scaled="0"/>
            </a:gradFill>
            <a:ln w="9525" cap="rnd">
              <a:solidFill>
                <a:srgbClr val="A72E29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</a:t>
            </a:r>
          </a:p>
        </p:txBody>
      </p:sp>
      <p:sp>
        <p:nvSpPr>
          <p:cNvPr id="143" name="Shape 143"/>
          <p:cNvSpPr/>
          <p:nvPr>
            <p:ph type="body" sz="half" idx="1"/>
          </p:nvPr>
        </p:nvSpPr>
        <p:spPr>
          <a:xfrm>
            <a:off x="952500" y="5305413"/>
            <a:ext cx="11099800" cy="3584587"/>
          </a:xfrm>
          <a:prstGeom prst="rect">
            <a:avLst/>
          </a:prstGeom>
        </p:spPr>
        <p:txBody>
          <a:bodyPr/>
          <a:lstStyle/>
          <a:p>
            <a:pPr marL="280034" indent="-280034" defTabSz="368045">
              <a:spcBef>
                <a:spcPts val="1100"/>
              </a:spcBef>
              <a:defRPr sz="2268"/>
            </a:pPr>
            <a:r>
              <a:t>30 months (Jan 2016 - Jun 2018), seven partners, three broad areas of work</a:t>
            </a:r>
          </a:p>
          <a:p>
            <a:pPr lvl="1" marL="560069" indent="-280034" defTabSz="368045">
              <a:spcBef>
                <a:spcPts val="1100"/>
              </a:spcBef>
              <a:defRPr sz="226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Measure</a:t>
            </a:r>
            <a:r>
              <a:t> prevalence and character of middlebox interference</a:t>
            </a:r>
          </a:p>
          <a:p>
            <a:pPr lvl="1" marL="560069" indent="-280034" defTabSz="368045">
              <a:spcBef>
                <a:spcPts val="1100"/>
              </a:spcBef>
              <a:defRPr sz="2268"/>
            </a:pPr>
            <a:r>
              <a:t>Develop an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architecture</a:t>
            </a:r>
            <a:r>
              <a:t> and protocols for explicit cooperation </a:t>
            </a:r>
            <a:br/>
            <a:r>
              <a:t>between middleboxes and endpoints</a:t>
            </a:r>
          </a:p>
          <a:p>
            <a:pPr lvl="1" marL="560069" indent="-280034" defTabSz="368045">
              <a:spcBef>
                <a:spcPts val="1100"/>
              </a:spcBef>
              <a:defRPr sz="226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Experiment</a:t>
            </a:r>
            <a:r>
              <a:t> with pilot implementations of this architecture</a:t>
            </a:r>
          </a:p>
          <a:p>
            <a:pPr marL="280034" indent="-280034" defTabSz="368045">
              <a:spcBef>
                <a:spcPts val="1100"/>
              </a:spcBef>
              <a:defRPr sz="2268"/>
            </a:pPr>
            <a:r>
              <a:t>Strong interaction with relevant standards organizations for impact on deployment</a:t>
            </a:r>
          </a:p>
          <a:p>
            <a:pPr marL="280034" indent="-280034" defTabSz="368045">
              <a:spcBef>
                <a:spcPts val="1100"/>
              </a:spcBef>
              <a:defRPr sz="226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FIRE testbed (MONROE) support</a:t>
            </a:r>
            <a:r>
              <a:t> for measurement as well as experimentation, </a:t>
            </a:r>
            <a:br/>
            <a:r>
              <a:t>especially on mobile broadband access networks</a:t>
            </a:r>
          </a:p>
        </p:txBody>
      </p:sp>
      <p:sp>
        <p:nvSpPr>
          <p:cNvPr id="144" name="Shape 144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8376" y="2270632"/>
            <a:ext cx="7068048" cy="30025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Consortium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1400"/>
              </a:spcBef>
              <a:defRPr sz="2880"/>
            </a:pPr>
            <a:r>
              <a:t>Swiss Federal Institute of Technology (ETH)</a:t>
            </a:r>
            <a:br/>
            <a:r>
              <a:t>Zürich, Switzerland (Coordinator)</a:t>
            </a:r>
          </a:p>
          <a:p>
            <a:pPr marL="355600" indent="-355600" defTabSz="467359">
              <a:spcBef>
                <a:spcPts val="1400"/>
              </a:spcBef>
              <a:defRPr sz="2880"/>
            </a:pPr>
            <a:r>
              <a:t>Telefonica R&amp;D (TID)</a:t>
            </a:r>
            <a:br/>
            <a:r>
              <a:t>Barcelona, Spain (Technical Coordinator)</a:t>
            </a:r>
          </a:p>
          <a:p>
            <a:pPr marL="355600" indent="-355600" defTabSz="467359">
              <a:spcBef>
                <a:spcPts val="1400"/>
              </a:spcBef>
              <a:defRPr sz="2880"/>
            </a:pPr>
            <a:r>
              <a:t>Alcatel-Lucent, Cambridge, England</a:t>
            </a:r>
          </a:p>
          <a:p>
            <a:pPr marL="355600" indent="-355600" defTabSz="467359">
              <a:spcBef>
                <a:spcPts val="1400"/>
              </a:spcBef>
              <a:defRPr sz="2880"/>
            </a:pPr>
            <a:r>
              <a:t>Simula Research Laboratory, Oslo, Norway</a:t>
            </a:r>
          </a:p>
          <a:p>
            <a:pPr marL="355600" indent="-355600" defTabSz="467359">
              <a:spcBef>
                <a:spcPts val="1400"/>
              </a:spcBef>
              <a:defRPr sz="2880"/>
            </a:pPr>
            <a:r>
              <a:t>University of Aberdeen, Scotland</a:t>
            </a:r>
          </a:p>
          <a:p>
            <a:pPr marL="355600" indent="-355600" defTabSz="467359">
              <a:spcBef>
                <a:spcPts val="1400"/>
              </a:spcBef>
              <a:defRPr sz="2880"/>
            </a:pPr>
            <a:r>
              <a:t>University of Liege, Belgium</a:t>
            </a:r>
          </a:p>
          <a:p>
            <a:pPr marL="355600" indent="-355600" defTabSz="467359">
              <a:spcBef>
                <a:spcPts val="1400"/>
              </a:spcBef>
              <a:defRPr sz="2880"/>
            </a:pPr>
            <a:r>
              <a:t>Zürich University of Applied Sciences</a:t>
            </a:r>
            <a:br/>
            <a:r>
              <a:t>Winterthur, Switzerland</a:t>
            </a:r>
          </a:p>
          <a:p>
            <a:pPr marL="355600" indent="-355600" defTabSz="467359">
              <a:spcBef>
                <a:spcPts val="1400"/>
              </a:spcBef>
              <a:defRPr b="1" sz="288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https://www.mami-project.eu</a:t>
            </a:r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xfrm>
            <a:off x="6369062" y="9251950"/>
            <a:ext cx="253976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44100" y="4743450"/>
            <a:ext cx="190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94192" y="3719176"/>
            <a:ext cx="2204816" cy="789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06000" y="2876550"/>
            <a:ext cx="1981200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944100" y="5956300"/>
            <a:ext cx="1905000" cy="584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623834" y="5404786"/>
            <a:ext cx="2545532" cy="536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asted-image.tiff"/>
          <p:cNvPicPr>
            <a:picLocks noChangeAspect="1"/>
          </p:cNvPicPr>
          <p:nvPr/>
        </p:nvPicPr>
        <p:blipFill>
          <a:blip r:embed="rId8">
            <a:extLst/>
          </a:blip>
          <a:srcRect l="4390" t="8501" r="11892" b="10029"/>
          <a:stretch>
            <a:fillRect/>
          </a:stretch>
        </p:blipFill>
        <p:spPr>
          <a:xfrm>
            <a:off x="9955559" y="7604521"/>
            <a:ext cx="1913782" cy="7035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asted-image.tif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320659" y="6629400"/>
            <a:ext cx="1151883" cy="83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