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64" r:id="rId4"/>
    <p:sldId id="261" r:id="rId5"/>
    <p:sldId id="271" r:id="rId6"/>
    <p:sldId id="272" r:id="rId7"/>
    <p:sldId id="259" r:id="rId8"/>
    <p:sldId id="260" r:id="rId9"/>
    <p:sldId id="262" r:id="rId10"/>
    <p:sldId id="266" r:id="rId11"/>
    <p:sldId id="267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0F0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AEFE3-372E-4E86-B30F-C162D55EBCFC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D2C53-0DC1-4B19-8670-F3FE30CA2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139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D2C53-0DC1-4B19-8670-F3FE30CA2F3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407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D2C53-0DC1-4B19-8670-F3FE30CA2F3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439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D2C53-0DC1-4B19-8670-F3FE30CA2F3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578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D2C53-0DC1-4B19-8670-F3FE30CA2F3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387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D2C53-0DC1-4B19-8670-F3FE30CA2F3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30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D2C53-0DC1-4B19-8670-F3FE30CA2F3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857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D2C53-0DC1-4B19-8670-F3FE30CA2F3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007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D2C53-0DC1-4B19-8670-F3FE30CA2F3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305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D2C53-0DC1-4B19-8670-F3FE30CA2F3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021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D2C53-0DC1-4B19-8670-F3FE30CA2F3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988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D2C53-0DC1-4B19-8670-F3FE30CA2F3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348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D2C53-0DC1-4B19-8670-F3FE30CA2F3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326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D2C53-0DC1-4B19-8670-F3FE30CA2F3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00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EA10B8-9214-40DC-8BC1-9E9E2085DFB7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C5A932-D5BA-4B4F-A18A-F8299C78454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01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10B8-9214-40DC-8BC1-9E9E2085DFB7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A932-D5BA-4B4F-A18A-F8299C7845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10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10B8-9214-40DC-8BC1-9E9E2085DFB7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A932-D5BA-4B4F-A18A-F8299C7845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18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10B8-9214-40DC-8BC1-9E9E2085DFB7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A932-D5BA-4B4F-A18A-F8299C7845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32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10B8-9214-40DC-8BC1-9E9E2085DFB7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A932-D5BA-4B4F-A18A-F8299C78454E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0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10B8-9214-40DC-8BC1-9E9E2085DFB7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A932-D5BA-4B4F-A18A-F8299C7845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5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10B8-9214-40DC-8BC1-9E9E2085DFB7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A932-D5BA-4B4F-A18A-F8299C7845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74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10B8-9214-40DC-8BC1-9E9E2085DFB7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A932-D5BA-4B4F-A18A-F8299C7845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76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10B8-9214-40DC-8BC1-9E9E2085DFB7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A932-D5BA-4B4F-A18A-F8299C7845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81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10B8-9214-40DC-8BC1-9E9E2085DFB7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A932-D5BA-4B4F-A18A-F8299C7845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08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10B8-9214-40DC-8BC1-9E9E2085DFB7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A932-D5BA-4B4F-A18A-F8299C7845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84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0EA10B8-9214-40DC-8BC1-9E9E2085DFB7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5C5A932-D5BA-4B4F-A18A-F8299C7845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6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18017BD-F801-4BEB-98C1-76E189DA5C95}"/>
              </a:ext>
            </a:extLst>
          </p:cNvPr>
          <p:cNvSpPr/>
          <p:nvPr/>
        </p:nvSpPr>
        <p:spPr>
          <a:xfrm>
            <a:off x="1615736" y="3429000"/>
            <a:ext cx="9037468" cy="707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531AC-18C7-45BC-A1B7-9402B7B60B94}"/>
              </a:ext>
            </a:extLst>
          </p:cNvPr>
          <p:cNvSpPr/>
          <p:nvPr/>
        </p:nvSpPr>
        <p:spPr>
          <a:xfrm>
            <a:off x="275209" y="292963"/>
            <a:ext cx="11638624" cy="630314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FFFF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99D2039-1F81-4F98-A792-25766333F876}"/>
              </a:ext>
            </a:extLst>
          </p:cNvPr>
          <p:cNvGrpSpPr/>
          <p:nvPr/>
        </p:nvGrpSpPr>
        <p:grpSpPr>
          <a:xfrm>
            <a:off x="168676" y="176007"/>
            <a:ext cx="727969" cy="676250"/>
            <a:chOff x="168676" y="149373"/>
            <a:chExt cx="727969" cy="6762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A9C920BF-A77D-4BA8-9D5C-F12AB720D183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2582BEF5-B4EA-451B-B148-717D77B0727A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EDA5421-68C9-47F6-9C5B-32ED7ADF9633}"/>
              </a:ext>
            </a:extLst>
          </p:cNvPr>
          <p:cNvGrpSpPr/>
          <p:nvPr/>
        </p:nvGrpSpPr>
        <p:grpSpPr>
          <a:xfrm rot="10800000">
            <a:off x="11292397" y="6030829"/>
            <a:ext cx="727969" cy="676250"/>
            <a:chOff x="168676" y="149373"/>
            <a:chExt cx="727969" cy="676250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C7E8F32-F511-4FD6-89DF-C69BF4EF9555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30313FD-7EFC-4445-9224-26DCD00561FE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1E6DD85-67A3-4A6B-A567-76EA0D510C25}"/>
              </a:ext>
            </a:extLst>
          </p:cNvPr>
          <p:cNvGrpSpPr/>
          <p:nvPr/>
        </p:nvGrpSpPr>
        <p:grpSpPr>
          <a:xfrm rot="5400000">
            <a:off x="11336011" y="201867"/>
            <a:ext cx="727969" cy="676250"/>
            <a:chOff x="168676" y="149373"/>
            <a:chExt cx="727969" cy="67625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C8B1BAF1-6A28-4F12-AA91-505A5F6EC6E9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EFF48A79-1A10-4FCC-A87D-2D3CB05F1DAA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E2BDB0FC-0E94-4172-9B20-58B0DC208427}"/>
              </a:ext>
            </a:extLst>
          </p:cNvPr>
          <p:cNvGrpSpPr/>
          <p:nvPr/>
        </p:nvGrpSpPr>
        <p:grpSpPr>
          <a:xfrm rot="16200000">
            <a:off x="143525" y="6020404"/>
            <a:ext cx="727969" cy="676250"/>
            <a:chOff x="168676" y="149373"/>
            <a:chExt cx="727969" cy="676250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EBF0E15-ABD0-4A1B-83B2-176C0751BD5E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3CDB7C1E-A5DE-4A2A-BB1C-E8B4835F083E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71BE2B6-A51F-4A7A-BE08-C98BF27B7690}"/>
              </a:ext>
            </a:extLst>
          </p:cNvPr>
          <p:cNvSpPr txBox="1"/>
          <p:nvPr/>
        </p:nvSpPr>
        <p:spPr>
          <a:xfrm>
            <a:off x="912952" y="2198002"/>
            <a:ext cx="108363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/>
              <a:t>Исследование нелинейных свойств </a:t>
            </a:r>
          </a:p>
          <a:p>
            <a:pPr algn="ctr"/>
            <a:r>
              <a:rPr lang="ru-RU" sz="4000" dirty="0"/>
              <a:t>высокотемпературных сверхпроводников </a:t>
            </a:r>
            <a:r>
              <a:rPr lang="en-US" sz="4000" dirty="0"/>
              <a:t>YBCO</a:t>
            </a:r>
            <a:r>
              <a:rPr lang="ru-RU" sz="4000" dirty="0"/>
              <a:t> </a:t>
            </a:r>
          </a:p>
          <a:p>
            <a:pPr algn="ctr"/>
            <a:r>
              <a:rPr lang="ru-RU" sz="4000" dirty="0"/>
              <a:t>с помощью локальной методики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22E13B-287D-4F70-B5F5-2F4A6B01D270}"/>
              </a:ext>
            </a:extLst>
          </p:cNvPr>
          <p:cNvSpPr txBox="1"/>
          <p:nvPr/>
        </p:nvSpPr>
        <p:spPr>
          <a:xfrm>
            <a:off x="275209" y="4674053"/>
            <a:ext cx="5595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Выполнили: Горюнов О.А., Савельев А.С.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406B00-43E3-4A92-80D1-FF0DA7A3A12C}"/>
              </a:ext>
            </a:extLst>
          </p:cNvPr>
          <p:cNvSpPr txBox="1"/>
          <p:nvPr/>
        </p:nvSpPr>
        <p:spPr>
          <a:xfrm>
            <a:off x="275209" y="5103466"/>
            <a:ext cx="4935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Научный руководитель: Пестов Е.Е.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06FCF48-F8EE-4E78-B1B2-F93F69D4D887}"/>
              </a:ext>
            </a:extLst>
          </p:cNvPr>
          <p:cNvSpPr/>
          <p:nvPr/>
        </p:nvSpPr>
        <p:spPr>
          <a:xfrm>
            <a:off x="221942" y="4410880"/>
            <a:ext cx="502523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0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18017BD-F801-4BEB-98C1-76E189DA5C95}"/>
              </a:ext>
            </a:extLst>
          </p:cNvPr>
          <p:cNvSpPr/>
          <p:nvPr/>
        </p:nvSpPr>
        <p:spPr>
          <a:xfrm>
            <a:off x="1615736" y="3429000"/>
            <a:ext cx="9037468" cy="707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531AC-18C7-45BC-A1B7-9402B7B60B94}"/>
              </a:ext>
            </a:extLst>
          </p:cNvPr>
          <p:cNvSpPr/>
          <p:nvPr/>
        </p:nvSpPr>
        <p:spPr>
          <a:xfrm>
            <a:off x="275209" y="292963"/>
            <a:ext cx="11638624" cy="630314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FFFF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99D2039-1F81-4F98-A792-25766333F876}"/>
              </a:ext>
            </a:extLst>
          </p:cNvPr>
          <p:cNvGrpSpPr/>
          <p:nvPr/>
        </p:nvGrpSpPr>
        <p:grpSpPr>
          <a:xfrm>
            <a:off x="168676" y="176007"/>
            <a:ext cx="727969" cy="676250"/>
            <a:chOff x="168676" y="149373"/>
            <a:chExt cx="727969" cy="6762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A9C920BF-A77D-4BA8-9D5C-F12AB720D183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2582BEF5-B4EA-451B-B148-717D77B0727A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EDA5421-68C9-47F6-9C5B-32ED7ADF9633}"/>
              </a:ext>
            </a:extLst>
          </p:cNvPr>
          <p:cNvGrpSpPr/>
          <p:nvPr/>
        </p:nvGrpSpPr>
        <p:grpSpPr>
          <a:xfrm rot="10800000">
            <a:off x="11292397" y="6030829"/>
            <a:ext cx="727969" cy="676250"/>
            <a:chOff x="168676" y="149373"/>
            <a:chExt cx="727969" cy="676250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C7E8F32-F511-4FD6-89DF-C69BF4EF9555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30313FD-7EFC-4445-9224-26DCD00561FE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1E6DD85-67A3-4A6B-A567-76EA0D510C25}"/>
              </a:ext>
            </a:extLst>
          </p:cNvPr>
          <p:cNvGrpSpPr/>
          <p:nvPr/>
        </p:nvGrpSpPr>
        <p:grpSpPr>
          <a:xfrm rot="5400000">
            <a:off x="11336011" y="201867"/>
            <a:ext cx="727969" cy="676250"/>
            <a:chOff x="168676" y="149373"/>
            <a:chExt cx="727969" cy="67625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C8B1BAF1-6A28-4F12-AA91-505A5F6EC6E9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EFF48A79-1A10-4FCC-A87D-2D3CB05F1DAA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E2BDB0FC-0E94-4172-9B20-58B0DC208427}"/>
              </a:ext>
            </a:extLst>
          </p:cNvPr>
          <p:cNvGrpSpPr/>
          <p:nvPr/>
        </p:nvGrpSpPr>
        <p:grpSpPr>
          <a:xfrm rot="16200000">
            <a:off x="143525" y="6020404"/>
            <a:ext cx="727969" cy="676250"/>
            <a:chOff x="168676" y="149373"/>
            <a:chExt cx="727969" cy="676250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EBF0E15-ABD0-4A1B-83B2-176C0751BD5E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3CDB7C1E-A5DE-4A2A-BB1C-E8B4835F083E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6959B8C-5BC0-42BA-AD9A-96255BE88AE1}"/>
              </a:ext>
            </a:extLst>
          </p:cNvPr>
          <p:cNvSpPr/>
          <p:nvPr/>
        </p:nvSpPr>
        <p:spPr>
          <a:xfrm>
            <a:off x="221942" y="1083076"/>
            <a:ext cx="11709646" cy="1065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E800C6-1A8F-4F71-8404-BC35E7C27152}"/>
              </a:ext>
            </a:extLst>
          </p:cNvPr>
          <p:cNvSpPr txBox="1"/>
          <p:nvPr/>
        </p:nvSpPr>
        <p:spPr>
          <a:xfrm>
            <a:off x="3655493" y="408752"/>
            <a:ext cx="4842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ПОЛУЧЕННЫЕ РЕЗУЛЬТАТЫ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A1BF006-3DBE-4B9F-985B-C474523385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1" t="5734" r="7760" b="6186"/>
          <a:stretch/>
        </p:blipFill>
        <p:spPr>
          <a:xfrm>
            <a:off x="2646820" y="1247262"/>
            <a:ext cx="6541567" cy="531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6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18017BD-F801-4BEB-98C1-76E189DA5C95}"/>
              </a:ext>
            </a:extLst>
          </p:cNvPr>
          <p:cNvSpPr/>
          <p:nvPr/>
        </p:nvSpPr>
        <p:spPr>
          <a:xfrm>
            <a:off x="1615736" y="3429000"/>
            <a:ext cx="9037468" cy="707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531AC-18C7-45BC-A1B7-9402B7B60B94}"/>
              </a:ext>
            </a:extLst>
          </p:cNvPr>
          <p:cNvSpPr/>
          <p:nvPr/>
        </p:nvSpPr>
        <p:spPr>
          <a:xfrm>
            <a:off x="275209" y="292963"/>
            <a:ext cx="11638624" cy="630314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FFFF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99D2039-1F81-4F98-A792-25766333F876}"/>
              </a:ext>
            </a:extLst>
          </p:cNvPr>
          <p:cNvGrpSpPr/>
          <p:nvPr/>
        </p:nvGrpSpPr>
        <p:grpSpPr>
          <a:xfrm>
            <a:off x="168676" y="176007"/>
            <a:ext cx="727969" cy="676250"/>
            <a:chOff x="168676" y="149373"/>
            <a:chExt cx="727969" cy="6762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A9C920BF-A77D-4BA8-9D5C-F12AB720D183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2582BEF5-B4EA-451B-B148-717D77B0727A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EDA5421-68C9-47F6-9C5B-32ED7ADF9633}"/>
              </a:ext>
            </a:extLst>
          </p:cNvPr>
          <p:cNvGrpSpPr/>
          <p:nvPr/>
        </p:nvGrpSpPr>
        <p:grpSpPr>
          <a:xfrm rot="10800000">
            <a:off x="11292397" y="6030829"/>
            <a:ext cx="727969" cy="676250"/>
            <a:chOff x="168676" y="149373"/>
            <a:chExt cx="727969" cy="676250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C7E8F32-F511-4FD6-89DF-C69BF4EF9555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30313FD-7EFC-4445-9224-26DCD00561FE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1E6DD85-67A3-4A6B-A567-76EA0D510C25}"/>
              </a:ext>
            </a:extLst>
          </p:cNvPr>
          <p:cNvGrpSpPr/>
          <p:nvPr/>
        </p:nvGrpSpPr>
        <p:grpSpPr>
          <a:xfrm rot="5400000">
            <a:off x="11336011" y="201867"/>
            <a:ext cx="727969" cy="676250"/>
            <a:chOff x="168676" y="149373"/>
            <a:chExt cx="727969" cy="67625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C8B1BAF1-6A28-4F12-AA91-505A5F6EC6E9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EFF48A79-1A10-4FCC-A87D-2D3CB05F1DAA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E2BDB0FC-0E94-4172-9B20-58B0DC208427}"/>
              </a:ext>
            </a:extLst>
          </p:cNvPr>
          <p:cNvGrpSpPr/>
          <p:nvPr/>
        </p:nvGrpSpPr>
        <p:grpSpPr>
          <a:xfrm rot="16200000">
            <a:off x="143525" y="6020404"/>
            <a:ext cx="727969" cy="676250"/>
            <a:chOff x="168676" y="149373"/>
            <a:chExt cx="727969" cy="676250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EBF0E15-ABD0-4A1B-83B2-176C0751BD5E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3CDB7C1E-A5DE-4A2A-BB1C-E8B4835F083E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6959B8C-5BC0-42BA-AD9A-96255BE88AE1}"/>
              </a:ext>
            </a:extLst>
          </p:cNvPr>
          <p:cNvSpPr/>
          <p:nvPr/>
        </p:nvSpPr>
        <p:spPr>
          <a:xfrm>
            <a:off x="221942" y="1083076"/>
            <a:ext cx="11709646" cy="1065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E800C6-1A8F-4F71-8404-BC35E7C27152}"/>
              </a:ext>
            </a:extLst>
          </p:cNvPr>
          <p:cNvSpPr txBox="1"/>
          <p:nvPr/>
        </p:nvSpPr>
        <p:spPr>
          <a:xfrm>
            <a:off x="5185623" y="382891"/>
            <a:ext cx="1782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ВЫВОДЫ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0DA5E7-50CB-4FB3-A3DA-3834C5770E10}"/>
                  </a:ext>
                </a:extLst>
              </p:cNvPr>
              <p:cNvSpPr txBox="1"/>
              <p:nvPr/>
            </p:nvSpPr>
            <p:spPr>
              <a:xfrm>
                <a:off x="716325" y="1261369"/>
                <a:ext cx="10836290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800" dirty="0"/>
                  <a:t>Познакомились с нелинейной локальной СВЧ методикой и изучили основные свойства сверхпроводников;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800" dirty="0"/>
                  <a:t>По полученным результатам: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sz="2800" dirty="0"/>
                  <a:t>Разброс критической температуры в плёнке </a:t>
                </a:r>
                <a:r>
                  <a:rPr lang="en-US" sz="2800" dirty="0"/>
                  <a:t>YBCO</a:t>
                </a:r>
                <a:r>
                  <a:rPr lang="ru-RU" sz="2800" dirty="0"/>
                  <a:t>, измеренной с помощью нелинейной ближнепольной СВЧ микроскопии составил величину порядка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К</m:t>
                    </m:r>
                  </m:oMath>
                </a14:m>
                <a:r>
                  <a:rPr lang="ru-RU" sz="2800" dirty="0"/>
                  <a:t>;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88,8 ±</m:t>
                          </m:r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sz="2800" dirty="0"/>
                  <a:t>Видна неоднородность критического тока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в образце;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sz="2800" dirty="0"/>
                  <a:t>Наличие двух пиков нелинейности на температурной зависимости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800" dirty="0"/>
                  <a:t> связано, по-видимому, с наличием нескольких сверхпроводящих фаз.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0DA5E7-50CB-4FB3-A3DA-3834C5770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25" y="1261369"/>
                <a:ext cx="10836290" cy="4832092"/>
              </a:xfrm>
              <a:prstGeom prst="rect">
                <a:avLst/>
              </a:prstGeom>
              <a:blipFill>
                <a:blip r:embed="rId3"/>
                <a:stretch>
                  <a:fillRect l="-1013" t="-1261" r="-1801" b="-26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404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18017BD-F801-4BEB-98C1-76E189DA5C95}"/>
              </a:ext>
            </a:extLst>
          </p:cNvPr>
          <p:cNvSpPr/>
          <p:nvPr/>
        </p:nvSpPr>
        <p:spPr>
          <a:xfrm>
            <a:off x="1615736" y="3429000"/>
            <a:ext cx="9037468" cy="707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531AC-18C7-45BC-A1B7-9402B7B60B94}"/>
              </a:ext>
            </a:extLst>
          </p:cNvPr>
          <p:cNvSpPr/>
          <p:nvPr/>
        </p:nvSpPr>
        <p:spPr>
          <a:xfrm>
            <a:off x="275209" y="292963"/>
            <a:ext cx="11638624" cy="630314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FFFF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99D2039-1F81-4F98-A792-25766333F876}"/>
              </a:ext>
            </a:extLst>
          </p:cNvPr>
          <p:cNvGrpSpPr/>
          <p:nvPr/>
        </p:nvGrpSpPr>
        <p:grpSpPr>
          <a:xfrm>
            <a:off x="168676" y="176007"/>
            <a:ext cx="727969" cy="676250"/>
            <a:chOff x="168676" y="149373"/>
            <a:chExt cx="727969" cy="6762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A9C920BF-A77D-4BA8-9D5C-F12AB720D183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2582BEF5-B4EA-451B-B148-717D77B0727A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EDA5421-68C9-47F6-9C5B-32ED7ADF9633}"/>
              </a:ext>
            </a:extLst>
          </p:cNvPr>
          <p:cNvGrpSpPr/>
          <p:nvPr/>
        </p:nvGrpSpPr>
        <p:grpSpPr>
          <a:xfrm rot="10800000">
            <a:off x="11292397" y="6030829"/>
            <a:ext cx="727969" cy="676250"/>
            <a:chOff x="168676" y="149373"/>
            <a:chExt cx="727969" cy="676250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C7E8F32-F511-4FD6-89DF-C69BF4EF9555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30313FD-7EFC-4445-9224-26DCD00561FE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1E6DD85-67A3-4A6B-A567-76EA0D510C25}"/>
              </a:ext>
            </a:extLst>
          </p:cNvPr>
          <p:cNvGrpSpPr/>
          <p:nvPr/>
        </p:nvGrpSpPr>
        <p:grpSpPr>
          <a:xfrm rot="5400000">
            <a:off x="11336011" y="201867"/>
            <a:ext cx="727969" cy="676250"/>
            <a:chOff x="168676" y="149373"/>
            <a:chExt cx="727969" cy="67625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C8B1BAF1-6A28-4F12-AA91-505A5F6EC6E9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EFF48A79-1A10-4FCC-A87D-2D3CB05F1DAA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E2BDB0FC-0E94-4172-9B20-58B0DC208427}"/>
              </a:ext>
            </a:extLst>
          </p:cNvPr>
          <p:cNvGrpSpPr/>
          <p:nvPr/>
        </p:nvGrpSpPr>
        <p:grpSpPr>
          <a:xfrm rot="16200000">
            <a:off x="143525" y="6020404"/>
            <a:ext cx="727969" cy="676250"/>
            <a:chOff x="168676" y="149373"/>
            <a:chExt cx="727969" cy="676250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EBF0E15-ABD0-4A1B-83B2-176C0751BD5E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3CDB7C1E-A5DE-4A2A-BB1C-E8B4835F083E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71BE2B6-A51F-4A7A-BE08-C98BF27B7690}"/>
              </a:ext>
            </a:extLst>
          </p:cNvPr>
          <p:cNvSpPr txBox="1"/>
          <p:nvPr/>
        </p:nvSpPr>
        <p:spPr>
          <a:xfrm>
            <a:off x="1967589" y="2736650"/>
            <a:ext cx="8253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710030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18017BD-F801-4BEB-98C1-76E189DA5C95}"/>
              </a:ext>
            </a:extLst>
          </p:cNvPr>
          <p:cNvSpPr/>
          <p:nvPr/>
        </p:nvSpPr>
        <p:spPr>
          <a:xfrm>
            <a:off x="1615736" y="3429000"/>
            <a:ext cx="9037468" cy="707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531AC-18C7-45BC-A1B7-9402B7B60B94}"/>
              </a:ext>
            </a:extLst>
          </p:cNvPr>
          <p:cNvSpPr/>
          <p:nvPr/>
        </p:nvSpPr>
        <p:spPr>
          <a:xfrm>
            <a:off x="275209" y="292963"/>
            <a:ext cx="11638624" cy="630314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FFFF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99D2039-1F81-4F98-A792-25766333F876}"/>
              </a:ext>
            </a:extLst>
          </p:cNvPr>
          <p:cNvGrpSpPr/>
          <p:nvPr/>
        </p:nvGrpSpPr>
        <p:grpSpPr>
          <a:xfrm>
            <a:off x="168676" y="176007"/>
            <a:ext cx="727969" cy="676250"/>
            <a:chOff x="168676" y="149373"/>
            <a:chExt cx="727969" cy="6762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A9C920BF-A77D-4BA8-9D5C-F12AB720D183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2582BEF5-B4EA-451B-B148-717D77B0727A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EDA5421-68C9-47F6-9C5B-32ED7ADF9633}"/>
              </a:ext>
            </a:extLst>
          </p:cNvPr>
          <p:cNvGrpSpPr/>
          <p:nvPr/>
        </p:nvGrpSpPr>
        <p:grpSpPr>
          <a:xfrm rot="10800000">
            <a:off x="11292397" y="6030829"/>
            <a:ext cx="727969" cy="676250"/>
            <a:chOff x="168676" y="149373"/>
            <a:chExt cx="727969" cy="676250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C7E8F32-F511-4FD6-89DF-C69BF4EF9555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30313FD-7EFC-4445-9224-26DCD00561FE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1E6DD85-67A3-4A6B-A567-76EA0D510C25}"/>
              </a:ext>
            </a:extLst>
          </p:cNvPr>
          <p:cNvGrpSpPr/>
          <p:nvPr/>
        </p:nvGrpSpPr>
        <p:grpSpPr>
          <a:xfrm rot="5400000">
            <a:off x="11336011" y="201867"/>
            <a:ext cx="727969" cy="676250"/>
            <a:chOff x="168676" y="149373"/>
            <a:chExt cx="727969" cy="67625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C8B1BAF1-6A28-4F12-AA91-505A5F6EC6E9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EFF48A79-1A10-4FCC-A87D-2D3CB05F1DAA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E2BDB0FC-0E94-4172-9B20-58B0DC208427}"/>
              </a:ext>
            </a:extLst>
          </p:cNvPr>
          <p:cNvGrpSpPr/>
          <p:nvPr/>
        </p:nvGrpSpPr>
        <p:grpSpPr>
          <a:xfrm rot="16200000">
            <a:off x="143525" y="6020404"/>
            <a:ext cx="727969" cy="676250"/>
            <a:chOff x="168676" y="149373"/>
            <a:chExt cx="727969" cy="676250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EBF0E15-ABD0-4A1B-83B2-176C0751BD5E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3CDB7C1E-A5DE-4A2A-BB1C-E8B4835F083E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F7FD001-33E6-4708-9F51-1077EC6218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2" t="25783" r="26473" b="31780"/>
          <a:stretch/>
        </p:blipFill>
        <p:spPr>
          <a:xfrm>
            <a:off x="1184405" y="341796"/>
            <a:ext cx="4483223" cy="2587531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987E0CF-B0D5-495D-8D98-702C092523C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6" t="17476" r="27638" b="32297"/>
          <a:stretch/>
        </p:blipFill>
        <p:spPr>
          <a:xfrm>
            <a:off x="7382802" y="380742"/>
            <a:ext cx="3534514" cy="258753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87EA15B-AA6D-4399-B3E2-8FB5CD95B8C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8" t="34305" r="15502" b="30226"/>
          <a:stretch/>
        </p:blipFill>
        <p:spPr>
          <a:xfrm>
            <a:off x="6772818" y="3762628"/>
            <a:ext cx="4754482" cy="21568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EC641A0F-E0B3-4683-BF87-8FDE8B65BB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8867" r="-2006" b="20518"/>
          <a:stretch/>
        </p:blipFill>
        <p:spPr>
          <a:xfrm>
            <a:off x="560712" y="3713640"/>
            <a:ext cx="5927324" cy="220582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FD849CE-A1F4-4499-8249-E28DD04EBCEC}"/>
              </a:ext>
            </a:extLst>
          </p:cNvPr>
          <p:cNvSpPr txBox="1"/>
          <p:nvPr/>
        </p:nvSpPr>
        <p:spPr>
          <a:xfrm>
            <a:off x="2260697" y="3125329"/>
            <a:ext cx="2330638" cy="46166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СВЧ - генератор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9BA3A7-A105-460E-96FA-AAC34203EC19}"/>
              </a:ext>
            </a:extLst>
          </p:cNvPr>
          <p:cNvSpPr txBox="1"/>
          <p:nvPr/>
        </p:nvSpPr>
        <p:spPr>
          <a:xfrm>
            <a:off x="7686518" y="3125328"/>
            <a:ext cx="2993320" cy="46166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Усилитель мощности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3E8A4E-A12E-4AB8-9915-072CC2357FB9}"/>
              </a:ext>
            </a:extLst>
          </p:cNvPr>
          <p:cNvSpPr txBox="1"/>
          <p:nvPr/>
        </p:nvSpPr>
        <p:spPr>
          <a:xfrm>
            <a:off x="8561565" y="6056395"/>
            <a:ext cx="1243225" cy="46166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Омметр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215E9F-4C2B-4809-900D-4E2D5BF3C8FF}"/>
              </a:ext>
            </a:extLst>
          </p:cNvPr>
          <p:cNvSpPr txBox="1"/>
          <p:nvPr/>
        </p:nvSpPr>
        <p:spPr>
          <a:xfrm>
            <a:off x="1695700" y="6046108"/>
            <a:ext cx="3657348" cy="46166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Lock-In </a:t>
            </a:r>
            <a:r>
              <a:rPr lang="en-US" sz="2400" dirty="0" err="1"/>
              <a:t>Amlifier</a:t>
            </a:r>
            <a:r>
              <a:rPr lang="ru-RU" sz="2400" dirty="0"/>
              <a:t> (детектор)</a:t>
            </a:r>
          </a:p>
        </p:txBody>
      </p:sp>
    </p:spTree>
    <p:extLst>
      <p:ext uri="{BB962C8B-B14F-4D97-AF65-F5344CB8AC3E}">
        <p14:creationId xmlns:p14="http://schemas.microsoft.com/office/powerpoint/2010/main" val="286096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18017BD-F801-4BEB-98C1-76E189DA5C95}"/>
              </a:ext>
            </a:extLst>
          </p:cNvPr>
          <p:cNvSpPr/>
          <p:nvPr/>
        </p:nvSpPr>
        <p:spPr>
          <a:xfrm>
            <a:off x="1615736" y="3429000"/>
            <a:ext cx="9037468" cy="707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531AC-18C7-45BC-A1B7-9402B7B60B94}"/>
              </a:ext>
            </a:extLst>
          </p:cNvPr>
          <p:cNvSpPr/>
          <p:nvPr/>
        </p:nvSpPr>
        <p:spPr>
          <a:xfrm>
            <a:off x="275209" y="292963"/>
            <a:ext cx="11638624" cy="630314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FFFF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99D2039-1F81-4F98-A792-25766333F876}"/>
              </a:ext>
            </a:extLst>
          </p:cNvPr>
          <p:cNvGrpSpPr/>
          <p:nvPr/>
        </p:nvGrpSpPr>
        <p:grpSpPr>
          <a:xfrm>
            <a:off x="168676" y="176007"/>
            <a:ext cx="727969" cy="676250"/>
            <a:chOff x="168676" y="149373"/>
            <a:chExt cx="727969" cy="6762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A9C920BF-A77D-4BA8-9D5C-F12AB720D183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2582BEF5-B4EA-451B-B148-717D77B0727A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EDA5421-68C9-47F6-9C5B-32ED7ADF9633}"/>
              </a:ext>
            </a:extLst>
          </p:cNvPr>
          <p:cNvGrpSpPr/>
          <p:nvPr/>
        </p:nvGrpSpPr>
        <p:grpSpPr>
          <a:xfrm rot="10800000">
            <a:off x="11292397" y="6030829"/>
            <a:ext cx="727969" cy="676250"/>
            <a:chOff x="168676" y="149373"/>
            <a:chExt cx="727969" cy="676250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C7E8F32-F511-4FD6-89DF-C69BF4EF9555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30313FD-7EFC-4445-9224-26DCD00561FE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1E6DD85-67A3-4A6B-A567-76EA0D510C25}"/>
              </a:ext>
            </a:extLst>
          </p:cNvPr>
          <p:cNvGrpSpPr/>
          <p:nvPr/>
        </p:nvGrpSpPr>
        <p:grpSpPr>
          <a:xfrm rot="5400000">
            <a:off x="11336011" y="201867"/>
            <a:ext cx="727969" cy="676250"/>
            <a:chOff x="168676" y="149373"/>
            <a:chExt cx="727969" cy="67625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C8B1BAF1-6A28-4F12-AA91-505A5F6EC6E9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EFF48A79-1A10-4FCC-A87D-2D3CB05F1DAA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E2BDB0FC-0E94-4172-9B20-58B0DC208427}"/>
              </a:ext>
            </a:extLst>
          </p:cNvPr>
          <p:cNvGrpSpPr/>
          <p:nvPr/>
        </p:nvGrpSpPr>
        <p:grpSpPr>
          <a:xfrm rot="16200000">
            <a:off x="143525" y="6020404"/>
            <a:ext cx="727969" cy="676250"/>
            <a:chOff x="168676" y="149373"/>
            <a:chExt cx="727969" cy="676250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EBF0E15-ABD0-4A1B-83B2-176C0751BD5E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3CDB7C1E-A5DE-4A2A-BB1C-E8B4835F083E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6959B8C-5BC0-42BA-AD9A-96255BE88AE1}"/>
              </a:ext>
            </a:extLst>
          </p:cNvPr>
          <p:cNvSpPr/>
          <p:nvPr/>
        </p:nvSpPr>
        <p:spPr>
          <a:xfrm>
            <a:off x="221942" y="1083076"/>
            <a:ext cx="11709646" cy="1065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E800C6-1A8F-4F71-8404-BC35E7C27152}"/>
              </a:ext>
            </a:extLst>
          </p:cNvPr>
          <p:cNvSpPr txBox="1"/>
          <p:nvPr/>
        </p:nvSpPr>
        <p:spPr>
          <a:xfrm>
            <a:off x="4763039" y="390421"/>
            <a:ext cx="2627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ЦЕЛЬ РАБОТЫ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515BE41-DB58-4A8A-A202-E0E069F1E8B4}"/>
                  </a:ext>
                </a:extLst>
              </p:cNvPr>
              <p:cNvSpPr txBox="1"/>
              <p:nvPr/>
            </p:nvSpPr>
            <p:spPr>
              <a:xfrm>
                <a:off x="559293" y="1511225"/>
                <a:ext cx="938369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800" dirty="0"/>
                  <a:t>Познакомиться с основными свойствами сверхпроводников;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800" dirty="0"/>
                  <a:t>Изучить основные параметры плёнки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𝑌𝐵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ru-RU" sz="2800" dirty="0"/>
                  <a:t> </a:t>
                </a:r>
                <a:r>
                  <a:rPr lang="en-US" sz="2800" dirty="0"/>
                  <a:t>(YBCO) </a:t>
                </a:r>
                <a:r>
                  <a:rPr lang="ru-RU" sz="2800" dirty="0"/>
                  <a:t>с помощью ближнепольной СВЧ методики.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515BE41-DB58-4A8A-A202-E0E069F1E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93" y="1511225"/>
                <a:ext cx="9383697" cy="1815882"/>
              </a:xfrm>
              <a:prstGeom prst="rect">
                <a:avLst/>
              </a:prstGeom>
              <a:blipFill>
                <a:blip r:embed="rId3"/>
                <a:stretch>
                  <a:fillRect l="-1170" t="-3356" r="-1040" b="-87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25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18017BD-F801-4BEB-98C1-76E189DA5C95}"/>
              </a:ext>
            </a:extLst>
          </p:cNvPr>
          <p:cNvSpPr/>
          <p:nvPr/>
        </p:nvSpPr>
        <p:spPr>
          <a:xfrm>
            <a:off x="1615736" y="3429000"/>
            <a:ext cx="9037468" cy="707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531AC-18C7-45BC-A1B7-9402B7B60B94}"/>
              </a:ext>
            </a:extLst>
          </p:cNvPr>
          <p:cNvSpPr/>
          <p:nvPr/>
        </p:nvSpPr>
        <p:spPr>
          <a:xfrm>
            <a:off x="275209" y="239697"/>
            <a:ext cx="11638624" cy="630314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FFFF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99D2039-1F81-4F98-A792-25766333F876}"/>
              </a:ext>
            </a:extLst>
          </p:cNvPr>
          <p:cNvGrpSpPr/>
          <p:nvPr/>
        </p:nvGrpSpPr>
        <p:grpSpPr>
          <a:xfrm>
            <a:off x="168676" y="176007"/>
            <a:ext cx="727969" cy="676250"/>
            <a:chOff x="168676" y="149373"/>
            <a:chExt cx="727969" cy="6762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A9C920BF-A77D-4BA8-9D5C-F12AB720D183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2582BEF5-B4EA-451B-B148-717D77B0727A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EDA5421-68C9-47F6-9C5B-32ED7ADF9633}"/>
              </a:ext>
            </a:extLst>
          </p:cNvPr>
          <p:cNvGrpSpPr/>
          <p:nvPr/>
        </p:nvGrpSpPr>
        <p:grpSpPr>
          <a:xfrm rot="10800000">
            <a:off x="11292397" y="6030829"/>
            <a:ext cx="727969" cy="676250"/>
            <a:chOff x="168676" y="149373"/>
            <a:chExt cx="727969" cy="676250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C7E8F32-F511-4FD6-89DF-C69BF4EF9555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30313FD-7EFC-4445-9224-26DCD00561FE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1E6DD85-67A3-4A6B-A567-76EA0D510C25}"/>
              </a:ext>
            </a:extLst>
          </p:cNvPr>
          <p:cNvGrpSpPr/>
          <p:nvPr/>
        </p:nvGrpSpPr>
        <p:grpSpPr>
          <a:xfrm rot="5400000">
            <a:off x="11336011" y="201867"/>
            <a:ext cx="727969" cy="676250"/>
            <a:chOff x="168676" y="149373"/>
            <a:chExt cx="727969" cy="67625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C8B1BAF1-6A28-4F12-AA91-505A5F6EC6E9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EFF48A79-1A10-4FCC-A87D-2D3CB05F1DAA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E2BDB0FC-0E94-4172-9B20-58B0DC208427}"/>
              </a:ext>
            </a:extLst>
          </p:cNvPr>
          <p:cNvGrpSpPr/>
          <p:nvPr/>
        </p:nvGrpSpPr>
        <p:grpSpPr>
          <a:xfrm rot="16200000">
            <a:off x="143525" y="6020404"/>
            <a:ext cx="727969" cy="676250"/>
            <a:chOff x="168676" y="149373"/>
            <a:chExt cx="727969" cy="676250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EBF0E15-ABD0-4A1B-83B2-176C0751BD5E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3CDB7C1E-A5DE-4A2A-BB1C-E8B4835F083E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6959B8C-5BC0-42BA-AD9A-96255BE88AE1}"/>
              </a:ext>
            </a:extLst>
          </p:cNvPr>
          <p:cNvSpPr/>
          <p:nvPr/>
        </p:nvSpPr>
        <p:spPr>
          <a:xfrm>
            <a:off x="221942" y="940842"/>
            <a:ext cx="11709646" cy="1065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E800C6-1A8F-4F71-8404-BC35E7C27152}"/>
              </a:ext>
            </a:extLst>
          </p:cNvPr>
          <p:cNvSpPr txBox="1"/>
          <p:nvPr/>
        </p:nvSpPr>
        <p:spPr>
          <a:xfrm>
            <a:off x="3196197" y="289290"/>
            <a:ext cx="5876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АКТУАЛЬНОСТЬ ИССЛЕДОВАНИЯ</a:t>
            </a:r>
          </a:p>
        </p:txBody>
      </p:sp>
      <p:pic>
        <p:nvPicPr>
          <p:cNvPr id="1026" name="Picture 2" descr="Московский институт теплотехники разрабатывает поезд на магнитной подушке –  его макет будет продемонстрирован на монорельсовом участке уже в августе">
            <a:extLst>
              <a:ext uri="{FF2B5EF4-FFF2-40B4-BE49-F238E27FC236}">
                <a16:creationId xmlns:a16="http://schemas.microsoft.com/office/drawing/2014/main" id="{15F944CC-C392-4F00-AC40-1484642C3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472" y="1205473"/>
            <a:ext cx="3772116" cy="2334515"/>
          </a:xfrm>
          <a:prstGeom prst="rect">
            <a:avLst/>
          </a:prstGeom>
          <a:ln w="38100" cap="sq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72CBA63-4147-4805-A402-82ED577D47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6031"/>
          <a:stretch/>
        </p:blipFill>
        <p:spPr bwMode="auto">
          <a:xfrm>
            <a:off x="1211936" y="3853615"/>
            <a:ext cx="4368734" cy="2332892"/>
          </a:xfrm>
          <a:prstGeom prst="rect">
            <a:avLst/>
          </a:prstGeom>
          <a:ln w="38100" cap="sq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к устроены сверхпроводящие линии передач">
            <a:extLst>
              <a:ext uri="{FF2B5EF4-FFF2-40B4-BE49-F238E27FC236}">
                <a16:creationId xmlns:a16="http://schemas.microsoft.com/office/drawing/2014/main" id="{67108DBC-9FFD-476F-B403-60722F3C2B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" t="8594" r="5112" b="17978"/>
          <a:stretch/>
        </p:blipFill>
        <p:spPr bwMode="auto">
          <a:xfrm>
            <a:off x="6337737" y="3829015"/>
            <a:ext cx="4368734" cy="2382091"/>
          </a:xfrm>
          <a:prstGeom prst="rect">
            <a:avLst/>
          </a:prstGeom>
          <a:ln w="38100" cap="sq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Сверхпроводящие магниты. Устройство и работа. Применение">
            <a:extLst>
              <a:ext uri="{FF2B5EF4-FFF2-40B4-BE49-F238E27FC236}">
                <a16:creationId xmlns:a16="http://schemas.microsoft.com/office/drawing/2014/main" id="{869F0900-EAC7-426E-83A3-2A7EC1850C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76"/>
          <a:stretch/>
        </p:blipFill>
        <p:spPr bwMode="auto">
          <a:xfrm>
            <a:off x="6337737" y="1193060"/>
            <a:ext cx="3810000" cy="2372423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02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18017BD-F801-4BEB-98C1-76E189DA5C95}"/>
              </a:ext>
            </a:extLst>
          </p:cNvPr>
          <p:cNvSpPr/>
          <p:nvPr/>
        </p:nvSpPr>
        <p:spPr>
          <a:xfrm>
            <a:off x="1615736" y="3429000"/>
            <a:ext cx="9037468" cy="707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531AC-18C7-45BC-A1B7-9402B7B60B94}"/>
              </a:ext>
            </a:extLst>
          </p:cNvPr>
          <p:cNvSpPr/>
          <p:nvPr/>
        </p:nvSpPr>
        <p:spPr>
          <a:xfrm>
            <a:off x="275209" y="292963"/>
            <a:ext cx="11638624" cy="630314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FFFF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99D2039-1F81-4F98-A792-25766333F876}"/>
              </a:ext>
            </a:extLst>
          </p:cNvPr>
          <p:cNvGrpSpPr/>
          <p:nvPr/>
        </p:nvGrpSpPr>
        <p:grpSpPr>
          <a:xfrm>
            <a:off x="168676" y="176007"/>
            <a:ext cx="727969" cy="676250"/>
            <a:chOff x="168676" y="149373"/>
            <a:chExt cx="727969" cy="6762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A9C920BF-A77D-4BA8-9D5C-F12AB720D183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2582BEF5-B4EA-451B-B148-717D77B0727A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EDA5421-68C9-47F6-9C5B-32ED7ADF9633}"/>
              </a:ext>
            </a:extLst>
          </p:cNvPr>
          <p:cNvGrpSpPr/>
          <p:nvPr/>
        </p:nvGrpSpPr>
        <p:grpSpPr>
          <a:xfrm rot="10800000">
            <a:off x="11292397" y="6030829"/>
            <a:ext cx="727969" cy="676250"/>
            <a:chOff x="168676" y="149373"/>
            <a:chExt cx="727969" cy="676250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C7E8F32-F511-4FD6-89DF-C69BF4EF9555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30313FD-7EFC-4445-9224-26DCD00561FE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1E6DD85-67A3-4A6B-A567-76EA0D510C25}"/>
              </a:ext>
            </a:extLst>
          </p:cNvPr>
          <p:cNvGrpSpPr/>
          <p:nvPr/>
        </p:nvGrpSpPr>
        <p:grpSpPr>
          <a:xfrm rot="5400000">
            <a:off x="11336011" y="201867"/>
            <a:ext cx="727969" cy="676250"/>
            <a:chOff x="168676" y="149373"/>
            <a:chExt cx="727969" cy="67625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C8B1BAF1-6A28-4F12-AA91-505A5F6EC6E9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EFF48A79-1A10-4FCC-A87D-2D3CB05F1DAA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E2BDB0FC-0E94-4172-9B20-58B0DC208427}"/>
              </a:ext>
            </a:extLst>
          </p:cNvPr>
          <p:cNvGrpSpPr/>
          <p:nvPr/>
        </p:nvGrpSpPr>
        <p:grpSpPr>
          <a:xfrm rot="16200000">
            <a:off x="143525" y="6020404"/>
            <a:ext cx="727969" cy="676250"/>
            <a:chOff x="168676" y="149373"/>
            <a:chExt cx="727969" cy="676250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EBF0E15-ABD0-4A1B-83B2-176C0751BD5E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3CDB7C1E-A5DE-4A2A-BB1C-E8B4835F083E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6959B8C-5BC0-42BA-AD9A-96255BE88AE1}"/>
              </a:ext>
            </a:extLst>
          </p:cNvPr>
          <p:cNvSpPr/>
          <p:nvPr/>
        </p:nvSpPr>
        <p:spPr>
          <a:xfrm>
            <a:off x="221942" y="1083076"/>
            <a:ext cx="11709646" cy="1065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E800C6-1A8F-4F71-8404-BC35E7C27152}"/>
              </a:ext>
            </a:extLst>
          </p:cNvPr>
          <p:cNvSpPr txBox="1"/>
          <p:nvPr/>
        </p:nvSpPr>
        <p:spPr>
          <a:xfrm>
            <a:off x="2828532" y="382891"/>
            <a:ext cx="6611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СВЕРХПРОВОДНИКИ И ИХ СВОЙСТВА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9B3E9B-660E-45FC-905B-75971753A969}"/>
              </a:ext>
            </a:extLst>
          </p:cNvPr>
          <p:cNvSpPr txBox="1"/>
          <p:nvPr/>
        </p:nvSpPr>
        <p:spPr>
          <a:xfrm>
            <a:off x="1866283" y="444790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а)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B122BF3-EC97-49CC-A6B4-69294143A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83" y="1897950"/>
            <a:ext cx="6075490" cy="33882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FD02ACC-4DEF-4019-98F4-410DAE1A8DBB}"/>
                  </a:ext>
                </a:extLst>
              </p:cNvPr>
              <p:cNvSpPr txBox="1"/>
              <p:nvPr/>
            </p:nvSpPr>
            <p:spPr>
              <a:xfrm>
                <a:off x="1866283" y="5575850"/>
                <a:ext cx="38502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800" i="1" dirty="0"/>
                  <a:t>При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sz="2800" i="1" dirty="0"/>
                  <a:t>  </a:t>
                </a:r>
                <a14:m>
                  <m:oMath xmlns:m="http://schemas.openxmlformats.org/officeDocument/2006/math">
                    <m:r>
                      <a:rPr lang="ru-RU" sz="28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sz="2800" i="1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ru-RU" sz="2800" i="1" dirty="0"/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FD02ACC-4DEF-4019-98F4-410DAE1A8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283" y="5575850"/>
                <a:ext cx="3850236" cy="523220"/>
              </a:xfrm>
              <a:prstGeom prst="rect">
                <a:avLst/>
              </a:prstGeom>
              <a:blipFill>
                <a:blip r:embed="rId4"/>
                <a:stretch>
                  <a:fillRect l="-3165" t="-11628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A384B87-0DFD-4FA2-93C2-4490CFD29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8281" y="2148500"/>
            <a:ext cx="3441044" cy="32689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567FE8A-1ECF-43FD-A363-6DE9F9412BB0}"/>
              </a:ext>
            </a:extLst>
          </p:cNvPr>
          <p:cNvSpPr txBox="1"/>
          <p:nvPr/>
        </p:nvSpPr>
        <p:spPr>
          <a:xfrm>
            <a:off x="6680079" y="1613536"/>
            <a:ext cx="5171561" cy="400110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Эффект Мейснера-</a:t>
            </a:r>
            <a:r>
              <a:rPr lang="ru-RU" sz="2000" b="1" dirty="0" err="1"/>
              <a:t>Оксенфельда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72100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18017BD-F801-4BEB-98C1-76E189DA5C95}"/>
              </a:ext>
            </a:extLst>
          </p:cNvPr>
          <p:cNvSpPr/>
          <p:nvPr/>
        </p:nvSpPr>
        <p:spPr>
          <a:xfrm>
            <a:off x="1615736" y="3429000"/>
            <a:ext cx="9037468" cy="707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531AC-18C7-45BC-A1B7-9402B7B60B94}"/>
              </a:ext>
            </a:extLst>
          </p:cNvPr>
          <p:cNvSpPr/>
          <p:nvPr/>
        </p:nvSpPr>
        <p:spPr>
          <a:xfrm>
            <a:off x="275209" y="292963"/>
            <a:ext cx="11638624" cy="630314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FFFF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99D2039-1F81-4F98-A792-25766333F876}"/>
              </a:ext>
            </a:extLst>
          </p:cNvPr>
          <p:cNvGrpSpPr/>
          <p:nvPr/>
        </p:nvGrpSpPr>
        <p:grpSpPr>
          <a:xfrm>
            <a:off x="168676" y="176007"/>
            <a:ext cx="727969" cy="676250"/>
            <a:chOff x="168676" y="149373"/>
            <a:chExt cx="727969" cy="6762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A9C920BF-A77D-4BA8-9D5C-F12AB720D183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2582BEF5-B4EA-451B-B148-717D77B0727A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EDA5421-68C9-47F6-9C5B-32ED7ADF9633}"/>
              </a:ext>
            </a:extLst>
          </p:cNvPr>
          <p:cNvGrpSpPr/>
          <p:nvPr/>
        </p:nvGrpSpPr>
        <p:grpSpPr>
          <a:xfrm rot="10800000">
            <a:off x="11292397" y="6030829"/>
            <a:ext cx="727969" cy="676250"/>
            <a:chOff x="168676" y="149373"/>
            <a:chExt cx="727969" cy="676250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C7E8F32-F511-4FD6-89DF-C69BF4EF9555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30313FD-7EFC-4445-9224-26DCD00561FE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1E6DD85-67A3-4A6B-A567-76EA0D510C25}"/>
              </a:ext>
            </a:extLst>
          </p:cNvPr>
          <p:cNvGrpSpPr/>
          <p:nvPr/>
        </p:nvGrpSpPr>
        <p:grpSpPr>
          <a:xfrm rot="5400000">
            <a:off x="11336011" y="201867"/>
            <a:ext cx="727969" cy="676250"/>
            <a:chOff x="168676" y="149373"/>
            <a:chExt cx="727969" cy="67625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C8B1BAF1-6A28-4F12-AA91-505A5F6EC6E9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EFF48A79-1A10-4FCC-A87D-2D3CB05F1DAA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E2BDB0FC-0E94-4172-9B20-58B0DC208427}"/>
              </a:ext>
            </a:extLst>
          </p:cNvPr>
          <p:cNvGrpSpPr/>
          <p:nvPr/>
        </p:nvGrpSpPr>
        <p:grpSpPr>
          <a:xfrm rot="16200000">
            <a:off x="143525" y="6020404"/>
            <a:ext cx="727969" cy="676250"/>
            <a:chOff x="168676" y="149373"/>
            <a:chExt cx="727969" cy="676250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EBF0E15-ABD0-4A1B-83B2-176C0751BD5E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3CDB7C1E-A5DE-4A2A-BB1C-E8B4835F083E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6959B8C-5BC0-42BA-AD9A-96255BE88AE1}"/>
              </a:ext>
            </a:extLst>
          </p:cNvPr>
          <p:cNvSpPr/>
          <p:nvPr/>
        </p:nvSpPr>
        <p:spPr>
          <a:xfrm>
            <a:off x="221942" y="1083076"/>
            <a:ext cx="11709646" cy="1065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E800C6-1A8F-4F71-8404-BC35E7C27152}"/>
              </a:ext>
            </a:extLst>
          </p:cNvPr>
          <p:cNvSpPr txBox="1"/>
          <p:nvPr/>
        </p:nvSpPr>
        <p:spPr>
          <a:xfrm>
            <a:off x="2826997" y="392312"/>
            <a:ext cx="6499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СВЕРХПРОВОДНИКИ ПЕРВОГО РОДА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050CC6-2F2D-47C2-973D-745175CFF84D}"/>
              </a:ext>
            </a:extLst>
          </p:cNvPr>
          <p:cNvSpPr txBox="1"/>
          <p:nvPr/>
        </p:nvSpPr>
        <p:spPr>
          <a:xfrm>
            <a:off x="1829239" y="1584277"/>
            <a:ext cx="3867341" cy="707886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/>
              <a:t>Зависимость критического поля</a:t>
            </a:r>
          </a:p>
          <a:p>
            <a:pPr algn="ctr"/>
            <a:r>
              <a:rPr lang="ru-RU" sz="2000" b="1" dirty="0"/>
              <a:t>от температуры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547E1B8-4177-4951-A919-0421679A3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276" y="2512021"/>
            <a:ext cx="3720195" cy="274731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F85925-C6E7-4FDE-936D-1AD84C877E5D}"/>
              </a:ext>
            </a:extLst>
          </p:cNvPr>
          <p:cNvSpPr txBox="1"/>
          <p:nvPr/>
        </p:nvSpPr>
        <p:spPr>
          <a:xfrm>
            <a:off x="7250610" y="1628782"/>
            <a:ext cx="2989023" cy="400110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ru-RU" sz="2000" b="1" dirty="0"/>
              <a:t>Кривая намагничивания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922FF58-BF97-4288-B2EC-5705BAE2A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087" y="2408473"/>
            <a:ext cx="3668378" cy="266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3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18017BD-F801-4BEB-98C1-76E189DA5C95}"/>
              </a:ext>
            </a:extLst>
          </p:cNvPr>
          <p:cNvSpPr/>
          <p:nvPr/>
        </p:nvSpPr>
        <p:spPr>
          <a:xfrm>
            <a:off x="1615736" y="3429000"/>
            <a:ext cx="9037468" cy="707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531AC-18C7-45BC-A1B7-9402B7B60B94}"/>
              </a:ext>
            </a:extLst>
          </p:cNvPr>
          <p:cNvSpPr/>
          <p:nvPr/>
        </p:nvSpPr>
        <p:spPr>
          <a:xfrm>
            <a:off x="275209" y="292963"/>
            <a:ext cx="11638624" cy="630314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FFFF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99D2039-1F81-4F98-A792-25766333F876}"/>
              </a:ext>
            </a:extLst>
          </p:cNvPr>
          <p:cNvGrpSpPr/>
          <p:nvPr/>
        </p:nvGrpSpPr>
        <p:grpSpPr>
          <a:xfrm>
            <a:off x="168676" y="176007"/>
            <a:ext cx="727969" cy="676250"/>
            <a:chOff x="168676" y="149373"/>
            <a:chExt cx="727969" cy="6762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A9C920BF-A77D-4BA8-9D5C-F12AB720D183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2582BEF5-B4EA-451B-B148-717D77B0727A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EDA5421-68C9-47F6-9C5B-32ED7ADF9633}"/>
              </a:ext>
            </a:extLst>
          </p:cNvPr>
          <p:cNvGrpSpPr/>
          <p:nvPr/>
        </p:nvGrpSpPr>
        <p:grpSpPr>
          <a:xfrm rot="10800000">
            <a:off x="11292397" y="6030829"/>
            <a:ext cx="727969" cy="676250"/>
            <a:chOff x="168676" y="149373"/>
            <a:chExt cx="727969" cy="676250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C7E8F32-F511-4FD6-89DF-C69BF4EF9555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30313FD-7EFC-4445-9224-26DCD00561FE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1E6DD85-67A3-4A6B-A567-76EA0D510C25}"/>
              </a:ext>
            </a:extLst>
          </p:cNvPr>
          <p:cNvGrpSpPr/>
          <p:nvPr/>
        </p:nvGrpSpPr>
        <p:grpSpPr>
          <a:xfrm rot="5400000">
            <a:off x="11336011" y="201867"/>
            <a:ext cx="727969" cy="676250"/>
            <a:chOff x="168676" y="149373"/>
            <a:chExt cx="727969" cy="67625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C8B1BAF1-6A28-4F12-AA91-505A5F6EC6E9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EFF48A79-1A10-4FCC-A87D-2D3CB05F1DAA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F1DFE4E-792D-4559-98E3-8503C5FD4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002" y="2564051"/>
            <a:ext cx="3178565" cy="2437892"/>
          </a:xfrm>
          <a:prstGeom prst="rect">
            <a:avLst/>
          </a:prstGeom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E2BDB0FC-0E94-4172-9B20-58B0DC208427}"/>
              </a:ext>
            </a:extLst>
          </p:cNvPr>
          <p:cNvGrpSpPr/>
          <p:nvPr/>
        </p:nvGrpSpPr>
        <p:grpSpPr>
          <a:xfrm rot="16200000">
            <a:off x="143525" y="6020404"/>
            <a:ext cx="727969" cy="676250"/>
            <a:chOff x="168676" y="149373"/>
            <a:chExt cx="727969" cy="676250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EBF0E15-ABD0-4A1B-83B2-176C0751BD5E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3CDB7C1E-A5DE-4A2A-BB1C-E8B4835F083E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6959B8C-5BC0-42BA-AD9A-96255BE88AE1}"/>
              </a:ext>
            </a:extLst>
          </p:cNvPr>
          <p:cNvSpPr/>
          <p:nvPr/>
        </p:nvSpPr>
        <p:spPr>
          <a:xfrm>
            <a:off x="221942" y="1083076"/>
            <a:ext cx="11709646" cy="1065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E800C6-1A8F-4F71-8404-BC35E7C27152}"/>
              </a:ext>
            </a:extLst>
          </p:cNvPr>
          <p:cNvSpPr txBox="1"/>
          <p:nvPr/>
        </p:nvSpPr>
        <p:spPr>
          <a:xfrm>
            <a:off x="2827093" y="366428"/>
            <a:ext cx="6499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СВЕРХПРОВОДНИКИ ВТОРОГО РОДА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E7A17D1-4CB6-43E1-B890-08200F95E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879" y="2396431"/>
            <a:ext cx="3907377" cy="288806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831DDD0-B3D4-4A31-B9A7-1C2BAF09D1DF}"/>
              </a:ext>
            </a:extLst>
          </p:cNvPr>
          <p:cNvSpPr txBox="1"/>
          <p:nvPr/>
        </p:nvSpPr>
        <p:spPr>
          <a:xfrm>
            <a:off x="400453" y="1628782"/>
            <a:ext cx="3867341" cy="707886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/>
              <a:t>Зависимость критического поля</a:t>
            </a:r>
          </a:p>
          <a:p>
            <a:pPr algn="ctr"/>
            <a:r>
              <a:rPr lang="ru-RU" sz="2000" b="1" dirty="0"/>
              <a:t>от температуры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32B857-885E-40A1-A3C7-F338AFBCE9A0}"/>
              </a:ext>
            </a:extLst>
          </p:cNvPr>
          <p:cNvSpPr txBox="1"/>
          <p:nvPr/>
        </p:nvSpPr>
        <p:spPr>
          <a:xfrm>
            <a:off x="4764245" y="1779667"/>
            <a:ext cx="2989023" cy="400110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ru-RU" sz="2000" b="1" dirty="0"/>
              <a:t>Кривая намагничивания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04DEE27-C5C3-4F57-A193-8AE362BE9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453" y="2485930"/>
            <a:ext cx="3972426" cy="270906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8B1C8FC-3DB2-48D0-98F6-185F4CDF617D}"/>
              </a:ext>
            </a:extLst>
          </p:cNvPr>
          <p:cNvSpPr txBox="1"/>
          <p:nvPr/>
        </p:nvSpPr>
        <p:spPr>
          <a:xfrm>
            <a:off x="8629007" y="1759325"/>
            <a:ext cx="2732864" cy="707886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/>
              <a:t>Смешанное состояние</a:t>
            </a:r>
          </a:p>
          <a:p>
            <a:pPr algn="ctr"/>
            <a:r>
              <a:rPr lang="ru-RU" sz="2000" b="1" dirty="0"/>
              <a:t>сверхпроводника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72C9B9-4048-4D8A-8EB7-B6E096087C9A}"/>
              </a:ext>
            </a:extLst>
          </p:cNvPr>
          <p:cNvSpPr txBox="1"/>
          <p:nvPr/>
        </p:nvSpPr>
        <p:spPr>
          <a:xfrm>
            <a:off x="9618744" y="4834252"/>
            <a:ext cx="851516" cy="400110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ru-RU" sz="2000" i="1" dirty="0"/>
              <a:t>Вихри</a:t>
            </a:r>
          </a:p>
        </p:txBody>
      </p:sp>
    </p:spTree>
    <p:extLst>
      <p:ext uri="{BB962C8B-B14F-4D97-AF65-F5344CB8AC3E}">
        <p14:creationId xmlns:p14="http://schemas.microsoft.com/office/powerpoint/2010/main" val="395677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18017BD-F801-4BEB-98C1-76E189DA5C95}"/>
              </a:ext>
            </a:extLst>
          </p:cNvPr>
          <p:cNvSpPr/>
          <p:nvPr/>
        </p:nvSpPr>
        <p:spPr>
          <a:xfrm>
            <a:off x="1615736" y="3429000"/>
            <a:ext cx="9037468" cy="707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531AC-18C7-45BC-A1B7-9402B7B60B94}"/>
              </a:ext>
            </a:extLst>
          </p:cNvPr>
          <p:cNvSpPr/>
          <p:nvPr/>
        </p:nvSpPr>
        <p:spPr>
          <a:xfrm>
            <a:off x="275209" y="239697"/>
            <a:ext cx="11638624" cy="630314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FFFF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99D2039-1F81-4F98-A792-25766333F876}"/>
              </a:ext>
            </a:extLst>
          </p:cNvPr>
          <p:cNvGrpSpPr/>
          <p:nvPr/>
        </p:nvGrpSpPr>
        <p:grpSpPr>
          <a:xfrm>
            <a:off x="168676" y="176007"/>
            <a:ext cx="727969" cy="676250"/>
            <a:chOff x="168676" y="149373"/>
            <a:chExt cx="727969" cy="6762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A9C920BF-A77D-4BA8-9D5C-F12AB720D183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2582BEF5-B4EA-451B-B148-717D77B0727A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EDA5421-68C9-47F6-9C5B-32ED7ADF9633}"/>
              </a:ext>
            </a:extLst>
          </p:cNvPr>
          <p:cNvGrpSpPr/>
          <p:nvPr/>
        </p:nvGrpSpPr>
        <p:grpSpPr>
          <a:xfrm rot="10800000">
            <a:off x="11292397" y="6030829"/>
            <a:ext cx="727969" cy="676250"/>
            <a:chOff x="168676" y="149373"/>
            <a:chExt cx="727969" cy="676250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C7E8F32-F511-4FD6-89DF-C69BF4EF9555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30313FD-7EFC-4445-9224-26DCD00561FE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1E6DD85-67A3-4A6B-A567-76EA0D510C25}"/>
              </a:ext>
            </a:extLst>
          </p:cNvPr>
          <p:cNvGrpSpPr/>
          <p:nvPr/>
        </p:nvGrpSpPr>
        <p:grpSpPr>
          <a:xfrm rot="5400000">
            <a:off x="11336011" y="201867"/>
            <a:ext cx="727969" cy="676250"/>
            <a:chOff x="168676" y="149373"/>
            <a:chExt cx="727969" cy="67625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C8B1BAF1-6A28-4F12-AA91-505A5F6EC6E9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EFF48A79-1A10-4FCC-A87D-2D3CB05F1DAA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E2BDB0FC-0E94-4172-9B20-58B0DC208427}"/>
              </a:ext>
            </a:extLst>
          </p:cNvPr>
          <p:cNvGrpSpPr/>
          <p:nvPr/>
        </p:nvGrpSpPr>
        <p:grpSpPr>
          <a:xfrm rot="16200000">
            <a:off x="143525" y="6020404"/>
            <a:ext cx="727969" cy="676250"/>
            <a:chOff x="168676" y="149373"/>
            <a:chExt cx="727969" cy="676250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EBF0E15-ABD0-4A1B-83B2-176C0751BD5E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3CDB7C1E-A5DE-4A2A-BB1C-E8B4835F083E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6959B8C-5BC0-42BA-AD9A-96255BE88AE1}"/>
              </a:ext>
            </a:extLst>
          </p:cNvPr>
          <p:cNvSpPr/>
          <p:nvPr/>
        </p:nvSpPr>
        <p:spPr>
          <a:xfrm>
            <a:off x="221942" y="1083076"/>
            <a:ext cx="11709646" cy="1065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E800C6-1A8F-4F71-8404-BC35E7C27152}"/>
              </a:ext>
            </a:extLst>
          </p:cNvPr>
          <p:cNvSpPr txBox="1"/>
          <p:nvPr/>
        </p:nvSpPr>
        <p:spPr>
          <a:xfrm>
            <a:off x="1422571" y="382891"/>
            <a:ext cx="9423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МЕХАНИЗМЫ НЕЛИНЕЙНОСТИ СВЕРХПРОВОДНИКОВ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125FB6-ADAD-4FBC-AC92-04EC5F8F2172}"/>
              </a:ext>
            </a:extLst>
          </p:cNvPr>
          <p:cNvSpPr txBox="1"/>
          <p:nvPr/>
        </p:nvSpPr>
        <p:spPr>
          <a:xfrm>
            <a:off x="520989" y="3297135"/>
            <a:ext cx="5264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Феноменологическая формула: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1116D7-EB2B-45EF-AE54-527EBC75DB50}"/>
                  </a:ext>
                </a:extLst>
              </p:cNvPr>
              <p:cNvSpPr txBox="1"/>
              <p:nvPr/>
            </p:nvSpPr>
            <p:spPr>
              <a:xfrm>
                <a:off x="1080283" y="4022883"/>
                <a:ext cx="3540328" cy="1069139"/>
              </a:xfrm>
              <a:prstGeom prst="rect">
                <a:avLst/>
              </a:prstGeom>
              <a:noFill/>
              <a:ln w="19050">
                <a:solidFill>
                  <a:schemeClr val="accent4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ru-RU" sz="28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1116D7-EB2B-45EF-AE54-527EBC75D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283" y="4022883"/>
                <a:ext cx="3540328" cy="10691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4"/>
                </a:solidFill>
                <a:prstDash val="sys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90096D-4DC8-4F0A-A705-BEA8F57B6AB1}"/>
                  </a:ext>
                </a:extLst>
              </p:cNvPr>
              <p:cNvSpPr txBox="1"/>
              <p:nvPr/>
            </p:nvSpPr>
            <p:spPr>
              <a:xfrm>
                <a:off x="508283" y="1487829"/>
                <a:ext cx="683666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Нелинейность Гинзбурга-Ландау;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Джозефсоновская нелинейность;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Тепловой механизм нелинейности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Вихревая нелинейность.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90096D-4DC8-4F0A-A705-BEA8F57B6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83" y="1487829"/>
                <a:ext cx="6836660" cy="1569660"/>
              </a:xfrm>
              <a:prstGeom prst="rect">
                <a:avLst/>
              </a:prstGeom>
              <a:blipFill>
                <a:blip r:embed="rId5"/>
                <a:stretch>
                  <a:fillRect l="-1159" t="-3101" b="-7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9ED99FD-D746-48DB-BEEE-C222D5227B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059" y="2699586"/>
            <a:ext cx="5914163" cy="333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5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18017BD-F801-4BEB-98C1-76E189DA5C95}"/>
              </a:ext>
            </a:extLst>
          </p:cNvPr>
          <p:cNvSpPr/>
          <p:nvPr/>
        </p:nvSpPr>
        <p:spPr>
          <a:xfrm>
            <a:off x="1615736" y="3429000"/>
            <a:ext cx="9037468" cy="707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531AC-18C7-45BC-A1B7-9402B7B60B94}"/>
              </a:ext>
            </a:extLst>
          </p:cNvPr>
          <p:cNvSpPr/>
          <p:nvPr/>
        </p:nvSpPr>
        <p:spPr>
          <a:xfrm>
            <a:off x="275209" y="292963"/>
            <a:ext cx="11638624" cy="630314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FFFF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99D2039-1F81-4F98-A792-25766333F876}"/>
              </a:ext>
            </a:extLst>
          </p:cNvPr>
          <p:cNvGrpSpPr/>
          <p:nvPr/>
        </p:nvGrpSpPr>
        <p:grpSpPr>
          <a:xfrm>
            <a:off x="168676" y="176007"/>
            <a:ext cx="727969" cy="676250"/>
            <a:chOff x="168676" y="149373"/>
            <a:chExt cx="727969" cy="6762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A9C920BF-A77D-4BA8-9D5C-F12AB720D183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2582BEF5-B4EA-451B-B148-717D77B0727A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EDA5421-68C9-47F6-9C5B-32ED7ADF9633}"/>
              </a:ext>
            </a:extLst>
          </p:cNvPr>
          <p:cNvGrpSpPr/>
          <p:nvPr/>
        </p:nvGrpSpPr>
        <p:grpSpPr>
          <a:xfrm rot="10800000">
            <a:off x="11292397" y="6030829"/>
            <a:ext cx="727969" cy="676250"/>
            <a:chOff x="168676" y="149373"/>
            <a:chExt cx="727969" cy="676250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C7E8F32-F511-4FD6-89DF-C69BF4EF9555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30313FD-7EFC-4445-9224-26DCD00561FE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1E6DD85-67A3-4A6B-A567-76EA0D510C25}"/>
              </a:ext>
            </a:extLst>
          </p:cNvPr>
          <p:cNvGrpSpPr/>
          <p:nvPr/>
        </p:nvGrpSpPr>
        <p:grpSpPr>
          <a:xfrm rot="5400000">
            <a:off x="11336011" y="201867"/>
            <a:ext cx="727969" cy="676250"/>
            <a:chOff x="168676" y="149373"/>
            <a:chExt cx="727969" cy="67625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C8B1BAF1-6A28-4F12-AA91-505A5F6EC6E9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EFF48A79-1A10-4FCC-A87D-2D3CB05F1DAA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E2BDB0FC-0E94-4172-9B20-58B0DC208427}"/>
              </a:ext>
            </a:extLst>
          </p:cNvPr>
          <p:cNvGrpSpPr/>
          <p:nvPr/>
        </p:nvGrpSpPr>
        <p:grpSpPr>
          <a:xfrm rot="16200000">
            <a:off x="143525" y="6020404"/>
            <a:ext cx="727969" cy="676250"/>
            <a:chOff x="168676" y="149373"/>
            <a:chExt cx="727969" cy="676250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EBF0E15-ABD0-4A1B-83B2-176C0751BD5E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3CDB7C1E-A5DE-4A2A-BB1C-E8B4835F083E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6959B8C-5BC0-42BA-AD9A-96255BE88AE1}"/>
              </a:ext>
            </a:extLst>
          </p:cNvPr>
          <p:cNvSpPr/>
          <p:nvPr/>
        </p:nvSpPr>
        <p:spPr>
          <a:xfrm>
            <a:off x="221942" y="1083076"/>
            <a:ext cx="11709646" cy="1065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E800C6-1A8F-4F71-8404-BC35E7C27152}"/>
              </a:ext>
            </a:extLst>
          </p:cNvPr>
          <p:cNvSpPr txBox="1"/>
          <p:nvPr/>
        </p:nvSpPr>
        <p:spPr>
          <a:xfrm>
            <a:off x="2227532" y="382891"/>
            <a:ext cx="7733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СХЕМА ЭКСПЕРИМЕНТАЛЬНОЙ УСТАНОВКИ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E794A4-C743-4DE7-9505-031A8E803D4A}"/>
              </a:ext>
            </a:extLst>
          </p:cNvPr>
          <p:cNvSpPr txBox="1"/>
          <p:nvPr/>
        </p:nvSpPr>
        <p:spPr>
          <a:xfrm>
            <a:off x="1062213" y="1501260"/>
            <a:ext cx="2330638" cy="46166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СВЧ - генератор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52D3D7-AF2F-462A-85C9-A1E4854F3EBB}"/>
              </a:ext>
            </a:extLst>
          </p:cNvPr>
          <p:cNvSpPr txBox="1"/>
          <p:nvPr/>
        </p:nvSpPr>
        <p:spPr>
          <a:xfrm>
            <a:off x="4810289" y="1342280"/>
            <a:ext cx="1575944" cy="83099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Усилитель</a:t>
            </a:r>
          </a:p>
          <a:p>
            <a:pPr algn="ctr"/>
            <a:r>
              <a:rPr lang="ru-RU" sz="2400" dirty="0"/>
              <a:t>мощности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2CC93C-9465-44FB-952A-54732E251560}"/>
              </a:ext>
            </a:extLst>
          </p:cNvPr>
          <p:cNvSpPr txBox="1"/>
          <p:nvPr/>
        </p:nvSpPr>
        <p:spPr>
          <a:xfrm>
            <a:off x="8169346" y="1532371"/>
            <a:ext cx="809838" cy="46166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ФНЧ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490175-F5C3-4D65-A727-2D72E1132012}"/>
              </a:ext>
            </a:extLst>
          </p:cNvPr>
          <p:cNvSpPr txBox="1"/>
          <p:nvPr/>
        </p:nvSpPr>
        <p:spPr>
          <a:xfrm>
            <a:off x="7702770" y="2786964"/>
            <a:ext cx="1793248" cy="46166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Циркулятор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989DB6A-B545-4BB7-98C8-160D3EFF0751}"/>
              </a:ext>
            </a:extLst>
          </p:cNvPr>
          <p:cNvSpPr/>
          <p:nvPr/>
        </p:nvSpPr>
        <p:spPr>
          <a:xfrm>
            <a:off x="4276240" y="3328465"/>
            <a:ext cx="1278384" cy="1286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BF63856C-0DB9-489B-B2C4-7381BA1E2F99}"/>
              </a:ext>
            </a:extLst>
          </p:cNvPr>
          <p:cNvSpPr/>
          <p:nvPr/>
        </p:nvSpPr>
        <p:spPr>
          <a:xfrm>
            <a:off x="4844410" y="3456479"/>
            <a:ext cx="142043" cy="57998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B51DDE61-2BA6-4FF6-8DE6-6F2FA4C92955}"/>
              </a:ext>
            </a:extLst>
          </p:cNvPr>
          <p:cNvSpPr/>
          <p:nvPr/>
        </p:nvSpPr>
        <p:spPr>
          <a:xfrm>
            <a:off x="4498181" y="4326846"/>
            <a:ext cx="829813" cy="692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90E392-3F18-4515-91AF-D36BD871A407}"/>
              </a:ext>
            </a:extLst>
          </p:cNvPr>
          <p:cNvSpPr txBox="1"/>
          <p:nvPr/>
        </p:nvSpPr>
        <p:spPr>
          <a:xfrm>
            <a:off x="3890035" y="2954537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Зонд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61A560-3E27-4329-9EE6-8F1A77FD2779}"/>
              </a:ext>
            </a:extLst>
          </p:cNvPr>
          <p:cNvSpPr txBox="1"/>
          <p:nvPr/>
        </p:nvSpPr>
        <p:spPr>
          <a:xfrm>
            <a:off x="4986453" y="4634297"/>
            <a:ext cx="1490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Сверхпроводник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5A05D1-9297-47AA-8F32-F51AAA8D9FBE}"/>
              </a:ext>
            </a:extLst>
          </p:cNvPr>
          <p:cNvSpPr txBox="1"/>
          <p:nvPr/>
        </p:nvSpPr>
        <p:spPr>
          <a:xfrm>
            <a:off x="7285712" y="3674457"/>
            <a:ext cx="2675797" cy="46166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Полосовой фильтр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CA4C67-B825-41C5-B3AD-080FA25AA9E0}"/>
              </a:ext>
            </a:extLst>
          </p:cNvPr>
          <p:cNvSpPr txBox="1"/>
          <p:nvPr/>
        </p:nvSpPr>
        <p:spPr>
          <a:xfrm>
            <a:off x="3337416" y="5040040"/>
            <a:ext cx="3298082" cy="46166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Синхронный усилитель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BB4A32-C13B-430B-91C7-DFCA9358690C}"/>
              </a:ext>
            </a:extLst>
          </p:cNvPr>
          <p:cNvSpPr txBox="1"/>
          <p:nvPr/>
        </p:nvSpPr>
        <p:spPr>
          <a:xfrm>
            <a:off x="4130898" y="5874828"/>
            <a:ext cx="1711110" cy="46166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Компьютер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3CF7734C-621C-4F10-921D-23FB6A6E1798}"/>
              </a:ext>
            </a:extLst>
          </p:cNvPr>
          <p:cNvCxnSpPr/>
          <p:nvPr/>
        </p:nvCxnSpPr>
        <p:spPr>
          <a:xfrm>
            <a:off x="3383155" y="1726775"/>
            <a:ext cx="14271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227B70F1-F453-46AA-B97B-4985EE831DC8}"/>
              </a:ext>
            </a:extLst>
          </p:cNvPr>
          <p:cNvCxnSpPr>
            <a:cxnSpLocks/>
          </p:cNvCxnSpPr>
          <p:nvPr/>
        </p:nvCxnSpPr>
        <p:spPr>
          <a:xfrm>
            <a:off x="6382432" y="1754887"/>
            <a:ext cx="1786914" cy="2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00B13B99-260A-474C-A398-B6D76ABA4EF4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599394" y="2008207"/>
            <a:ext cx="0" cy="778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AA68F9CD-82B5-434B-A5C4-19F04974C345}"/>
              </a:ext>
            </a:extLst>
          </p:cNvPr>
          <p:cNvCxnSpPr>
            <a:cxnSpLocks/>
          </p:cNvCxnSpPr>
          <p:nvPr/>
        </p:nvCxnSpPr>
        <p:spPr>
          <a:xfrm>
            <a:off x="8574265" y="3262314"/>
            <a:ext cx="0" cy="404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ABF96F96-8AB0-4243-8AE6-12F595649D58}"/>
              </a:ext>
            </a:extLst>
          </p:cNvPr>
          <p:cNvCxnSpPr/>
          <p:nvPr/>
        </p:nvCxnSpPr>
        <p:spPr>
          <a:xfrm>
            <a:off x="4986453" y="5501705"/>
            <a:ext cx="0" cy="373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1B7B4192-3187-4588-8E70-0415AB30C4A6}"/>
              </a:ext>
            </a:extLst>
          </p:cNvPr>
          <p:cNvCxnSpPr>
            <a:cxnSpLocks/>
            <a:stCxn id="18" idx="2"/>
            <a:endCxn id="29" idx="1"/>
          </p:cNvCxnSpPr>
          <p:nvPr/>
        </p:nvCxnSpPr>
        <p:spPr>
          <a:xfrm rot="16200000" flipH="1">
            <a:off x="1128500" y="3061957"/>
            <a:ext cx="3307948" cy="11098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502FD4C8-13AD-42F8-9DC7-D954E42CF4CB}"/>
              </a:ext>
            </a:extLst>
          </p:cNvPr>
          <p:cNvCxnSpPr/>
          <p:nvPr/>
        </p:nvCxnSpPr>
        <p:spPr>
          <a:xfrm flipV="1">
            <a:off x="4868865" y="2914100"/>
            <a:ext cx="0" cy="5371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B587765A-79D1-47DE-BD69-8F8CB952CF6A}"/>
              </a:ext>
            </a:extLst>
          </p:cNvPr>
          <p:cNvCxnSpPr>
            <a:cxnSpLocks/>
          </p:cNvCxnSpPr>
          <p:nvPr/>
        </p:nvCxnSpPr>
        <p:spPr>
          <a:xfrm flipV="1">
            <a:off x="4971166" y="3103606"/>
            <a:ext cx="5877" cy="347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91C5D004-486D-4E89-91D4-EC7D75D22FDC}"/>
              </a:ext>
            </a:extLst>
          </p:cNvPr>
          <p:cNvCxnSpPr>
            <a:cxnSpLocks/>
          </p:cNvCxnSpPr>
          <p:nvPr/>
        </p:nvCxnSpPr>
        <p:spPr>
          <a:xfrm flipH="1" flipV="1">
            <a:off x="4868865" y="2908854"/>
            <a:ext cx="2821205" cy="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26746F59-63E4-4B11-82C1-AF06CECE5CDF}"/>
              </a:ext>
            </a:extLst>
          </p:cNvPr>
          <p:cNvCxnSpPr/>
          <p:nvPr/>
        </p:nvCxnSpPr>
        <p:spPr>
          <a:xfrm>
            <a:off x="4986453" y="3089866"/>
            <a:ext cx="2698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A1A7913-403D-4761-AD24-130A7FAD8B4A}"/>
                  </a:ext>
                </a:extLst>
              </p:cNvPr>
              <p:cNvSpPr txBox="1"/>
              <p:nvPr/>
            </p:nvSpPr>
            <p:spPr>
              <a:xfrm>
                <a:off x="8599394" y="2144928"/>
                <a:ext cx="4751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A1A7913-403D-4761-AD24-130A7FAD8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394" y="2144928"/>
                <a:ext cx="47513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B4B22A4-7B55-410E-88CC-D1A78C2BF523}"/>
                  </a:ext>
                </a:extLst>
              </p:cNvPr>
              <p:cNvSpPr txBox="1"/>
              <p:nvPr/>
            </p:nvSpPr>
            <p:spPr>
              <a:xfrm>
                <a:off x="6098169" y="2436271"/>
                <a:ext cx="4751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B4B22A4-7B55-410E-88CC-D1A78C2BF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169" y="2436271"/>
                <a:ext cx="47513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8CC83E5-2763-47B2-9003-CAFC131817C3}"/>
                  </a:ext>
                </a:extLst>
              </p:cNvPr>
              <p:cNvSpPr txBox="1"/>
              <p:nvPr/>
            </p:nvSpPr>
            <p:spPr>
              <a:xfrm>
                <a:off x="5816103" y="3031481"/>
                <a:ext cx="13330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8CC83E5-2763-47B2-9003-CAFC13181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103" y="3031481"/>
                <a:ext cx="133305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CAAF086-DCF5-4685-9FC2-F3264617E084}"/>
                  </a:ext>
                </a:extLst>
              </p:cNvPr>
              <p:cNvSpPr txBox="1"/>
              <p:nvPr/>
            </p:nvSpPr>
            <p:spPr>
              <a:xfrm>
                <a:off x="8703548" y="4355523"/>
                <a:ext cx="6450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CAAF086-DCF5-4685-9FC2-F3264617E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548" y="4355523"/>
                <a:ext cx="64504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701FC18D-D967-44E9-B7CE-2D1A6BA6180E}"/>
              </a:ext>
            </a:extLst>
          </p:cNvPr>
          <p:cNvSpPr/>
          <p:nvPr/>
        </p:nvSpPr>
        <p:spPr>
          <a:xfrm>
            <a:off x="4376691" y="4396126"/>
            <a:ext cx="1056443" cy="13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B3556FB0-A349-4B35-B6C7-230F4DF5E1CA}"/>
              </a:ext>
            </a:extLst>
          </p:cNvPr>
          <p:cNvSpPr/>
          <p:nvPr/>
        </p:nvSpPr>
        <p:spPr>
          <a:xfrm>
            <a:off x="4383705" y="4349951"/>
            <a:ext cx="140054" cy="101007"/>
          </a:xfrm>
          <a:prstGeom prst="rect">
            <a:avLst/>
          </a:prstGeom>
          <a:solidFill>
            <a:srgbClr val="DDDD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895E31-CA10-4999-96B0-FBBE177C73B8}"/>
              </a:ext>
            </a:extLst>
          </p:cNvPr>
          <p:cNvSpPr txBox="1"/>
          <p:nvPr/>
        </p:nvSpPr>
        <p:spPr>
          <a:xfrm>
            <a:off x="2761002" y="3668184"/>
            <a:ext cx="137390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1400" dirty="0"/>
              <a:t>Терморезистор</a:t>
            </a: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5D97A147-4D22-4A0A-922C-7846BF8DFDD4}"/>
              </a:ext>
            </a:extLst>
          </p:cNvPr>
          <p:cNvCxnSpPr/>
          <p:nvPr/>
        </p:nvCxnSpPr>
        <p:spPr>
          <a:xfrm>
            <a:off x="4152715" y="3992945"/>
            <a:ext cx="234666" cy="29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65E88F4A-EC0C-4C0D-A905-1C7D46DB250B}"/>
              </a:ext>
            </a:extLst>
          </p:cNvPr>
          <p:cNvCxnSpPr/>
          <p:nvPr/>
        </p:nvCxnSpPr>
        <p:spPr>
          <a:xfrm rot="16200000" flipH="1">
            <a:off x="2486963" y="4495900"/>
            <a:ext cx="2139493" cy="1080025"/>
          </a:xfrm>
          <a:prstGeom prst="bentConnector3">
            <a:avLst>
              <a:gd name="adj1" fmla="val 1003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71BF7952-69F8-4CF4-8A0C-B55360B71EE7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5360251" y="4361486"/>
            <a:ext cx="371470" cy="27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4AFCDB31-7E45-4424-A8ED-9F1324D3DB4B}"/>
              </a:ext>
            </a:extLst>
          </p:cNvPr>
          <p:cNvCxnSpPr>
            <a:cxnSpLocks/>
            <a:stCxn id="26" idx="2"/>
            <a:endCxn id="24" idx="2"/>
          </p:cNvCxnSpPr>
          <p:nvPr/>
        </p:nvCxnSpPr>
        <p:spPr>
          <a:xfrm>
            <a:off x="4178736" y="3262314"/>
            <a:ext cx="736696" cy="77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CE1C06F3-656A-42DA-841C-831206B040E6}"/>
              </a:ext>
            </a:extLst>
          </p:cNvPr>
          <p:cNvCxnSpPr>
            <a:stCxn id="28" idx="2"/>
            <a:endCxn id="29" idx="3"/>
          </p:cNvCxnSpPr>
          <p:nvPr/>
        </p:nvCxnSpPr>
        <p:spPr>
          <a:xfrm rot="5400000">
            <a:off x="7062180" y="3709441"/>
            <a:ext cx="1134751" cy="198811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14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18017BD-F801-4BEB-98C1-76E189DA5C95}"/>
              </a:ext>
            </a:extLst>
          </p:cNvPr>
          <p:cNvSpPr/>
          <p:nvPr/>
        </p:nvSpPr>
        <p:spPr>
          <a:xfrm>
            <a:off x="1615736" y="3429000"/>
            <a:ext cx="9037468" cy="707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531AC-18C7-45BC-A1B7-9402B7B60B94}"/>
              </a:ext>
            </a:extLst>
          </p:cNvPr>
          <p:cNvSpPr/>
          <p:nvPr/>
        </p:nvSpPr>
        <p:spPr>
          <a:xfrm>
            <a:off x="275209" y="292963"/>
            <a:ext cx="11638624" cy="630314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FFFF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99D2039-1F81-4F98-A792-25766333F876}"/>
              </a:ext>
            </a:extLst>
          </p:cNvPr>
          <p:cNvGrpSpPr/>
          <p:nvPr/>
        </p:nvGrpSpPr>
        <p:grpSpPr>
          <a:xfrm>
            <a:off x="168676" y="176007"/>
            <a:ext cx="727969" cy="676250"/>
            <a:chOff x="168676" y="149373"/>
            <a:chExt cx="727969" cy="6762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A9C920BF-A77D-4BA8-9D5C-F12AB720D183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2582BEF5-B4EA-451B-B148-717D77B0727A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EDA5421-68C9-47F6-9C5B-32ED7ADF9633}"/>
              </a:ext>
            </a:extLst>
          </p:cNvPr>
          <p:cNvGrpSpPr/>
          <p:nvPr/>
        </p:nvGrpSpPr>
        <p:grpSpPr>
          <a:xfrm rot="10800000">
            <a:off x="11292397" y="6030829"/>
            <a:ext cx="727969" cy="676250"/>
            <a:chOff x="168676" y="149373"/>
            <a:chExt cx="727969" cy="676250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C7E8F32-F511-4FD6-89DF-C69BF4EF9555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30313FD-7EFC-4445-9224-26DCD00561FE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1E6DD85-67A3-4A6B-A567-76EA0D510C25}"/>
              </a:ext>
            </a:extLst>
          </p:cNvPr>
          <p:cNvGrpSpPr/>
          <p:nvPr/>
        </p:nvGrpSpPr>
        <p:grpSpPr>
          <a:xfrm rot="5400000">
            <a:off x="11336011" y="201867"/>
            <a:ext cx="727969" cy="676250"/>
            <a:chOff x="168676" y="149373"/>
            <a:chExt cx="727969" cy="67625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C8B1BAF1-6A28-4F12-AA91-505A5F6EC6E9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EFF48A79-1A10-4FCC-A87D-2D3CB05F1DAA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E2BDB0FC-0E94-4172-9B20-58B0DC208427}"/>
              </a:ext>
            </a:extLst>
          </p:cNvPr>
          <p:cNvGrpSpPr/>
          <p:nvPr/>
        </p:nvGrpSpPr>
        <p:grpSpPr>
          <a:xfrm rot="16200000">
            <a:off x="143525" y="6020404"/>
            <a:ext cx="727969" cy="676250"/>
            <a:chOff x="168676" y="149373"/>
            <a:chExt cx="727969" cy="676250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EBF0E15-ABD0-4A1B-83B2-176C0751BD5E}"/>
                </a:ext>
              </a:extLst>
            </p:cNvPr>
            <p:cNvSpPr/>
            <p:nvPr/>
          </p:nvSpPr>
          <p:spPr>
            <a:xfrm>
              <a:off x="168676" y="150920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3CDB7C1E-A5DE-4A2A-BB1C-E8B4835F083E}"/>
                </a:ext>
              </a:extLst>
            </p:cNvPr>
            <p:cNvSpPr/>
            <p:nvPr/>
          </p:nvSpPr>
          <p:spPr>
            <a:xfrm rot="5400000">
              <a:off x="506027" y="-134712"/>
              <a:ext cx="106533" cy="674703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EA811B2-B40A-4AF7-899C-6CA8FE46C5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1"/>
          <a:stretch/>
        </p:blipFill>
        <p:spPr>
          <a:xfrm>
            <a:off x="644336" y="852257"/>
            <a:ext cx="5058793" cy="5047480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AC741C8-FECA-4A9E-BB4E-A9860E293A4E}"/>
              </a:ext>
            </a:extLst>
          </p:cNvPr>
          <p:cNvSpPr/>
          <p:nvPr/>
        </p:nvSpPr>
        <p:spPr>
          <a:xfrm>
            <a:off x="2952750" y="2740436"/>
            <a:ext cx="355600" cy="406400"/>
          </a:xfrm>
          <a:prstGeom prst="rect">
            <a:avLst/>
          </a:prstGeom>
          <a:solidFill>
            <a:srgbClr val="DDDDDD">
              <a:alpha val="25098"/>
            </a:srgbClr>
          </a:solidFill>
          <a:ln>
            <a:solidFill>
              <a:srgbClr val="F0F0F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D8A97B6-B647-40D7-9FE3-E9DD168A63B1}"/>
              </a:ext>
            </a:extLst>
          </p:cNvPr>
          <p:cNvCxnSpPr/>
          <p:nvPr/>
        </p:nvCxnSpPr>
        <p:spPr>
          <a:xfrm flipH="1">
            <a:off x="3340100" y="2082800"/>
            <a:ext cx="641350" cy="64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950A4E-1544-4399-8110-3FB3787C94F8}"/>
              </a:ext>
            </a:extLst>
          </p:cNvPr>
          <p:cNvSpPr txBox="1"/>
          <p:nvPr/>
        </p:nvSpPr>
        <p:spPr>
          <a:xfrm>
            <a:off x="3975473" y="1771297"/>
            <a:ext cx="1127232" cy="369332"/>
          </a:xfrm>
          <a:prstGeom prst="rect">
            <a:avLst/>
          </a:prstGeom>
          <a:solidFill>
            <a:srgbClr val="F0F0F0"/>
          </a:solidFill>
          <a:ln>
            <a:solidFill>
              <a:srgbClr val="DDDDDD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СВЧ зонд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7307EF7-B46A-4042-86C7-CFC6C8E587DD}"/>
              </a:ext>
            </a:extLst>
          </p:cNvPr>
          <p:cNvSpPr/>
          <p:nvPr/>
        </p:nvSpPr>
        <p:spPr>
          <a:xfrm>
            <a:off x="2613818" y="2915888"/>
            <a:ext cx="198267" cy="205930"/>
          </a:xfrm>
          <a:prstGeom prst="rect">
            <a:avLst/>
          </a:prstGeom>
          <a:solidFill>
            <a:srgbClr val="DDDDDD">
              <a:alpha val="25098"/>
            </a:srgbClr>
          </a:solidFill>
          <a:ln>
            <a:solidFill>
              <a:srgbClr val="F0F0F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FF04CA-412C-4F1F-B2F8-C5EB749BCB27}"/>
              </a:ext>
            </a:extLst>
          </p:cNvPr>
          <p:cNvSpPr txBox="1"/>
          <p:nvPr/>
        </p:nvSpPr>
        <p:spPr>
          <a:xfrm>
            <a:off x="959223" y="1586794"/>
            <a:ext cx="1715278" cy="369332"/>
          </a:xfrm>
          <a:prstGeom prst="rect">
            <a:avLst/>
          </a:prstGeom>
          <a:solidFill>
            <a:srgbClr val="F0F0F0"/>
          </a:solidFill>
          <a:ln>
            <a:solidFill>
              <a:srgbClr val="DDDDDD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Терморезистор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383739B7-6B1D-4B0B-9E60-6E4357B0EDFB}"/>
              </a:ext>
            </a:extLst>
          </p:cNvPr>
          <p:cNvCxnSpPr>
            <a:cxnSpLocks/>
          </p:cNvCxnSpPr>
          <p:nvPr/>
        </p:nvCxnSpPr>
        <p:spPr>
          <a:xfrm>
            <a:off x="1873250" y="1966548"/>
            <a:ext cx="741070" cy="945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0E9AA0E1-B362-4C5D-94A9-66AA97947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750" y="3291922"/>
            <a:ext cx="1098550" cy="49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C5E9C5-FD63-4AB6-9B4D-D10EC35CBE5F}"/>
              </a:ext>
            </a:extLst>
          </p:cNvPr>
          <p:cNvSpPr txBox="1"/>
          <p:nvPr/>
        </p:nvSpPr>
        <p:spPr>
          <a:xfrm>
            <a:off x="3992975" y="3781111"/>
            <a:ext cx="1631279" cy="523220"/>
          </a:xfrm>
          <a:prstGeom prst="rect">
            <a:avLst/>
          </a:prstGeom>
          <a:solidFill>
            <a:srgbClr val="F0F0F0"/>
          </a:solidFill>
          <a:ln>
            <a:solidFill>
              <a:srgbClr val="DDDDDD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Сверхпроводящий</a:t>
            </a:r>
          </a:p>
          <a:p>
            <a:pPr algn="ctr"/>
            <a:r>
              <a:rPr lang="ru-RU" sz="1400" dirty="0"/>
              <a:t>образец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DC856C5-63AC-4797-80CF-76565BEC0EF2}"/>
              </a:ext>
            </a:extLst>
          </p:cNvPr>
          <p:cNvCxnSpPr>
            <a:cxnSpLocks/>
          </p:cNvCxnSpPr>
          <p:nvPr/>
        </p:nvCxnSpPr>
        <p:spPr>
          <a:xfrm flipV="1">
            <a:off x="1398708" y="3537296"/>
            <a:ext cx="1125944" cy="82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05178AC-3CC8-42A3-9CF4-92B548A5EF9B}"/>
              </a:ext>
            </a:extLst>
          </p:cNvPr>
          <p:cNvSpPr txBox="1"/>
          <p:nvPr/>
        </p:nvSpPr>
        <p:spPr>
          <a:xfrm>
            <a:off x="729653" y="4307464"/>
            <a:ext cx="1514132" cy="523220"/>
          </a:xfrm>
          <a:prstGeom prst="rect">
            <a:avLst/>
          </a:prstGeom>
          <a:solidFill>
            <a:srgbClr val="F0F0F0"/>
          </a:solidFill>
          <a:ln>
            <a:solidFill>
              <a:srgbClr val="DDDDDD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Под ним катушка</a:t>
            </a:r>
          </a:p>
          <a:p>
            <a:pPr algn="ctr"/>
            <a:r>
              <a:rPr lang="ru-RU" sz="1400" dirty="0"/>
              <a:t>для нагрева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01465A-B429-482B-A532-A3CAECCDB458}"/>
              </a:ext>
            </a:extLst>
          </p:cNvPr>
          <p:cNvSpPr txBox="1"/>
          <p:nvPr/>
        </p:nvSpPr>
        <p:spPr>
          <a:xfrm>
            <a:off x="6693254" y="807722"/>
            <a:ext cx="4230453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Конструкция ближнепольного</a:t>
            </a:r>
          </a:p>
          <a:p>
            <a:pPr algn="ctr"/>
            <a:r>
              <a:rPr lang="ru-RU" sz="2400" dirty="0"/>
              <a:t>СВЧ зонда</a:t>
            </a:r>
          </a:p>
        </p:txBody>
      </p:sp>
      <p:sp>
        <p:nvSpPr>
          <p:cNvPr id="43" name="Полилиния: фигура 42">
            <a:extLst>
              <a:ext uri="{FF2B5EF4-FFF2-40B4-BE49-F238E27FC236}">
                <a16:creationId xmlns:a16="http://schemas.microsoft.com/office/drawing/2014/main" id="{C0274D5E-49BE-4C58-BECC-E1BCB8F8EEAE}"/>
              </a:ext>
            </a:extLst>
          </p:cNvPr>
          <p:cNvSpPr/>
          <p:nvPr/>
        </p:nvSpPr>
        <p:spPr>
          <a:xfrm>
            <a:off x="7741328" y="2024109"/>
            <a:ext cx="2379216" cy="2379215"/>
          </a:xfrm>
          <a:custGeom>
            <a:avLst/>
            <a:gdLst>
              <a:gd name="connsiteX0" fmla="*/ 2379216 w 2379216"/>
              <a:gd name="connsiteY0" fmla="*/ 17755 h 2379215"/>
              <a:gd name="connsiteX1" fmla="*/ 8878 w 2379216"/>
              <a:gd name="connsiteY1" fmla="*/ 0 h 2379215"/>
              <a:gd name="connsiteX2" fmla="*/ 0 w 2379216"/>
              <a:gd name="connsiteY2" fmla="*/ 1642369 h 2379215"/>
              <a:gd name="connsiteX3" fmla="*/ 639192 w 2379216"/>
              <a:gd name="connsiteY3" fmla="*/ 2361460 h 2379215"/>
              <a:gd name="connsiteX4" fmla="*/ 1669002 w 2379216"/>
              <a:gd name="connsiteY4" fmla="*/ 2379215 h 2379215"/>
              <a:gd name="connsiteX5" fmla="*/ 2370338 w 2379216"/>
              <a:gd name="connsiteY5" fmla="*/ 1660124 h 2379215"/>
              <a:gd name="connsiteX6" fmla="*/ 2379216 w 2379216"/>
              <a:gd name="connsiteY6" fmla="*/ 17755 h 2379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9216" h="2379215">
                <a:moveTo>
                  <a:pt x="2379216" y="17755"/>
                </a:moveTo>
                <a:lnTo>
                  <a:pt x="8878" y="0"/>
                </a:lnTo>
                <a:cubicBezTo>
                  <a:pt x="5919" y="547456"/>
                  <a:pt x="2959" y="1094913"/>
                  <a:pt x="0" y="1642369"/>
                </a:cubicBezTo>
                <a:lnTo>
                  <a:pt x="639192" y="2361460"/>
                </a:lnTo>
                <a:lnTo>
                  <a:pt x="1669002" y="2379215"/>
                </a:lnTo>
                <a:lnTo>
                  <a:pt x="2370338" y="1660124"/>
                </a:lnTo>
                <a:cubicBezTo>
                  <a:pt x="2373297" y="1112668"/>
                  <a:pt x="2376257" y="565211"/>
                  <a:pt x="2379216" y="17755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олилиния: фигура 38">
            <a:extLst>
              <a:ext uri="{FF2B5EF4-FFF2-40B4-BE49-F238E27FC236}">
                <a16:creationId xmlns:a16="http://schemas.microsoft.com/office/drawing/2014/main" id="{97A0B049-1B99-4E98-A6EB-F8BA0D619F7B}"/>
              </a:ext>
            </a:extLst>
          </p:cNvPr>
          <p:cNvSpPr/>
          <p:nvPr/>
        </p:nvSpPr>
        <p:spPr>
          <a:xfrm>
            <a:off x="7741328" y="1956126"/>
            <a:ext cx="653089" cy="2438321"/>
          </a:xfrm>
          <a:custGeom>
            <a:avLst/>
            <a:gdLst>
              <a:gd name="connsiteX0" fmla="*/ 0 w 674703"/>
              <a:gd name="connsiteY0" fmla="*/ 0 h 2281562"/>
              <a:gd name="connsiteX1" fmla="*/ 0 w 674703"/>
              <a:gd name="connsiteY1" fmla="*/ 1606859 h 2281562"/>
              <a:gd name="connsiteX2" fmla="*/ 674703 w 674703"/>
              <a:gd name="connsiteY2" fmla="*/ 2281562 h 228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703" h="2281562">
                <a:moveTo>
                  <a:pt x="0" y="0"/>
                </a:moveTo>
                <a:lnTo>
                  <a:pt x="0" y="1606859"/>
                </a:lnTo>
                <a:lnTo>
                  <a:pt x="674703" y="2281562"/>
                </a:lnTo>
              </a:path>
            </a:pathLst>
          </a:cu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олилиния: фигура 39">
            <a:extLst>
              <a:ext uri="{FF2B5EF4-FFF2-40B4-BE49-F238E27FC236}">
                <a16:creationId xmlns:a16="http://schemas.microsoft.com/office/drawing/2014/main" id="{F795F951-CD61-4C9F-93AF-450403B1A95A}"/>
              </a:ext>
            </a:extLst>
          </p:cNvPr>
          <p:cNvSpPr/>
          <p:nvPr/>
        </p:nvSpPr>
        <p:spPr>
          <a:xfrm>
            <a:off x="8916226" y="2015232"/>
            <a:ext cx="1207363" cy="2379215"/>
          </a:xfrm>
          <a:custGeom>
            <a:avLst/>
            <a:gdLst>
              <a:gd name="connsiteX0" fmla="*/ 0 w 1207363"/>
              <a:gd name="connsiteY0" fmla="*/ 124287 h 2379215"/>
              <a:gd name="connsiteX1" fmla="*/ 0 w 1207363"/>
              <a:gd name="connsiteY1" fmla="*/ 2379215 h 2379215"/>
              <a:gd name="connsiteX2" fmla="*/ 506027 w 1207363"/>
              <a:gd name="connsiteY2" fmla="*/ 2379215 h 2379215"/>
              <a:gd name="connsiteX3" fmla="*/ 1207363 w 1207363"/>
              <a:gd name="connsiteY3" fmla="*/ 1677879 h 2379215"/>
              <a:gd name="connsiteX4" fmla="*/ 1207363 w 1207363"/>
              <a:gd name="connsiteY4" fmla="*/ 0 h 2379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7363" h="2379215">
                <a:moveTo>
                  <a:pt x="0" y="124287"/>
                </a:moveTo>
                <a:lnTo>
                  <a:pt x="0" y="2379215"/>
                </a:lnTo>
                <a:lnTo>
                  <a:pt x="506027" y="2379215"/>
                </a:lnTo>
                <a:lnTo>
                  <a:pt x="1207363" y="1677879"/>
                </a:lnTo>
                <a:lnTo>
                  <a:pt x="1207363" y="0"/>
                </a:lnTo>
              </a:path>
            </a:pathLst>
          </a:cu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545AF56B-0A9C-42FF-839B-E0FEAD3A6BB7}"/>
              </a:ext>
            </a:extLst>
          </p:cNvPr>
          <p:cNvSpPr/>
          <p:nvPr/>
        </p:nvSpPr>
        <p:spPr>
          <a:xfrm>
            <a:off x="6920143" y="5233386"/>
            <a:ext cx="4021585" cy="376482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165A3AB4-6985-45A5-AF35-6104F03B3BAD}"/>
              </a:ext>
            </a:extLst>
          </p:cNvPr>
          <p:cNvSpPr/>
          <p:nvPr/>
        </p:nvSpPr>
        <p:spPr>
          <a:xfrm>
            <a:off x="7438094" y="5088452"/>
            <a:ext cx="2956264" cy="1308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22E6FA-D383-41B5-849D-D573EADC8200}"/>
              </a:ext>
            </a:extLst>
          </p:cNvPr>
          <p:cNvSpPr txBox="1"/>
          <p:nvPr/>
        </p:nvSpPr>
        <p:spPr>
          <a:xfrm>
            <a:off x="6858998" y="5946341"/>
            <a:ext cx="732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ВТСП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4C4EE2-DD7A-4564-A0FA-0852AD7D4D73}"/>
              </a:ext>
            </a:extLst>
          </p:cNvPr>
          <p:cNvSpPr txBox="1"/>
          <p:nvPr/>
        </p:nvSpPr>
        <p:spPr>
          <a:xfrm>
            <a:off x="10432616" y="3738915"/>
            <a:ext cx="6896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Зонд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D56196-AA7A-40BC-A641-BA468099BECC}"/>
              </a:ext>
            </a:extLst>
          </p:cNvPr>
          <p:cNvSpPr txBox="1"/>
          <p:nvPr/>
        </p:nvSpPr>
        <p:spPr>
          <a:xfrm>
            <a:off x="5920105" y="4191890"/>
            <a:ext cx="21477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Тефлоновая плёнка</a:t>
            </a: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D413ACA6-D142-4CEF-8681-8D7D18870A9B}"/>
              </a:ext>
            </a:extLst>
          </p:cNvPr>
          <p:cNvCxnSpPr/>
          <p:nvPr/>
        </p:nvCxnSpPr>
        <p:spPr>
          <a:xfrm>
            <a:off x="7475047" y="4561222"/>
            <a:ext cx="740609" cy="57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48DA23E0-9727-470A-B9BF-AD418C835CBD}"/>
              </a:ext>
            </a:extLst>
          </p:cNvPr>
          <p:cNvCxnSpPr/>
          <p:nvPr/>
        </p:nvCxnSpPr>
        <p:spPr>
          <a:xfrm flipV="1">
            <a:off x="7331561" y="5620290"/>
            <a:ext cx="409767" cy="32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B542C230-FBCB-44D4-A9E3-D017E836615D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9296400" y="3923581"/>
            <a:ext cx="1136216" cy="40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25D0991-370F-4F63-9D46-1B9E28ECC314}"/>
              </a:ext>
            </a:extLst>
          </p:cNvPr>
          <p:cNvSpPr txBox="1"/>
          <p:nvPr/>
        </p:nvSpPr>
        <p:spPr>
          <a:xfrm>
            <a:off x="7744188" y="1737469"/>
            <a:ext cx="237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Коаксиальный кабель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3CF19B-8867-4956-9E6E-A84B5A51628C}"/>
              </a:ext>
            </a:extLst>
          </p:cNvPr>
          <p:cNvSpPr txBox="1"/>
          <p:nvPr/>
        </p:nvSpPr>
        <p:spPr>
          <a:xfrm>
            <a:off x="4339856" y="5465520"/>
            <a:ext cx="1196739" cy="307777"/>
          </a:xfrm>
          <a:prstGeom prst="rect">
            <a:avLst/>
          </a:prstGeom>
          <a:solidFill>
            <a:srgbClr val="F0F0F0"/>
          </a:solidFill>
          <a:ln>
            <a:solidFill>
              <a:srgbClr val="DDDDDD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Жидкий азот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D5FBD4A-C9BF-4B39-978A-978DEBD619CF}"/>
              </a:ext>
            </a:extLst>
          </p:cNvPr>
          <p:cNvCxnSpPr>
            <a:cxnSpLocks/>
          </p:cNvCxnSpPr>
          <p:nvPr/>
        </p:nvCxnSpPr>
        <p:spPr>
          <a:xfrm flipH="1" flipV="1">
            <a:off x="4539089" y="4962587"/>
            <a:ext cx="383645" cy="49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B79022B-351A-4445-A281-8F6C4F374CC7}"/>
              </a:ext>
            </a:extLst>
          </p:cNvPr>
          <p:cNvSpPr txBox="1"/>
          <p:nvPr/>
        </p:nvSpPr>
        <p:spPr>
          <a:xfrm>
            <a:off x="4342651" y="2647160"/>
            <a:ext cx="1127232" cy="523220"/>
          </a:xfrm>
          <a:prstGeom prst="rect">
            <a:avLst/>
          </a:prstGeom>
          <a:solidFill>
            <a:srgbClr val="F0F0F0"/>
          </a:solidFill>
          <a:ln>
            <a:solidFill>
              <a:srgbClr val="DDDDD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Столик из поликора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B4DE8B09-6712-4CA5-89A7-8AC0E0B5640D}"/>
              </a:ext>
            </a:extLst>
          </p:cNvPr>
          <p:cNvCxnSpPr/>
          <p:nvPr/>
        </p:nvCxnSpPr>
        <p:spPr>
          <a:xfrm flipH="1">
            <a:off x="3595108" y="2943636"/>
            <a:ext cx="755469" cy="4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4CFA693-33FF-4596-A966-7B0828F54976}"/>
              </a:ext>
            </a:extLst>
          </p:cNvPr>
          <p:cNvSpPr/>
          <p:nvPr/>
        </p:nvSpPr>
        <p:spPr>
          <a:xfrm>
            <a:off x="8930935" y="4362492"/>
            <a:ext cx="470240" cy="566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F808418B-939E-4FA1-B5A6-B70F464A3A3F}"/>
              </a:ext>
            </a:extLst>
          </p:cNvPr>
          <p:cNvCxnSpPr/>
          <p:nvPr/>
        </p:nvCxnSpPr>
        <p:spPr>
          <a:xfrm>
            <a:off x="7518688" y="2439153"/>
            <a:ext cx="0" cy="69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C94C77B-B7EF-4851-A7C8-A89535BF5A78}"/>
                  </a:ext>
                </a:extLst>
              </p:cNvPr>
              <p:cNvSpPr txBox="1"/>
              <p:nvPr/>
            </p:nvSpPr>
            <p:spPr>
              <a:xfrm>
                <a:off x="7061314" y="2504571"/>
                <a:ext cx="4751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C94C77B-B7EF-4851-A7C8-A89535BF5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314" y="2504571"/>
                <a:ext cx="47513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5958BB15-A67F-4117-BCDE-B445C8348BDD}"/>
              </a:ext>
            </a:extLst>
          </p:cNvPr>
          <p:cNvCxnSpPr/>
          <p:nvPr/>
        </p:nvCxnSpPr>
        <p:spPr>
          <a:xfrm flipV="1">
            <a:off x="10394358" y="2574524"/>
            <a:ext cx="0" cy="96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8859190-18C9-418E-A1A2-4718B5DF1AA9}"/>
                  </a:ext>
                </a:extLst>
              </p:cNvPr>
              <p:cNvSpPr txBox="1"/>
              <p:nvPr/>
            </p:nvSpPr>
            <p:spPr>
              <a:xfrm>
                <a:off x="10338737" y="2682888"/>
                <a:ext cx="13330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8859190-18C9-418E-A1A2-4718B5DF1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8737" y="2682888"/>
                <a:ext cx="133305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924664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1006</TotalTime>
  <Words>289</Words>
  <Application>Microsoft Office PowerPoint</Application>
  <PresentationFormat>Широкоэкранный</PresentationFormat>
  <Paragraphs>89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Corbel</vt:lpstr>
      <vt:lpstr>Базис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 Gorunov</dc:creator>
  <cp:lastModifiedBy>Oleg Gorunov</cp:lastModifiedBy>
  <cp:revision>54</cp:revision>
  <dcterms:created xsi:type="dcterms:W3CDTF">2022-10-13T18:25:25Z</dcterms:created>
  <dcterms:modified xsi:type="dcterms:W3CDTF">2022-11-29T14:41:35Z</dcterms:modified>
</cp:coreProperties>
</file>