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6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mtClean="0">
                <a:latin typeface="Times New Roman"/>
              </a:rPr>
              <a:t>&lt;дата/время&gt;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mtClean="0">
                <a:latin typeface="Times New Roman"/>
              </a:rPr>
              <a:t>&lt;нижний колонтитул&gt;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6FDBD33-C728-4D78-B88F-3A4CACE9BCA4}" type="slidenum">
              <a:rPr lang="ru-RU" sz="1400" smtClean="0">
                <a:latin typeface="Times New Roman"/>
              </a:rPr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3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mtClean="0">
                <a:latin typeface="Times New Roman"/>
              </a:rPr>
              <a:t>&lt;дата/время&gt;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mtClean="0">
                <a:latin typeface="Times New Roman"/>
              </a:rPr>
              <a:t>&lt;нижний колонтитул&gt;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6FDBD33-C728-4D78-B88F-3A4CACE9BCA4}" type="slidenum">
              <a:rPr lang="ru-RU" sz="1400" smtClean="0">
                <a:latin typeface="Times New Roman"/>
              </a:r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77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7218"/>
            <a:ext cx="2173635" cy="634649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7217"/>
            <a:ext cx="6394896" cy="6346489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mtClean="0">
                <a:latin typeface="Times New Roman"/>
              </a:rPr>
              <a:t>&lt;дата/время&gt;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mtClean="0">
                <a:latin typeface="Times New Roman"/>
              </a:rPr>
              <a:t>&lt;нижний колонтитул&gt;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6FDBD33-C728-4D78-B88F-3A4CACE9BCA4}" type="slidenum">
              <a:rPr lang="ru-RU" sz="1400" smtClean="0">
                <a:latin typeface="Times New Roman"/>
              </a:r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10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212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mtClean="0">
                <a:latin typeface="Times New Roman"/>
              </a:rPr>
              <a:t>&lt;дата/время&gt;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mtClean="0">
                <a:latin typeface="Times New Roman"/>
              </a:rPr>
              <a:t>&lt;нижний колонтитул&gt;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6FDBD33-C728-4D78-B88F-3A4CACE9BCA4}" type="slidenum">
              <a:rPr lang="ru-RU" sz="1400" smtClean="0">
                <a:latin typeface="Times New Roman"/>
              </a:r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25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mtClean="0">
                <a:latin typeface="Times New Roman"/>
              </a:rPr>
              <a:t>&lt;дата/время&gt;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mtClean="0">
                <a:latin typeface="Times New Roman"/>
              </a:rPr>
              <a:t>&lt;нижний колонтитул&gt;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6FDBD33-C728-4D78-B88F-3A4CACE9BCA4}" type="slidenum">
              <a:rPr lang="ru-RU" sz="1400" smtClean="0">
                <a:latin typeface="Times New Roman"/>
              </a:rPr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69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3"/>
            <a:ext cx="4082653" cy="4435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mtClean="0">
                <a:latin typeface="Times New Roman"/>
              </a:rPr>
              <a:t>&lt;дата/время&gt;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mtClean="0">
                <a:latin typeface="Times New Roman"/>
              </a:rPr>
              <a:t>&lt;нижний колонтитул&gt;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6FDBD33-C728-4D78-B88F-3A4CACE9BCA4}" type="slidenum">
              <a:rPr lang="ru-RU" sz="1400" smtClean="0">
                <a:latin typeface="Times New Roman"/>
              </a:r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27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6230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6230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mtClean="0">
                <a:latin typeface="Times New Roman"/>
              </a:rPr>
              <a:t>&lt;дата/время&gt;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mtClean="0">
                <a:latin typeface="Times New Roman"/>
              </a:rPr>
              <a:t>&lt;нижний колонтитул&gt;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6FDBD33-C728-4D78-B88F-3A4CACE9BCA4}" type="slidenum">
              <a:rPr lang="ru-RU" sz="1400" smtClean="0">
                <a:latin typeface="Times New Roman"/>
              </a:r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3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mtClean="0">
                <a:latin typeface="Times New Roman"/>
              </a:rPr>
              <a:t>&lt;дата/время&gt;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mtClean="0">
                <a:latin typeface="Times New Roman"/>
              </a:rPr>
              <a:t>&lt;нижний колонтитул&gt;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6FDBD33-C728-4D78-B88F-3A4CACE9BCA4}" type="slidenum">
              <a:rPr lang="ru-RU" sz="1400" smtClean="0">
                <a:latin typeface="Times New Roman"/>
              </a:r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8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mtClean="0">
                <a:latin typeface="Times New Roman"/>
              </a:rPr>
              <a:t>&lt;дата/время&gt;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ru-RU" sz="1400" smtClean="0">
                <a:latin typeface="Times New Roman"/>
              </a:rPr>
              <a:t>&lt;нижний колонтитул&gt;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6FDBD33-C728-4D78-B88F-3A4CACE9BCA4}" type="slidenum">
              <a:rPr lang="ru-RU" sz="1400" smtClean="0">
                <a:latin typeface="Times New Roman"/>
              </a:r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99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672" y="806365"/>
            <a:ext cx="5522508" cy="579575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sz="1400" smtClean="0">
                <a:latin typeface="Times New Roman"/>
              </a:rPr>
              <a:t>&lt;дата/время&gt;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ru-RU" sz="1400" smtClean="0">
                <a:latin typeface="Times New Roman"/>
              </a:rPr>
              <a:t>&lt;нижний колонтитул&gt;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36FDBD33-C728-4D78-B88F-3A4CACE9BCA4}" type="slidenum">
              <a:rPr lang="ru-RU" sz="1400" smtClean="0">
                <a:latin typeface="Times New Roman"/>
              </a:r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4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6919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7">
                <a:solidFill>
                  <a:schemeClr val="bg1"/>
                </a:solidFill>
              </a:defRPr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5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mtClean="0">
                <a:latin typeface="Times New Roman"/>
              </a:rPr>
              <a:t>&lt;дата/время&gt;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mtClean="0">
                <a:latin typeface="Times New Roman"/>
              </a:rPr>
              <a:t>&lt;нижний колонтитул&gt;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6FDBD33-C728-4D78-B88F-3A4CACE9BCA4}" type="slidenum">
              <a:rPr lang="ru-RU" sz="1400" smtClean="0">
                <a:latin typeface="Times New Roman"/>
              </a:r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85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r>
              <a:rPr lang="ru-RU" sz="1400" smtClean="0">
                <a:latin typeface="Times New Roman"/>
              </a:rPr>
              <a:t>&lt;дата/время&gt;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ru-RU" sz="1400" smtClean="0">
                <a:latin typeface="Times New Roman"/>
              </a:rPr>
              <a:t>&lt;нижний колонтитул&gt;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 algn="r"/>
            <a:fld id="{36FDBD33-C728-4D78-B88F-3A4CACE9BCA4}" type="slidenum">
              <a:rPr lang="ru-RU" sz="1400" smtClean="0">
                <a:latin typeface="Times New Roman"/>
              </a:rPr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5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>
                <a:latin typeface="Arial"/>
              </a:rPr>
              <a:t>Архитектура Android-приложений</a:t>
            </a:r>
            <a:endParaRPr/>
          </a:p>
        </p:txBody>
      </p:sp>
      <p:pic>
        <p:nvPicPr>
          <p:cNvPr id="40" name="Рисунок 39"/>
          <p:cNvPicPr/>
          <p:nvPr/>
        </p:nvPicPr>
        <p:blipFill>
          <a:blip r:embed="rId2"/>
          <a:stretch/>
        </p:blipFill>
        <p:spPr>
          <a:xfrm>
            <a:off x="2592000" y="1872000"/>
            <a:ext cx="4762080" cy="457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SzPct val="45000"/>
            </a:pPr>
            <a:r>
              <a:rPr lang="ru-RU" sz="4400" dirty="0">
                <a:latin typeface="Arial"/>
              </a:rPr>
              <a:t>Система управления памятью</a:t>
            </a:r>
            <a:endParaRPr dirty="0"/>
          </a:p>
        </p:txBody>
      </p:sp>
      <p:sp>
        <p:nvSpPr>
          <p:cNvPr id="58" name="TextShape 2"/>
          <p:cNvSpPr txBox="1"/>
          <p:nvPr/>
        </p:nvSpPr>
        <p:spPr>
          <a:xfrm>
            <a:off x="504000" y="1913415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ru-RU" sz="2400" dirty="0">
                <a:latin typeface="Arial"/>
              </a:rPr>
              <a:t>В «обычной» </a:t>
            </a:r>
            <a:r>
              <a:rPr lang="ru-RU" sz="2400" dirty="0" err="1">
                <a:latin typeface="Arial"/>
              </a:rPr>
              <a:t>Java</a:t>
            </a:r>
            <a:r>
              <a:rPr lang="ru-RU" sz="2400" dirty="0">
                <a:latin typeface="Arial"/>
              </a:rPr>
              <a:t> объекты находятся в памяти до тех пор, пока сборщик мусора не доберётся до них. </a:t>
            </a:r>
            <a:endParaRPr sz="2400" dirty="0"/>
          </a:p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ru-RU" sz="2400" dirty="0">
                <a:latin typeface="Arial"/>
              </a:rPr>
              <a:t>В </a:t>
            </a:r>
            <a:r>
              <a:rPr lang="ru-RU" sz="2400" dirty="0" err="1">
                <a:latin typeface="Arial"/>
              </a:rPr>
              <a:t>Android</a:t>
            </a:r>
            <a:r>
              <a:rPr lang="ru-RU" sz="2400" dirty="0">
                <a:latin typeface="Arial"/>
              </a:rPr>
              <a:t>: если некий интерфейс пользователя скрывается, то нет никакой гарантии, что он находится в памяти, даже есть приложение в дальнейшем собирается использовать его. Если у ОС </a:t>
            </a:r>
            <a:r>
              <a:rPr lang="ru-RU" sz="2400" dirty="0" err="1">
                <a:latin typeface="Arial"/>
              </a:rPr>
              <a:t>Android</a:t>
            </a:r>
            <a:r>
              <a:rPr lang="ru-RU" sz="2400" dirty="0">
                <a:latin typeface="Arial"/>
              </a:rPr>
              <a:t> есть достаточно свободной памяти, эти объекты могут храниться в ней, но сборщик мусора может уничтожить их в любой момент, когда ОС решит, что памяти осталось слишком мало. То же верно и для процессов. Процесс, который в данный момент времени не показывает пользователю никакого графического интерфейса, может быть уничтожен ОС </a:t>
            </a:r>
            <a:r>
              <a:rPr lang="ru-RU" sz="2400" dirty="0" err="1">
                <a:latin typeface="Arial"/>
              </a:rPr>
              <a:t>Android</a:t>
            </a:r>
            <a:r>
              <a:rPr lang="ru-RU" sz="2400" dirty="0">
                <a:latin typeface="Arial"/>
              </a:rPr>
              <a:t> на абсолютно законных основаниях (есть одно исключение из этого правила — сервисы.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>
                <a:latin typeface="Arial"/>
              </a:rPr>
              <a:t>Архитектурный стиль 
«shared nothing»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207705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ru-RU" sz="2400" dirty="0">
                <a:latin typeface="Arial"/>
              </a:rPr>
              <a:t>разные части </a:t>
            </a:r>
            <a:r>
              <a:rPr lang="ru-RU" sz="2400" dirty="0" err="1">
                <a:latin typeface="Arial"/>
              </a:rPr>
              <a:t>Android</a:t>
            </a:r>
            <a:r>
              <a:rPr lang="ru-RU" sz="2400" dirty="0">
                <a:latin typeface="Arial"/>
              </a:rPr>
              <a:t> приложения могут вызывать друг друга и взаимодействовать между собой только формально; ни один из них не может обратиться к другому напрямую.</a:t>
            </a:r>
            <a:endParaRPr sz="2400" dirty="0"/>
          </a:p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ru-RU" sz="2400" dirty="0">
                <a:latin typeface="Arial"/>
              </a:rPr>
              <a:t>для каждого состояния жизненного цикла существуют методы, каждый из которых может быть переопределён разработчиком. Эти методы вызываются </a:t>
            </a:r>
            <a:r>
              <a:rPr lang="ru-RU" sz="2400" dirty="0" err="1">
                <a:latin typeface="Arial"/>
              </a:rPr>
              <a:t>фреймворком</a:t>
            </a:r>
            <a:r>
              <a:rPr lang="ru-RU" sz="2400" dirty="0">
                <a:latin typeface="Arial"/>
              </a:rPr>
              <a:t> в заранее определённые ключевые моменты </a:t>
            </a:r>
            <a:r>
              <a:rPr lang="ru-RU" sz="2400" dirty="0" smtClean="0">
                <a:latin typeface="Arial"/>
              </a:rPr>
              <a:t>(</a:t>
            </a:r>
            <a:r>
              <a:rPr lang="ru-RU" sz="2400" dirty="0">
                <a:latin typeface="Arial"/>
              </a:rPr>
              <a:t>например, когда пользовательский интерфейс показывается на экране, прячется и т.п. В этих методах разработчик может реализовать логику для хранения и восстановления состояния объектов.)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>
                <a:latin typeface="Arial"/>
              </a:rPr>
              <a:t>«activity stack» («back stack»)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913418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 algn="just">
              <a:buSzPct val="45000"/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Arial"/>
              </a:rPr>
              <a:t>наличи</a:t>
            </a:r>
            <a:r>
              <a:rPr lang="ru-RU" sz="3200" dirty="0">
                <a:latin typeface="Arial"/>
              </a:rPr>
              <a:t>е</a:t>
            </a:r>
            <a:r>
              <a:rPr lang="ru-RU" sz="3200" dirty="0" smtClean="0">
                <a:latin typeface="Arial"/>
              </a:rPr>
              <a:t> </a:t>
            </a:r>
            <a:r>
              <a:rPr lang="ru-RU" sz="3200" dirty="0">
                <a:latin typeface="Arial"/>
              </a:rPr>
              <a:t>стека пользовательских интерфейсов, в котором текущий видимый интерфейс помещается на вершину, а все остальные сдвигаются вниз (стековая операция «</a:t>
            </a:r>
            <a:r>
              <a:rPr lang="ru-RU" sz="3200" dirty="0" err="1">
                <a:latin typeface="Arial"/>
              </a:rPr>
              <a:t>push</a:t>
            </a:r>
            <a:r>
              <a:rPr lang="ru-RU" sz="3200" dirty="0">
                <a:latin typeface="Arial"/>
              </a:rPr>
              <a:t>»). Нажатие «назад» удаляет интерфейс с вершины стека и показывает элемент, который был за ним (стековая операция «</a:t>
            </a:r>
            <a:r>
              <a:rPr lang="ru-RU" sz="3200" dirty="0" err="1">
                <a:latin typeface="Arial"/>
              </a:rPr>
              <a:t>pop</a:t>
            </a:r>
            <a:r>
              <a:rPr lang="ru-RU" sz="3200" dirty="0">
                <a:latin typeface="Arial"/>
              </a:rPr>
              <a:t>»)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>
                <a:latin typeface="Arial"/>
              </a:rPr>
              <a:t>Архитектурный шаблон «Model-View-ViewModel» (MVVM) ?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1980796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ru-RU" sz="2400" dirty="0">
                <a:latin typeface="Arial"/>
              </a:rPr>
              <a:t>Разработка пользовательского интерфейса совершается дизайнером интерфейсов с помощью технологии, более или менее естественной для такой работы (XML)</a:t>
            </a:r>
            <a:endParaRPr sz="2400" dirty="0"/>
          </a:p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ru-RU" sz="2400" dirty="0">
                <a:latin typeface="Arial"/>
              </a:rPr>
              <a:t>Логика пользовательского интерфейса реализуется разработчиком как компонент </a:t>
            </a:r>
            <a:r>
              <a:rPr lang="ru-RU" sz="2400" dirty="0" err="1">
                <a:latin typeface="Arial"/>
              </a:rPr>
              <a:t>ViewModel</a:t>
            </a:r>
            <a:endParaRPr sz="2400" dirty="0"/>
          </a:p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ru-RU" sz="2400" dirty="0">
                <a:latin typeface="Arial"/>
              </a:rPr>
              <a:t>Функциональные связи между пользовательским интерфейсом и </a:t>
            </a:r>
            <a:r>
              <a:rPr lang="ru-RU" sz="2400" dirty="0" err="1">
                <a:latin typeface="Arial"/>
              </a:rPr>
              <a:t>ViewModel</a:t>
            </a:r>
            <a:r>
              <a:rPr lang="ru-RU" sz="2400" dirty="0">
                <a:latin typeface="Arial"/>
              </a:rPr>
              <a:t> реализуются через </a:t>
            </a:r>
            <a:r>
              <a:rPr lang="ru-RU" sz="2400" dirty="0" err="1">
                <a:latin typeface="Arial"/>
              </a:rPr>
              <a:t>биндинги</a:t>
            </a:r>
            <a:r>
              <a:rPr lang="ru-RU" sz="2400" dirty="0">
                <a:latin typeface="Arial"/>
              </a:rPr>
              <a:t> (</a:t>
            </a:r>
            <a:r>
              <a:rPr lang="ru-RU" sz="2400" dirty="0" err="1">
                <a:latin typeface="Arial"/>
              </a:rPr>
              <a:t>bindings</a:t>
            </a:r>
            <a:r>
              <a:rPr lang="ru-RU" sz="2400" dirty="0">
                <a:latin typeface="Arial"/>
              </a:rPr>
              <a:t>), которые, по сути, являются правилами типа «если кнопка A была нажата, должен быть вызван метод </a:t>
            </a:r>
            <a:r>
              <a:rPr lang="ru-RU" sz="2400" dirty="0" err="1">
                <a:latin typeface="Arial"/>
              </a:rPr>
              <a:t>onButtonAClick</a:t>
            </a:r>
            <a:r>
              <a:rPr lang="ru-RU" sz="2400" dirty="0">
                <a:latin typeface="Arial"/>
              </a:rPr>
              <a:t>() из </a:t>
            </a:r>
            <a:r>
              <a:rPr lang="ru-RU" sz="2400" dirty="0" err="1">
                <a:latin typeface="Arial"/>
              </a:rPr>
              <a:t>ViewModel</a:t>
            </a:r>
            <a:r>
              <a:rPr lang="ru-RU" sz="2400" dirty="0">
                <a:latin typeface="Arial"/>
              </a:rPr>
              <a:t>». </a:t>
            </a:r>
            <a:r>
              <a:rPr lang="ru-RU" sz="2400" dirty="0" err="1">
                <a:latin typeface="Arial"/>
              </a:rPr>
              <a:t>Биндинги</a:t>
            </a:r>
            <a:r>
              <a:rPr lang="ru-RU" sz="2400" dirty="0">
                <a:latin typeface="Arial"/>
              </a:rPr>
              <a:t> могут быть написаны в коде или определены декларативным путём (</a:t>
            </a:r>
            <a:r>
              <a:rPr lang="ru-RU" sz="2400" dirty="0" err="1">
                <a:latin typeface="Arial"/>
              </a:rPr>
              <a:t>Android</a:t>
            </a:r>
            <a:r>
              <a:rPr lang="ru-RU" sz="2400" dirty="0">
                <a:latin typeface="Arial"/>
              </a:rPr>
              <a:t> использует оба типа).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>
                <a:latin typeface="Arial"/>
              </a:rPr>
              <a:t>Шаблоны взаимодействия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04000" y="1913419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2800" dirty="0">
                <a:latin typeface="Arial"/>
              </a:rPr>
              <a:t>Обмен сообщениями с помощью класса </a:t>
            </a:r>
            <a:r>
              <a:rPr lang="ru-RU" sz="2800" dirty="0" err="1">
                <a:latin typeface="Arial"/>
              </a:rPr>
              <a:t>Intent</a:t>
            </a:r>
            <a:endParaRPr sz="28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2800" dirty="0">
                <a:latin typeface="Arial"/>
              </a:rPr>
              <a:t>Наблюдатель с использованием классов </a:t>
            </a:r>
            <a:r>
              <a:rPr lang="ru-RU" sz="2800" dirty="0" err="1">
                <a:latin typeface="Arial"/>
              </a:rPr>
              <a:t>Intent</a:t>
            </a:r>
            <a:r>
              <a:rPr lang="ru-RU" sz="2800" dirty="0">
                <a:latin typeface="Arial"/>
              </a:rPr>
              <a:t> и </a:t>
            </a:r>
            <a:r>
              <a:rPr lang="ru-RU" sz="2800" dirty="0" err="1">
                <a:latin typeface="Arial"/>
              </a:rPr>
              <a:t>BroadcastReceiver</a:t>
            </a:r>
            <a:endParaRPr sz="28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2800" dirty="0">
                <a:latin typeface="Arial"/>
              </a:rPr>
              <a:t>Позднее связывание с последующим вызовом метода используется для доступа к контент-провайдерам (</a:t>
            </a:r>
            <a:r>
              <a:rPr lang="ru-RU" sz="2800" dirty="0" err="1">
                <a:latin typeface="Arial"/>
              </a:rPr>
              <a:t>ContentProviders</a:t>
            </a:r>
            <a:r>
              <a:rPr lang="ru-RU" sz="2800" dirty="0">
                <a:latin typeface="Arial"/>
              </a:rPr>
              <a:t>) и локальным (</a:t>
            </a:r>
            <a:r>
              <a:rPr lang="ru-RU" sz="2800" dirty="0" err="1">
                <a:latin typeface="Arial"/>
              </a:rPr>
              <a:t>внурипроцессным</a:t>
            </a:r>
            <a:r>
              <a:rPr lang="ru-RU" sz="2800" dirty="0">
                <a:latin typeface="Arial"/>
              </a:rPr>
              <a:t>) сервисам (</a:t>
            </a:r>
            <a:r>
              <a:rPr lang="ru-RU" sz="2800" dirty="0" err="1">
                <a:latin typeface="Arial"/>
              </a:rPr>
              <a:t>Services</a:t>
            </a:r>
            <a:r>
              <a:rPr lang="ru-RU" sz="2800" dirty="0">
                <a:latin typeface="Arial"/>
              </a:rPr>
              <a:t>)</a:t>
            </a:r>
            <a:endParaRPr sz="28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2800" dirty="0">
                <a:latin typeface="Arial"/>
              </a:rPr>
              <a:t>Позднее связывание и </a:t>
            </a:r>
            <a:r>
              <a:rPr lang="ru-RU" sz="2800" dirty="0" err="1">
                <a:latin typeface="Arial"/>
              </a:rPr>
              <a:t>межпроцессное</a:t>
            </a:r>
            <a:r>
              <a:rPr lang="ru-RU" sz="2800" dirty="0">
                <a:latin typeface="Arial"/>
              </a:rPr>
              <a:t> </a:t>
            </a:r>
            <a:r>
              <a:rPr lang="ru-RU" sz="2800" dirty="0" err="1">
                <a:latin typeface="Arial"/>
              </a:rPr>
              <a:t>взаимодейтсвие</a:t>
            </a:r>
            <a:r>
              <a:rPr lang="ru-RU" sz="2800" dirty="0">
                <a:latin typeface="Arial"/>
              </a:rPr>
              <a:t> (</a:t>
            </a:r>
            <a:r>
              <a:rPr lang="ru-RU" sz="2800" dirty="0" err="1">
                <a:latin typeface="Arial"/>
              </a:rPr>
              <a:t>Inter-process</a:t>
            </a:r>
            <a:r>
              <a:rPr lang="ru-RU" sz="2800" dirty="0">
                <a:latin typeface="Arial"/>
              </a:rPr>
              <a:t> </a:t>
            </a:r>
            <a:r>
              <a:rPr lang="ru-RU" sz="2800" dirty="0" err="1">
                <a:latin typeface="Arial"/>
              </a:rPr>
              <a:t>Procedure</a:t>
            </a:r>
            <a:r>
              <a:rPr lang="ru-RU" sz="2800" dirty="0">
                <a:latin typeface="Arial"/>
              </a:rPr>
              <a:t> </a:t>
            </a:r>
            <a:r>
              <a:rPr lang="ru-RU" sz="2800" dirty="0" err="1">
                <a:latin typeface="Arial"/>
              </a:rPr>
              <a:t>Communication</a:t>
            </a:r>
            <a:r>
              <a:rPr lang="ru-RU" sz="2800" dirty="0">
                <a:latin typeface="Arial"/>
              </a:rPr>
              <a:t>, IPC) для вызова сервисов (AIDL)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>
                <a:latin typeface="Arial"/>
              </a:rPr>
              <a:t>Основные части приложения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1923044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 algn="just">
              <a:buSzPct val="45000"/>
              <a:buFont typeface="Arial" panose="020B0604020202020204" pitchFamily="34" charset="0"/>
              <a:buChar char="•"/>
            </a:pPr>
            <a:r>
              <a:rPr lang="ru-RU" sz="3200" dirty="0" err="1">
                <a:latin typeface="Arial"/>
              </a:rPr>
              <a:t>Java</a:t>
            </a:r>
            <a:r>
              <a:rPr lang="ru-RU" sz="3200" dirty="0">
                <a:latin typeface="Arial"/>
              </a:rPr>
              <a:t>-классы, являющихся подклассами основных классов из </a:t>
            </a:r>
            <a:r>
              <a:rPr lang="ru-RU" sz="3200" dirty="0" err="1">
                <a:latin typeface="Arial"/>
              </a:rPr>
              <a:t>Android</a:t>
            </a:r>
            <a:r>
              <a:rPr lang="ru-RU" sz="3200" dirty="0">
                <a:latin typeface="Arial"/>
              </a:rPr>
              <a:t> SDK (</a:t>
            </a:r>
            <a:r>
              <a:rPr lang="ru-RU" sz="3200" dirty="0" err="1">
                <a:latin typeface="Arial"/>
              </a:rPr>
              <a:t>View</a:t>
            </a:r>
            <a:r>
              <a:rPr lang="ru-RU" sz="3200" dirty="0">
                <a:latin typeface="Arial"/>
              </a:rPr>
              <a:t>, </a:t>
            </a:r>
            <a:r>
              <a:rPr lang="ru-RU" sz="3200" dirty="0" err="1">
                <a:latin typeface="Arial"/>
              </a:rPr>
              <a:t>Activity</a:t>
            </a:r>
            <a:r>
              <a:rPr lang="ru-RU" sz="3200" dirty="0">
                <a:latin typeface="Arial"/>
              </a:rPr>
              <a:t>, </a:t>
            </a:r>
            <a:r>
              <a:rPr lang="ru-RU" sz="3200" dirty="0" err="1">
                <a:latin typeface="Arial"/>
              </a:rPr>
              <a:t>ContentProvider</a:t>
            </a:r>
            <a:r>
              <a:rPr lang="ru-RU" sz="3200" dirty="0">
                <a:latin typeface="Arial"/>
              </a:rPr>
              <a:t>, </a:t>
            </a:r>
            <a:r>
              <a:rPr lang="ru-RU" sz="3200" dirty="0" err="1">
                <a:latin typeface="Arial"/>
              </a:rPr>
              <a:t>Service</a:t>
            </a:r>
            <a:r>
              <a:rPr lang="ru-RU" sz="3200" dirty="0">
                <a:latin typeface="Arial"/>
              </a:rPr>
              <a:t>, </a:t>
            </a:r>
            <a:r>
              <a:rPr lang="ru-RU" sz="3200" dirty="0" err="1">
                <a:latin typeface="Arial"/>
              </a:rPr>
              <a:t>BroadcastReciever</a:t>
            </a:r>
            <a:r>
              <a:rPr lang="ru-RU" sz="3200" dirty="0">
                <a:latin typeface="Arial"/>
              </a:rPr>
              <a:t>, </a:t>
            </a:r>
            <a:r>
              <a:rPr lang="ru-RU" sz="3200" dirty="0" err="1">
                <a:latin typeface="Arial"/>
              </a:rPr>
              <a:t>Intent</a:t>
            </a:r>
            <a:r>
              <a:rPr lang="ru-RU" sz="3200" dirty="0">
                <a:latin typeface="Arial"/>
              </a:rPr>
              <a:t>) и </a:t>
            </a:r>
            <a:r>
              <a:rPr lang="ru-RU" sz="3200" dirty="0" err="1">
                <a:latin typeface="Arial"/>
              </a:rPr>
              <a:t>Java</a:t>
            </a:r>
            <a:r>
              <a:rPr lang="ru-RU" sz="3200" dirty="0">
                <a:latin typeface="Arial"/>
              </a:rPr>
              <a:t>-классов, у которых нет родителей в </a:t>
            </a:r>
            <a:r>
              <a:rPr lang="ru-RU" sz="3200" dirty="0" err="1">
                <a:latin typeface="Arial"/>
              </a:rPr>
              <a:t>Android</a:t>
            </a:r>
            <a:r>
              <a:rPr lang="ru-RU" sz="3200" dirty="0">
                <a:latin typeface="Arial"/>
              </a:rPr>
              <a:t> SDK.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3200" dirty="0">
                <a:latin typeface="Arial"/>
              </a:rPr>
              <a:t>Манифест приложения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3200" dirty="0">
                <a:latin typeface="Arial"/>
              </a:rPr>
              <a:t>Ресурсы: строки, изображения, шаблоны экранов и т.п.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3200" dirty="0">
                <a:latin typeface="Arial"/>
              </a:rPr>
              <a:t>Файлы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>
                <a:latin typeface="Arial"/>
              </a:rPr>
              <a:t>Диаграмма основных классов
Android SDK</a:t>
            </a:r>
            <a:endParaRPr/>
          </a:p>
        </p:txBody>
      </p:sp>
      <p:pic>
        <p:nvPicPr>
          <p:cNvPr id="70" name="Рисунок 69"/>
          <p:cNvPicPr/>
          <p:nvPr/>
        </p:nvPicPr>
        <p:blipFill>
          <a:blip r:embed="rId2"/>
          <a:stretch/>
        </p:blipFill>
        <p:spPr>
          <a:xfrm>
            <a:off x="1080000" y="1548360"/>
            <a:ext cx="7632000" cy="543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>
                <a:latin typeface="Arial"/>
              </a:rPr>
              <a:t>Базовые классы Android SDK (1)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4000" y="1932669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Arial"/>
              </a:rPr>
              <a:t>View</a:t>
            </a:r>
            <a:r>
              <a:rPr lang="ru-RU" sz="2400" dirty="0">
                <a:latin typeface="Arial"/>
              </a:rPr>
              <a:t> — базовый класс для всех </a:t>
            </a:r>
            <a:r>
              <a:rPr lang="ru-RU" sz="2400" dirty="0" err="1">
                <a:latin typeface="Arial"/>
              </a:rPr>
              <a:t>виджетов</a:t>
            </a:r>
            <a:r>
              <a:rPr lang="ru-RU" sz="2400" dirty="0">
                <a:latin typeface="Arial"/>
              </a:rPr>
              <a:t> пользовательского интерфейса (GUI </a:t>
            </a:r>
            <a:r>
              <a:rPr lang="ru-RU" sz="2400" dirty="0" err="1">
                <a:latin typeface="Arial"/>
              </a:rPr>
              <a:t>widgets</a:t>
            </a:r>
            <a:r>
              <a:rPr lang="ru-RU" sz="2400" dirty="0">
                <a:latin typeface="Arial"/>
              </a:rPr>
              <a:t>). Интерфейс </a:t>
            </a:r>
            <a:r>
              <a:rPr lang="ru-RU" sz="2400" dirty="0" err="1">
                <a:latin typeface="Arial"/>
              </a:rPr>
              <a:t>Android</a:t>
            </a:r>
            <a:r>
              <a:rPr lang="ru-RU" sz="2400" dirty="0">
                <a:latin typeface="Arial"/>
              </a:rPr>
              <a:t>-приложения представляет собой дерево экземпляров наследников этого класса. Пользовательский интерфейс определяется с помощью XML (файлы слоёв, </a:t>
            </a:r>
            <a:r>
              <a:rPr lang="ru-RU" sz="2400" dirty="0" err="1">
                <a:latin typeface="Arial"/>
              </a:rPr>
              <a:t>layout</a:t>
            </a:r>
            <a:r>
              <a:rPr lang="ru-RU" sz="2400" dirty="0">
                <a:latin typeface="Arial"/>
              </a:rPr>
              <a:t> </a:t>
            </a:r>
            <a:r>
              <a:rPr lang="ru-RU" sz="2400" dirty="0" err="1">
                <a:latin typeface="Arial"/>
              </a:rPr>
              <a:t>files</a:t>
            </a:r>
            <a:r>
              <a:rPr lang="ru-RU" sz="2400" dirty="0">
                <a:latin typeface="Arial"/>
              </a:rPr>
              <a:t>), а во время исполнения автоматически превращается (</a:t>
            </a:r>
            <a:r>
              <a:rPr lang="ru-RU" sz="2400" dirty="0" err="1">
                <a:latin typeface="Arial"/>
              </a:rPr>
              <a:t>inflate</a:t>
            </a:r>
            <a:r>
              <a:rPr lang="ru-RU" sz="2400" dirty="0">
                <a:latin typeface="Arial"/>
              </a:rPr>
              <a:t>, термин </a:t>
            </a:r>
            <a:r>
              <a:rPr lang="ru-RU" sz="2400" dirty="0" err="1">
                <a:latin typeface="Arial"/>
              </a:rPr>
              <a:t>Android</a:t>
            </a:r>
            <a:r>
              <a:rPr lang="ru-RU" sz="2400" dirty="0">
                <a:latin typeface="Arial"/>
              </a:rPr>
              <a:t>) в дерево соответствующих объектов.</a:t>
            </a:r>
            <a:endParaRPr sz="2400" dirty="0"/>
          </a:p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Arial"/>
              </a:rPr>
              <a:t>Activity</a:t>
            </a:r>
            <a:r>
              <a:rPr lang="ru-RU" sz="2400" dirty="0">
                <a:latin typeface="Arial"/>
              </a:rPr>
              <a:t> - и его подклассы содержат логику, лежащую за пользовательским интерфейсом. </a:t>
            </a:r>
            <a:r>
              <a:rPr lang="ru-RU" sz="2400" dirty="0" err="1">
                <a:latin typeface="Arial"/>
              </a:rPr>
              <a:t>Cоответствует</a:t>
            </a:r>
            <a:r>
              <a:rPr lang="ru-RU" sz="2400" dirty="0">
                <a:latin typeface="Arial"/>
              </a:rPr>
              <a:t> </a:t>
            </a:r>
            <a:r>
              <a:rPr lang="ru-RU" sz="2400" dirty="0" err="1">
                <a:latin typeface="Arial"/>
              </a:rPr>
              <a:t>ViewModel</a:t>
            </a:r>
            <a:r>
              <a:rPr lang="ru-RU" sz="2400" dirty="0">
                <a:latin typeface="Arial"/>
              </a:rPr>
              <a:t> в архитектурном шаблоне </a:t>
            </a:r>
            <a:r>
              <a:rPr lang="ru-RU" sz="2400" dirty="0" err="1">
                <a:latin typeface="Arial"/>
              </a:rPr>
              <a:t>Model-View-ViewModel</a:t>
            </a:r>
            <a:r>
              <a:rPr lang="ru-RU" sz="2400" dirty="0">
                <a:latin typeface="Arial"/>
              </a:rPr>
              <a:t> (MVVM). Отношение между подклассом </a:t>
            </a:r>
            <a:r>
              <a:rPr lang="ru-RU" sz="2400" dirty="0" err="1">
                <a:latin typeface="Arial"/>
              </a:rPr>
              <a:t>Activity</a:t>
            </a:r>
            <a:r>
              <a:rPr lang="ru-RU" sz="2400" dirty="0">
                <a:latin typeface="Arial"/>
              </a:rPr>
              <a:t> и пользовательским интерфейсом — это отношение один к одному. </a:t>
            </a:r>
            <a:r>
              <a:rPr lang="ru-RU" sz="2400" dirty="0" err="1">
                <a:latin typeface="Arial"/>
              </a:rPr>
              <a:t>Activity</a:t>
            </a:r>
            <a:r>
              <a:rPr lang="ru-RU" sz="2400" dirty="0">
                <a:latin typeface="Arial"/>
              </a:rPr>
              <a:t> имеет жизненный цикл</a:t>
            </a:r>
            <a:r>
              <a:rPr lang="ru-RU" sz="2400" dirty="0" smtClean="0">
                <a:latin typeface="Arial"/>
              </a:rPr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>
                <a:latin typeface="Arial"/>
              </a:rPr>
              <a:t>Базовые классы Android SDK (2)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504000" y="1942295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ru-RU" sz="2400" b="1" dirty="0" err="1"/>
              <a:t>ContentProvider</a:t>
            </a:r>
            <a:r>
              <a:rPr lang="ru-RU" sz="2400" dirty="0"/>
              <a:t> - и его подклассы представляют </a:t>
            </a:r>
            <a:r>
              <a:rPr lang="ru-RU" sz="2400" dirty="0" err="1"/>
              <a:t>model</a:t>
            </a:r>
            <a:r>
              <a:rPr lang="ru-RU" sz="2400" dirty="0"/>
              <a:t> в архитектуре MVVM. В большинстве практических случаев это обёртка над базой данных </a:t>
            </a:r>
            <a:r>
              <a:rPr lang="ru-RU" sz="2400" dirty="0" err="1"/>
              <a:t>SQLite</a:t>
            </a:r>
            <a:r>
              <a:rPr lang="ru-RU" sz="2400" dirty="0"/>
              <a:t> с немного причудливым способом доступа на основе URI. </a:t>
            </a:r>
            <a:endParaRPr lang="ru-RU" sz="2400" dirty="0" smtClean="0"/>
          </a:p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ru-RU" sz="2400" b="1" dirty="0" err="1" smtClean="0">
                <a:latin typeface="Arial"/>
              </a:rPr>
              <a:t>Service</a:t>
            </a:r>
            <a:r>
              <a:rPr lang="ru-RU" sz="2400" dirty="0" smtClean="0">
                <a:latin typeface="Arial"/>
              </a:rPr>
              <a:t> </a:t>
            </a:r>
            <a:r>
              <a:rPr lang="ru-RU" sz="2400" dirty="0">
                <a:latin typeface="Arial"/>
              </a:rPr>
              <a:t>- это разновидность </a:t>
            </a:r>
            <a:r>
              <a:rPr lang="ru-RU" sz="2400" dirty="0" err="1">
                <a:latin typeface="Arial"/>
              </a:rPr>
              <a:t>Model</a:t>
            </a:r>
            <a:r>
              <a:rPr lang="ru-RU" sz="2400" dirty="0">
                <a:latin typeface="Arial"/>
              </a:rPr>
              <a:t> (</a:t>
            </a:r>
            <a:r>
              <a:rPr lang="ru-RU" sz="2400" dirty="0" err="1">
                <a:latin typeface="Arial"/>
              </a:rPr>
              <a:t>MVvM</a:t>
            </a:r>
            <a:r>
              <a:rPr lang="ru-RU" sz="2400" dirty="0">
                <a:latin typeface="Arial"/>
              </a:rPr>
              <a:t>), обслуживающая несколько иные варианты использования, нежели </a:t>
            </a:r>
            <a:r>
              <a:rPr lang="ru-RU" sz="2400" dirty="0" err="1">
                <a:latin typeface="Arial"/>
              </a:rPr>
              <a:t>ContentProvider</a:t>
            </a:r>
            <a:endParaRPr sz="2400" dirty="0"/>
          </a:p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Arial"/>
              </a:rPr>
              <a:t>BroadcastReceiver</a:t>
            </a:r>
            <a:r>
              <a:rPr lang="ru-RU" sz="2400" dirty="0">
                <a:latin typeface="Arial"/>
              </a:rPr>
              <a:t> и его подклассы представляют собой «подписчика» в механизме </a:t>
            </a:r>
            <a:r>
              <a:rPr lang="ru-RU" sz="2400" dirty="0" err="1">
                <a:latin typeface="Arial"/>
              </a:rPr>
              <a:t>взаимодейтсвия</a:t>
            </a:r>
            <a:r>
              <a:rPr lang="ru-RU" sz="2400" dirty="0">
                <a:latin typeface="Arial"/>
              </a:rPr>
              <a:t> издатель/подписчик, реализованном в архитектуре </a:t>
            </a:r>
            <a:r>
              <a:rPr lang="ru-RU" sz="2400" dirty="0" err="1">
                <a:latin typeface="Arial"/>
              </a:rPr>
              <a:t>Android</a:t>
            </a:r>
            <a:r>
              <a:rPr lang="ru-RU" sz="2400" dirty="0">
                <a:latin typeface="Arial"/>
              </a:rPr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245520"/>
            <a:ext cx="4402080" cy="125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>
                <a:latin typeface="Arial"/>
              </a:rPr>
              <a:t>Жизненный цикл Activity</a:t>
            </a:r>
            <a:endParaRPr/>
          </a:p>
        </p:txBody>
      </p:sp>
      <p:pic>
        <p:nvPicPr>
          <p:cNvPr id="76" name="Рисунок 75"/>
          <p:cNvPicPr/>
          <p:nvPr/>
        </p:nvPicPr>
        <p:blipFill>
          <a:blip r:embed="rId2"/>
          <a:stretch/>
        </p:blipFill>
        <p:spPr>
          <a:xfrm>
            <a:off x="4906080" y="360000"/>
            <a:ext cx="4885920" cy="6314760"/>
          </a:xfrm>
          <a:prstGeom prst="rect">
            <a:avLst/>
          </a:prstGeom>
          <a:ln>
            <a:noFill/>
          </a:ln>
        </p:spPr>
      </p:pic>
      <p:pic>
        <p:nvPicPr>
          <p:cNvPr id="77" name="Рисунок 76"/>
          <p:cNvPicPr/>
          <p:nvPr/>
        </p:nvPicPr>
        <p:blipFill>
          <a:blip r:embed="rId3"/>
          <a:stretch/>
        </p:blipFill>
        <p:spPr>
          <a:xfrm>
            <a:off x="720000" y="4248000"/>
            <a:ext cx="4752000" cy="244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>
                <a:latin typeface="Arial"/>
              </a:rPr>
              <a:t>Архитектурные уровни Android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923045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3200" dirty="0">
                <a:latin typeface="Arial"/>
              </a:rPr>
              <a:t>Модифицированная и урезанная версия </a:t>
            </a:r>
            <a:r>
              <a:rPr lang="ru-RU" sz="3200" dirty="0" err="1">
                <a:latin typeface="Arial"/>
              </a:rPr>
              <a:t>Linux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Arial"/>
              </a:rPr>
              <a:t>Уровень </a:t>
            </a:r>
            <a:r>
              <a:rPr lang="ru-RU" sz="3200" dirty="0">
                <a:latin typeface="Arial"/>
              </a:rPr>
              <a:t>инфраструктуры приложения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ru-RU" sz="2800" dirty="0">
                <a:latin typeface="Arial"/>
              </a:rPr>
              <a:t>виртуальная машина </a:t>
            </a:r>
            <a:r>
              <a:rPr lang="ru-RU" sz="2800" dirty="0" err="1">
                <a:latin typeface="Arial"/>
              </a:rPr>
              <a:t>Dalvik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ru-RU" sz="2800" dirty="0">
                <a:latin typeface="Arial"/>
              </a:rPr>
              <a:t>Веб-браузер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ru-RU" sz="2800" dirty="0" err="1">
                <a:latin typeface="Arial"/>
              </a:rPr>
              <a:t>SQLite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ru-RU" sz="2800" dirty="0" err="1">
                <a:latin typeface="Arial"/>
              </a:rPr>
              <a:t>Java</a:t>
            </a:r>
            <a:r>
              <a:rPr lang="ru-RU" sz="2800" dirty="0">
                <a:latin typeface="Arial"/>
              </a:rPr>
              <a:t> </a:t>
            </a:r>
            <a:r>
              <a:rPr lang="ru-RU" sz="2800" dirty="0" smtClean="0">
                <a:latin typeface="Arial"/>
              </a:rPr>
              <a:t>API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3200" dirty="0">
                <a:latin typeface="Arial"/>
              </a:rPr>
              <a:t>Уровень </a:t>
            </a:r>
            <a:r>
              <a:rPr lang="ru-RU" sz="3200" dirty="0" err="1">
                <a:latin typeface="Arial"/>
              </a:rPr>
              <a:t>Android</a:t>
            </a:r>
            <a:r>
              <a:rPr lang="ru-RU" sz="3200" dirty="0">
                <a:latin typeface="Arial"/>
              </a:rPr>
              <a:t>-приложений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>
                <a:latin typeface="Arial"/>
              </a:rPr>
              <a:t>Жизненный цикл Service</a:t>
            </a:r>
            <a:endParaRPr/>
          </a:p>
        </p:txBody>
      </p:sp>
      <p:pic>
        <p:nvPicPr>
          <p:cNvPr id="79" name="Рисунок 78"/>
          <p:cNvPicPr/>
          <p:nvPr/>
        </p:nvPicPr>
        <p:blipFill>
          <a:blip r:embed="rId2"/>
          <a:stretch/>
        </p:blipFill>
        <p:spPr>
          <a:xfrm>
            <a:off x="2703240" y="1563480"/>
            <a:ext cx="4280760" cy="5276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>
                <a:latin typeface="Arial"/>
              </a:rPr>
              <a:t>Манифест Android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4000" y="15634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</a:pPr>
            <a:r>
              <a:rPr lang="ru-RU" sz="2000" dirty="0">
                <a:latin typeface="Arial"/>
              </a:rPr>
              <a:t>Манифест — это XML файл. Выполняет несколько функций:</a:t>
            </a:r>
            <a:endParaRPr sz="2000" dirty="0"/>
          </a:p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ru-RU" sz="2000" dirty="0">
                <a:latin typeface="Arial"/>
              </a:rPr>
              <a:t>Определяет имя </a:t>
            </a:r>
            <a:r>
              <a:rPr lang="ru-RU" sz="2000" dirty="0" err="1">
                <a:latin typeface="Arial"/>
              </a:rPr>
              <a:t>Java</a:t>
            </a:r>
            <a:r>
              <a:rPr lang="ru-RU" sz="2000" dirty="0">
                <a:latin typeface="Arial"/>
              </a:rPr>
              <a:t>-пакета приложения - уникальный идентификатор для приложения.</a:t>
            </a:r>
            <a:endParaRPr sz="2000" dirty="0"/>
          </a:p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ru-RU" sz="2000" dirty="0">
                <a:latin typeface="Arial"/>
              </a:rPr>
              <a:t>Описывает компоненты приложения — </a:t>
            </a:r>
            <a:r>
              <a:rPr lang="ru-RU" sz="2000" dirty="0" err="1">
                <a:latin typeface="Arial"/>
              </a:rPr>
              <a:t>активити</a:t>
            </a:r>
            <a:r>
              <a:rPr lang="ru-RU" sz="2000" dirty="0">
                <a:latin typeface="Arial"/>
              </a:rPr>
              <a:t>, сервисы, </a:t>
            </a:r>
            <a:r>
              <a:rPr lang="ru-RU" sz="2000" dirty="0" err="1">
                <a:latin typeface="Arial"/>
              </a:rPr>
              <a:t>броадкаст</a:t>
            </a:r>
            <a:r>
              <a:rPr lang="ru-RU" sz="2000" dirty="0">
                <a:latin typeface="Arial"/>
              </a:rPr>
              <a:t>-ресиверы и контент-провайдеры. </a:t>
            </a:r>
            <a:endParaRPr sz="2000" dirty="0"/>
          </a:p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ru-RU" sz="2000" dirty="0">
                <a:latin typeface="Arial"/>
              </a:rPr>
              <a:t>Определяет имена классов, реализующие каждый из компонентов и оглашает их возможности (например, какие </a:t>
            </a:r>
            <a:r>
              <a:rPr lang="ru-RU" sz="2000" dirty="0" err="1">
                <a:latin typeface="Arial"/>
              </a:rPr>
              <a:t>Intent</a:t>
            </a:r>
            <a:r>
              <a:rPr lang="ru-RU" sz="2000" dirty="0">
                <a:latin typeface="Arial"/>
              </a:rPr>
              <a:t>-сообщения они могут обрабатывать). Эти объявления позволяют системе </a:t>
            </a:r>
            <a:r>
              <a:rPr lang="ru-RU" sz="2000" dirty="0" err="1">
                <a:latin typeface="Arial"/>
              </a:rPr>
              <a:t>Android</a:t>
            </a:r>
            <a:r>
              <a:rPr lang="ru-RU" sz="2000" dirty="0">
                <a:latin typeface="Arial"/>
              </a:rPr>
              <a:t> знать, какие компоненты и при каких условиях могут быть запущены.</a:t>
            </a:r>
            <a:endParaRPr sz="2000" dirty="0"/>
          </a:p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ru-RU" sz="2000" dirty="0">
                <a:latin typeface="Arial"/>
              </a:rPr>
              <a:t>Предопределяет процессы, которые будут содержать компоненты приложения.</a:t>
            </a:r>
            <a:endParaRPr sz="2000" dirty="0"/>
          </a:p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ru-RU" sz="2000" dirty="0">
                <a:latin typeface="Arial"/>
              </a:rPr>
              <a:t>Объявляет разрешения, которые приложение должно иметь для доступа к защищённым частям API и взаимодействия с другими приложениями и к компонентам приложения</a:t>
            </a:r>
            <a:endParaRPr sz="2000" dirty="0"/>
          </a:p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ru-RU" sz="2000" dirty="0">
                <a:latin typeface="Arial"/>
              </a:rPr>
              <a:t>Перечисляет классы </a:t>
            </a:r>
            <a:r>
              <a:rPr lang="ru-RU" sz="2000" dirty="0" err="1">
                <a:latin typeface="Arial"/>
              </a:rPr>
              <a:t>Instrumentation</a:t>
            </a:r>
            <a:r>
              <a:rPr lang="ru-RU" sz="2000" dirty="0">
                <a:latin typeface="Arial"/>
              </a:rPr>
              <a:t>, которые предоставляют </a:t>
            </a:r>
            <a:r>
              <a:rPr lang="ru-RU" sz="2000" dirty="0" err="1">
                <a:latin typeface="Arial"/>
              </a:rPr>
              <a:t>профайлинг</a:t>
            </a:r>
            <a:r>
              <a:rPr lang="ru-RU" sz="2000" dirty="0">
                <a:latin typeface="Arial"/>
              </a:rPr>
              <a:t> и другую информацию во время работы приложения.</a:t>
            </a:r>
            <a:endParaRPr sz="2000" dirty="0"/>
          </a:p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ru-RU" sz="2000" dirty="0">
                <a:latin typeface="Arial"/>
              </a:rPr>
              <a:t>Объявляет минимальный уровень </a:t>
            </a:r>
            <a:r>
              <a:rPr lang="ru-RU" sz="2000" dirty="0" err="1">
                <a:latin typeface="Arial"/>
              </a:rPr>
              <a:t>Android</a:t>
            </a:r>
            <a:r>
              <a:rPr lang="ru-RU" sz="2000" dirty="0">
                <a:latin typeface="Arial"/>
              </a:rPr>
              <a:t> API.</a:t>
            </a:r>
            <a:endParaRPr sz="2000" dirty="0"/>
          </a:p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ru-RU" sz="2000" dirty="0">
                <a:latin typeface="Arial"/>
              </a:rPr>
              <a:t>Перечисляет библиотеки, с которыми приложение должно быть связано.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>
                <a:latin typeface="Arial"/>
              </a:rPr>
              <a:t>Ресурсы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2038548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3200" dirty="0">
                <a:latin typeface="Arial"/>
              </a:rPr>
              <a:t>    Изображения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3200" dirty="0">
                <a:latin typeface="Arial"/>
              </a:rPr>
              <a:t>    Слои GUI (XML файлы)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3200" dirty="0">
                <a:latin typeface="Arial"/>
              </a:rPr>
              <a:t>    Объявления меню (XML файлы)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3200" dirty="0">
                <a:latin typeface="Arial"/>
              </a:rPr>
              <a:t>    Текстовые строки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>
                <a:latin typeface="Arial"/>
              </a:rPr>
              <a:t>Файлы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04000" y="1980796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3200" dirty="0">
                <a:latin typeface="Arial"/>
              </a:rPr>
              <a:t>Файлы «общего назначения»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3200" dirty="0">
                <a:latin typeface="Arial"/>
              </a:rPr>
              <a:t>Файлы БД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3200" dirty="0">
                <a:latin typeface="Arial"/>
              </a:rPr>
              <a:t>Файлы </a:t>
            </a:r>
            <a:r>
              <a:rPr lang="ru-RU" sz="3200" dirty="0" err="1">
                <a:latin typeface="Arial"/>
              </a:rPr>
              <a:t>Opaque</a:t>
            </a:r>
            <a:r>
              <a:rPr lang="ru-RU" sz="3200" dirty="0">
                <a:latin typeface="Arial"/>
              </a:rPr>
              <a:t> </a:t>
            </a:r>
            <a:r>
              <a:rPr lang="ru-RU" sz="3200" dirty="0" err="1">
                <a:latin typeface="Arial"/>
              </a:rPr>
              <a:t>Binary</a:t>
            </a:r>
            <a:r>
              <a:rPr lang="ru-RU" sz="3200" dirty="0">
                <a:latin typeface="Arial"/>
              </a:rPr>
              <a:t> </a:t>
            </a:r>
            <a:r>
              <a:rPr lang="ru-RU" sz="3200" dirty="0" err="1">
                <a:latin typeface="Arial"/>
              </a:rPr>
              <a:t>Blob</a:t>
            </a:r>
            <a:r>
              <a:rPr lang="ru-RU" sz="3200" dirty="0">
                <a:latin typeface="Arial"/>
              </a:rPr>
              <a:t> (OBB) (они представляют собой зашифрованную файловую систему, которая может быть монтирована для приложения)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3200" dirty="0" err="1">
                <a:latin typeface="Arial"/>
              </a:rPr>
              <a:t>Закешированные</a:t>
            </a:r>
            <a:r>
              <a:rPr lang="ru-RU" sz="3200" dirty="0">
                <a:latin typeface="Arial"/>
              </a:rPr>
              <a:t> файлы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>
                <a:latin typeface="Arial"/>
              </a:rPr>
              <a:t>Обмен сообщениями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581002" y="2019297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3200" dirty="0" err="1">
                <a:latin typeface="Arial"/>
              </a:rPr>
              <a:t>startActivity</a:t>
            </a:r>
            <a:r>
              <a:rPr lang="ru-RU" sz="3200" dirty="0">
                <a:latin typeface="Arial"/>
              </a:rPr>
              <a:t>() класса </a:t>
            </a:r>
            <a:r>
              <a:rPr lang="ru-RU" sz="3200" dirty="0" err="1">
                <a:latin typeface="Arial"/>
              </a:rPr>
              <a:t>Context</a:t>
            </a:r>
            <a:r>
              <a:rPr lang="ru-RU" sz="3200" dirty="0">
                <a:latin typeface="Arial"/>
              </a:rPr>
              <a:t> запускает </a:t>
            </a:r>
            <a:r>
              <a:rPr lang="ru-RU" sz="3200" dirty="0" err="1">
                <a:latin typeface="Arial"/>
              </a:rPr>
              <a:t>активити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3200" dirty="0" err="1">
                <a:latin typeface="Arial"/>
              </a:rPr>
              <a:t>startActivityForResult</a:t>
            </a:r>
            <a:r>
              <a:rPr lang="ru-RU" sz="3200" dirty="0">
                <a:latin typeface="Arial"/>
              </a:rPr>
              <a:t>() класса </a:t>
            </a:r>
            <a:r>
              <a:rPr lang="ru-RU" sz="3200" dirty="0" err="1">
                <a:latin typeface="Arial"/>
              </a:rPr>
              <a:t>Activity</a:t>
            </a:r>
            <a:r>
              <a:rPr lang="ru-RU" sz="3200" dirty="0">
                <a:latin typeface="Arial"/>
              </a:rPr>
              <a:t> запускает </a:t>
            </a:r>
            <a:r>
              <a:rPr lang="ru-RU" sz="3200" dirty="0" err="1">
                <a:latin typeface="Arial"/>
              </a:rPr>
              <a:t>активити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3200" dirty="0" err="1">
                <a:latin typeface="Arial"/>
              </a:rPr>
              <a:t>startService</a:t>
            </a:r>
            <a:r>
              <a:rPr lang="ru-RU" sz="3200" dirty="0">
                <a:latin typeface="Arial"/>
              </a:rPr>
              <a:t>() или </a:t>
            </a:r>
            <a:r>
              <a:rPr lang="ru-RU" sz="3200" dirty="0" err="1">
                <a:latin typeface="Arial"/>
              </a:rPr>
              <a:t>bindService</a:t>
            </a:r>
            <a:r>
              <a:rPr lang="ru-RU" sz="3200" dirty="0">
                <a:latin typeface="Arial"/>
              </a:rPr>
              <a:t>() класса </a:t>
            </a:r>
            <a:r>
              <a:rPr lang="ru-RU" sz="3200" dirty="0" err="1">
                <a:latin typeface="Arial"/>
              </a:rPr>
              <a:t>Context</a:t>
            </a:r>
            <a:r>
              <a:rPr lang="ru-RU" sz="3200" dirty="0">
                <a:latin typeface="Arial"/>
              </a:rPr>
              <a:t> запускает сервис, и связывается с ним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>
                <a:latin typeface="Arial"/>
              </a:rPr>
              <a:t>Издатель/подписчик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4000" y="193267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 algn="just">
              <a:buSzPct val="45000"/>
              <a:buFont typeface="Arial" panose="020B0604020202020204" pitchFamily="34" charset="0"/>
              <a:buChar char="•"/>
            </a:pPr>
            <a:r>
              <a:rPr lang="ru-RU" sz="3200" dirty="0" err="1">
                <a:latin typeface="Arial"/>
              </a:rPr>
              <a:t>Android</a:t>
            </a:r>
            <a:r>
              <a:rPr lang="ru-RU" sz="3200" dirty="0">
                <a:latin typeface="Arial"/>
              </a:rPr>
              <a:t> реализует два разных механизма издатель/подписчик, каждый из которых имеет по две версии (обычную и «липкую», «</a:t>
            </a:r>
            <a:r>
              <a:rPr lang="ru-RU" sz="3200" dirty="0" err="1">
                <a:latin typeface="Arial"/>
              </a:rPr>
              <a:t>sticky</a:t>
            </a:r>
            <a:r>
              <a:rPr lang="ru-RU" sz="3200" dirty="0">
                <a:latin typeface="Arial"/>
              </a:rPr>
              <a:t>»):</a:t>
            </a:r>
            <a:endParaRPr dirty="0"/>
          </a:p>
          <a:p>
            <a:pPr marL="457200" indent="-457200" algn="just">
              <a:buSzPct val="45000"/>
              <a:buFont typeface="Arial" panose="020B0604020202020204" pitchFamily="34" charset="0"/>
              <a:buChar char="•"/>
            </a:pPr>
            <a:r>
              <a:rPr lang="ru-RU" sz="3200" dirty="0">
                <a:latin typeface="Arial"/>
              </a:rPr>
              <a:t>Нормальное вещание реализуется методами </a:t>
            </a:r>
            <a:r>
              <a:rPr lang="ru-RU" sz="3200" dirty="0" err="1">
                <a:latin typeface="Arial"/>
              </a:rPr>
              <a:t>sendBroadcast</a:t>
            </a:r>
            <a:r>
              <a:rPr lang="ru-RU" sz="3200" dirty="0">
                <a:latin typeface="Arial"/>
              </a:rPr>
              <a:t>() и </a:t>
            </a:r>
            <a:r>
              <a:rPr lang="ru-RU" sz="3200" dirty="0" err="1">
                <a:latin typeface="Arial"/>
              </a:rPr>
              <a:t>sendStickyBroadcast</a:t>
            </a:r>
            <a:r>
              <a:rPr lang="ru-RU" sz="3200" dirty="0">
                <a:latin typeface="Arial"/>
              </a:rPr>
              <a:t>() класса </a:t>
            </a:r>
            <a:r>
              <a:rPr lang="ru-RU" sz="3200" dirty="0" err="1">
                <a:latin typeface="Arial"/>
              </a:rPr>
              <a:t>Context</a:t>
            </a:r>
            <a:r>
              <a:rPr lang="ru-RU" sz="3200" dirty="0">
                <a:latin typeface="Arial"/>
              </a:rPr>
              <a:t>.</a:t>
            </a:r>
            <a:endParaRPr dirty="0"/>
          </a:p>
          <a:p>
            <a:pPr marL="457200" indent="-457200" algn="just">
              <a:buSzPct val="45000"/>
              <a:buFont typeface="Arial" panose="020B0604020202020204" pitchFamily="34" charset="0"/>
              <a:buChar char="•"/>
            </a:pPr>
            <a:r>
              <a:rPr lang="ru-RU" sz="3200" dirty="0">
                <a:latin typeface="Arial"/>
              </a:rPr>
              <a:t>Упорядоченное вещание реализуется методами </a:t>
            </a:r>
            <a:r>
              <a:rPr lang="ru-RU" sz="3200" dirty="0" err="1">
                <a:latin typeface="Arial"/>
              </a:rPr>
              <a:t>sendOrderedBroadcast</a:t>
            </a:r>
            <a:r>
              <a:rPr lang="ru-RU" sz="3200" dirty="0">
                <a:latin typeface="Arial"/>
              </a:rPr>
              <a:t>() и </a:t>
            </a:r>
            <a:r>
              <a:rPr lang="ru-RU" sz="3200" dirty="0" err="1">
                <a:latin typeface="Arial"/>
              </a:rPr>
              <a:t>sendStickyOrderedBroadcast</a:t>
            </a:r>
            <a:r>
              <a:rPr lang="ru-RU" sz="3200" dirty="0">
                <a:latin typeface="Arial"/>
              </a:rPr>
              <a:t>().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>
                <a:latin typeface="Arial"/>
              </a:rPr>
              <a:t>Издатель/подписчик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504000" y="1903795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ru-RU" sz="2200" dirty="0">
                <a:latin typeface="Arial"/>
              </a:rPr>
              <a:t>Нормальный механизм вещания доставляет </a:t>
            </a:r>
            <a:r>
              <a:rPr lang="ru-RU" sz="2200" dirty="0" err="1">
                <a:latin typeface="Arial"/>
              </a:rPr>
              <a:t>интент</a:t>
            </a:r>
            <a:r>
              <a:rPr lang="ru-RU" sz="2200" dirty="0">
                <a:latin typeface="Arial"/>
              </a:rPr>
              <a:t> до всех подходящих </a:t>
            </a:r>
            <a:r>
              <a:rPr lang="ru-RU" sz="2200" dirty="0" err="1">
                <a:latin typeface="Arial"/>
              </a:rPr>
              <a:t>броадкаст</a:t>
            </a:r>
            <a:r>
              <a:rPr lang="ru-RU" sz="2200" dirty="0">
                <a:latin typeface="Arial"/>
              </a:rPr>
              <a:t>-ресиверов асинхронно, и они реагируют на них независимо. Это обычный шаблон издатель/подписчик.</a:t>
            </a:r>
            <a:endParaRPr sz="2200" dirty="0"/>
          </a:p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ru-RU" sz="2200" dirty="0">
                <a:latin typeface="Arial"/>
              </a:rPr>
              <a:t>Упорядоченный механизм вещания доставляет </a:t>
            </a:r>
            <a:r>
              <a:rPr lang="ru-RU" sz="2200" dirty="0" err="1">
                <a:latin typeface="Arial"/>
              </a:rPr>
              <a:t>интенты</a:t>
            </a:r>
            <a:r>
              <a:rPr lang="ru-RU" sz="2200" dirty="0">
                <a:latin typeface="Arial"/>
              </a:rPr>
              <a:t> до всех подходящих </a:t>
            </a:r>
            <a:r>
              <a:rPr lang="ru-RU" sz="2200" dirty="0" err="1">
                <a:latin typeface="Arial"/>
              </a:rPr>
              <a:t>броадкаст</a:t>
            </a:r>
            <a:r>
              <a:rPr lang="ru-RU" sz="2200" dirty="0">
                <a:latin typeface="Arial"/>
              </a:rPr>
              <a:t>-ресиверов последовательно, то есть только одному за раз. Поэтому каждый </a:t>
            </a:r>
            <a:r>
              <a:rPr lang="ru-RU" sz="2200" dirty="0" err="1">
                <a:latin typeface="Arial"/>
              </a:rPr>
              <a:t>броадкаст</a:t>
            </a:r>
            <a:r>
              <a:rPr lang="ru-RU" sz="2200" dirty="0">
                <a:latin typeface="Arial"/>
              </a:rPr>
              <a:t>-ресивер потенциально может:</a:t>
            </a:r>
            <a:endParaRPr sz="2200" dirty="0"/>
          </a:p>
          <a:p>
            <a:pPr marL="800100" lvl="1" indent="-342900" algn="just">
              <a:buSzPct val="75000"/>
              <a:buFont typeface="Arial" panose="020B0604020202020204" pitchFamily="34" charset="0"/>
              <a:buChar char="•"/>
            </a:pPr>
            <a:r>
              <a:rPr lang="ru-RU" sz="2200" dirty="0">
                <a:latin typeface="Arial"/>
              </a:rPr>
              <a:t>Использовать результаты работы предыдущего </a:t>
            </a:r>
            <a:r>
              <a:rPr lang="ru-RU" sz="2200" dirty="0" err="1">
                <a:latin typeface="Arial"/>
              </a:rPr>
              <a:t>броадкаст</a:t>
            </a:r>
            <a:r>
              <a:rPr lang="ru-RU" sz="2200" dirty="0">
                <a:latin typeface="Arial"/>
              </a:rPr>
              <a:t>-ресивера, который работал над тем же </a:t>
            </a:r>
            <a:r>
              <a:rPr lang="ru-RU" sz="2200" dirty="0" err="1">
                <a:latin typeface="Arial"/>
              </a:rPr>
              <a:t>интентом</a:t>
            </a:r>
            <a:endParaRPr sz="2200" dirty="0"/>
          </a:p>
          <a:p>
            <a:pPr marL="800100" lvl="1" indent="-342900" algn="just">
              <a:buSzPct val="75000"/>
              <a:buFont typeface="Arial" panose="020B0604020202020204" pitchFamily="34" charset="0"/>
              <a:buChar char="•"/>
            </a:pPr>
            <a:r>
              <a:rPr lang="ru-RU" sz="2200" dirty="0">
                <a:latin typeface="Arial"/>
              </a:rPr>
              <a:t>Если необходимо, прервать дальнейшую обработку </a:t>
            </a:r>
            <a:r>
              <a:rPr lang="ru-RU" sz="2200" dirty="0" err="1">
                <a:latin typeface="Arial"/>
              </a:rPr>
              <a:t>интента</a:t>
            </a:r>
            <a:endParaRPr sz="2200" dirty="0"/>
          </a:p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ru-RU" sz="2200" dirty="0">
                <a:latin typeface="Arial"/>
              </a:rPr>
              <a:t> шаблон «Цепочка обязанностей»</a:t>
            </a:r>
            <a:endParaRPr sz="2200" dirty="0"/>
          </a:p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ru-RU" sz="2200" dirty="0">
                <a:latin typeface="Arial"/>
              </a:rPr>
              <a:t>«Липкое» вещание — разновидность обычного вещания. Разница в том, что </a:t>
            </a:r>
            <a:r>
              <a:rPr lang="ru-RU" sz="2200" dirty="0" err="1">
                <a:latin typeface="Arial"/>
              </a:rPr>
              <a:t>интент</a:t>
            </a:r>
            <a:r>
              <a:rPr lang="ru-RU" sz="2200" dirty="0">
                <a:latin typeface="Arial"/>
              </a:rPr>
              <a:t> доступен до тех пор, пока он не будет явно удалён методом </a:t>
            </a:r>
            <a:r>
              <a:rPr lang="ru-RU" sz="2200" dirty="0" err="1">
                <a:latin typeface="Arial"/>
              </a:rPr>
              <a:t>removeStickyBroadcast</a:t>
            </a:r>
            <a:r>
              <a:rPr lang="ru-RU" sz="2200" dirty="0">
                <a:latin typeface="Arial"/>
              </a:rPr>
              <a:t>() класса контекст.</a:t>
            </a: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>
                <a:latin typeface="Arial"/>
              </a:rPr>
              <a:t>Позднее связывание ContentProvider'ов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2800" dirty="0">
                <a:latin typeface="Arial"/>
              </a:rPr>
              <a:t>используется как обёртка вокруг базы данных </a:t>
            </a:r>
            <a:r>
              <a:rPr lang="ru-RU" sz="2800" dirty="0" err="1">
                <a:latin typeface="Arial"/>
              </a:rPr>
              <a:t>SQLite</a:t>
            </a:r>
            <a:r>
              <a:rPr lang="ru-RU" sz="2800" dirty="0">
                <a:latin typeface="Arial"/>
              </a:rPr>
              <a:t>. </a:t>
            </a:r>
            <a:endParaRPr sz="2800" dirty="0"/>
          </a:p>
          <a:p>
            <a:pPr marL="457200" indent="-457200" algn="just">
              <a:buSzPct val="45000"/>
              <a:buFont typeface="Arial" panose="020B0604020202020204" pitchFamily="34" charset="0"/>
              <a:buChar char="•"/>
            </a:pPr>
            <a:r>
              <a:rPr lang="ru-RU" sz="2800" dirty="0">
                <a:latin typeface="Arial"/>
              </a:rPr>
              <a:t>существует множество способов использования </a:t>
            </a:r>
            <a:r>
              <a:rPr lang="ru-RU" sz="2800" dirty="0" smtClean="0">
                <a:latin typeface="Arial"/>
              </a:rPr>
              <a:t>контент-</a:t>
            </a:r>
            <a:r>
              <a:rPr lang="ru-RU" sz="2800" dirty="0" err="1" smtClean="0">
                <a:latin typeface="Arial"/>
              </a:rPr>
              <a:t>порвайдеров</a:t>
            </a:r>
            <a:r>
              <a:rPr lang="en-US" sz="2800" dirty="0" smtClean="0">
                <a:latin typeface="Arial"/>
              </a:rPr>
              <a:t>:</a:t>
            </a:r>
            <a:endParaRPr sz="2800" dirty="0"/>
          </a:p>
          <a:p>
            <a:pPr marL="914400" lvl="1" indent="-457200" algn="just">
              <a:buSzPct val="75000"/>
              <a:buFont typeface="Arial" panose="020B0604020202020204" pitchFamily="34" charset="0"/>
              <a:buChar char="•"/>
            </a:pPr>
            <a:r>
              <a:rPr lang="ru-RU" sz="2400" dirty="0">
                <a:latin typeface="Arial"/>
              </a:rPr>
              <a:t>получение объектов, которые работают как прокси над контент-</a:t>
            </a:r>
            <a:r>
              <a:rPr lang="ru-RU" sz="2400" dirty="0" err="1">
                <a:latin typeface="Arial"/>
              </a:rPr>
              <a:t>порвайдером</a:t>
            </a:r>
            <a:r>
              <a:rPr lang="ru-RU" sz="2400" dirty="0">
                <a:latin typeface="Arial"/>
              </a:rPr>
              <a:t> (обычно это экземпляр или подкласс </a:t>
            </a:r>
            <a:r>
              <a:rPr lang="ru-RU" sz="2400" dirty="0" err="1">
                <a:latin typeface="Arial"/>
              </a:rPr>
              <a:t>ContentProviderClient</a:t>
            </a:r>
            <a:r>
              <a:rPr lang="ru-RU" sz="2400" dirty="0">
                <a:latin typeface="Arial"/>
              </a:rPr>
              <a:t>, который реализует шаблон прокси). </a:t>
            </a:r>
            <a:endParaRPr sz="2400" dirty="0"/>
          </a:p>
          <a:p>
            <a:pPr marL="914400" lvl="1" indent="-457200" algn="just">
              <a:buSzPct val="75000"/>
              <a:buFont typeface="Arial" panose="020B0604020202020204" pitchFamily="34" charset="0"/>
              <a:buChar char="•"/>
            </a:pPr>
            <a:r>
              <a:rPr lang="ru-RU" sz="2400" dirty="0">
                <a:latin typeface="Arial"/>
              </a:rPr>
              <a:t>возвращают экземпляр класса </a:t>
            </a:r>
            <a:r>
              <a:rPr lang="ru-RU" sz="2400" dirty="0" err="1">
                <a:latin typeface="Arial"/>
              </a:rPr>
              <a:t>Cursor</a:t>
            </a:r>
            <a:r>
              <a:rPr lang="ru-RU" sz="2400" dirty="0">
                <a:latin typeface="Arial"/>
              </a:rPr>
              <a:t>, который позволяет перебирать множество данных, возвращённых </a:t>
            </a:r>
            <a:r>
              <a:rPr lang="ru-RU" sz="2400" dirty="0" err="1">
                <a:latin typeface="Arial"/>
              </a:rPr>
              <a:t>конетнт</a:t>
            </a:r>
            <a:r>
              <a:rPr lang="ru-RU" sz="2400" dirty="0">
                <a:latin typeface="Arial"/>
              </a:rPr>
              <a:t>-провайдером. В любом случае, конкретный </a:t>
            </a:r>
            <a:r>
              <a:rPr lang="ru-RU" sz="2400" dirty="0" err="1">
                <a:latin typeface="Arial"/>
              </a:rPr>
              <a:t>ContentProvider</a:t>
            </a:r>
            <a:r>
              <a:rPr lang="ru-RU" sz="2400" dirty="0">
                <a:latin typeface="Arial"/>
              </a:rPr>
              <a:t> должен идентифицироваться по URI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-504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000" dirty="0">
                <a:latin typeface="Arial"/>
              </a:rPr>
              <a:t>Позднее связывание и </a:t>
            </a:r>
            <a:r>
              <a:rPr lang="ru-RU" sz="4000" dirty="0" err="1">
                <a:latin typeface="Arial"/>
              </a:rPr>
              <a:t>межпроцессное</a:t>
            </a:r>
            <a:r>
              <a:rPr lang="ru-RU" sz="4000" dirty="0">
                <a:latin typeface="Arial"/>
              </a:rPr>
              <a:t> взаимодействие (IPC)</a:t>
            </a:r>
            <a:endParaRPr sz="4000" dirty="0"/>
          </a:p>
        </p:txBody>
      </p:sp>
      <p:sp>
        <p:nvSpPr>
          <p:cNvPr id="97" name="TextShape 2"/>
          <p:cNvSpPr txBox="1"/>
          <p:nvPr/>
        </p:nvSpPr>
        <p:spPr>
          <a:xfrm>
            <a:off x="504000" y="2067424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ru-RU" sz="2400" dirty="0">
                <a:latin typeface="Arial"/>
              </a:rPr>
              <a:t>класс </a:t>
            </a:r>
            <a:r>
              <a:rPr lang="ru-RU" sz="2400" dirty="0" err="1">
                <a:latin typeface="Arial"/>
              </a:rPr>
              <a:t>Service</a:t>
            </a:r>
            <a:r>
              <a:rPr lang="ru-RU" sz="2400" dirty="0">
                <a:latin typeface="Arial"/>
              </a:rPr>
              <a:t>, который выполняет роль модели в архитектуре MVVM</a:t>
            </a:r>
            <a:endParaRPr sz="2400" dirty="0"/>
          </a:p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ru-RU" sz="2400" dirty="0">
                <a:latin typeface="Arial"/>
              </a:rPr>
              <a:t>Локальный сервис запускается в том же процессе, где и вызывается. Архитектурно он похож на контент-провайдер, за исключением того, что у первого имеется собственный жизненный цикл и отсутствует обязательная оглядка на БД. Для доступа к локальному сервису используется разновидность позднего связывания.</a:t>
            </a:r>
            <a:endParaRPr sz="2400" dirty="0"/>
          </a:p>
          <a:p>
            <a:pPr marL="342900" indent="-342900" algn="just">
              <a:buSzPct val="45000"/>
              <a:buFont typeface="Arial" panose="020B0604020202020204" pitchFamily="34" charset="0"/>
              <a:buChar char="•"/>
            </a:pPr>
            <a:r>
              <a:rPr lang="ru-RU" sz="2400" dirty="0">
                <a:latin typeface="Arial"/>
              </a:rPr>
              <a:t>Удалённый сервис работает в другом процессе, а не в том, из которого он был вызван. Связь с таким сервисом происходит через разновидность IPC, называемую AIDL (</a:t>
            </a:r>
            <a:r>
              <a:rPr lang="ru-RU" sz="2400" dirty="0" err="1">
                <a:latin typeface="Arial"/>
              </a:rPr>
              <a:t>Android</a:t>
            </a:r>
            <a:r>
              <a:rPr lang="ru-RU" sz="2400" dirty="0">
                <a:latin typeface="Arial"/>
              </a:rPr>
              <a:t> </a:t>
            </a:r>
            <a:r>
              <a:rPr lang="ru-RU" sz="2400" dirty="0" err="1">
                <a:latin typeface="Arial"/>
              </a:rPr>
              <a:t>Interface</a:t>
            </a:r>
            <a:r>
              <a:rPr lang="ru-RU" sz="2400" dirty="0">
                <a:latin typeface="Arial"/>
              </a:rPr>
              <a:t> </a:t>
            </a:r>
            <a:r>
              <a:rPr lang="ru-RU" sz="2400" dirty="0" err="1">
                <a:latin typeface="Arial"/>
              </a:rPr>
              <a:t>Definition</a:t>
            </a:r>
            <a:r>
              <a:rPr lang="ru-RU" sz="2400" dirty="0">
                <a:latin typeface="Arial"/>
              </a:rPr>
              <a:t> </a:t>
            </a:r>
            <a:r>
              <a:rPr lang="ru-RU" sz="2400" dirty="0" err="1">
                <a:latin typeface="Arial"/>
              </a:rPr>
              <a:t>Language</a:t>
            </a:r>
            <a:r>
              <a:rPr lang="ru-RU" sz="2400" dirty="0">
                <a:latin typeface="Arial"/>
              </a:rPr>
              <a:t>)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>
                <a:latin typeface="Arial"/>
              </a:rPr>
              <a:t>Новая архитектура Android-приложений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3200" dirty="0">
                <a:latin typeface="Arial"/>
              </a:rPr>
              <a:t>«</a:t>
            </a:r>
            <a:r>
              <a:rPr lang="ru-RU" sz="3200" dirty="0" err="1">
                <a:latin typeface="Arial"/>
              </a:rPr>
              <a:t>The</a:t>
            </a:r>
            <a:r>
              <a:rPr lang="ru-RU" sz="3200" dirty="0">
                <a:latin typeface="Arial"/>
              </a:rPr>
              <a:t> </a:t>
            </a:r>
            <a:r>
              <a:rPr lang="ru-RU" sz="3200" dirty="0" err="1">
                <a:latin typeface="Arial"/>
              </a:rPr>
              <a:t>Clean</a:t>
            </a:r>
            <a:r>
              <a:rPr lang="ru-RU" sz="3200" dirty="0">
                <a:latin typeface="Arial"/>
              </a:rPr>
              <a:t> </a:t>
            </a:r>
            <a:r>
              <a:rPr lang="ru-RU" sz="3200" dirty="0" err="1">
                <a:latin typeface="Arial"/>
              </a:rPr>
              <a:t>Architecture</a:t>
            </a:r>
            <a:r>
              <a:rPr lang="ru-RU" sz="3200" dirty="0">
                <a:latin typeface="Arial"/>
              </a:rPr>
              <a:t>» — Роберта Мартина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3200" dirty="0">
                <a:latin typeface="Arial"/>
              </a:rPr>
              <a:t>“</a:t>
            </a:r>
            <a:r>
              <a:rPr lang="ru-RU" sz="3200" dirty="0" err="1">
                <a:latin typeface="Arial"/>
              </a:rPr>
              <a:t>Architecting</a:t>
            </a:r>
            <a:r>
              <a:rPr lang="ru-RU" sz="3200" dirty="0">
                <a:latin typeface="Arial"/>
              </a:rPr>
              <a:t> </a:t>
            </a:r>
            <a:r>
              <a:rPr lang="ru-RU" sz="3200" dirty="0" err="1">
                <a:latin typeface="Arial"/>
              </a:rPr>
              <a:t>Android</a:t>
            </a:r>
            <a:r>
              <a:rPr lang="ru-RU" sz="3200" dirty="0">
                <a:latin typeface="Arial"/>
              </a:rPr>
              <a:t>… </a:t>
            </a:r>
            <a:r>
              <a:rPr lang="ru-RU" sz="3200" dirty="0" err="1">
                <a:latin typeface="Arial"/>
              </a:rPr>
              <a:t>The</a:t>
            </a:r>
            <a:r>
              <a:rPr lang="ru-RU" sz="3200" dirty="0">
                <a:latin typeface="Arial"/>
              </a:rPr>
              <a:t> </a:t>
            </a:r>
            <a:r>
              <a:rPr lang="ru-RU" sz="3200" dirty="0" err="1">
                <a:latin typeface="Arial"/>
              </a:rPr>
              <a:t>Clean</a:t>
            </a:r>
            <a:r>
              <a:rPr lang="ru-RU" sz="3200" dirty="0">
                <a:latin typeface="Arial"/>
              </a:rPr>
              <a:t> </a:t>
            </a:r>
            <a:r>
              <a:rPr lang="ru-RU" sz="3200" dirty="0" err="1">
                <a:latin typeface="Arial"/>
              </a:rPr>
              <a:t>Way</a:t>
            </a:r>
            <a:r>
              <a:rPr lang="ru-RU" sz="3200" dirty="0">
                <a:latin typeface="Arial"/>
              </a:rPr>
              <a:t>?” - Фернандо </a:t>
            </a:r>
            <a:r>
              <a:rPr lang="ru-RU" sz="3200" dirty="0" err="1">
                <a:latin typeface="Arial"/>
              </a:rPr>
              <a:t>Цехаса</a:t>
            </a:r>
            <a:endParaRPr dirty="0"/>
          </a:p>
          <a:p>
            <a:pPr marL="457200" indent="-457200" algn="just">
              <a:buSzPct val="45000"/>
              <a:buFont typeface="Arial" panose="020B0604020202020204" pitchFamily="34" charset="0"/>
              <a:buChar char="•"/>
            </a:pPr>
            <a:r>
              <a:rPr lang="ru-RU" sz="3200" dirty="0">
                <a:latin typeface="Arial"/>
              </a:rPr>
              <a:t>«</a:t>
            </a:r>
            <a:r>
              <a:rPr lang="ru-RU" sz="3200" dirty="0" err="1">
                <a:latin typeface="Arial"/>
              </a:rPr>
              <a:t>Android</a:t>
            </a:r>
            <a:r>
              <a:rPr lang="ru-RU" sz="3200" dirty="0">
                <a:latin typeface="Arial"/>
              </a:rPr>
              <a:t> </a:t>
            </a:r>
            <a:r>
              <a:rPr lang="ru-RU" sz="3200" dirty="0" err="1">
                <a:latin typeface="Arial"/>
              </a:rPr>
              <a:t>Architecture</a:t>
            </a:r>
            <a:r>
              <a:rPr lang="ru-RU" sz="3200" dirty="0">
                <a:latin typeface="Arial"/>
              </a:rPr>
              <a:t> </a:t>
            </a:r>
            <a:r>
              <a:rPr lang="ru-RU" sz="3200" dirty="0" err="1">
                <a:latin typeface="Arial"/>
              </a:rPr>
              <a:t>Components</a:t>
            </a:r>
            <a:r>
              <a:rPr lang="ru-RU" sz="3200" dirty="0">
                <a:latin typeface="Arial"/>
              </a:rPr>
              <a:t>» - это ряд вспомогательных библиотек, которые призваны помочь с такими вещами как, проектирование, тестирование и сопровождение приложений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>
                <a:latin typeface="Arial"/>
              </a:rPr>
              <a:t>Уровень ОС Linux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2028923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3200" dirty="0">
                <a:latin typeface="Arial"/>
              </a:rPr>
              <a:t>Ядро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3200" dirty="0">
                <a:latin typeface="Arial"/>
              </a:rPr>
              <a:t>Командный интерпретатор </a:t>
            </a:r>
            <a:r>
              <a:rPr lang="ru-RU" sz="3200" dirty="0" err="1">
                <a:latin typeface="Arial"/>
              </a:rPr>
              <a:t>Ash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3200" dirty="0" err="1">
                <a:latin typeface="Arial"/>
              </a:rPr>
              <a:t>IPTables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3200" dirty="0">
                <a:latin typeface="Arial"/>
              </a:rPr>
              <a:t>Есть возможность разрабатывать под </a:t>
            </a:r>
            <a:r>
              <a:rPr lang="ru-RU" sz="3200" dirty="0" err="1">
                <a:latin typeface="Arial"/>
              </a:rPr>
              <a:t>Android</a:t>
            </a:r>
            <a:r>
              <a:rPr lang="ru-RU" sz="3200" dirty="0">
                <a:latin typeface="Arial"/>
              </a:rPr>
              <a:t> NDK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>
                <a:latin typeface="Arial"/>
              </a:rPr>
              <a:t>ссылки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504000" y="1942295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 sz="3200" dirty="0">
                <a:latin typeface="Arial"/>
              </a:rPr>
              <a:t>https://developer.android.com/index.html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ru-RU" sz="3200" dirty="0">
                <a:latin typeface="Arial"/>
              </a:rPr>
              <a:t>https://source.android.com/devices/tech/dalvik/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SzPct val="45000"/>
            </a:pPr>
            <a:r>
              <a:rPr lang="ru-RU" sz="4400" dirty="0">
                <a:latin typeface="Arial"/>
              </a:rPr>
              <a:t>Уровень инфраструктуры приложения</a:t>
            </a:r>
            <a:endParaRPr dirty="0"/>
          </a:p>
        </p:txBody>
      </p:sp>
      <p:sp>
        <p:nvSpPr>
          <p:cNvPr id="46" name="TextShape 2"/>
          <p:cNvSpPr txBox="1"/>
          <p:nvPr/>
        </p:nvSpPr>
        <p:spPr>
          <a:xfrm>
            <a:off x="504000" y="1932671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3200" dirty="0" err="1">
                <a:latin typeface="Arial"/>
              </a:rPr>
              <a:t>Dalvik</a:t>
            </a:r>
            <a:r>
              <a:rPr lang="ru-RU" sz="3200" dirty="0">
                <a:latin typeface="Arial"/>
              </a:rPr>
              <a:t> VM на </a:t>
            </a:r>
            <a:r>
              <a:rPr lang="ru-RU" sz="3200" dirty="0" err="1">
                <a:latin typeface="Arial"/>
              </a:rPr>
              <a:t>архитекурах</a:t>
            </a:r>
            <a:r>
              <a:rPr lang="ru-RU" sz="3200" dirty="0">
                <a:latin typeface="Arial"/>
              </a:rPr>
              <a:t> x86, ARM, PPC, MIPS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3200" dirty="0">
                <a:latin typeface="Arial"/>
              </a:rPr>
              <a:t>контейнер-ориентированная архитектура (</a:t>
            </a:r>
            <a:r>
              <a:rPr lang="ru-RU" sz="3200" dirty="0" err="1">
                <a:latin typeface="Arial"/>
              </a:rPr>
              <a:t>container-based</a:t>
            </a:r>
            <a:r>
              <a:rPr lang="ru-RU" sz="3200" dirty="0">
                <a:latin typeface="Arial"/>
              </a:rPr>
              <a:t> </a:t>
            </a:r>
            <a:r>
              <a:rPr lang="ru-RU" sz="3200" dirty="0" err="1">
                <a:latin typeface="Arial"/>
              </a:rPr>
              <a:t>architecture</a:t>
            </a:r>
            <a:r>
              <a:rPr lang="ru-RU" sz="3200" dirty="0">
                <a:latin typeface="Arial"/>
              </a:rPr>
              <a:t>)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3200" dirty="0" err="1">
                <a:latin typeface="Arial"/>
              </a:rPr>
              <a:t>Java</a:t>
            </a:r>
            <a:r>
              <a:rPr lang="ru-RU" sz="3200" dirty="0">
                <a:latin typeface="Arial"/>
              </a:rPr>
              <a:t> JDK API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3200" dirty="0" err="1">
                <a:latin typeface="Arial"/>
              </a:rPr>
              <a:t>SQLite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>
                <a:latin typeface="Arial"/>
              </a:rPr>
              <a:t>Dalvik VM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923045"/>
            <a:ext cx="9071640" cy="4814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ru-RU" sz="2000" dirty="0">
                <a:latin typeface="Arial"/>
              </a:rPr>
              <a:t>формат DEX для хранения двоичных кодов (похоже на JAR и Pack200)</a:t>
            </a:r>
            <a:endParaRPr sz="2000"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ru-RU" sz="2000" dirty="0" err="1">
                <a:latin typeface="Arial"/>
              </a:rPr>
              <a:t>Dalvik</a:t>
            </a:r>
            <a:r>
              <a:rPr lang="ru-RU" sz="2000" dirty="0">
                <a:latin typeface="Arial"/>
              </a:rPr>
              <a:t> VM оптимизирована для выполнения нескольких процессов одновременно.</a:t>
            </a:r>
            <a:endParaRPr sz="2000"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ru-RU" sz="2000" dirty="0" err="1">
                <a:latin typeface="Arial"/>
              </a:rPr>
              <a:t>Dalvik</a:t>
            </a:r>
            <a:r>
              <a:rPr lang="ru-RU" sz="2000" dirty="0">
                <a:latin typeface="Arial"/>
              </a:rPr>
              <a:t> VM использует архитектуру, основанную на регистрах против стековой архитектуры в других JVM, что приводит к увеличению скорости выполнения и уменьшению размеров </a:t>
            </a:r>
            <a:r>
              <a:rPr lang="ru-RU" sz="2000" dirty="0" err="1">
                <a:latin typeface="Arial"/>
              </a:rPr>
              <a:t>бинарников</a:t>
            </a:r>
            <a:r>
              <a:rPr lang="ru-RU" sz="2000" dirty="0">
                <a:latin typeface="Arial"/>
              </a:rPr>
              <a:t>.</a:t>
            </a:r>
            <a:endParaRPr sz="2000"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ru-RU" sz="2000" dirty="0">
                <a:latin typeface="Arial"/>
              </a:rPr>
              <a:t>собственный набор инструкций (а не стандартный </a:t>
            </a:r>
            <a:r>
              <a:rPr lang="ru-RU" sz="2000" dirty="0" err="1">
                <a:latin typeface="Arial"/>
              </a:rPr>
              <a:t>байткод</a:t>
            </a:r>
            <a:r>
              <a:rPr lang="ru-RU" sz="2000" dirty="0">
                <a:latin typeface="Arial"/>
              </a:rPr>
              <a:t> JVM)</a:t>
            </a:r>
            <a:endParaRPr sz="2000"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ru-RU" sz="2000" dirty="0">
                <a:latin typeface="Arial"/>
              </a:rPr>
              <a:t>Возможен запуск нескольких независимых </a:t>
            </a:r>
            <a:r>
              <a:rPr lang="ru-RU" sz="2000" dirty="0" err="1">
                <a:latin typeface="Arial"/>
              </a:rPr>
              <a:t>Android</a:t>
            </a:r>
            <a:r>
              <a:rPr lang="ru-RU" sz="2000" dirty="0">
                <a:latin typeface="Arial"/>
              </a:rPr>
              <a:t>-приложений в одном процессе</a:t>
            </a:r>
            <a:endParaRPr sz="2000"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ru-RU" sz="2000" dirty="0">
                <a:latin typeface="Arial"/>
              </a:rPr>
              <a:t>Выполнение приложения может охватывать несколько процессов </a:t>
            </a:r>
            <a:r>
              <a:rPr lang="ru-RU" sz="2000" dirty="0" err="1">
                <a:latin typeface="Arial"/>
              </a:rPr>
              <a:t>Dalvik</a:t>
            </a:r>
            <a:r>
              <a:rPr lang="ru-RU" sz="2000" dirty="0">
                <a:latin typeface="Arial"/>
              </a:rPr>
              <a:t> VM «естественным образом» . Для поддержи этого добавлено:</a:t>
            </a:r>
            <a:endParaRPr sz="2000" dirty="0"/>
          </a:p>
          <a:p>
            <a:pPr marL="800100" lvl="1" indent="-342900">
              <a:buSzPct val="75000"/>
              <a:buFont typeface="Arial" panose="020B0604020202020204" pitchFamily="34" charset="0"/>
              <a:buChar char="•"/>
            </a:pPr>
            <a:r>
              <a:rPr lang="ru-RU" sz="2000" dirty="0">
                <a:latin typeface="Arial"/>
              </a:rPr>
              <a:t>механизм </a:t>
            </a:r>
            <a:r>
              <a:rPr lang="ru-RU" sz="2000" dirty="0" err="1">
                <a:latin typeface="Arial"/>
              </a:rPr>
              <a:t>сериализации</a:t>
            </a:r>
            <a:r>
              <a:rPr lang="ru-RU" sz="2000" dirty="0">
                <a:latin typeface="Arial"/>
              </a:rPr>
              <a:t> объектов, основанный на классах </a:t>
            </a:r>
            <a:r>
              <a:rPr lang="ru-RU" sz="2000" dirty="0" err="1">
                <a:latin typeface="Arial"/>
              </a:rPr>
              <a:t>Parcel</a:t>
            </a:r>
            <a:r>
              <a:rPr lang="ru-RU" sz="2000" dirty="0">
                <a:latin typeface="Arial"/>
              </a:rPr>
              <a:t> и </a:t>
            </a:r>
            <a:r>
              <a:rPr lang="ru-RU" sz="2000" dirty="0" err="1">
                <a:latin typeface="Arial"/>
              </a:rPr>
              <a:t>Parcelable</a:t>
            </a:r>
            <a:r>
              <a:rPr lang="ru-RU" sz="2000" dirty="0">
                <a:latin typeface="Arial"/>
              </a:rPr>
              <a:t>. </a:t>
            </a:r>
            <a:endParaRPr sz="2000" dirty="0"/>
          </a:p>
          <a:p>
            <a:pPr marL="800100" lvl="1" indent="-342900">
              <a:buSzPct val="75000"/>
              <a:buFont typeface="Arial" panose="020B0604020202020204" pitchFamily="34" charset="0"/>
              <a:buChar char="•"/>
            </a:pPr>
            <a:r>
              <a:rPr lang="ru-RU" sz="2000" dirty="0">
                <a:latin typeface="Arial"/>
              </a:rPr>
              <a:t>Особый способ для выполнения вызовов между процессами (</a:t>
            </a:r>
            <a:r>
              <a:rPr lang="ru-RU" sz="2000" dirty="0" err="1">
                <a:latin typeface="Arial"/>
              </a:rPr>
              <a:t>inter</a:t>
            </a:r>
            <a:r>
              <a:rPr lang="ru-RU" sz="2000" dirty="0">
                <a:latin typeface="Arial"/>
              </a:rPr>
              <a:t> </a:t>
            </a:r>
            <a:r>
              <a:rPr lang="ru-RU" sz="2000" dirty="0" err="1">
                <a:latin typeface="Arial"/>
              </a:rPr>
              <a:t>process</a:t>
            </a:r>
            <a:r>
              <a:rPr lang="ru-RU" sz="2000" dirty="0">
                <a:latin typeface="Arial"/>
              </a:rPr>
              <a:t> </a:t>
            </a:r>
            <a:r>
              <a:rPr lang="ru-RU" sz="2000" dirty="0" err="1">
                <a:latin typeface="Arial"/>
              </a:rPr>
              <a:t>calls</a:t>
            </a:r>
            <a:r>
              <a:rPr lang="ru-RU" sz="2000" dirty="0">
                <a:latin typeface="Arial"/>
              </a:rPr>
              <a:t>, IPC), основный на </a:t>
            </a:r>
            <a:r>
              <a:rPr lang="ru-RU" sz="2000" dirty="0" err="1">
                <a:latin typeface="Arial"/>
              </a:rPr>
              <a:t>Android</a:t>
            </a:r>
            <a:r>
              <a:rPr lang="ru-RU" sz="2000" dirty="0">
                <a:latin typeface="Arial"/>
              </a:rPr>
              <a:t> </a:t>
            </a:r>
            <a:r>
              <a:rPr lang="ru-RU" sz="2000" dirty="0" err="1">
                <a:latin typeface="Arial"/>
              </a:rPr>
              <a:t>Interface</a:t>
            </a:r>
            <a:r>
              <a:rPr lang="ru-RU" sz="2000" dirty="0">
                <a:latin typeface="Arial"/>
              </a:rPr>
              <a:t> </a:t>
            </a:r>
            <a:r>
              <a:rPr lang="ru-RU" sz="2000" dirty="0" err="1">
                <a:latin typeface="Arial"/>
              </a:rPr>
              <a:t>Definition</a:t>
            </a:r>
            <a:r>
              <a:rPr lang="ru-RU" sz="2000" dirty="0">
                <a:latin typeface="Arial"/>
              </a:rPr>
              <a:t> </a:t>
            </a:r>
            <a:r>
              <a:rPr lang="ru-RU" sz="2000" dirty="0" err="1">
                <a:latin typeface="Arial"/>
              </a:rPr>
              <a:t>Language</a:t>
            </a:r>
            <a:r>
              <a:rPr lang="ru-RU" sz="2000" dirty="0">
                <a:latin typeface="Arial"/>
              </a:rPr>
              <a:t> (AIDL).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>
                <a:latin typeface="Arial"/>
              </a:rPr>
              <a:t>Dalvik VM &amp; ART</a:t>
            </a:r>
            <a:endParaRPr/>
          </a:p>
        </p:txBody>
      </p:sp>
      <p:pic>
        <p:nvPicPr>
          <p:cNvPr id="50" name="Рисунок 49"/>
          <p:cNvPicPr/>
          <p:nvPr/>
        </p:nvPicPr>
        <p:blipFill>
          <a:blip r:embed="rId2"/>
          <a:stretch/>
        </p:blipFill>
        <p:spPr>
          <a:xfrm>
            <a:off x="1784122" y="1809548"/>
            <a:ext cx="6647608" cy="532269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>
                <a:latin typeface="Arial"/>
              </a:rPr>
              <a:t>Android Runtime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923043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 algn="just">
              <a:buSzPct val="45000"/>
              <a:buFont typeface="Arial" panose="020B0604020202020204" pitchFamily="34" charset="0"/>
              <a:buChar char="•"/>
            </a:pPr>
            <a:r>
              <a:rPr lang="ru-RU" sz="3200" dirty="0">
                <a:latin typeface="Arial"/>
              </a:rPr>
              <a:t>среда выполнения </a:t>
            </a:r>
            <a:r>
              <a:rPr lang="ru-RU" sz="3200" dirty="0" err="1">
                <a:latin typeface="Arial"/>
              </a:rPr>
              <a:t>Android</a:t>
            </a:r>
            <a:r>
              <a:rPr lang="ru-RU" sz="3200" dirty="0">
                <a:latin typeface="Arial"/>
              </a:rPr>
              <a:t>-приложений, разработанная компанией </a:t>
            </a:r>
            <a:r>
              <a:rPr lang="ru-RU" sz="3200" dirty="0" err="1">
                <a:latin typeface="Arial"/>
              </a:rPr>
              <a:t>Google</a:t>
            </a:r>
            <a:r>
              <a:rPr lang="ru-RU" sz="3200" dirty="0">
                <a:latin typeface="Arial"/>
              </a:rPr>
              <a:t> как замена </a:t>
            </a:r>
            <a:r>
              <a:rPr lang="ru-RU" sz="3200" dirty="0" err="1">
                <a:latin typeface="Arial"/>
              </a:rPr>
              <a:t>Dalvik</a:t>
            </a:r>
            <a:r>
              <a:rPr lang="ru-RU" sz="3200" dirty="0">
                <a:latin typeface="Arial"/>
              </a:rPr>
              <a:t>. ART впервые появился в </a:t>
            </a:r>
            <a:r>
              <a:rPr lang="ru-RU" sz="3200" dirty="0" err="1">
                <a:latin typeface="Arial"/>
              </a:rPr>
              <a:t>Android</a:t>
            </a:r>
            <a:r>
              <a:rPr lang="ru-RU" sz="3200" dirty="0">
                <a:latin typeface="Arial"/>
              </a:rPr>
              <a:t> 4.4, а в </a:t>
            </a:r>
            <a:r>
              <a:rPr lang="ru-RU" sz="3200" dirty="0" err="1">
                <a:latin typeface="Arial"/>
              </a:rPr>
              <a:t>Android</a:t>
            </a:r>
            <a:r>
              <a:rPr lang="ru-RU" sz="3200" dirty="0">
                <a:latin typeface="Arial"/>
              </a:rPr>
              <a:t> 5.0 полностью заменил </a:t>
            </a:r>
            <a:r>
              <a:rPr lang="ru-RU" sz="3200" dirty="0" err="1">
                <a:latin typeface="Arial"/>
              </a:rPr>
              <a:t>Dalvik</a:t>
            </a:r>
            <a:r>
              <a:rPr lang="ru-RU" sz="3200" dirty="0">
                <a:latin typeface="Arial"/>
              </a:rPr>
              <a:t>. В отличие от </a:t>
            </a:r>
            <a:r>
              <a:rPr lang="ru-RU" sz="3200" dirty="0" err="1">
                <a:latin typeface="Arial"/>
              </a:rPr>
              <a:t>Dalvik</a:t>
            </a:r>
            <a:r>
              <a:rPr lang="ru-RU" sz="3200" dirty="0">
                <a:latin typeface="Arial"/>
              </a:rPr>
              <a:t>, который использует JIT-компиляцию (во время выполнения приложения), ART компилирует приложение во время его установки.</a:t>
            </a:r>
            <a:endParaRPr dirty="0"/>
          </a:p>
          <a:p>
            <a:pPr algn="ctr">
              <a:buSzPct val="45000"/>
            </a:pPr>
            <a:r>
              <a:rPr lang="ru-RU" sz="2400" i="1" dirty="0">
                <a:latin typeface="Arial"/>
              </a:rPr>
              <a:t>Для обеспечения обратной совместимости ART использует тот же байт-код, что и </a:t>
            </a:r>
            <a:r>
              <a:rPr lang="ru-RU" sz="2400" i="1" dirty="0" err="1">
                <a:latin typeface="Arial"/>
              </a:rPr>
              <a:t>Dalvik</a:t>
            </a:r>
            <a:r>
              <a:rPr lang="ru-RU" sz="2400" i="1" dirty="0">
                <a:latin typeface="Arial"/>
              </a:rPr>
              <a:t>.</a:t>
            </a:r>
            <a:endParaRPr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>
                <a:latin typeface="Arial"/>
              </a:rPr>
              <a:t>Java JDK API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961547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2400" dirty="0">
                <a:latin typeface="Arial"/>
              </a:rPr>
              <a:t>удалены некоторые из них (например всё, что касалось </a:t>
            </a:r>
            <a:r>
              <a:rPr lang="ru-RU" sz="2400" dirty="0" err="1">
                <a:latin typeface="Arial"/>
              </a:rPr>
              <a:t>Swing</a:t>
            </a:r>
            <a:r>
              <a:rPr lang="ru-RU" sz="2400" dirty="0">
                <a:latin typeface="Arial"/>
              </a:rPr>
              <a:t>) и </a:t>
            </a:r>
            <a:r>
              <a:rPr lang="ru-RU" sz="2400" dirty="0" err="1">
                <a:latin typeface="Arial"/>
              </a:rPr>
              <a:t>добавилены</a:t>
            </a:r>
            <a:r>
              <a:rPr lang="ru-RU" sz="2400" dirty="0">
                <a:latin typeface="Arial"/>
              </a:rPr>
              <a:t> некоторое количество собственных — их имя начинается с «</a:t>
            </a:r>
            <a:r>
              <a:rPr lang="ru-RU" sz="2400" dirty="0" err="1">
                <a:latin typeface="Arial"/>
              </a:rPr>
              <a:t>android</a:t>
            </a:r>
            <a:r>
              <a:rPr lang="ru-RU" sz="2400" dirty="0">
                <a:latin typeface="Arial"/>
              </a:rPr>
              <a:t>».</a:t>
            </a:r>
            <a:endParaRPr sz="24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2400" dirty="0">
                <a:latin typeface="Arial"/>
              </a:rPr>
              <a:t>добавлены несколько пакетов с открытым кодом, не являющихся частью стандартного JDK: </a:t>
            </a:r>
            <a:r>
              <a:rPr lang="ru-RU" sz="2400" dirty="0" err="1">
                <a:latin typeface="Arial"/>
              </a:rPr>
              <a:t>Bouncy</a:t>
            </a:r>
            <a:r>
              <a:rPr lang="ru-RU" sz="2400" dirty="0">
                <a:latin typeface="Arial"/>
              </a:rPr>
              <a:t> </a:t>
            </a:r>
            <a:r>
              <a:rPr lang="ru-RU" sz="2400" dirty="0" err="1">
                <a:latin typeface="Arial"/>
              </a:rPr>
              <a:t>Castle</a:t>
            </a:r>
            <a:r>
              <a:rPr lang="ru-RU" sz="2400" dirty="0">
                <a:latin typeface="Arial"/>
              </a:rPr>
              <a:t> </a:t>
            </a:r>
            <a:r>
              <a:rPr lang="ru-RU" sz="2400" dirty="0" err="1">
                <a:latin typeface="Arial"/>
              </a:rPr>
              <a:t>crypto</a:t>
            </a:r>
            <a:r>
              <a:rPr lang="ru-RU" sz="2400" dirty="0">
                <a:latin typeface="Arial"/>
              </a:rPr>
              <a:t> API, </a:t>
            </a:r>
            <a:r>
              <a:rPr lang="ru-RU" sz="2400" dirty="0" err="1">
                <a:latin typeface="Arial"/>
              </a:rPr>
              <a:t>HTTPClient</a:t>
            </a:r>
            <a:r>
              <a:rPr lang="ru-RU" sz="2400" dirty="0">
                <a:latin typeface="Arial"/>
              </a:rPr>
              <a:t> с поддержкой разделения HTTP/HTTPS на стороне клиента.</a:t>
            </a:r>
            <a:endParaRPr sz="24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2400" dirty="0">
                <a:latin typeface="Arial"/>
              </a:rPr>
              <a:t>добавлен веб-браузер в уровень инфраструктуры приложения. Это не полноценный </a:t>
            </a:r>
            <a:r>
              <a:rPr lang="ru-RU" sz="2400" dirty="0" err="1">
                <a:latin typeface="Arial"/>
              </a:rPr>
              <a:t>Google</a:t>
            </a:r>
            <a:r>
              <a:rPr lang="ru-RU" sz="2400" dirty="0">
                <a:latin typeface="Arial"/>
              </a:rPr>
              <a:t> </a:t>
            </a:r>
            <a:r>
              <a:rPr lang="ru-RU" sz="2400" dirty="0" err="1">
                <a:latin typeface="Arial"/>
              </a:rPr>
              <a:t>Chrome</a:t>
            </a:r>
            <a:r>
              <a:rPr lang="ru-RU" sz="2400" dirty="0">
                <a:latin typeface="Arial"/>
              </a:rPr>
              <a:t> для мобильных устройств, но очень близок к нему, поскольку основан на том же движке </a:t>
            </a:r>
            <a:r>
              <a:rPr lang="ru-RU" sz="2400" dirty="0" err="1">
                <a:latin typeface="Arial"/>
              </a:rPr>
              <a:t>WebKit</a:t>
            </a:r>
            <a:r>
              <a:rPr lang="ru-RU" sz="2400" dirty="0">
                <a:latin typeface="Arial"/>
              </a:rPr>
              <a:t> и использует движок </a:t>
            </a:r>
            <a:r>
              <a:rPr lang="ru-RU" sz="2400" dirty="0" err="1">
                <a:latin typeface="Arial"/>
              </a:rPr>
              <a:t>JavaScript</a:t>
            </a:r>
            <a:r>
              <a:rPr lang="ru-RU" sz="2400" dirty="0">
                <a:latin typeface="Arial"/>
              </a:rPr>
              <a:t> V8 из </a:t>
            </a:r>
            <a:r>
              <a:rPr lang="ru-RU" sz="2400" dirty="0" err="1">
                <a:latin typeface="Arial"/>
              </a:rPr>
              <a:t>Chrome</a:t>
            </a:r>
            <a:r>
              <a:rPr lang="ru-RU" sz="2400" dirty="0">
                <a:latin typeface="Arial"/>
              </a:rPr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>
                <a:latin typeface="Arial"/>
              </a:rPr>
              <a:t>Архитектурные стили и шаблоны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923044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 algn="just">
              <a:buSzPct val="45000"/>
              <a:buFont typeface="Arial" panose="020B0604020202020204" pitchFamily="34" charset="0"/>
              <a:buChar char="•"/>
            </a:pPr>
            <a:r>
              <a:rPr lang="ru-RU" sz="3200" dirty="0" err="1">
                <a:latin typeface="Arial"/>
              </a:rPr>
              <a:t>Архитекура</a:t>
            </a:r>
            <a:r>
              <a:rPr lang="ru-RU" sz="3200" dirty="0">
                <a:latin typeface="Arial"/>
              </a:rPr>
              <a:t> </a:t>
            </a:r>
            <a:r>
              <a:rPr lang="ru-RU" sz="3200" dirty="0" err="1">
                <a:latin typeface="Arial"/>
              </a:rPr>
              <a:t>фреймворк</a:t>
            </a:r>
            <a:r>
              <a:rPr lang="ru-RU" sz="3200" dirty="0">
                <a:latin typeface="Arial"/>
              </a:rPr>
              <a:t>-ориентированная (</a:t>
            </a:r>
            <a:r>
              <a:rPr lang="ru-RU" sz="3200" dirty="0" err="1">
                <a:latin typeface="Arial"/>
              </a:rPr>
              <a:t>framework-based</a:t>
            </a:r>
            <a:r>
              <a:rPr lang="ru-RU" sz="3200" dirty="0">
                <a:latin typeface="Arial"/>
              </a:rPr>
              <a:t>), в противовес вольной (</a:t>
            </a:r>
            <a:r>
              <a:rPr lang="ru-RU" sz="3200" dirty="0" err="1">
                <a:latin typeface="Arial"/>
              </a:rPr>
              <a:t>free-style</a:t>
            </a:r>
            <a:r>
              <a:rPr lang="ru-RU" sz="3200" dirty="0">
                <a:latin typeface="Arial"/>
              </a:rPr>
              <a:t>) архитектуре - разработка сводится к расширению неких классов или реализации интерфейсов, предоставленных </a:t>
            </a:r>
            <a:r>
              <a:rPr lang="ru-RU" sz="3200" dirty="0" err="1">
                <a:latin typeface="Arial"/>
              </a:rPr>
              <a:t>фрейморком</a:t>
            </a:r>
            <a:r>
              <a:rPr lang="ru-RU" sz="3200" dirty="0">
                <a:latin typeface="Arial"/>
              </a:rPr>
              <a:t>.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ru-RU" sz="3200" dirty="0">
                <a:latin typeface="Arial"/>
              </a:rPr>
              <a:t>необходимость поддерживать уникальную систему управления памятью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</TotalTime>
  <Words>1601</Words>
  <Application>Microsoft Office PowerPoint</Application>
  <PresentationFormat>Произвольный</PresentationFormat>
  <Paragraphs>122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StarSymbol</vt:lpstr>
      <vt:lpstr>Times New Roman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Admin</cp:lastModifiedBy>
  <cp:revision>3</cp:revision>
  <dcterms:modified xsi:type="dcterms:W3CDTF">2017-12-11T04:17:49Z</dcterms:modified>
</cp:coreProperties>
</file>