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ru.wikipedia.org/" TargetMode="External"/><Relationship Id="rId2" Type="http://schemas.openxmlformats.org/officeDocument/2006/relationships/hyperlink" Target="https://ru.wikipedia.org/" TargetMode="External"/><Relationship Id="rId3" Type="http://schemas.openxmlformats.org/officeDocument/2006/relationships/hyperlink" Target="https://www.rfc-editor.org/" TargetMode="External"/><Relationship Id="rId4" Type="http://schemas.openxmlformats.org/officeDocument/2006/relationships/hyperlink" Target="https://www.rfc-editor.org/" TargetMode="External"/><Relationship Id="rId5" Type="http://schemas.openxmlformats.org/officeDocument/2006/relationships/hyperlink" Target="https://rfc2.ru/" TargetMode="External"/><Relationship Id="rId6" Type="http://schemas.openxmlformats.org/officeDocument/2006/relationships/hyperlink" Target="https://rfc2.ru/" TargetMode="External"/><Relationship Id="rId7" Type="http://schemas.openxmlformats.org/officeDocument/2006/relationships/hyperlink" Target="https://www.ietf.org/standards/rfcs/" TargetMode="External"/><Relationship Id="rId8" Type="http://schemas.openxmlformats.org/officeDocument/2006/relationships/hyperlink" Target="https://www.ietf.org/standards/rfcs/" TargetMode="External"/><Relationship Id="rId9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0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1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2" Type="http://schemas.openxmlformats.org/officeDocument/2006/relationships/hyperlink" Target="http://www.oracle.com/technetwork/java/javaee/overview/index.html" TargetMode="External"/><Relationship Id="rId13" Type="http://schemas.openxmlformats.org/officeDocument/2006/relationships/hyperlink" Target="http://www.oracle.com/technetwork/java/javaee/overview/index.html" TargetMode="External"/><Relationship Id="rId14" Type="http://schemas.openxmlformats.org/officeDocument/2006/relationships/hyperlink" Target="http://www.dailyrazor.com/blog/best-java-web-frameworks/" TargetMode="External"/><Relationship Id="rId15" Type="http://schemas.openxmlformats.org/officeDocument/2006/relationships/hyperlink" Target="http://www.dailyrazor.com/blog/best-java-web-frameworks/" TargetMode="External"/><Relationship Id="rId16" Type="http://schemas.openxmlformats.org/officeDocument/2006/relationships/hyperlink" Target="https://spring.io/" TargetMode="External"/><Relationship Id="rId17" Type="http://schemas.openxmlformats.org/officeDocument/2006/relationships/hyperlink" Target="https://ru.wikibooks.org/wiki/Spring_Framework" TargetMode="External"/><Relationship Id="rId18" Type="http://schemas.openxmlformats.org/officeDocument/2006/relationships/hyperlink" Target="https://ru.wikibooks.org/wiki/Spring_Framework" TargetMode="External"/><Relationship Id="rId19" Type="http://schemas.openxmlformats.org/officeDocument/2006/relationships/hyperlink" Target="https://habrahabr.ru/post/333756/" TargetMode="External"/><Relationship Id="rId20" Type="http://schemas.openxmlformats.org/officeDocument/2006/relationships/hyperlink" Target="https://habrahabr.ru/post/333756/" TargetMode="External"/><Relationship Id="rId2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ru.wikipedia.org/wiki/&#1061;&#1086;&#1089;&#1090;" TargetMode="External"/><Relationship Id="rId3" Type="http://schemas.openxmlformats.org/officeDocument/2006/relationships/hyperlink" Target="https://ru.wikipedia.org/wiki/&#1044;&#1086;&#1084;&#1077;&#1085;&#1085;&#1086;&#1077;_&#1080;&#1084;&#1103;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user:password@www.domain.com:80/index.html?quest=1#option1" TargetMode="External"/><Relationship Id="rId2" Type="http://schemas.openxmlformats.org/officeDocument/2006/relationships/hyperlink" Target="http://www.domain.com/" TargetMode="External"/><Relationship Id="rId3" Type="http://schemas.openxmlformats.org/officeDocument/2006/relationships/hyperlink" Target="http://www.domain.com/pub/#Related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rfc-editor.org/" TargetMode="External"/><Relationship Id="rId2" Type="http://schemas.openxmlformats.org/officeDocument/2006/relationships/hyperlink" Target="https://tools.ietf.org/html/rfc791" TargetMode="External"/><Relationship Id="rId3" Type="http://schemas.openxmlformats.org/officeDocument/2006/relationships/hyperlink" Target="https://tools.ietf.org/html/rfc793" TargetMode="External"/><Relationship Id="rId4" Type="http://schemas.openxmlformats.org/officeDocument/2006/relationships/hyperlink" Target="https://tools.ietf.org/html/rfc768" TargetMode="External"/><Relationship Id="rId5" Type="http://schemas.openxmlformats.org/officeDocument/2006/relationships/hyperlink" Target="https://tools.ietf.org/html/rfc1035" TargetMode="External"/><Relationship Id="rId6" Type="http://schemas.openxmlformats.org/officeDocument/2006/relationships/hyperlink" Target="https://tools.ietf.org/html/rfc1945" TargetMode="External"/><Relationship Id="rId7" Type="http://schemas.openxmlformats.org/officeDocument/2006/relationships/hyperlink" Target="https://tools.ietf.org/html/rfc2616" TargetMode="External"/><Relationship Id="rId8" Type="http://schemas.openxmlformats.org/officeDocument/2006/relationships/hyperlink" Target="https://tools.ietf.org/html/rfc792" TargetMode="External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700640"/>
            <a:ext cx="914256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9000"/>
          </a:bodyPr>
          <a:p>
            <a:pPr algn="ctr">
              <a:lnSpc>
                <a:spcPct val="90000"/>
              </a:lnSpc>
            </a:pPr>
            <a:r>
              <a:rPr b="1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Основы сетевых технологий и</a:t>
            </a:r>
            <a:br>
              <a:rPr sz="1800"/>
            </a:br>
            <a:r>
              <a:rPr b="1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серверного программного обеспечения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Representational State Transfer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Передача состояния представления - архитектурный стиль взаимодействия компонентов распределённого приложения в сети. представляет собой согласованный набор ограничений, учитываемых при проектировании распределённой гипермедиа-системы.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Является альтернативой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Remote Procedure Call, RPC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НЕ ЯВЛЯЕТСЯ СТАНДАРТОМ!!!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Использует стандарты: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HTTP, JSON, XML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и т.п.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REST –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требования к архитектуре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Модель клиент-сервер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Отсутствие состояния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Кэширование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Единообразие интерфейса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Слои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Код по требованию (необязательное ограничение)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GraphQL это синтаксис, который описывает как запрашивать данные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клиент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сервер).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Основные характеристики: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Позволяет клиенту точно указать, какие данные ему нужны.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Облегчает агрегацию данных из нескольких источников.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Использует систему типов для описания данных.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Основные строительные блоки: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схема (schema)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запросы (queries)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распознаватели (resolvers)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сервера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2000"/>
          </a:bodyPr>
          <a:p>
            <a:pPr marL="222840" indent="-2217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Программное обеспечение и/или аппаратная конфигурация, принимающий HTTP-запросы 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 клиентов и выдающий им HTTP-ответы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response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как правило, вместе с HTML-страницей, изображением, файлом, медиа-потоком или другими данными в различных форматах.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2840" indent="-2217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Варианты ПО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серверов: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Apache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Nginx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Lighttpd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(контейнер сервлетов) [2]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Jetty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Glassfish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WildFly (JBoss)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68880" indent="-22176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Geronimo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0000" y="5760"/>
            <a:ext cx="1187928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Программные каркасы (frameworks)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808200" y="1284480"/>
          <a:ext cx="10514520" cy="53013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5301360">
                <a:tc>
                  <a:txBody>
                    <a:bodyPr anchor="t">
                      <a:noAutofit/>
                    </a:bodyPr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Django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Flask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JavaScript (Node.js)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Express.js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Hapi.js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Total.js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Meteor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PHP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Laravel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Yii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Symphony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Zend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CodeIgniter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Go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8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gin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8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beego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800" spc="-1" strike="noStrike">
                          <a:solidFill>
                            <a:srgbClr val="c9211e"/>
                          </a:solidFill>
                          <a:latin typeface="Calibri"/>
                        </a:rPr>
                        <a:t>fiber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Ruby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Ruby on Rails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Sinatra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Padrino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Nyny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Hobbit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Elixir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Sugar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Clojure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Luminus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Compojure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indent="-22752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Haskell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Yesod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Snap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1" marL="685800" indent="-22752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Happstack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Форматы и протоколы данных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219240" indent="-218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 Object Notation,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текстовый формат обмена данными, основанный на JavaScript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9240" indent="-218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eXtensible Markup Language,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расширяемый язык разметки. Рекомендован Консорциумом Всемирной паутины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(W3C)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9240" indent="-218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Simple Object Access Protocol,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SOAP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 обмена структурированными сообщениями в распределённой вычислительной среде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9240" indent="-218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Remote Procedure Call,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RPC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удалённый вызов процедур - класс технологий, позволяющих компьютерным программам вызывать функции или процедуры в другом адресном пространстве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Источники информации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https://ru.wikipedia.org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https://www.rfc-editor.org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https://rfc2.ru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https://www.ietf.org/standards/rfcs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http://info.javarush.ru/eGarmin/2015/04/04/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Обзор-серверов-приложений-и-конечно-же-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1"/>
              </a:rPr>
              <a:t>Tomcat.html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2"/>
              </a:rPr>
              <a:t>http://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3"/>
              </a:rPr>
              <a:t>www.oracle.com/technetwork/java/javaee/overview/index.html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4"/>
              </a:rPr>
              <a:t>http://www.dailyrazor.com/blog/best-java-web-frameworks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5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6"/>
              </a:rPr>
              <a:t>https://spring.io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7"/>
              </a:rPr>
              <a:t>https://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8"/>
              </a:rPr>
              <a:t>ru.wikibooks.org/wiki/Spring_Framework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92480" indent="-49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9"/>
              </a:rPr>
              <a:t>https://habrahabr.ru/post/333756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0"/>
              </a:rPr>
              <a:t>/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IP-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сети и Интернет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317880" indent="-316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Всеми́рная паути́на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World Wide Web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WWW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— распределённая система, предоставляющая доступ к связанным между собой документам, расположенным на различных компьютерах, подключённых к сети Интернет.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317880" indent="-316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Межсетевой протокол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Internet Protocol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— маршрутизируемый протокол сетевого уровня стека TCP/IP. Именно IP стал тем протоколом, который объединил отдельные компьютерные сети во всемирную сеть Интернет.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317880" indent="-316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Open systems interconnection basic reference 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Базовая Эталонная Модель Взаимодействия Открытых Систем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ЭМВОС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)) — сетевая модель стека сетевых протоколов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OSI/ISO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ГОСТ Р ИСО/МЭК 7498-1-99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317880" indent="-316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TCP/IP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(Stack)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— сетевая модель передачи данных, представленных в цифровом виде. Модель описывает способ передачи данных от источника информации к получателю. В модели предполагается прохождение информации через четыре уровня, каждый из которых описывается правилом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протоколом передачи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08000" y="980280"/>
            <a:ext cx="1370160" cy="1758960"/>
          </a:xfrm>
          <a:prstGeom prst="downArrow">
            <a:avLst>
              <a:gd name="adj1" fmla="val 50000"/>
              <a:gd name="adj2" fmla="val 34745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735280" y="1627920"/>
            <a:ext cx="1370160" cy="1111320"/>
          </a:xfrm>
          <a:prstGeom prst="downArrow">
            <a:avLst>
              <a:gd name="adj1" fmla="val 46296"/>
              <a:gd name="adj2" fmla="val 37963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012680" y="694440"/>
            <a:ext cx="2975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66"/>
                </a:solidFill>
                <a:latin typeface="Arial"/>
                <a:ea typeface="DejaVu Sans"/>
              </a:rPr>
              <a:t>Модель </a:t>
            </a:r>
            <a:r>
              <a:rPr b="1" lang="en-US" sz="2800" spc="-1" strike="noStrike">
                <a:solidFill>
                  <a:srgbClr val="000066"/>
                </a:solidFill>
                <a:latin typeface="Arial"/>
                <a:ea typeface="DejaVu Sans"/>
              </a:rPr>
              <a:t>OSI/ISO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958480" y="1424880"/>
            <a:ext cx="2796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66"/>
                </a:solidFill>
                <a:latin typeface="Arial"/>
                <a:ea typeface="DejaVu Sans"/>
              </a:rPr>
              <a:t>Модель </a:t>
            </a:r>
            <a:r>
              <a:rPr b="1" lang="en-US" sz="2800" spc="-1" strike="noStrike">
                <a:solidFill>
                  <a:srgbClr val="000066"/>
                </a:solidFill>
                <a:latin typeface="Arial"/>
                <a:ea typeface="DejaVu Sans"/>
              </a:rPr>
              <a:t>TCP/IP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067080" y="807120"/>
            <a:ext cx="3569400" cy="1793160"/>
          </a:xfrm>
          <a:prstGeom prst="rect">
            <a:avLst/>
          </a:prstGeom>
          <a:noFill/>
          <a:ln w="9525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0000"/>
                </a:solidFill>
                <a:latin typeface="Arial"/>
                <a:ea typeface="DejaVu Sans"/>
              </a:rPr>
              <a:t>C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точностью до незначительных </a:t>
            </a:r>
            <a:br>
              <a:rPr sz="1800"/>
            </a:b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различий можно считать, что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функциональность второго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(канального), третьего (сетевого)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и четверного (транспортного)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уровней в моделях </a:t>
            </a:r>
            <a:r>
              <a:rPr b="1" lang="en-US" sz="1600" spc="-1" strike="noStrike">
                <a:solidFill>
                  <a:srgbClr val="800000"/>
                </a:solidFill>
                <a:latin typeface="Arial"/>
                <a:ea typeface="DejaVu Sans"/>
              </a:rPr>
              <a:t>OSI/ISO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и</a:t>
            </a:r>
            <a:br>
              <a:rPr sz="1800"/>
            </a:br>
            <a:r>
              <a:rPr b="1" lang="en-US" sz="1600" spc="-1" strike="noStrike">
                <a:solidFill>
                  <a:srgbClr val="800000"/>
                </a:solidFill>
                <a:latin typeface="Arial"/>
                <a:ea typeface="DejaVu Sans"/>
              </a:rPr>
              <a:t>TCP/IP </a:t>
            </a:r>
            <a:r>
              <a:rPr b="1" lang="ru-RU" sz="1600" spc="-1" strike="noStrike">
                <a:solidFill>
                  <a:srgbClr val="800000"/>
                </a:solidFill>
                <a:latin typeface="Arial"/>
                <a:ea typeface="DejaVu Sans"/>
              </a:rPr>
              <a:t>совпадают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11360" y="2768760"/>
            <a:ext cx="9117360" cy="35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IP-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адресация.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ipv4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2" descr="Картинки по запросу ip адресация"/>
          <p:cNvPicPr/>
          <p:nvPr/>
        </p:nvPicPr>
        <p:blipFill>
          <a:blip r:embed="rId1"/>
          <a:stretch/>
        </p:blipFill>
        <p:spPr>
          <a:xfrm>
            <a:off x="838080" y="1535400"/>
            <a:ext cx="10514160" cy="44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DNS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– система доменных имен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Картинки по запросу dns система"/>
          <p:cNvPicPr/>
          <p:nvPr/>
        </p:nvPicPr>
        <p:blipFill>
          <a:blip r:embed="rId1"/>
          <a:stretch/>
        </p:blipFill>
        <p:spPr>
          <a:xfrm>
            <a:off x="5300640" y="1690560"/>
            <a:ext cx="6051600" cy="482904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838080" y="1690560"/>
            <a:ext cx="44611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DejaVu Sans"/>
              </a:rPr>
              <a:t>Используется для получения IP-адреса по имени </a:t>
            </a:r>
            <a:r>
              <a:rPr b="0" lang="ru-RU" sz="2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хоста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DejaVu Sans"/>
              </a:rPr>
              <a:t> (компьютера или устройства подключенного к сети).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Основа DNS - представление об иерархической структуре </a:t>
            </a: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доменного имени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и </a:t>
            </a: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зонах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URL,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URI, URN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Uniform Resource Locator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URL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единообразный локатор (определитель местонахождения) ресурса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&lt;схема&gt;:[//[&lt;логин&gt;:&lt;пароль&gt;@]&lt;хост&gt;[:&lt;порт&gt;]][/]&lt;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URL‐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путь&gt;[?&lt;параметры&gt;][#&lt;якорь&gt;]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http://user:password@www.domain.com:80/index.html?quest=1#option1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!!!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http://www.domain.com/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КЛАССИЧЕСКИЙ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URL!!!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Uniform Resource Identifier, URI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унифицированный (единообразный) идентификатор ресурса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URI = [ схема ":" ] иерархическая-часть [ "?" запрос ] [ "#" фрагмент ]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70720" indent="-269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http://www.domain.com/pub/#Related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Uniform Resource Name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(URN)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единообразное название (имя) ресурса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Служебные сервисы и протоколы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IP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сетей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Internet Control Message Protocol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ICMP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— протокол межсетевых управляющих сообщений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Ping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Traceroute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whois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Nslookup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Host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dig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Request for Comments, RFC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45280" y="18288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0000"/>
          </a:bodyPr>
          <a:p>
            <a:pPr marL="225360" indent="-2246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документ из серии пронумерованных информационных документов Интернета, охватывающих технические спецификации и Стандарты, широко используемые во Всемирной сети.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5360" indent="-2246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 a type of publication from the Internet Engineering Task Force (IETF) and the Internet Society (ISOC), the principal technical development and standards-setting bodies for the Internet.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5360" indent="-2246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Примеры: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RFC 791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IP (Internet Protocol)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RFC 793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 управления передачей (TCP)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RFC 768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 датаграмм клиента (UDP)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RFC 1035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— Domain Names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RFC 1945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RFC 2616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HyperText Transfer Protocol (HTTP)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676800" indent="-2246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RFC 792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Протокол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ICMP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45280" y="36576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HyperText Transfer Protocol, HTTP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(0.9, 1.0, 1.1, 2)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4" descr="Картинки по запросу http protocol"/>
          <p:cNvPicPr/>
          <p:nvPr/>
        </p:nvPicPr>
        <p:blipFill>
          <a:blip r:embed="rId1"/>
          <a:stretch/>
        </p:blipFill>
        <p:spPr>
          <a:xfrm>
            <a:off x="838080" y="1690560"/>
            <a:ext cx="10510560" cy="360324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34480" y="5236560"/>
            <a:ext cx="2869200" cy="5155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/wiki/HTTP HTTP/1.0 Host: ru.wikipedia.org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220240" y="5204520"/>
            <a:ext cx="3130560" cy="30240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HTTP/1.0 200 OK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1140</TotalTime>
  <Application>LibreOffice/7.4.7.2$Linux_X86_64 LibreOffice_project/40$Build-2</Application>
  <AppVersion>15.0000</AppVersion>
  <Words>1388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2018-01-31T02:26:42Z</dcterms:created>
  <dc:creator>Admin</dc:creator>
  <dc:description/>
  <dc:language>ru-RU</dc:language>
  <cp:lastModifiedBy/>
  <dcterms:modified xsi:type="dcterms:W3CDTF">2023-11-24T09:30:47Z</dcterms:modified>
  <cp:revision>58</cp:revision>
  <dc:subject/>
  <dc:title>Основы разработки серверного программного обеспечения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29</vt:i4>
  </property>
</Properties>
</file>