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5.xml.rels" ContentType="application/vnd.openxmlformats-package.relationships+xml"/>
  <Override PartName="/ppt/notesSlides/_rels/notesSlide33.xml.rels" ContentType="application/vnd.openxmlformats-package.relationships+xml"/>
  <Override PartName="/ppt/notesSlides/_rels/notesSlide31.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34.xml.rels" ContentType="application/vnd.openxmlformats-package.relationships+xml"/>
  <Override PartName="/ppt/notesSlides/_rels/notesSlide9.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35.xml.rels" ContentType="application/vnd.openxmlformats-package.relationships+xml"/>
  <Override PartName="/ppt/notesSlides/_rels/notesSlide20.xml.rels" ContentType="application/vnd.openxmlformats-package.relationships+xml"/>
  <Override PartName="/ppt/notesSlides/_rels/notesSlide3.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21.xml.rels" ContentType="application/vnd.openxmlformats-package.relationships+xml"/>
  <Override PartName="/ppt/notesSlides/_rels/notesSlide24.xml.rels" ContentType="application/vnd.openxmlformats-package.relationships+xml"/>
  <Override PartName="/ppt/notesSlides/_rels/notesSlide40.xml.rels" ContentType="application/vnd.openxmlformats-package.relationships+xml"/>
  <Override PartName="/ppt/notesSlides/_rels/notesSlide23.xml.rels" ContentType="application/vnd.openxmlformats-package.relationships+xml"/>
  <Override PartName="/ppt/notesSlides/_rels/notesSlide38.xml.rels" ContentType="application/vnd.openxmlformats-package.relationships+xml"/>
  <Override PartName="/ppt/notesSlides/_rels/notesSlide25.xml.rels" ContentType="application/vnd.openxmlformats-package.relationships+xml"/>
  <Override PartName="/ppt/notesSlides/_rels/notesSlide37.xml.rels" ContentType="application/vnd.openxmlformats-package.relationships+xml"/>
  <Override PartName="/ppt/notesSlides/_rels/notesSlide22.xml.rels" ContentType="application/vnd.openxmlformats-package.relationship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11.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ru-RU" sz="4400" spc="-1" strike="noStrike">
                <a:solidFill>
                  <a:srgbClr val="000000"/>
                </a:solidFill>
                <a:latin typeface="Arial"/>
              </a:rPr>
              <a:t>Click to move the slide</a:t>
            </a:r>
            <a:endParaRPr b="0" lang="ru-RU" sz="4400" spc="-1" strike="noStrike">
              <a:solidFill>
                <a:srgbClr val="000000"/>
              </a:solidFill>
              <a:latin typeface="Arial"/>
            </a:endParaRP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Click to edit the notes format</a:t>
            </a:r>
            <a:endParaRPr b="0" lang="ru-RU" sz="2000" spc="-1" strike="noStrike">
              <a:solidFill>
                <a:srgbClr val="000000"/>
              </a:solidFill>
              <a:latin typeface="Arial"/>
            </a:endParaRPr>
          </a:p>
        </p:txBody>
      </p:sp>
      <p:sp>
        <p:nvSpPr>
          <p:cNvPr id="8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ru-RU" sz="1400" spc="-1" strike="noStrike">
                <a:solidFill>
                  <a:srgbClr val="000000"/>
                </a:solidFill>
                <a:latin typeface="Times New Roman"/>
              </a:rPr>
              <a:t>&lt;header&gt;</a:t>
            </a:r>
            <a:endParaRPr b="0" lang="ru-RU" sz="1400" spc="-1" strike="noStrike">
              <a:solidFill>
                <a:srgbClr val="000000"/>
              </a:solidFill>
              <a:latin typeface="Times New Roman"/>
            </a:endParaRPr>
          </a:p>
        </p:txBody>
      </p:sp>
      <p:sp>
        <p:nvSpPr>
          <p:cNvPr id="89"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Times New Roman"/>
              </a:defRPr>
            </a:lvl1pPr>
          </a:lstStyle>
          <a:p>
            <a:pPr indent="0" algn="r">
              <a:buNone/>
            </a:pPr>
            <a:r>
              <a:rPr b="0" lang="ru-RU" sz="1400" spc="-1" strike="noStrike">
                <a:solidFill>
                  <a:srgbClr val="000000"/>
                </a:solidFill>
                <a:latin typeface="Times New Roman"/>
              </a:rPr>
              <a:t>&lt;date/time&gt;</a:t>
            </a:r>
            <a:endParaRPr b="0" lang="ru-RU" sz="1400" spc="-1" strike="noStrike">
              <a:solidFill>
                <a:srgbClr val="000000"/>
              </a:solidFill>
              <a:latin typeface="Times New Roman"/>
            </a:endParaRPr>
          </a:p>
        </p:txBody>
      </p:sp>
      <p:sp>
        <p:nvSpPr>
          <p:cNvPr id="90"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&lt;footer&gt;</a:t>
            </a:r>
            <a:endParaRPr b="0" lang="ru-RU" sz="1400" spc="-1" strike="noStrike">
              <a:solidFill>
                <a:srgbClr val="000000"/>
              </a:solidFill>
              <a:latin typeface="Times New Roman"/>
            </a:endParaRPr>
          </a:p>
        </p:txBody>
      </p:sp>
      <p:sp>
        <p:nvSpPr>
          <p:cNvPr id="91"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ru-RU" sz="1400" spc="-1" strike="noStrike">
                <a:solidFill>
                  <a:srgbClr val="000000"/>
                </a:solidFill>
                <a:latin typeface="Times New Roman"/>
              </a:defRPr>
            </a:lvl1pPr>
          </a:lstStyle>
          <a:p>
            <a:pPr indent="0" algn="r">
              <a:buNone/>
            </a:pPr>
            <a:fld id="{527B20EE-0007-4082-8333-3D3CA4524C1F}" type="slidenum">
              <a:rPr b="0" lang="ru-RU" sz="1400" spc="-1" strike="noStrike">
                <a:solidFill>
                  <a:srgbClr val="000000"/>
                </a:solidFill>
                <a:latin typeface="Times New Roman"/>
              </a:rPr>
              <a:t>&lt;number&gt;</a:t>
            </a:fld>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hyperlink" Target="https://golang.org/pkg/" TargetMode="External"/><Relationship Id="rId2" Type="http://schemas.openxmlformats.org/officeDocument/2006/relationships/slide" Target="../slides/slide11.xml"/><Relationship Id="rId3"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216000" y="812520"/>
            <a:ext cx="7126560" cy="4008240"/>
          </a:xfrm>
          <a:prstGeom prst="rect">
            <a:avLst/>
          </a:prstGeom>
          <a:ln w="0">
            <a:noFill/>
          </a:ln>
        </p:spPr>
      </p:sp>
      <p:sp>
        <p:nvSpPr>
          <p:cNvPr id="265" name="PlaceHolder 2"/>
          <p:cNvSpPr>
            <a:spLocks noGrp="1"/>
          </p:cNvSpPr>
          <p:nvPr>
            <p:ph type="body"/>
          </p:nvPr>
        </p:nvSpPr>
        <p:spPr>
          <a:xfrm>
            <a:off x="756000" y="5078520"/>
            <a:ext cx="6046920" cy="7337160"/>
          </a:xfrm>
          <a:prstGeom prst="rect">
            <a:avLst/>
          </a:prstGeom>
          <a:noFill/>
          <a:ln w="0">
            <a:noFill/>
          </a:ln>
        </p:spPr>
        <p:txBody>
          <a:bodyPr lIns="0" rIns="0" tIns="0" bIns="0" anchor="t">
            <a:noAutofit/>
          </a:bodyPr>
          <a:p>
            <a:pPr marL="216000" indent="0">
              <a:lnSpc>
                <a:spcPct val="100000"/>
              </a:lnSpc>
              <a:buNone/>
              <a:tabLst>
                <a:tab algn="l" pos="0"/>
              </a:tabLst>
            </a:pPr>
            <a:r>
              <a:rPr b="0" lang="ru-RU" sz="1200" spc="-1" strike="noStrike">
                <a:solidFill>
                  <a:srgbClr val="000000"/>
                </a:solidFill>
                <a:latin typeface="Arial"/>
              </a:rPr>
              <a:t>Весь код в языке Go организуется в пакеты. Пакеты представляют удобную организацию разделения кода на отдельные части или модули. Модульность позволяет определять один раз пакет с нужной функциональностью и потом использовать его многократно в различных программах.</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Код пакета располагается в одном или нескольких файлах с расширением go. Для определения пакета применяется ключевое слово package. </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В данном случае пакет называется main. Определение пакета должно идти в начале файла.</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Есть два типа пакетов: исполняемые (executable) и библиотеки (reusable). Для создания исполняемых файлов пакет должен иметь имя main. Все остальные пакеты не являются исполняемыми. При этом пакет main должен содержать функцию main, которая является входной точкой в приложение.</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Если уже есть готовые пакеты с нужной нам функциональностью, которую мы хотим использовать, то для их использования мы можем их импортировать в программу с помощью оператора import. Например, в примере выше задействуется функциональность вывода сообщения на консоль с помощью функции Println, которая определена в пакете fmt. Соответственно чтобы использовать эту функцию, необходимо импортировать пакет fmt:</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import "fmt"</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Нередко программы подключают сразу несколько внешних пакетов. В этом случае можно последовательно импортировать каждый пакет:</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    </a:t>
            </a:r>
            <a:r>
              <a:rPr b="0" lang="ru-RU" sz="1200" spc="-1" strike="noStrike">
                <a:solidFill>
                  <a:srgbClr val="000000"/>
                </a:solidFill>
                <a:latin typeface="Arial"/>
              </a:rPr>
              <a:t>fmt.Println(math.Sqrt(16))  // 4</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В данном случае подключается встроенный пакет math, который содержит функцию Sqrt(), возвращающую квадратный корень числа.</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Либо чтобы сократить определение импорта пакетов можно заключить все пакеты в скобки:</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Подобным образом мы можем импортировать как встроенные пакеты, так и свои собственные. Полный список встроенных пакетов в Go можно найти по адресу </a:t>
            </a:r>
            <a:r>
              <a:rPr b="0" lang="ru-RU" sz="1200" spc="-1" strike="noStrike" u="sng">
                <a:solidFill>
                  <a:srgbClr val="000000"/>
                </a:solidFill>
                <a:uFillTx/>
                <a:latin typeface="Arial"/>
                <a:hlinkClick r:id="rId1"/>
              </a:rPr>
              <a:t>https://golang.org/pkg/</a:t>
            </a:r>
            <a:r>
              <a:rPr b="0" lang="ru-RU" sz="1200" spc="-1" strike="noStrike">
                <a:solidFill>
                  <a:srgbClr val="000000"/>
                </a:solidFill>
                <a:latin typeface="Arial"/>
              </a:rPr>
              <a:t>.</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Так же мы можем присвоить импорту "синоним" - то есть заменить fmt на другое слово при использовании этого пакета.</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Пакеты импортируют, задавая синонимы, в нескольких случаях:</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Имя импортируемого пакета неудобное/некрасивое/… и хочется использовать другое;</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Имя импортируемого пересекается с именем другого пакета;</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Хочется бесшовно подменить пакет — интерфейсы пакетов должны совпадать.</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216000" y="812520"/>
            <a:ext cx="7126560" cy="4008240"/>
          </a:xfrm>
          <a:prstGeom prst="rect">
            <a:avLst/>
          </a:prstGeom>
          <a:ln w="0">
            <a:noFill/>
          </a:ln>
        </p:spPr>
      </p:sp>
      <p:sp>
        <p:nvSpPr>
          <p:cNvPr id="267" name="PlaceHolder 2"/>
          <p:cNvSpPr>
            <a:spLocks noGrp="1"/>
          </p:cNvSpPr>
          <p:nvPr>
            <p:ph type="body"/>
          </p:nvPr>
        </p:nvSpPr>
        <p:spPr>
          <a:xfrm>
            <a:off x="756000" y="5078520"/>
            <a:ext cx="6046920" cy="10920600"/>
          </a:xfrm>
          <a:prstGeom prst="rect">
            <a:avLst/>
          </a:prstGeom>
          <a:noFill/>
          <a:ln w="0">
            <a:noFill/>
          </a:ln>
        </p:spPr>
        <p:txBody>
          <a:bodyPr lIns="0" rIns="0" tIns="0" bIns="0" anchor="t">
            <a:noAutofit/>
          </a:bodyPr>
          <a:p>
            <a:pPr marL="216000" indent="0">
              <a:lnSpc>
                <a:spcPct val="100000"/>
              </a:lnSpc>
              <a:buNone/>
              <a:tabLst>
                <a:tab algn="l" pos="0"/>
              </a:tabLst>
            </a:pPr>
            <a:r>
              <a:rPr b="0" lang="ru-RU" sz="1200" spc="-1" strike="noStrike">
                <a:solidFill>
                  <a:srgbClr val="000000"/>
                </a:solidFill>
                <a:latin typeface="Arial"/>
              </a:rPr>
              <a:t>С ростом проекта вам захочется обособить логически завершенную часть кода, скрыть внутреннюю реализацию отдельных функций и методов, локальные константы и пр., оставив "торчать наружу" лишь публичные интерфейсы, структуры, функции и переменные. Тогда вы можете использовать несколько пакетов в одном проекте. Запомните, что приватные и публичные объекты отличаются тем, что имена публичных объектов должны начинаться с большой буквы!</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А далее становится сложно следить за зависимостями такого проекта, особенно сложно тем разработчикам, которые используют уже ваш проект. Что делать? В настоящее время правильным способом организации даже небольших проектов является модуль.</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Модуль, это коллекция пакетов, распространяемых вместе (возможно это компоненты одной программы или одной библиотеки). В корне модуля находится файл go.mod, в котором записано имя модуля, версия Go, в которой он был написан, а также пути ко всем импортированным в модуле пакетам. Модуль включает в себя пакеты, находящиеся ниже корневой директории даже в том случае, если сами эти пакеты содержат файл go.mod. Посмотрите на предыдущий скриншот или в импортированный вами модуль проекта - в нем присутствуют файлы go.mod и go.sum, это говорит о том, что проект распространяется как модуль.</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Ранее Go предполагал, что пользователь создаст определенную структуру директорий, которую будет использовать для разработки всех своих проектов:</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go/</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 </a:t>
            </a:r>
            <a:r>
              <a:rPr b="0" lang="ru-RU" sz="1200" spc="-1" strike="noStrike">
                <a:solidFill>
                  <a:srgbClr val="000000"/>
                </a:solidFill>
                <a:latin typeface="Arial"/>
              </a:rPr>
              <a:t>bin</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 </a:t>
            </a:r>
            <a:r>
              <a:rPr b="0" lang="ru-RU" sz="1200" spc="-1" strike="noStrike">
                <a:solidFill>
                  <a:srgbClr val="000000"/>
                </a:solidFill>
                <a:latin typeface="Arial"/>
              </a:rPr>
              <a:t>pkg</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 </a:t>
            </a:r>
            <a:r>
              <a:rPr b="0" lang="ru-RU" sz="1200" spc="-1" strike="noStrike">
                <a:solidFill>
                  <a:srgbClr val="000000"/>
                </a:solidFill>
                <a:latin typeface="Arial"/>
              </a:rPr>
              <a:t>src</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На директорию go указывала переменная окружения GOPATH:</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для Windows это обычно C:\Users\имя_пользователя\go</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для GNU/Linux это обычно /home/имя_пользователя/go</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Проекты, которые располагались не в директории go/src имели проблемы при компиляции. Модули изменили положение дел. Вместе с тем, если вы не разработчик огромной корпорации, разумно придерживаться определенных правил по размещению кода в приведенных директориях. Кроме того, разработчики go рекомендуют размещать проект таким образом, как будто вы публикуете его во внешнем репозитории (даже если вы так не делаете).</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Если вы хотите сделать все правильно, то алгоритм ваших действий  примерно таков:</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Создать проект в папке /src/ваш_любой_ник/имя_проекта. Если у вас уже есть github аккаунт то можете создать проект так: /src/github.com/username/имя_проекта.</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Примечание: github.com и username всего-лишь формальности, это не обязательно должно совпадать с вашим аккаунтом, на github ничего автоматически не отправится. Код вы храните только локально. </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Модуль инициализируется следующим образом:</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 name не обязателен</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go mod init &lt;name&gt; // инициализировать новый модуль в текущем каталоге</a:t>
            </a: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Тема организации кода не проста, т.к. каждый использует свою операционную систему, переменные окружения, организацию рабочего кода. Поэтому обязательно прочитайте эту статью и попробуйте произвести все действия самостоятельно. Если возникнут какие-то проблемы, мы ответим на них в комментариях.</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a:p>
            <a:pPr marL="216000" indent="0">
              <a:lnSpc>
                <a:spcPct val="100000"/>
              </a:lnSpc>
              <a:buNone/>
              <a:tabLst>
                <a:tab algn="l" pos="0"/>
              </a:tabLst>
            </a:pPr>
            <a:r>
              <a:rPr b="0" lang="ru-RU" sz="1200" spc="-1" strike="noStrike">
                <a:solidFill>
                  <a:srgbClr val="000000"/>
                </a:solidFill>
                <a:latin typeface="Arial"/>
              </a:rPr>
              <a:t>Кроме того, для примера мы предлагаем вам скачать тестовый модуль из репозиория на GitHub, сделать это можно командой:</a:t>
            </a:r>
            <a:endParaRPr b="0" lang="ru-RU" sz="1200" spc="-1" strike="noStrike">
              <a:solidFill>
                <a:srgbClr val="000000"/>
              </a:solidFill>
              <a:latin typeface="Arial"/>
            </a:endParaRPr>
          </a:p>
          <a:p>
            <a:pPr marL="216000" indent="0">
              <a:lnSpc>
                <a:spcPct val="100000"/>
              </a:lnSpc>
              <a:buNone/>
              <a:tabLst>
                <a:tab algn="l" pos="0"/>
              </a:tabLst>
            </a:pPr>
            <a:endParaRPr b="0" lang="ru-RU"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216000" y="812520"/>
            <a:ext cx="7126560" cy="4008240"/>
          </a:xfrm>
          <a:prstGeom prst="rect">
            <a:avLst/>
          </a:prstGeom>
          <a:ln w="0">
            <a:noFill/>
          </a:ln>
        </p:spPr>
      </p:sp>
      <p:sp>
        <p:nvSpPr>
          <p:cNvPr id="269" name="PlaceHolder 2"/>
          <p:cNvSpPr>
            <a:spLocks noGrp="1"/>
          </p:cNvSpPr>
          <p:nvPr>
            <p:ph type="body"/>
          </p:nvPr>
        </p:nvSpPr>
        <p:spPr>
          <a:xfrm>
            <a:off x="756000" y="5078520"/>
            <a:ext cx="6046920" cy="906588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Теперь давайте посмотрим внимательно на структуру директории GOPATH. Пример из официальной документации</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&lt;ПРИМЕР&gt;</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Важно понимать, что никто не обязывает называть директории в src/ по какому-то формату. Можно использовать и src/test/my_first_app/main.go и src/anyname/main.go — но если вы работаете с системами контроля версий (а вы таки работаете)), то вам это бесспорно станет удобно — утилиты go get/install используют это соглашения наименования, чтобы сделать работу с системами контроля версий безбожно простой.</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Дополнительно</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Переменная GOPATH аналогична стандартной PATH — можно указывать несколько директорий, через ':'. GOPATH=~/go:~/other_workspace. Это в очень редких случаях бывает полезно (например, для работы с внешними менеджерами зависимостей вроде gpm), но в 99% это не нужно, и просто так рекомендуется использовать только одну директорию в GOPATH.</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конце-концов, если вам нужны раздельные workspace-ы, всегда можно заменить переменную GOPATH на нужную (в скрипте сборки, к примеру). Так, собственно, и делают.</a:t>
            </a:r>
            <a:endParaRPr b="0" lang="ru-RU" sz="20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216000" y="812520"/>
            <a:ext cx="7126560" cy="4008240"/>
          </a:xfrm>
          <a:prstGeom prst="rect">
            <a:avLst/>
          </a:prstGeom>
          <a:ln w="0">
            <a:noFill/>
          </a:ln>
        </p:spPr>
      </p:sp>
      <p:sp>
        <p:nvSpPr>
          <p:cNvPr id="271" name="PlaceHolder 2"/>
          <p:cNvSpPr>
            <a:spLocks noGrp="1"/>
          </p:cNvSpPr>
          <p:nvPr>
            <p:ph type="body"/>
          </p:nvPr>
        </p:nvSpPr>
        <p:spPr>
          <a:xfrm>
            <a:off x="756000" y="5078520"/>
            <a:ext cx="6046920" cy="906588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Теперь давайте посмотрим внимательно на структуру директории GOPATH. Пример из официальной документации</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&lt;ПРИМЕР&gt;</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Важно понимать, что никто не обязывает называть директории в src/ по какому-то формату. Можно использовать и src/test/my_first_app/main.go и src/anyname/main.go — но если вы работаете с системами контроля версий (а вы таки работаете)), то вам это бесспорно станет удобно — утилиты go get/install используют это соглашения наименования, чтобы сделать работу с системами контроля версий безбожно простой.</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Дополнительно</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Переменная GOPATH аналогична стандартной PATH — можно указывать несколько директорий, через ':'. GOPATH=~/go:~/other_workspace. Это в очень редких случаях бывает полезно (например, для работы с внешними менеджерами зависимостей вроде gpm), но в 99% это не нужно, и просто так рекомендуется использовать только одну директорию в GOPATH.</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конце-концов, если вам нужны раздельные workspace-ы, всегда можно заменить переменную GOPATH на нужную (в скрипте сборки, к примеру). Так, собственно, и делают.</a:t>
            </a:r>
            <a:endParaRPr b="0" lang="ru-RU" sz="20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216000" y="812520"/>
            <a:ext cx="7126560" cy="4008240"/>
          </a:xfrm>
          <a:prstGeom prst="rect">
            <a:avLst/>
          </a:prstGeom>
          <a:ln w="0">
            <a:noFill/>
          </a:ln>
        </p:spPr>
      </p:sp>
      <p:sp>
        <p:nvSpPr>
          <p:cNvPr id="273"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можете использовать командную строку для изучения документации по той или иной стандартной функции. Например, если мы хотим узнать подробности о функции Println() мы можем ввести команду:</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go doc fmt.Println</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или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go doc fmt Println</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Если вы хотите более подробно узнать о работе команды doc, можете ввести команду:</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go help doc</a:t>
            </a:r>
            <a:endParaRPr b="0" lang="ru-RU" sz="20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216000" y="812520"/>
            <a:ext cx="7126560" cy="4008240"/>
          </a:xfrm>
          <a:prstGeom prst="rect">
            <a:avLst/>
          </a:prstGeom>
          <a:ln w="0">
            <a:noFill/>
          </a:ln>
        </p:spPr>
      </p:sp>
      <p:sp>
        <p:nvSpPr>
          <p:cNvPr id="275" name="PlaceHolder 2"/>
          <p:cNvSpPr>
            <a:spLocks noGrp="1"/>
          </p:cNvSpPr>
          <p:nvPr>
            <p:ph type="body"/>
          </p:nvPr>
        </p:nvSpPr>
        <p:spPr>
          <a:xfrm>
            <a:off x="756000" y="5078520"/>
            <a:ext cx="6046920" cy="96325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Числа с плавающей точкой — это числа, которые содержат вещественную часть (вещественные числа) (1.234, 123.4, 0.00001234). Их представление в компьютере довольно сложно и не особо необходимо для их использования. Так что мы просто должны помнить:</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Числа с плавающей точкой неточны. Бывают случаи, когда число вообще нельзя представить. Например, результатом вычисления 1.01 - 0.99 будет0.020000000000000018 - число очень близкое к ожидаемому, но не то же самое.</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Как и целые числа, числа с плавающей точкой имеют определенный размер (32 бита или 64 бита). Использование большего размера увеличивает точность (сколько цифр мы можем использовать для вычисления)</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дополнение к числам существуют несколько других значений, таких как:  (NaN, для вещей наподобие 0/0), а также положительная и отрицательная бесконечность (+∞ и −∞).</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Go есть два вещественных типа: float32 и float64 (соответственно часто называемые вещественными числами с одинарной и двойной точностью), а также два дополнительных типа для представления комплексных чисел (чисел с мнимой частью): complex64 и complex128. При работе с вещественными числами достаточно использовать float32, однако, если Вы хотите работать с более точными числами, можно использовать и float64.</a:t>
            </a:r>
            <a:endParaRPr b="0" lang="ru-RU" sz="20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216000" y="812520"/>
            <a:ext cx="7126560" cy="4008240"/>
          </a:xfrm>
          <a:prstGeom prst="rect">
            <a:avLst/>
          </a:prstGeom>
          <a:ln w="0">
            <a:noFill/>
          </a:ln>
        </p:spPr>
      </p:sp>
      <p:sp>
        <p:nvSpPr>
          <p:cNvPr id="277" name="PlaceHolder 2"/>
          <p:cNvSpPr>
            <a:spLocks noGrp="1"/>
          </p:cNvSpPr>
          <p:nvPr>
            <p:ph type="body"/>
          </p:nvPr>
        </p:nvSpPr>
        <p:spPr>
          <a:xfrm>
            <a:off x="756000" y="5078520"/>
            <a:ext cx="6046920" cy="96325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Существуют отдельные типы для представления комплексных чисел:</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complex64: комплексное число, где вещественная и мнимая части представляют числа float32</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complex128: комплексное число, где вещественная и мнимая части представляют числа float64</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216000" y="812520"/>
            <a:ext cx="7126560" cy="4008240"/>
          </a:xfrm>
          <a:prstGeom prst="rect">
            <a:avLst/>
          </a:prstGeom>
          <a:ln w="0">
            <a:noFill/>
          </a:ln>
        </p:spPr>
      </p:sp>
      <p:sp>
        <p:nvSpPr>
          <p:cNvPr id="279" name="PlaceHolder 2"/>
          <p:cNvSpPr>
            <a:spLocks noGrp="1"/>
          </p:cNvSpPr>
          <p:nvPr>
            <p:ph type="body"/>
          </p:nvPr>
        </p:nvSpPr>
        <p:spPr>
          <a:xfrm>
            <a:off x="756000" y="5078520"/>
            <a:ext cx="6046920" cy="9632520"/>
          </a:xfrm>
          <a:prstGeom prst="rect">
            <a:avLst/>
          </a:prstGeom>
          <a:noFill/>
          <a:ln w="0">
            <a:noFill/>
          </a:ln>
        </p:spPr>
        <p:txBody>
          <a:bodyPr lIns="0" rIns="0" tIns="0" bIns="0" anchor="t">
            <a:noAutofit/>
          </a:bodyPr>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Логический тип или тип bool может иметь одно из двух значений: true (истина) или false (ложь).</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Булевый тип - bool (названный так в честь Джорджа Буля) — это специальный целочисленный тип, используемый для представления истинности и ложности. Переменная такого типа будет занимать только один байт. С этим типом используются три логических оператора:</a:t>
            </a:r>
            <a:endParaRPr b="0" lang="ru-RU"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216000" y="812520"/>
            <a:ext cx="7126560" cy="4008240"/>
          </a:xfrm>
          <a:prstGeom prst="rect">
            <a:avLst/>
          </a:prstGeom>
          <a:ln w="0">
            <a:noFill/>
          </a:ln>
        </p:spPr>
      </p:sp>
      <p:sp>
        <p:nvSpPr>
          <p:cNvPr id="281" name="PlaceHolder 2"/>
          <p:cNvSpPr>
            <a:spLocks noGrp="1"/>
          </p:cNvSpPr>
          <p:nvPr>
            <p:ph type="body"/>
          </p:nvPr>
        </p:nvSpPr>
        <p:spPr>
          <a:xfrm>
            <a:off x="756000" y="5078520"/>
            <a:ext cx="6046920" cy="96325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Строка — это последовательность символов определенной длины, используемая для представления текста. Строки в Go состоят из независимых байтов, обычно по одному на каждый символ (символы из других языков, таких как китайский, представляются несколькими байтами).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Строковые литералы могут быть созданы с помощью двойных кавычек "Hello World"или с помощью обратных апострофов `Hello World`. Различие между ними в том, что строки в двойных кавычках не могут содержать новые строки и они позволяют использовать особые управляющие последовательности символов. Например, \n будет заменена символом новой строки, а \t - символом табуляции.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Распространенные операции над строками включают в себя нахождение количества байт строки len("Hello World"), доступ к отдельному символу в строке "Hello World"[1] (строки “индексируются” начиная с 0, а не с 1), и конкатенацию двух строк "Hello " + "World".</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Так как строки в Go хранятся в виде байтов нужно понимать что такой код в первом случае не выведет символ, а только код символа.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Во втором случае представляется стока при помощи функции string приведения байт к строке</a:t>
            </a:r>
            <a:endParaRPr b="0" lang="ru-RU" sz="20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216000" y="812520"/>
            <a:ext cx="7126560" cy="4008240"/>
          </a:xfrm>
          <a:prstGeom prst="rect">
            <a:avLst/>
          </a:prstGeom>
          <a:ln w="0">
            <a:noFill/>
          </a:ln>
        </p:spPr>
      </p:sp>
      <p:sp>
        <p:nvSpPr>
          <p:cNvPr id="283" name="PlaceHolder 2"/>
          <p:cNvSpPr>
            <a:spLocks noGrp="1"/>
          </p:cNvSpPr>
          <p:nvPr>
            <p:ph type="body"/>
          </p:nvPr>
        </p:nvSpPr>
        <p:spPr>
          <a:xfrm>
            <a:off x="756000" y="5078520"/>
            <a:ext cx="6046920" cy="1784880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Для хранения данных в программе применяются переменные. Переменная представляет именованный участок в памяти, который может хранить некоторое значение. Для определения переменной применяется ключевое слово var, после которого идет имя переменной, а затем указывается ее тип:</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имя_переменной тип_данных</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Имя переменной представляет произвольный идентификатор, который состоит из алфавитных и цифровых символов и символа подчеркивания. При этом первым символом должен быть либо алфавитный символ, либо символ подчеркивания. При этом имена не должны представлять одно из ключевых слов: break, case, chan, const, continue, default, defer, else, fallthrough, for, func, go, goto, if, import, interface, map, package, range, return, select, struct, switch, type, var.</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Например, простейшее определение переменной:</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hello string</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Данная переменная называется hello и она представляет тип string, то есть некоторую строку. </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Можно одновременно объявить сразу несколько переменных через запятую:</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a, b, c string</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Важно учитывать, что Go - регистрозависимый язык, то есть переменные с именами hello и Hello будут представлять собой разные переменные.</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Еще примеры объявления переменных:</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x int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y float64</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max, min int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Мы можем одновременно с объявлением переменной задать ей некоторое значение. Например:</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x int = 10</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c string = "Hello World!"</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z float64 = 1.045</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Также допустимо присваивать значение переменной в момент ее объявления следующим образом:</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a = 12</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hello = "Hello"</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этом случае компилятор сможет сам определить тип присваиваемого значения.</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Теперь мы можем объявить переменную типа string или int, присвоить ей любое значение, а затем вывести.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216000" y="812520"/>
            <a:ext cx="7126560" cy="4008240"/>
          </a:xfrm>
          <a:prstGeom prst="rect">
            <a:avLst/>
          </a:prstGeom>
          <a:ln w="0">
            <a:noFill/>
          </a:ln>
        </p:spPr>
      </p:sp>
      <p:sp>
        <p:nvSpPr>
          <p:cNvPr id="285" name="PlaceHolder 2"/>
          <p:cNvSpPr>
            <a:spLocks noGrp="1"/>
          </p:cNvSpPr>
          <p:nvPr>
            <p:ph type="body"/>
          </p:nvPr>
        </p:nvSpPr>
        <p:spPr>
          <a:xfrm>
            <a:off x="756000" y="5078520"/>
            <a:ext cx="6046920" cy="2408184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Константы, как и переменные, хранят некоторые данные, но, в отличие от переменных, значения констант нельзя изменить, они устанавливаются один раз. Вычисление констант производится во время компиляции. Благодаря этому уменьшается количество работы, которую необходимо произвести во время выполнения, упрощается поиск ошибок, связанных с константами (так как некоторые из них можно обнаружить на момент компиляции).</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Для определения констант применяется ключевое слово const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pi float64 = 3.1415</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И в отличие от переменной мы не можем изменить значение константы. А если и попробуем это сделать, то при компиляции мы получим ошибку:</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pi float64 = 3.1415</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pi = 2.7182             // ! Ошибка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одном определении можно объявить разу несколько констант:</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pi float64 = 3.1415</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e float64 = 2.7182</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или так:</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pi, e = 3.1415, 2.7182</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Если у константы не указан тип, то он выводится неявно на основании того значения, которым инициализируется константа:</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n = 5     //  тип int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то же время необходимо обязательно инициализировать константу начальным значением при ее объявлении. Например, следующие определения констант являются недопустимыми, так как они не инициализируются:</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1</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2</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d</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n int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Если определяется последовательность констант, то инициализацию значением можно опустить для всех констант, кроме первой. В этом случае константа без значения полчит значение предыдущей константы:</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1</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2</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3</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4</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5</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6</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7</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8</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a = 1</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b</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c</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d = 3</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f</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fmt.Println(a, b, c, d, f)      // 1, 1, 1, 3, 3</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Константы можно инициализировать только константными значениями, например, литералами типа чисел или строк, или значениями других констант. Но инициализировать константу значением переменной мы не можем:</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1</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2</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3</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4</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m int = 7</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const k = m      // ! Ошибка: m - переменная</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s = 5     // Норм: 5 - числовая константа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n = s     // Норм: s - константа</a:t>
            </a:r>
            <a:endParaRPr b="0" lang="ru-RU" sz="20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216000" y="812520"/>
            <a:ext cx="7126560" cy="4008240"/>
          </a:xfrm>
          <a:prstGeom prst="rect">
            <a:avLst/>
          </a:prstGeom>
          <a:ln w="0">
            <a:noFill/>
          </a:ln>
        </p:spPr>
      </p:sp>
      <p:sp>
        <p:nvSpPr>
          <p:cNvPr id="287" name="PlaceHolder 2"/>
          <p:cNvSpPr>
            <a:spLocks noGrp="1"/>
          </p:cNvSpPr>
          <p:nvPr>
            <p:ph type="body"/>
          </p:nvPr>
        </p:nvSpPr>
        <p:spPr>
          <a:xfrm>
            <a:off x="756000" y="5078520"/>
            <a:ext cx="6046920" cy="2493180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Предположим, что нам нужно использовать дни недели с их номерами: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Sunday    = 0</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Monday    = 1</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Tuesday   = 2</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Wednesday = 3</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Thursday  = 4</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Friday    = 5</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Saturday  = 6</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fmt.Println(Sunday)    // вывод 0</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fmt.Println(Saturday)  // вывод 6</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iota идентификатор Go используется в объявлениях констант для упрощения определений увеличивающихся чисел.</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Сделаем дни недели с использованием iota - теперь это выглядит проще (особенно если много данных):  </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Sunday = iota</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Monday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Tuesday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Wednesday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Thursday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Friday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Saturday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fmt.Println(Sunday)   // вывод 0</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fmt.Println(Saturday) // вывод 6</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объявлении константы предварительно объявленный идентификатор iota представляет последовательные не типизированные целочисленные константы. Его значение является индексом соответствующего ConstSpec в объявлении константы, начиная с нуля. Поскольку он может использоваться в выражениях, он обеспечивает общность, выходящую за рамки простых перечислений. Его можно использовать для построения набора связанных констант, ознакомьтесь с примерами: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c0 = iota  // c0 == 0</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c1 = iota  // c1 == 1</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c2 = iota  // c2 == 2</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fmt.Println(c0, c1, c2) // вывод: 0 1 2</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Sunday = iota</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Monday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Tuesday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Wednesday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Thursday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Friday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Saturday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_  // пропускаем 7</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Add</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fmt.Println(Sunday)   // вывод: 0</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fmt.Println(Saturday) // вывод: 6</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fmt.Println(Add) // вывод: 8</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u         = iota * 42 // u == 0 (индекс - 0, поэтому 0 * 42 = 0)</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v float64 = iota * 42 // v == 42.0 (индекс - 1, поэтому 1.0 * 42 = 42.0)</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w         = iota * 42 // w == 84  (индекс - 2, поэтому 2 * 42 = 84)</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переменные ни в одном блоке const, поэтому индекс не увеличился</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x = iota  // x == 0</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const y = iota  // y == 0</a:t>
            </a:r>
            <a:endParaRPr b="0" lang="ru-RU" sz="20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216000" y="812520"/>
            <a:ext cx="7126560" cy="4008240"/>
          </a:xfrm>
          <a:prstGeom prst="rect">
            <a:avLst/>
          </a:prstGeom>
          <a:ln w="0">
            <a:noFill/>
          </a:ln>
        </p:spPr>
      </p:sp>
      <p:sp>
        <p:nvSpPr>
          <p:cNvPr id="289" name="PlaceHolder 2"/>
          <p:cNvSpPr>
            <a:spLocks noGrp="1"/>
          </p:cNvSpPr>
          <p:nvPr>
            <p:ph type="body"/>
          </p:nvPr>
        </p:nvSpPr>
        <p:spPr>
          <a:xfrm>
            <a:off x="756000" y="5078520"/>
            <a:ext cx="6046920" cy="96325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Язык Go поддерживает все основные арифметические операции, которые производятся над числами. Значения, которые участвуют в операции, называются операндами. Результатом операции также является число. Список поддерживаемых арифметических операций:</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216000" y="812520"/>
            <a:ext cx="7126560" cy="4008240"/>
          </a:xfrm>
          <a:prstGeom prst="rect">
            <a:avLst/>
          </a:prstGeom>
          <a:ln w="0">
            <a:noFill/>
          </a:ln>
        </p:spPr>
      </p:sp>
      <p:sp>
        <p:nvSpPr>
          <p:cNvPr id="291" name="PlaceHolder 2"/>
          <p:cNvSpPr>
            <a:spLocks noGrp="1"/>
          </p:cNvSpPr>
          <p:nvPr>
            <p:ph type="body"/>
          </p:nvPr>
        </p:nvSpPr>
        <p:spPr>
          <a:xfrm>
            <a:off x="756000" y="5078520"/>
            <a:ext cx="6046920" cy="67993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Конечно же, работать с переменными достаточно интересно, но гораздо интереснее с ними работать, если их значения вводятся с консоли. Для того чтобы это сделать, нам нужно воспользоваться методом fmt.Scan(&amp;a), где &amp;a - ссылка (более точно - адрес) на переменную a. Если проще, то введённое число запишется из консоли прямиком в эту переменную и там будет храниться, пока не понадобится её куда-нибудь пристроить/поменять.</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Теперь давайте прочтём, например, имя и возраст:</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Программа сначала прочтёт имя, а затем запишет его в переменную name. Аналогично, введённый возраст запишется в переменную age. В конце программа выведет эти переменные через пробел.</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Также можно читать с консоли сразу несколько переменных:</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216000" y="812520"/>
            <a:ext cx="7126560" cy="4008240"/>
          </a:xfrm>
          <a:prstGeom prst="rect">
            <a:avLst/>
          </a:prstGeom>
          <a:ln w="0">
            <a:noFill/>
          </a:ln>
        </p:spPr>
      </p:sp>
      <p:sp>
        <p:nvSpPr>
          <p:cNvPr id="253" name="PlaceHolder 2"/>
          <p:cNvSpPr>
            <a:spLocks noGrp="1"/>
          </p:cNvSpPr>
          <p:nvPr>
            <p:ph type="body"/>
          </p:nvPr>
        </p:nvSpPr>
        <p:spPr>
          <a:xfrm>
            <a:off x="756000" y="5078520"/>
            <a:ext cx="6046920" cy="96325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Go представляет компилируемый статически типизированный язык программирования от компании Google. Язык Go предназначен для создания различного рода приложений, но прежде всего это веб-сервисы и клиент-серверные приложения. Хотя также язык обладает возможностями по работе с графикой, низкоуровневыми возможностями и т.д.</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Работа над языком Go началась в 2007 в недрах компании Google. Одним из авторов является Кен Томпсон, который, к слову, является и одним из авторов языка Си (наряду с Денисом Ритчи). 10 ноября 2009 года язык был анонсирован, а в марте 2012 года вышла версия 1.0. При этом язык продолжает развиваться. Текущей версией на момент написания данной статьи является версия 1.20, которая вышла в феврале 2023 года.</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Язык Go развивается как open source, то есть представляет поект с открытым исходным кодом, и все его коды и компилятор можно найти и использовать бесплатно. Официальный сайт проекта - https://go.dev/, где можно много полезной информации о языке.</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Go является кроссплатформенным, он позволяет создавать программы под различные операционные системы - Windows, Mac OS, Linux, FreeBSD. Код обладает переносимостью: программы, написанные для одной из этих операционных систем, могут быть легко с перекомпиляцией перенесены на другую ОС.</a:t>
            </a:r>
            <a:endParaRPr b="0" lang="ru-RU" sz="20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216000" y="812520"/>
            <a:ext cx="7126560" cy="4008240"/>
          </a:xfrm>
          <a:prstGeom prst="rect">
            <a:avLst/>
          </a:prstGeom>
          <a:ln w="0">
            <a:noFill/>
          </a:ln>
        </p:spPr>
      </p:sp>
      <p:sp>
        <p:nvSpPr>
          <p:cNvPr id="293" name="PlaceHolder 2"/>
          <p:cNvSpPr>
            <a:spLocks noGrp="1"/>
          </p:cNvSpPr>
          <p:nvPr>
            <p:ph type="body"/>
          </p:nvPr>
        </p:nvSpPr>
        <p:spPr>
          <a:xfrm>
            <a:off x="756000" y="5078520"/>
            <a:ext cx="6046920" cy="764928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Для вывода данных на консоль мы на данном этапе будем пользоваться двумя методами, которые присутствуют в пакете fmt. Это Print() и Println().</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Первый метод при выводе нескольких объектов вставляет между ними пробелы, если среди них нет строк.</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Второй всегда ставит пробелы между выводимыми объектами, плюс добавляет новую строку. То есть он пригодится, если нам необходимо будет сделать вывод на нескольких строках.</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Например:</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первом случае один из объектов строка, поэтому пробел между объектами не ставится. Во втором случае мы используем метод Println()  поэтому пробел ставится в любом случае. В третьем у нас нет строк - поэтому метод Print()   вставляет пробел между выводимыми объектами.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Еще пример вывода, используя строки и переменные:</a:t>
            </a:r>
            <a:endParaRPr b="0" lang="ru-RU" sz="20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216000" y="812520"/>
            <a:ext cx="7126560" cy="4008240"/>
          </a:xfrm>
          <a:prstGeom prst="rect">
            <a:avLst/>
          </a:prstGeom>
          <a:ln w="0">
            <a:noFill/>
          </a:ln>
        </p:spPr>
      </p:sp>
      <p:sp>
        <p:nvSpPr>
          <p:cNvPr id="295" name="PlaceHolder 2"/>
          <p:cNvSpPr>
            <a:spLocks noGrp="1"/>
          </p:cNvSpPr>
          <p:nvPr>
            <p:ph type="body"/>
          </p:nvPr>
        </p:nvSpPr>
        <p:spPr>
          <a:xfrm>
            <a:off x="756000" y="5078520"/>
            <a:ext cx="6046920" cy="181321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Ряд возможностей для вывода и не только предоставляет пакет fmt. До этого мы использовали только Print и Println, а что если нам понадобится вывести, допустим у числа float64 только 2 знака после запятой. Подобные операции удобно делать через функцию Printf. Давайте рассмотрим основные возможности.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fmt.Printf() на вход принимает сначала строку форматирования, а только потом переменные для вывода. Строка форматирования представляет набор спецификаторов. Каждый спецификатор представляет набор символов, которые интерпретируются определенным образом и предваряются знаком процента %.  В качестве примера возьмем глагол - спецификатор %q , с помощью него можно вывести символ в кавычках:</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var a rune = 'Ы'</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fmt.Printf("%q", a)</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вывод: 'Ы'</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Также можно применять универсальный спецификатор %v, который для типа boolean аналогичен %t, для целочисленных типов - %d, для чисел с плавающей точкой - %g, для строк - %s.</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К спецификаторам можно добавлять различные флаги, которые влияют на форматирование значений. Например, число перед спецификатором указывает, какую минимальную длину в символах будет занимать выводимое значение. Например, %9f - число с плавающей точкой будет занимать как минимум 9 позиций. Если ширина больше, чем требуется значению, то заполняется пробелами.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Для чисел с плавающей точкой можно указать точность или количество символов в дробной части. Для этого количество символов указывается после точки: %.2f - две цифры в дробной части после точки. Например, варианты форматирования чисел с плавающей точкой:</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 точность и ширина значения по умолчанию</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%9f: ширина - 9 символов и точность по умолчанию</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(число с плавающей точкой будет занимать как минимум 9 позиций. Если ширина больше, чем требуется значению, то заполняется пробелами.)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%.2f: ширина по умолчанию и точность - 2 символа</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%9.2f: ширина - 9 и точность - 2</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%9.f: ширина - 9 и точность - 0</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Также из флагов следует отметить дефис -, который дополняет значение пробелами не слева, как по умолчанию, а справа.</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216000" y="812520"/>
            <a:ext cx="7126560" cy="4008240"/>
          </a:xfrm>
          <a:prstGeom prst="rect">
            <a:avLst/>
          </a:prstGeom>
          <a:ln w="0">
            <a:noFill/>
          </a:ln>
        </p:spPr>
      </p:sp>
      <p:sp>
        <p:nvSpPr>
          <p:cNvPr id="297" name="PlaceHolder 2"/>
          <p:cNvSpPr>
            <a:spLocks noGrp="1"/>
          </p:cNvSpPr>
          <p:nvPr>
            <p:ph type="body"/>
          </p:nvPr>
        </p:nvSpPr>
        <p:spPr>
          <a:xfrm>
            <a:off x="756000" y="5078520"/>
            <a:ext cx="6046920" cy="8466480"/>
          </a:xfrm>
          <a:prstGeom prst="rect">
            <a:avLst/>
          </a:prstGeom>
          <a:noFill/>
          <a:ln w="0">
            <a:noFill/>
          </a:ln>
        </p:spPr>
        <p:txBody>
          <a:bodyPr lIns="0" rIns="0" tIns="0" bIns="0" anchor="t">
            <a:noAutofit/>
          </a:bodyPr>
          <a:p>
            <a:pPr marL="216000" indent="0">
              <a:lnSpc>
                <a:spcPct val="100000"/>
              </a:lnSpc>
              <a:buNone/>
              <a:tabLst>
                <a:tab algn="l" pos="0"/>
              </a:tabLst>
            </a:pPr>
            <a:r>
              <a:rPr b="0" lang="ru-RU" sz="1600" spc="-1" strike="noStrike">
                <a:solidFill>
                  <a:srgbClr val="000000"/>
                </a:solidFill>
                <a:latin typeface="Arial"/>
              </a:rPr>
              <a:t>Массив — это последовательность элементов одного типа фиксированной длины. Объявление массива осуществляется следующим образом</a:t>
            </a:r>
            <a:endParaRPr b="0" lang="ru-RU" sz="1600" spc="-1" strike="noStrike">
              <a:solidFill>
                <a:srgbClr val="000000"/>
              </a:solidFill>
              <a:latin typeface="Arial"/>
            </a:endParaRPr>
          </a:p>
          <a:p>
            <a:pPr marL="216000" indent="0">
              <a:lnSpc>
                <a:spcPct val="100000"/>
              </a:lnSpc>
              <a:buNone/>
              <a:tabLst>
                <a:tab algn="l" pos="0"/>
              </a:tabLst>
            </a:pPr>
            <a:r>
              <a:rPr b="0" lang="ru-RU" sz="1600" spc="-1" strike="noStrike">
                <a:solidFill>
                  <a:srgbClr val="000000"/>
                </a:solidFill>
                <a:latin typeface="Arial"/>
              </a:rPr>
              <a:t>При объявлении массива в квадратных скобках указывается его длина (length), которая совместно с типом элементов, определяет тип самого массива, т.е. [3]int не может просто так взаимодействовать с [5]int (массивы разной длины относятся к разным типам независимо от того, что хранят значения одного типа), также как не могут без приведения взаимодействовать int64 и int32.</a:t>
            </a:r>
            <a:endParaRPr b="0" lang="ru-RU" sz="16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1600" spc="-1" strike="noStrike">
                <a:solidFill>
                  <a:srgbClr val="000000"/>
                </a:solidFill>
                <a:latin typeface="Arial"/>
              </a:rPr>
              <a:t>Как мы увидели в приведенном примере, объявленный массив был при объявлении инициализирован нулевыми значениями (0 для int). Такое поведение не является стандартным, в частности в языках C / C++ объявленный массив нулевыми значениями не заполняется.</a:t>
            </a:r>
            <a:endParaRPr b="0" lang="ru-RU" sz="16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1600" spc="-1" strike="noStrike">
                <a:solidFill>
                  <a:srgbClr val="000000"/>
                </a:solidFill>
                <a:latin typeface="Arial"/>
              </a:rPr>
              <a:t>Одновременно с объявлением массива мы можем задать значения его элементов (инициализировать его)</a:t>
            </a:r>
            <a:endParaRPr b="0" lang="ru-RU" sz="1600" spc="-1" strike="noStrike">
              <a:solidFill>
                <a:srgbClr val="000000"/>
              </a:solidFill>
              <a:latin typeface="Arial"/>
            </a:endParaRPr>
          </a:p>
          <a:p>
            <a:pPr marL="216000" indent="0">
              <a:lnSpc>
                <a:spcPct val="100000"/>
              </a:lnSpc>
              <a:buNone/>
              <a:tabLst>
                <a:tab algn="l" pos="0"/>
              </a:tabLst>
            </a:pPr>
            <a:r>
              <a:rPr b="0" lang="ru-RU" sz="1600" spc="-1" strike="noStrike">
                <a:solidFill>
                  <a:srgbClr val="000000"/>
                </a:solidFill>
                <a:latin typeface="Arial"/>
              </a:rPr>
              <a:t>В понимании первого и второго примера сложности возникнуть не должно - с этим вы уже сталкивались. Остановимся чуть подробнее на вариантах три и четыре (массивы c и d).</a:t>
            </a:r>
            <a:endParaRPr b="0" lang="ru-RU" sz="1600" spc="-1" strike="noStrike">
              <a:solidFill>
                <a:srgbClr val="000000"/>
              </a:solidFill>
              <a:latin typeface="Arial"/>
            </a:endParaRPr>
          </a:p>
          <a:p>
            <a:pPr marL="216000" indent="0">
              <a:lnSpc>
                <a:spcPct val="100000"/>
              </a:lnSpc>
              <a:buNone/>
              <a:tabLst>
                <a:tab algn="l" pos="0"/>
              </a:tabLst>
            </a:pPr>
            <a:endParaRPr b="0" lang="ru-RU" sz="1600" spc="-1" strike="noStrike">
              <a:solidFill>
                <a:srgbClr val="000000"/>
              </a:solidFill>
              <a:latin typeface="Arial"/>
            </a:endParaRPr>
          </a:p>
          <a:p>
            <a:pPr marL="216000" indent="0">
              <a:lnSpc>
                <a:spcPct val="100000"/>
              </a:lnSpc>
              <a:buNone/>
              <a:tabLst>
                <a:tab algn="l" pos="0"/>
              </a:tabLst>
            </a:pPr>
            <a:r>
              <a:rPr b="0" lang="ru-RU" sz="1600" spc="-1" strike="noStrike">
                <a:solidFill>
                  <a:srgbClr val="000000"/>
                </a:solidFill>
                <a:latin typeface="Arial"/>
              </a:rPr>
              <a:t>Вместо явного указания длины массива мы можем указать символ многоточия (...) в квадратных скобках, тогда длина массива будет определена Go в зависимости от количества указанных при инициализации значений. Несмотря на то, что такой вариант допустим, он не считается идиоматичным для Go и не рекомендуется к использованию в документации.</a:t>
            </a:r>
            <a:endParaRPr b="0" lang="ru-RU" sz="1600" spc="-1" strike="noStrike">
              <a:solidFill>
                <a:srgbClr val="000000"/>
              </a:solidFill>
              <a:latin typeface="Arial"/>
            </a:endParaRPr>
          </a:p>
          <a:p>
            <a:pPr marL="216000" indent="0">
              <a:lnSpc>
                <a:spcPct val="100000"/>
              </a:lnSpc>
              <a:buNone/>
              <a:tabLst>
                <a:tab algn="l" pos="0"/>
              </a:tabLst>
            </a:pPr>
            <a:endParaRPr b="0" lang="ru-RU" sz="1600" spc="-1" strike="noStrike">
              <a:solidFill>
                <a:srgbClr val="000000"/>
              </a:solidFill>
              <a:latin typeface="Arial"/>
            </a:endParaRPr>
          </a:p>
          <a:p>
            <a:pPr marL="216000" indent="0">
              <a:lnSpc>
                <a:spcPct val="100000"/>
              </a:lnSpc>
              <a:buNone/>
              <a:tabLst>
                <a:tab algn="l" pos="0"/>
              </a:tabLst>
            </a:pPr>
            <a:r>
              <a:rPr b="0" lang="ru-RU" sz="1600" spc="-1" strike="noStrike">
                <a:solidFill>
                  <a:srgbClr val="000000"/>
                </a:solidFill>
                <a:latin typeface="Arial"/>
              </a:rPr>
              <a:t>Четвертый же способ инициализации позволяет явно указать значение, которое должно быть присвоено элементу массива с определенным индексом. В этом случае индексы могут появляться в любом порядке, а некоторые из них могут быть опущены; как и прежде, неуказанные значения получают нулевое значение типа элемента.</a:t>
            </a:r>
            <a:endParaRPr b="0" lang="ru-RU" sz="1600" spc="-1" strike="noStrike">
              <a:solidFill>
                <a:srgbClr val="000000"/>
              </a:solidFill>
              <a:latin typeface="Arial"/>
            </a:endParaRPr>
          </a:p>
          <a:p>
            <a:pPr marL="216000" indent="0">
              <a:lnSpc>
                <a:spcPct val="100000"/>
              </a:lnSpc>
              <a:buNone/>
              <a:tabLst>
                <a:tab algn="l" pos="0"/>
              </a:tabLst>
            </a:pPr>
            <a:endParaRPr b="0" lang="ru-RU" sz="16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216000" y="812520"/>
            <a:ext cx="7126560" cy="4008240"/>
          </a:xfrm>
          <a:prstGeom prst="rect">
            <a:avLst/>
          </a:prstGeom>
          <a:ln w="0">
            <a:noFill/>
          </a:ln>
        </p:spPr>
      </p:sp>
      <p:sp>
        <p:nvSpPr>
          <p:cNvPr id="299" name="PlaceHolder 2"/>
          <p:cNvSpPr>
            <a:spLocks noGrp="1"/>
          </p:cNvSpPr>
          <p:nvPr>
            <p:ph type="body"/>
          </p:nvPr>
        </p:nvSpPr>
        <p:spPr>
          <a:xfrm>
            <a:off x="756000" y="5078520"/>
            <a:ext cx="6046920" cy="651600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Для обращения к элементам массива применяются индексы - номера элементов. При этом нумерация элементов массива начинается с нуля, то есть первый элемент будет иметь индекс 0. Индекс указывается в квадратных скобках. По индексу можно получить значение элемента, либо изменить его:</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Однако в большинстве случаев нам необходимо обратиться ко всем элементам массива и выполнить с ними определенную работу. Мы можем сделать это с помощью цикла: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Обратите внимание, что определяя условие продолжения выполнения цикла мы использовали встроенную функцию len(), возвращающую длину массива. Поскольку индексация элементов массива начинается с 0, то последний элемент массива a будет иметь индекс len(a) - 1.</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При итерации по массиву мы можем использовать ключевое слово range, тогда цикл будет иметь следующий вид:</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216000" y="812520"/>
            <a:ext cx="7126560" cy="4008240"/>
          </a:xfrm>
          <a:prstGeom prst="rect">
            <a:avLst/>
          </a:prstGeom>
          <a:ln w="0">
            <a:noFill/>
          </a:ln>
        </p:spPr>
      </p:sp>
      <p:sp>
        <p:nvSpPr>
          <p:cNvPr id="301" name="PlaceHolder 2"/>
          <p:cNvSpPr>
            <a:spLocks noGrp="1"/>
          </p:cNvSpPr>
          <p:nvPr>
            <p:ph type="body"/>
          </p:nvPr>
        </p:nvSpPr>
        <p:spPr>
          <a:xfrm>
            <a:off x="756000" y="5078520"/>
            <a:ext cx="6046920" cy="651600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Срез — это последовательность элементов одного типа переменной длины.</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Массивы и срезы тесно связаны. Срез — это структура данных, которая предоставляет доступ к подпоследовательности элементов базового массива. Длину массива изменять нельзя, а вот новые элементы в срез добавлять можно, так что в некоторых языках срезами называются динамические массивы.</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Срез состоит из трех компонентов: указателя, длины и емкости: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указатель указывает на первый элемент массива, доступный через срез (который не обязательно совпадает с первым элементом массива);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длина (length) — это количество элементов среза;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емкость (capacity) - количество элементов между началом среза и концом базового массива.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Длина и емкость среза могут быть определены при помощи встроенных функций len() и cap() соответственно.</a:t>
            </a:r>
            <a:endParaRPr b="0" lang="ru-RU" sz="2000" spc="-1" strike="noStrike">
              <a:solidFill>
                <a:srgbClr val="000000"/>
              </a:solid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216000" y="812520"/>
            <a:ext cx="7126560" cy="4008240"/>
          </a:xfrm>
          <a:prstGeom prst="rect">
            <a:avLst/>
          </a:prstGeom>
          <a:ln w="0">
            <a:noFill/>
          </a:ln>
        </p:spPr>
      </p:sp>
      <p:sp>
        <p:nvSpPr>
          <p:cNvPr id="303" name="PlaceHolder 2"/>
          <p:cNvSpPr>
            <a:spLocks noGrp="1"/>
          </p:cNvSpPr>
          <p:nvPr>
            <p:ph type="body"/>
          </p:nvPr>
        </p:nvSpPr>
        <p:spPr>
          <a:xfrm>
            <a:off x="756000" y="5078520"/>
            <a:ext cx="6046920" cy="152989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Пустой срез может быть создан аналогично созданию массива за тем исключением, что нам нет необходимости указывать длину среза, поскольку она изменяема. При создании пустого среза мы также можем инициализировать его, явно указав элементы среза. Давайте рассмотрим, чем различается создание массива и среза: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Варианты b и c идентичны тем, что мы уже видели при создании массива (вы можете вернуться к ранее приведенным примерам и удостовериться в этом).</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том случае, если мы просто объявляем пустой срез, он не содержит элементов (его длина равна 0, в чем мы можем удостовериться, воспользовавшись функцией len) - в аналогичном случае длина массива явно задается при его объявлении.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Вариант d позволяет нам создать срез и явно указать значения элементов по его индексу, Go инициализирует нужное для выполнения этой задачи число элементов нулевым значением: в примере элемент с индексом 0 равен 0, хотя мы не объявляли его явно.</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На этом способы создания среза в Go не заканчиваются. Для гибкого способа создания пустых срезов в Go существует встроенная функция make следующего вида:</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make([]T, length, capacity)</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Чтобы разобраться с этой функцией нам нужно посмотреть, что происходит при создании пустого среза: Go создает массив какой-то длины. О понятии среза мы говорили выше: указатель среза будет указывать на первый элемент созданного массива, длина среза составит 0 (если мы явно не указали элементы среза), емкость необходимого массива будет определена Go самостоятельно.</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Для чего нам может потребоваться явно указать длину и емкость среза:</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для того, чтобы инициализировать нулевыми значениями элементы массива (длина среза);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для того, чтобы выделить нужное количество памяти для хранения массива, лежащего в основе нашего среза.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 := make([]int, 10, 10) // [0 0 0 0 0 0 0 0 0 0]</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fmt.Println(a)</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216000" y="812520"/>
            <a:ext cx="7126560" cy="4008240"/>
          </a:xfrm>
          <a:prstGeom prst="rect">
            <a:avLst/>
          </a:prstGeom>
          <a:ln w="0">
            <a:noFill/>
          </a:ln>
        </p:spPr>
      </p:sp>
      <p:sp>
        <p:nvSpPr>
          <p:cNvPr id="305"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Функция append - добавление элементов в срез</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Функция append позволяет добавить в срез новый элемент, выглядит она следующим образом:</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func append(slice []Type, elems ...Type) []Type</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качестве первого аргумента функция получает срез, в который необходимо добавить новые элементы, второй и последующий элементы - это элементы совместимого со срезом типа, которые необходимо добавить в срез. Функция возвращает новый срез, содержащий ранее содержавшиеся в срезе элементы, а также новые элементы, переданные в качестве аргумента функции append.</a:t>
            </a:r>
            <a:endParaRPr b="0" lang="ru-RU" sz="2000" spc="-1" strike="noStrike">
              <a:solidFill>
                <a:srgbClr val="000000"/>
              </a:solidFill>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216000" y="812520"/>
            <a:ext cx="7126560" cy="4008240"/>
          </a:xfrm>
          <a:prstGeom prst="rect">
            <a:avLst/>
          </a:prstGeom>
          <a:ln w="0">
            <a:noFill/>
          </a:ln>
        </p:spPr>
      </p:sp>
      <p:sp>
        <p:nvSpPr>
          <p:cNvPr id="307" name="PlaceHolder 2"/>
          <p:cNvSpPr>
            <a:spLocks noGrp="1"/>
          </p:cNvSpPr>
          <p:nvPr>
            <p:ph type="body"/>
          </p:nvPr>
        </p:nvSpPr>
        <p:spPr>
          <a:xfrm>
            <a:off x="756000" y="5078520"/>
            <a:ext cx="6046920" cy="509940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В Go отсутствует встроенная функция для удаления элемента из среза, но мы можем воспользоваться функцией append для того, чтобы создать новый срез, включающий в себя срез элементов до игнорируемого элемента, а также все элементы после игнорируемого:</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 := []int{1, 2, 3, 4, 5, 6, 7}</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 = append(a[0:2], a[3:]...)</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fmt.Println(a) // [1 2 4 5 6 7]</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этом примере встречается символ ... после указания на передачу среза в качестве аргумента. Этот вопрос также будет повторно рассмотрен в разделе 2.1. Функции. В настоящий момент можете запомнить, что такое использование многоточия означает раскрытие среза (его элементы передаются функции append как отдельные аргументы).</a:t>
            </a:r>
            <a:endParaRPr b="0" lang="ru-RU"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216000" y="812520"/>
            <a:ext cx="7126560" cy="4008240"/>
          </a:xfrm>
          <a:prstGeom prst="rect">
            <a:avLst/>
          </a:prstGeom>
          <a:ln w="0">
            <a:noFill/>
          </a:ln>
        </p:spPr>
      </p:sp>
      <p:sp>
        <p:nvSpPr>
          <p:cNvPr id="255" name="PlaceHolder 2"/>
          <p:cNvSpPr>
            <a:spLocks noGrp="1"/>
          </p:cNvSpPr>
          <p:nvPr>
            <p:ph type="body"/>
          </p:nvPr>
        </p:nvSpPr>
        <p:spPr>
          <a:xfrm>
            <a:off x="756000" y="5078520"/>
            <a:ext cx="6046920" cy="96325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Основные возможности языка Go[12]:</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Go — язык со строгой статической типизацией. Доступен автоматический вывод типов, для пользовательских типов — «утиная типизация».</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Полноценная поддержка указателей, но без возможности применять к ним арифметические операции, в отличие от C/C++/D.</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Строковый тип со встроенной поддержкой юникода.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Использование динамических массивов (срезов), хеш-таблиц (словарей), вариант цикла для обхода коллекции.</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Средства функционального программирования: неименованные функции, замыкания, передача функций в параметрах и возврат функциональных значений.</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Автоматическое управление памятью со сборщиком мусора.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Средства объектно-ориентированного программирования ограничиваются интерфейсами. Полиморфное поведение обеспечивается реализацией интерфейсов типами. Реализация наследования отсутствует, но типы-структуры могут включать другие типы-структуры в себя.</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Средства параллельного программирования: встроенные в язык потоки (go routines), взаимодействие потоков через каналы и другие средства организации многопоточных программ.</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Достаточно лаконичный и простой синтаксис, основанный на Си, но существенно доработанный, с большим количеством синтаксического сахара.</a:t>
            </a:r>
            <a:endParaRPr b="0" lang="ru-RU" sz="2000" spc="-1" strike="noStrike">
              <a:solidFill>
                <a:srgbClr val="000000"/>
              </a:solid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216000" y="812520"/>
            <a:ext cx="7126560" cy="4008240"/>
          </a:xfrm>
          <a:prstGeom prst="rect">
            <a:avLst/>
          </a:prstGeom>
          <a:ln w="0">
            <a:noFill/>
          </a:ln>
        </p:spPr>
      </p:sp>
      <p:sp>
        <p:nvSpPr>
          <p:cNvPr id="309" name="PlaceHolder 2"/>
          <p:cNvSpPr>
            <a:spLocks noGrp="1"/>
          </p:cNvSpPr>
          <p:nvPr>
            <p:ph type="body"/>
          </p:nvPr>
        </p:nvSpPr>
        <p:spPr>
          <a:xfrm>
            <a:off x="756000" y="5078520"/>
            <a:ext cx="6046920" cy="1473228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Методики работы со срезами аналогичны работе с массивами с учетом тех особенностей, которые мы рассмотрели ранее. Последовательность элементов среза также можно обойти с использованием цикла, обращаясь к ним с использованием индекса или получая значение с использованием range.</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Однако существует особенность, которую ранее мы не рассматривали напрямую, поскольку сама проблема выходит за рамки рассматриваемой темы. Во втором модуле данного курса в разделах 2.1. Функции и 2.3. Указатели будут рассмотрены такие вопросы как: передача аргументов в функцию, область видимости, передача указателя на переменную.</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Рассматривая эти темы помните о том, что срез по своей сути - указатель (подробнее про указатели во 2 модуле) на массив, а это влияет на его поведение при передаче в качестве аргумента в функцию:</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func fnA(a [3]int)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a[1] = 15</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func fnB(a []int)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a[1] = 15</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a := [3]int{1, 2, 3}</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b := []int{1, 2, 3}</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fnA(a)</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fnB(b)</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fmt.Println(a) // [1 2 3]</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	</a:t>
            </a:r>
            <a:r>
              <a:rPr b="0" lang="ru-RU" sz="2000" spc="-1" strike="noStrike">
                <a:solidFill>
                  <a:srgbClr val="000000"/>
                </a:solidFill>
                <a:latin typeface="Arial"/>
              </a:rPr>
              <a:t>fmt.Println(b) // [1 15 3]</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приведенном примере мы создали 2 функции: fnA и fnB. Первая получает в качестве аргумента массив из 3-х элементов, вторая - срез. Обе функции изменяют второй элемент последовательности, но мы получаем совсем разный результат, потому что fnB работала с указателем на массив и изменила непосредственно сам массив, fnA же работала с копией массива, поэтому внутри функции был изменен элемент копии массива, а базовый массив остался неизменен.</a:t>
            </a:r>
            <a:endParaRPr b="0" lang="ru-RU"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216000" y="812520"/>
            <a:ext cx="7126560" cy="4008240"/>
          </a:xfrm>
          <a:prstGeom prst="rect">
            <a:avLst/>
          </a:prstGeom>
          <a:ln w="0">
            <a:noFill/>
          </a:ln>
        </p:spPr>
      </p:sp>
      <p:sp>
        <p:nvSpPr>
          <p:cNvPr id="257" name="PlaceHolder 2"/>
          <p:cNvSpPr>
            <a:spLocks noGrp="1"/>
          </p:cNvSpPr>
          <p:nvPr>
            <p:ph type="body"/>
          </p:nvPr>
        </p:nvSpPr>
        <p:spPr>
          <a:xfrm>
            <a:off x="756000" y="5078520"/>
            <a:ext cx="6046920" cy="2379852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Go не содержит целого ряда популярных синтаксических средств, доступных в других современных языках прикладного программирования. Во многих случаях это вызвано сознательным решением разработчиков. Краткие обоснования выбранных проектных решений можно найти в «Часто задаваемых вопросах»[12] по языку, более подробные — в опубликованных на сайте языка статьях и обсуждениях, рассматривающих различные варианты дизайна. В частности: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Структурная запись обработчиков исключений сочтена провоцирующей на пропуск ошибок или неадекватную их обработку. К тому же поддержка исключений серьёзно усложняется в приложениях с параллельно работающими частями. Вместо неё предлагается проверка кодов возврата с использованием многозначных функций и специального интерфейса error, а также применение отложенных (deferred) функций для перехвата исключительных ситуаций.</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Наследование, как считают авторы, приводит к созданию кода с неявными зависимостями, избыточно сложного в поддержке. Аналогичные возможности, но без свойственных наследованию нежелательных эффектов, обеспечиваются поддержкой вложения типов и свободно определяемыми интерфейсами.</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Обобщённое программирование. Авторы воздержались от его включения в первую версию языка, поскольку, по их словам[12], предоставляемые им возможности не окупают требуемого усложнения компилятора и runtime-библиотек, а уже имеющиеся в языке средства (пустые интерфейсы, «утиная типизация» и рефлексия) позволяют создавать обобщённый код без специальных синтаксических механизмов. Тем не менее, обсуждается вопрос о включении таких средств в проектируемую вторую версию языка[⇨].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Использование утверждений (assertion) было сочтено ненужным.</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Переопределение методов и функций было исключено из соображений надёжности и эффективности компиляции: требование различного именования всех методов на одном уровне видимости устраняет необходимость сопоставлять списки параметров при компиляции вызовов функций и методов и исключает ошибочный вызов другого одноимённого метода; при этом сама возможность переопределения есть не более чем синтаксический сахар.</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Ряд операций над массивами и срезами (например, вставка элемента в середину) не включен в язык, поскольку они достаточно затратны. Возможность их выполнения одной простой командой провоцировала бы программиста на создание неэффективного кода, отсутствие таких команд в языке, напротив, является стимулом для рассмотрения альтернативных решений.</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Поддержка отрицательных индексов,[17] доступная в ряде популярных языков, может стать причиной труднообнаруживаемых ошибок: появление отрицательного индекса из-за ошибки в коде вместо того, чтобы привести к фатальному сбою, вызовет внешне корректное обращение не к тем элементам массива, что проявится только в неверных результатах и может быть обнаружено далеко не сразу.</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Принцип «любое выражение возвращает значение» провоцирует программиста на создание сложных, трудно воспринимаемых и чреватых неочевидными ошибками выражений (вроде копирования строки на Си командой из трёх слов: while (*ptr1++ = *ptr2++);). При этом современные технологии оптимизации обеспечат одинаковый объектный код и для экстремально сокращённого выражения, и для аналогичного ему фрагмента, написанного безо всяких ухищрений.</a:t>
            </a:r>
            <a:endParaRPr b="0" lang="ru-RU" sz="20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216000" y="812520"/>
            <a:ext cx="7126560" cy="4008240"/>
          </a:xfrm>
          <a:prstGeom prst="rect">
            <a:avLst/>
          </a:prstGeom>
          <a:ln w="0">
            <a:noFill/>
          </a:ln>
        </p:spPr>
      </p:sp>
      <p:sp>
        <p:nvSpPr>
          <p:cNvPr id="259" name="PlaceHolder 2"/>
          <p:cNvSpPr>
            <a:spLocks noGrp="1"/>
          </p:cNvSpPr>
          <p:nvPr>
            <p:ph type="body"/>
          </p:nvPr>
        </p:nvSpPr>
        <p:spPr>
          <a:xfrm>
            <a:off x="756000" y="5078520"/>
            <a:ext cx="6046920" cy="3144816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Подробнее:</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Go проектировался с прицелом на эффективное масштабирование, благодаря чему его можно использовать для создания очень больших приложений и компиляции даже очень больших программ за секунды на единственном компьютере. Молниеносная скорость компиляции обеспечивается отчасти простотой синтаксического анализа программ на этом языке, но главным образом благодаря особенностям управления зависимостями.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Благодаря высокой скорости компиляции программ на языке Go появляется возможность использовать этот язык в областях, где обычно применяются языки сценариев.</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Язык Go имеет очень простой и понятный синтаксис, в котором отсутствуют сложные и замысловатые конструкции, характерные для более старых языков, таких как C++ (появившегося в 1983 году) или Java (появившегося в 1995 году). И относится к категории языков со строгой статической типизацией, что многими программистами считается важным условием для разработки крупных программ. Однако система типов данных в языке Go не слишком обременительна благодаря поддержке синтаксиса объявления переменных одновременно с их инициализацией (когда компилятор определяет тип автоматически, избавляя от необходимости явно указывать его) и наличию мощного и удобного механизма динамической типизации.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Все сложности, связанные с учетом ресурсов в языке Go, берут на себя компилятор и среда выполнения. Для управления памятью в Go имеется механизм сборки мусора, что избавляет от необходимости использовать «интеллектуальные» указатели или освобождать память вручную. А поддержка параллелизма в языке Go реализована в форме механизма взаимодействующих последовательных процессов (Communicating Sequential Processes, CSP), основанного на идеях специалиста в области теории вычислительных машин и систем Чарльза Энтони Ричарда Хоара (C. A. R. Hoare), благодаря которому во многих многопоточных программах на языке Go вообще отпадает необходимость блокировать доступ к ресурсам. Кроме того, в языке Go имеются так называемые go-подпрограммы (goroutines) – очень легковесные процессы, которых можно создать великое множество. Выполнение этих процессов автоматически будет распределяться по доступным процессорам и ядрам, что обеспечивает возможность более тонкого деления программ на параллельно выполняющиеся задачи, чем это позволяют другие языки программирования, основанные на потоках выполнения. Фактически поддержка параллелизма в языке Go реализована настолько просто и естественно, что при переносе однопоточных программ на язык Go часто обнаруживается возможность параллельного выполнения нескольких задач, ведущая к увеличению скорости  выполнения и более оптимальному использованию машинных ресурсов.</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Go – практичный язык, где во главу угла поставлены эффективность программ и удобство программиста. Например,  встроенные и определяемые пользователем типы данных в языке Go существенно отличаются – операции с первыми из них могут быть значительно оптимизированы, что невозможно для последних. В Go имеются также два встроенных фундаментальных типа коллекций: срезы (slices) (фактически ссылки на массивы переменной длины) и отображения (maps) (словари, или хеши пар ключ/значение). Коллекции этих типов высокооптимизированы и с успехом могут использоваться для решения самых разных задач. В языке Go также поддерживаются указатели (это действительно компилируемый язык программирования – в нем отсутствует какая-либо виртуальная машина, снижающая производительность), что позволяет с непринужденностью создавать собственные, весьма сложные типы данных, такие как сбалансированные двоичные деревья.</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 то время как C поддерживает только процедурное программирование, а Java вынуждает программистов писать все программы в объектно-ориентированном стиле, Go позволяет использовать парадигму, наиболее подходящую для конкретной задачи. Go можно использовать как исключительно процедурный язык программирования, но он также обладает поддержкой объектно-ориентированного стиля программирования. Однако, как будет показано далее в курсе, реализация объектно-ориентированной парадигмы в Go радикально отличается от реализации этой же парадигмы в таких языках, как C++, Java или Python. Она намного проще в использовании и значительно гибче.</a:t>
            </a:r>
            <a:endParaRPr b="0" lang="ru-RU"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216000" y="812520"/>
            <a:ext cx="7126560" cy="4008240"/>
          </a:xfrm>
          <a:prstGeom prst="rect">
            <a:avLst/>
          </a:prstGeom>
          <a:ln w="0">
            <a:noFill/>
          </a:ln>
        </p:spPr>
      </p:sp>
      <p:sp>
        <p:nvSpPr>
          <p:cNvPr id="261" name="PlaceHolder 2"/>
          <p:cNvSpPr>
            <a:spLocks noGrp="1"/>
          </p:cNvSpPr>
          <p:nvPr>
            <p:ph type="body"/>
          </p:nvPr>
        </p:nvSpPr>
        <p:spPr>
          <a:xfrm>
            <a:off x="756000" y="5078520"/>
            <a:ext cx="6046920" cy="934920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GOROOT — это переменная, указывающая, где лежит, собственно, вся бинарная сборка Go и исходные коды. Что-то вроде JAVA_HOME. Устанавливать эту переменную ручками нужно только в тех случаях, если вы ставите Go под Windows не с помощью MSI-инсталлера, а из zip-архива. Ну, или если вы хотите держать несколько версий Go, каждая в своей директории.</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Раньше (до Go 1.0) эта переменная была нужна — её использовали скрипты сборки, равно как и GOARCH и GOOS. Но после Go 1.0 немного изменилась внутренняя логика работы go tool и сейчас значение GOROOT хардкодится на этапе сборки или инсталляции. Тоесть, go — дефолтно проинсталлированный — знает это значение и так.</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А вот переменная GOPATH очень важна и нужна и её нужно установить обязательно, впрочем только один раз. Это ваш workspace, где будет лежать код и бинарные файлы всего с чем вы будете в Go работать. Поэтому выбирайте удобный вам путь и сохраняйте его в GOPATH. К примеру: export GOPATH=~/go</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Всё, сделайте это один раз и забудьте. Создайте только эту директорию, если её еще и нет, и на этом готово. Теперь любой вызов go get github.com/someuser/somelib автоматически будет скачивать исходники в $GOPATH/src, а бинарный результат компиляции складывать в $GOPATH/pkg или $GOPATH/bin (для библиотек и исполняемых файлов соответственно).</a:t>
            </a:r>
            <a:endParaRPr b="0" lang="ru-RU"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216000" y="812520"/>
            <a:ext cx="7126560" cy="4008240"/>
          </a:xfrm>
          <a:prstGeom prst="rect">
            <a:avLst/>
          </a:prstGeom>
          <a:ln w="0">
            <a:noFill/>
          </a:ln>
        </p:spPr>
      </p:sp>
      <p:sp>
        <p:nvSpPr>
          <p:cNvPr id="263" name="PlaceHolder 2"/>
          <p:cNvSpPr>
            <a:spLocks noGrp="1"/>
          </p:cNvSpPr>
          <p:nvPr>
            <p:ph type="body"/>
          </p:nvPr>
        </p:nvSpPr>
        <p:spPr>
          <a:xfrm>
            <a:off x="756000" y="5078520"/>
            <a:ext cx="6046920" cy="8499240"/>
          </a:xfrm>
          <a:prstGeom prst="rect">
            <a:avLst/>
          </a:prstGeom>
          <a:noFill/>
          <a:ln w="0">
            <a:noFill/>
          </a:ln>
        </p:spPr>
        <p:txBody>
          <a:bodyPr lIns="0" rIns="0" tIns="0" bIns="0" anchor="t">
            <a:noAutofit/>
          </a:bodyPr>
          <a:p>
            <a:pPr marL="216000" indent="0">
              <a:lnSpc>
                <a:spcPct val="100000"/>
              </a:lnSpc>
              <a:buNone/>
              <a:tabLst>
                <a:tab algn="l" pos="0"/>
              </a:tabLst>
            </a:pPr>
            <a:r>
              <a:rPr b="0" lang="ru-RU" sz="2000" spc="-1" strike="noStrike">
                <a:solidFill>
                  <a:srgbClr val="000000"/>
                </a:solidFill>
                <a:latin typeface="Arial"/>
              </a:rPr>
              <a:t>Переход в папку с рабочим пространством.</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Создание директории проекта.</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Инициализация проекта.</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Состав программы:</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package main - объявили новый пакет, в любом проекте должен быть обязательно пакет main. Запуск программы начинается именно с этого пакета. Подробнее о пакетах мы поговорим в другом модуле.</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Далее следует пустая строка. Go не обращает на подобные строки внимания, но мы используем их, чтобы облегчить себе чтение программы (вы можете удалить эту строку и убедиться, что программа ведет себя в точности как раньше).</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import "fmt" - импортировали пакет ввода/вывода.</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func main(){} - объявили функцию c названием "main". Имя main является особенным, эта функция будет вызываться сама при запуске программы. Эта функция тоже обязательная в программе, с неё начинает работать ваш код. </a:t>
            </a:r>
            <a:endParaRPr b="0" lang="ru-RU" sz="2000" spc="-1" strike="noStrike">
              <a:solidFill>
                <a:srgbClr val="000000"/>
              </a:solidFill>
              <a:latin typeface="Arial"/>
            </a:endParaRPr>
          </a:p>
          <a:p>
            <a:pPr marL="216000" indent="0">
              <a:lnSpc>
                <a:spcPct val="100000"/>
              </a:lnSpc>
              <a:buNone/>
              <a:tabLst>
                <a:tab algn="l" pos="0"/>
              </a:tabLst>
            </a:pP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fmt.Println("Hello, Go!")  - здесь мы выводим уже то, что нам нужно, используя встроенную функцию Println() из пакета fmt.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lnSpc>
                <a:spcPct val="100000"/>
              </a:lnSpc>
              <a:buNone/>
              <a:tabLst>
                <a:tab algn="l" pos="0"/>
              </a:tabLst>
            </a:pPr>
            <a:r>
              <a:rPr b="0" lang="ru-RU" sz="2000" spc="-1" strike="noStrike">
                <a:solidFill>
                  <a:srgbClr val="000000"/>
                </a:solidFill>
                <a:latin typeface="Arial"/>
              </a:rPr>
              <a:t>Запуск программы</a:t>
            </a:r>
            <a:endParaRPr b="0" lang="ru-RU"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7ED7F1F-3251-4AA4-813C-6ABF29C5D2F9}" type="slidenum">
              <a:t>&lt;#&gt;</a:t>
            </a:fld>
          </a:p>
        </p:txBody>
      </p:sp>
      <p:sp>
        <p:nvSpPr>
          <p:cNvPr id="4" name="PlaceHolder 3"/>
          <p:cNvSpPr>
            <a:spLocks noGrp="1"/>
          </p:cNvSpPr>
          <p:nvPr>
            <p:ph type="dt" idx="3"/>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7D7A5CF-2CB8-4B62-B05F-B7FC98C4F6F1}" type="slidenum">
              <a:t>&lt;#&gt;</a:t>
            </a:fld>
          </a:p>
        </p:txBody>
      </p:sp>
      <p:sp>
        <p:nvSpPr>
          <p:cNvPr id="7" name="PlaceHolder 6"/>
          <p:cNvSpPr>
            <a:spLocks noGrp="1"/>
          </p:cNvSpPr>
          <p:nvPr>
            <p:ph type="dt" idx="3"/>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3CB68BC-E970-4D7E-A8FF-F53CBC6764E7}" type="slidenum">
              <a:t>&lt;#&gt;</a:t>
            </a:fld>
          </a:p>
        </p:txBody>
      </p:sp>
      <p:sp>
        <p:nvSpPr>
          <p:cNvPr id="9" name="PlaceHolder 8"/>
          <p:cNvSpPr>
            <a:spLocks noGrp="1"/>
          </p:cNvSpPr>
          <p:nvPr>
            <p:ph type="dt" idx="3"/>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313E13E-F3FB-4000-A09A-94AA2FD7AB81}" type="slidenum">
              <a:t>&lt;#&gt;</a:t>
            </a:fld>
          </a:p>
        </p:txBody>
      </p:sp>
      <p:sp>
        <p:nvSpPr>
          <p:cNvPr id="11" name="PlaceHolder 10"/>
          <p:cNvSpPr>
            <a:spLocks noGrp="1"/>
          </p:cNvSpPr>
          <p:nvPr>
            <p:ph type="dt" idx="3"/>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F20FBAB-80F2-4022-AD1C-1397135F444E}" type="slidenum">
              <a:t>&lt;#&gt;</a:t>
            </a:fld>
          </a:p>
        </p:txBody>
      </p:sp>
      <p:sp>
        <p:nvSpPr>
          <p:cNvPr id="4" name="PlaceHolder 3"/>
          <p:cNvSpPr>
            <a:spLocks noGrp="1"/>
          </p:cNvSpPr>
          <p:nvPr>
            <p:ph type="dt" idx="6"/>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9A1323E-DB80-4120-BB26-6487C196B55E}" type="slidenum">
              <a:t>&lt;#&gt;</a:t>
            </a:fld>
          </a:p>
        </p:txBody>
      </p:sp>
      <p:sp>
        <p:nvSpPr>
          <p:cNvPr id="6" name="PlaceHolder 5"/>
          <p:cNvSpPr>
            <a:spLocks noGrp="1"/>
          </p:cNvSpPr>
          <p:nvPr>
            <p:ph type="dt" idx="6"/>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DDF53A2-2B9E-4BB6-9EB2-975364C4BDD3}" type="slidenum">
              <a:t>&lt;#&gt;</a:t>
            </a:fld>
          </a:p>
        </p:txBody>
      </p:sp>
      <p:sp>
        <p:nvSpPr>
          <p:cNvPr id="6" name="PlaceHolder 5"/>
          <p:cNvSpPr>
            <a:spLocks noGrp="1"/>
          </p:cNvSpPr>
          <p:nvPr>
            <p:ph type="dt" idx="6"/>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5F663FC-2D72-46A3-A550-8AA99F7A8473}" type="slidenum">
              <a:t>&lt;#&gt;</a:t>
            </a:fld>
          </a:p>
        </p:txBody>
      </p:sp>
      <p:sp>
        <p:nvSpPr>
          <p:cNvPr id="7" name="PlaceHolder 6"/>
          <p:cNvSpPr>
            <a:spLocks noGrp="1"/>
          </p:cNvSpPr>
          <p:nvPr>
            <p:ph type="dt" idx="6"/>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BF6AA3B-6377-46BA-A6F3-453AE648099B}" type="slidenum">
              <a:t>&lt;#&gt;</a:t>
            </a:fld>
          </a:p>
        </p:txBody>
      </p:sp>
      <p:sp>
        <p:nvSpPr>
          <p:cNvPr id="5" name="PlaceHolder 4"/>
          <p:cNvSpPr>
            <a:spLocks noGrp="1"/>
          </p:cNvSpPr>
          <p:nvPr>
            <p:ph type="dt" idx="6"/>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B9A33A9-43D3-4D2E-9ED5-A857E4C9A694}" type="slidenum">
              <a:t>&lt;#&gt;</a:t>
            </a:fld>
          </a:p>
        </p:txBody>
      </p:sp>
      <p:sp>
        <p:nvSpPr>
          <p:cNvPr id="5" name="PlaceHolder 4"/>
          <p:cNvSpPr>
            <a:spLocks noGrp="1"/>
          </p:cNvSpPr>
          <p:nvPr>
            <p:ph type="dt" idx="6"/>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A36C1A4-E528-4E67-956C-EB88EEC2FDE2}" type="slidenum">
              <a:t>&lt;#&gt;</a:t>
            </a:fld>
          </a:p>
        </p:txBody>
      </p:sp>
      <p:sp>
        <p:nvSpPr>
          <p:cNvPr id="8" name="PlaceHolder 7"/>
          <p:cNvSpPr>
            <a:spLocks noGrp="1"/>
          </p:cNvSpPr>
          <p:nvPr>
            <p:ph type="dt" idx="6"/>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BB7D317-D97B-46B0-BD5F-AF41231AF41E}" type="slidenum">
              <a:t>&lt;#&gt;</a:t>
            </a:fld>
          </a:p>
        </p:txBody>
      </p:sp>
      <p:sp>
        <p:nvSpPr>
          <p:cNvPr id="6" name="PlaceHolder 5"/>
          <p:cNvSpPr>
            <a:spLocks noGrp="1"/>
          </p:cNvSpPr>
          <p:nvPr>
            <p:ph type="dt" idx="3"/>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5619B49-6912-45C5-9310-D651493F721E}" type="slidenum">
              <a:t>&lt;#&gt;</a:t>
            </a:fld>
          </a:p>
        </p:txBody>
      </p:sp>
      <p:sp>
        <p:nvSpPr>
          <p:cNvPr id="8" name="PlaceHolder 7"/>
          <p:cNvSpPr>
            <a:spLocks noGrp="1"/>
          </p:cNvSpPr>
          <p:nvPr>
            <p:ph type="dt" idx="6"/>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ED30B86-C082-4A5F-AFD7-478F55E0BBAA}" type="slidenum">
              <a:t>&lt;#&gt;</a:t>
            </a:fld>
          </a:p>
        </p:txBody>
      </p:sp>
      <p:sp>
        <p:nvSpPr>
          <p:cNvPr id="8" name="PlaceHolder 7"/>
          <p:cNvSpPr>
            <a:spLocks noGrp="1"/>
          </p:cNvSpPr>
          <p:nvPr>
            <p:ph type="dt" idx="6"/>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7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46D090C-33B8-4DA3-BD90-B7359C30FD9A}" type="slidenum">
              <a:t>&lt;#&gt;</a:t>
            </a:fld>
          </a:p>
        </p:txBody>
      </p:sp>
      <p:sp>
        <p:nvSpPr>
          <p:cNvPr id="7" name="PlaceHolder 6"/>
          <p:cNvSpPr>
            <a:spLocks noGrp="1"/>
          </p:cNvSpPr>
          <p:nvPr>
            <p:ph type="dt" idx="6"/>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680C289-91B3-4AFD-AF0B-2A49726F64D1}" type="slidenum">
              <a:t>&lt;#&gt;</a:t>
            </a:fld>
          </a:p>
        </p:txBody>
      </p:sp>
      <p:sp>
        <p:nvSpPr>
          <p:cNvPr id="9" name="PlaceHolder 8"/>
          <p:cNvSpPr>
            <a:spLocks noGrp="1"/>
          </p:cNvSpPr>
          <p:nvPr>
            <p:ph type="dt" idx="6"/>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8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1D8FD47-1B07-4D98-8A9D-C8E31A62354B}" type="slidenum">
              <a:t>&lt;#&gt;</a:t>
            </a:fld>
          </a:p>
        </p:txBody>
      </p:sp>
      <p:sp>
        <p:nvSpPr>
          <p:cNvPr id="11" name="PlaceHolder 10"/>
          <p:cNvSpPr>
            <a:spLocks noGrp="1"/>
          </p:cNvSpPr>
          <p:nvPr>
            <p:ph type="dt" idx="6"/>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7D78BB5-922C-4C04-9202-9D639BBF7E7E}" type="slidenum">
              <a:t>&lt;#&gt;</a:t>
            </a:fld>
          </a:p>
        </p:txBody>
      </p:sp>
      <p:sp>
        <p:nvSpPr>
          <p:cNvPr id="6" name="PlaceHolder 5"/>
          <p:cNvSpPr>
            <a:spLocks noGrp="1"/>
          </p:cNvSpPr>
          <p:nvPr>
            <p:ph type="dt" idx="3"/>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427AE1A-29D7-4958-A355-E95E79211B37}" type="slidenum">
              <a:t>&lt;#&gt;</a:t>
            </a:fld>
          </a:p>
        </p:txBody>
      </p:sp>
      <p:sp>
        <p:nvSpPr>
          <p:cNvPr id="7" name="PlaceHolder 6"/>
          <p:cNvSpPr>
            <a:spLocks noGrp="1"/>
          </p:cNvSpPr>
          <p:nvPr>
            <p:ph type="dt" idx="3"/>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5D0D282-6FC3-4F29-9DEB-974051FFC201}" type="slidenum">
              <a:t>&lt;#&gt;</a:t>
            </a:fld>
          </a:p>
        </p:txBody>
      </p:sp>
      <p:sp>
        <p:nvSpPr>
          <p:cNvPr id="5" name="PlaceHolder 4"/>
          <p:cNvSpPr>
            <a:spLocks noGrp="1"/>
          </p:cNvSpPr>
          <p:nvPr>
            <p:ph type="dt" idx="3"/>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CE65EC6-D078-4574-91F1-BDB008BECBAD}" type="slidenum">
              <a:t>&lt;#&gt;</a:t>
            </a:fld>
          </a:p>
        </p:txBody>
      </p:sp>
      <p:sp>
        <p:nvSpPr>
          <p:cNvPr id="5" name="PlaceHolder 4"/>
          <p:cNvSpPr>
            <a:spLocks noGrp="1"/>
          </p:cNvSpPr>
          <p:nvPr>
            <p:ph type="dt" idx="3"/>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2EE7433-2EC5-43DD-8570-BE3278612882}" type="slidenum">
              <a:t>&lt;#&gt;</a:t>
            </a:fld>
          </a:p>
        </p:txBody>
      </p:sp>
      <p:sp>
        <p:nvSpPr>
          <p:cNvPr id="8" name="PlaceHolder 7"/>
          <p:cNvSpPr>
            <a:spLocks noGrp="1"/>
          </p:cNvSpPr>
          <p:nvPr>
            <p:ph type="dt" idx="3"/>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1C1DD99-6D69-43DA-9178-B7B90CD758B9}" type="slidenum">
              <a:t>&lt;#&gt;</a:t>
            </a:fld>
          </a:p>
        </p:txBody>
      </p:sp>
      <p:sp>
        <p:nvSpPr>
          <p:cNvPr id="8" name="PlaceHolder 7"/>
          <p:cNvSpPr>
            <a:spLocks noGrp="1"/>
          </p:cNvSpPr>
          <p:nvPr>
            <p:ph type="dt" idx="3"/>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0208749-A5BB-4650-98FC-E6DEC37A83D8}" type="slidenum">
              <a:t>&lt;#&gt;</a:t>
            </a:fld>
          </a:p>
        </p:txBody>
      </p:sp>
      <p:sp>
        <p:nvSpPr>
          <p:cNvPr id="8" name="PlaceHolder 7"/>
          <p:cNvSpPr>
            <a:spLocks noGrp="1"/>
          </p:cNvSpPr>
          <p:nvPr>
            <p:ph type="dt" idx="3"/>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pic>
        <p:nvPicPr>
          <p:cNvPr id="0" name="" descr=""/>
          <p:cNvPicPr/>
          <p:nvPr/>
        </p:nvPicPr>
        <p:blipFill>
          <a:blip r:embed="rId2"/>
          <a:stretch/>
        </p:blipFill>
        <p:spPr>
          <a:xfrm>
            <a:off x="36000" y="360000"/>
            <a:ext cx="1623960" cy="611280"/>
          </a:xfrm>
          <a:prstGeom prst="rect">
            <a:avLst/>
          </a:prstGeom>
          <a:ln w="0">
            <a:noFill/>
          </a:ln>
        </p:spPr>
      </p:pic>
      <p:sp>
        <p:nvSpPr>
          <p:cNvPr id="1" name=""/>
          <p:cNvSpPr/>
          <p:nvPr/>
        </p:nvSpPr>
        <p:spPr>
          <a:xfrm>
            <a:off x="0" y="1229040"/>
            <a:ext cx="7740000" cy="360"/>
          </a:xfrm>
          <a:prstGeom prst="line">
            <a:avLst/>
          </a:prstGeom>
          <a:ln w="19080">
            <a:solidFill>
              <a:srgbClr val="ffffff"/>
            </a:solidFill>
            <a:round/>
          </a:ln>
        </p:spPr>
        <p:style>
          <a:lnRef idx="0"/>
          <a:fillRef idx="0"/>
          <a:effectRef idx="0"/>
          <a:fontRef idx="minor"/>
        </p:style>
        <p:txBody>
          <a:bodyPr lIns="99360" rIns="99360" tIns="-54360" bIns="-54360" anchor="ctr" anchorCtr="1">
            <a:noAutofit/>
          </a:bodyPr>
          <a:p>
            <a:endParaRPr b="0" lang="ru-RU" sz="1800" spc="-1" strike="noStrike">
              <a:solidFill>
                <a:srgbClr val="000000"/>
              </a:solidFill>
              <a:latin typeface="Arial"/>
              <a:ea typeface="DejaVu Sans"/>
            </a:endParaRPr>
          </a:p>
        </p:txBody>
      </p:sp>
      <p:sp>
        <p:nvSpPr>
          <p:cNvPr id="2" name="PlaceHolder 1"/>
          <p:cNvSpPr>
            <a:spLocks noGrp="1"/>
          </p:cNvSpPr>
          <p:nvPr>
            <p:ph type="title"/>
          </p:nvPr>
        </p:nvSpPr>
        <p:spPr>
          <a:xfrm>
            <a:off x="1440000" y="406080"/>
            <a:ext cx="8459280" cy="9457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Click to edit the title text format</a:t>
            </a:r>
            <a:endParaRPr b="0" lang="ru-RU" sz="1800" spc="-1" strike="noStrike">
              <a:solidFill>
                <a:srgbClr val="000000"/>
              </a:solidFill>
              <a:latin typeface="Arial"/>
            </a:endParaRPr>
          </a:p>
        </p:txBody>
      </p:sp>
      <p:sp>
        <p:nvSpPr>
          <p:cNvPr id="3" name="PlaceHolder 2"/>
          <p:cNvSpPr>
            <a:spLocks noGrp="1"/>
          </p:cNvSpPr>
          <p:nvPr>
            <p:ph type="ftr" idx="1"/>
          </p:nvPr>
        </p:nvSpPr>
        <p:spPr>
          <a:xfrm>
            <a:off x="3447000" y="516492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Noto Sans"/>
              </a:defRPr>
            </a:lvl1pPr>
          </a:lstStyle>
          <a:p>
            <a:pPr indent="0" algn="ctr">
              <a:lnSpc>
                <a:spcPct val="100000"/>
              </a:lnSpc>
              <a:buNone/>
              <a:tabLst>
                <a:tab algn="l" pos="0"/>
              </a:tabLst>
            </a:pPr>
            <a:r>
              <a:rPr b="0" lang="ru-RU" sz="1400" spc="-1" strike="noStrike">
                <a:solidFill>
                  <a:srgbClr val="000000"/>
                </a:solidFill>
                <a:latin typeface="Noto Sans"/>
              </a:rPr>
              <a:t>&lt;footer&gt;</a:t>
            </a:r>
            <a:endParaRPr b="0" lang="ru-RU" sz="1400" spc="-1" strike="noStrike">
              <a:solidFill>
                <a:srgbClr val="000000"/>
              </a:solidFill>
              <a:latin typeface="Times New Roman"/>
            </a:endParaRPr>
          </a:p>
        </p:txBody>
      </p:sp>
      <p:sp>
        <p:nvSpPr>
          <p:cNvPr id="4" name="PlaceHolder 3"/>
          <p:cNvSpPr>
            <a:spLocks noGrp="1"/>
          </p:cNvSpPr>
          <p:nvPr>
            <p:ph type="sldNum" idx="2"/>
          </p:nvPr>
        </p:nvSpPr>
        <p:spPr>
          <a:xfrm>
            <a:off x="7227000" y="5164920"/>
            <a:ext cx="2347200" cy="38988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Noto Sans"/>
              </a:defRPr>
            </a:lvl1pPr>
          </a:lstStyle>
          <a:p>
            <a:pPr indent="0" algn="r">
              <a:lnSpc>
                <a:spcPct val="100000"/>
              </a:lnSpc>
              <a:buNone/>
              <a:tabLst>
                <a:tab algn="l" pos="0"/>
              </a:tabLst>
            </a:pPr>
            <a:fld id="{90CDC77F-7C0D-4F45-8631-4907C5811E74}" type="slidenum">
              <a:rPr b="0" lang="ru-RU" sz="1400" spc="-1" strike="noStrike">
                <a:solidFill>
                  <a:srgbClr val="000000"/>
                </a:solidFill>
                <a:latin typeface="Noto Sans"/>
              </a:rPr>
              <a:t>&lt;number&gt;</a:t>
            </a:fld>
            <a:endParaRPr b="0" lang="ru-RU" sz="1400" spc="-1" strike="noStrike">
              <a:solidFill>
                <a:srgbClr val="000000"/>
              </a:solidFill>
              <a:latin typeface="Times New Roman"/>
            </a:endParaRPr>
          </a:p>
        </p:txBody>
      </p:sp>
      <p:sp>
        <p:nvSpPr>
          <p:cNvPr id="5" name="PlaceHolder 4"/>
          <p:cNvSpPr>
            <a:spLocks noGrp="1"/>
          </p:cNvSpPr>
          <p:nvPr>
            <p:ph type="dt" idx="3"/>
          </p:nvPr>
        </p:nvSpPr>
        <p:spPr>
          <a:xfrm>
            <a:off x="503640" y="5164920"/>
            <a:ext cx="2347200" cy="38988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&lt;date/time&gt;</a:t>
            </a:r>
            <a:endParaRPr b="0" lang="ru-RU" sz="1400" spc="-1" strike="noStrike">
              <a:solidFill>
                <a:srgbClr val="000000"/>
              </a:solidFill>
              <a:latin typeface="Times New Roman"/>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Click to edit the outline text format</a:t>
            </a:r>
            <a:endParaRPr b="0" lang="ru-R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Arial"/>
              </a:rPr>
              <a:t>Second Outline Level</a:t>
            </a:r>
            <a:endParaRPr b="0" lang="ru-R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Arial"/>
              </a:rPr>
              <a:t>Third Outline Level</a:t>
            </a:r>
            <a:endParaRPr b="0" lang="ru-R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Arial"/>
              </a:rPr>
              <a:t>Fourth Outline Level</a:t>
            </a:r>
            <a:endParaRPr b="0" lang="ru-R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Fifth Outline Level</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Sixth Outline Level</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Seventh Outline Level</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pic>
        <p:nvPicPr>
          <p:cNvPr id="43" name="" descr=""/>
          <p:cNvPicPr/>
          <p:nvPr/>
        </p:nvPicPr>
        <p:blipFill>
          <a:blip r:embed="rId2"/>
          <a:stretch/>
        </p:blipFill>
        <p:spPr>
          <a:xfrm>
            <a:off x="36000" y="900000"/>
            <a:ext cx="1097280" cy="412920"/>
          </a:xfrm>
          <a:prstGeom prst="rect">
            <a:avLst/>
          </a:prstGeom>
          <a:ln w="0">
            <a:noFill/>
          </a:ln>
        </p:spPr>
      </p:pic>
      <p:sp>
        <p:nvSpPr>
          <p:cNvPr id="44" name=""/>
          <p:cNvSpPr/>
          <p:nvPr/>
        </p:nvSpPr>
        <p:spPr>
          <a:xfrm>
            <a:off x="0" y="1450800"/>
            <a:ext cx="10044000" cy="360"/>
          </a:xfrm>
          <a:prstGeom prst="line">
            <a:avLst/>
          </a:prstGeom>
          <a:ln w="19080">
            <a:solidFill>
              <a:srgbClr val="ffffff"/>
            </a:solidFill>
            <a:round/>
          </a:ln>
        </p:spPr>
        <p:style>
          <a:lnRef idx="0"/>
          <a:fillRef idx="0"/>
          <a:effectRef idx="0"/>
          <a:fontRef idx="minor"/>
        </p:style>
        <p:txBody>
          <a:bodyPr lIns="99360" rIns="99360" tIns="-54360" bIns="-54360" anchor="ctr" anchorCtr="1">
            <a:noAutofit/>
          </a:bodyPr>
          <a:p>
            <a:endParaRPr b="0" lang="ru-RU" sz="1800" spc="-1" strike="noStrike">
              <a:solidFill>
                <a:srgbClr val="000000"/>
              </a:solidFill>
              <a:latin typeface="Arial"/>
              <a:ea typeface="DejaVu Sans"/>
            </a:endParaRPr>
          </a:p>
        </p:txBody>
      </p:sp>
      <p:sp>
        <p:nvSpPr>
          <p:cNvPr id="45" name="PlaceHolder 1"/>
          <p:cNvSpPr>
            <a:spLocks noGrp="1"/>
          </p:cNvSpPr>
          <p:nvPr>
            <p:ph type="ftr" idx="4"/>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&lt;footer&gt;</a:t>
            </a:r>
            <a:endParaRPr b="0" lang="ru-RU" sz="1400" spc="-1" strike="noStrike">
              <a:solidFill>
                <a:srgbClr val="000000"/>
              </a:solidFill>
              <a:latin typeface="Times New Roman"/>
            </a:endParaRPr>
          </a:p>
        </p:txBody>
      </p:sp>
      <p:sp>
        <p:nvSpPr>
          <p:cNvPr id="46" name="PlaceHolder 2"/>
          <p:cNvSpPr>
            <a:spLocks noGrp="1"/>
          </p:cNvSpPr>
          <p:nvPr>
            <p:ph type="sldNum" idx="5"/>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A10659F2-14D8-4C8E-A735-1C8E2940AEA3}" type="slidenum">
              <a:rPr b="0" lang="ru-RU" sz="1400" spc="-1" strike="noStrike">
                <a:solidFill>
                  <a:srgbClr val="000000"/>
                </a:solidFill>
                <a:latin typeface="Times New Roman"/>
              </a:rPr>
              <a:t>&lt;number&gt;</a:t>
            </a:fld>
            <a:endParaRPr b="0" lang="ru-RU" sz="1400" spc="-1" strike="noStrike">
              <a:solidFill>
                <a:srgbClr val="000000"/>
              </a:solidFill>
              <a:latin typeface="Times New Roman"/>
            </a:endParaRPr>
          </a:p>
        </p:txBody>
      </p:sp>
      <p:sp>
        <p:nvSpPr>
          <p:cNvPr id="47" name="PlaceHolder 3"/>
          <p:cNvSpPr>
            <a:spLocks noGrp="1"/>
          </p:cNvSpPr>
          <p:nvPr>
            <p:ph type="dt" idx="6"/>
          </p:nvPr>
        </p:nvSpPr>
        <p:spPr>
          <a:xfrm>
            <a:off x="504000" y="5165280"/>
            <a:ext cx="2347560" cy="38988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&lt;date/time&gt;</a:t>
            </a:r>
            <a:endParaRPr b="0" lang="ru-RU" sz="1400" spc="-1" strike="noStrike">
              <a:solidFill>
                <a:srgbClr val="000000"/>
              </a:solidFill>
              <a:latin typeface="Times New Roman"/>
            </a:endParaRPr>
          </a:p>
        </p:txBody>
      </p:sp>
      <p:sp>
        <p:nvSpPr>
          <p:cNvPr id="4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solidFill>
                  <a:srgbClr val="000000"/>
                </a:solidFill>
                <a:latin typeface="Arial"/>
              </a:rPr>
              <a:t>Click to edit the title text format</a:t>
            </a:r>
            <a:endParaRPr b="0" lang="ru-RU" sz="4400" spc="-1" strike="noStrike">
              <a:solidFill>
                <a:srgbClr val="000000"/>
              </a:solidFill>
              <a:latin typeface="Arial"/>
            </a:endParaRPr>
          </a:p>
        </p:txBody>
      </p:sp>
      <p:sp>
        <p:nvSpPr>
          <p:cNvPr id="4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Click to edit the outline text format</a:t>
            </a:r>
            <a:endParaRPr b="0" lang="ru-R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Arial"/>
              </a:rPr>
              <a:t>Second Outline Level</a:t>
            </a:r>
            <a:endParaRPr b="0" lang="ru-R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Arial"/>
              </a:rPr>
              <a:t>Third Outline Level</a:t>
            </a:r>
            <a:endParaRPr b="0" lang="ru-R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Arial"/>
              </a:rPr>
              <a:t>Fourth Outline Level</a:t>
            </a:r>
            <a:endParaRPr b="0" lang="ru-R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Fifth Outline Level</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Sixth Outline Level</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Seventh Outline Level</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go.dev/" TargetMode="External"/><Relationship Id="rId3"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hyperlink" Target="https://go.dev/doc/code"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pkg.go.dev/std" TargetMode="External"/><Relationship Id="rId2" Type="http://schemas.openxmlformats.org/officeDocument/2006/relationships/hyperlink" Target="https://go.dev/tour/basics/3" TargetMode="External"/><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golang.org/doc/code.html" TargetMode="External"/><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hyperlink" Target="https://habr.com/ru/articles/249545/" TargetMode="External"/><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s://habr.com/ru/articles/249545/" TargetMode="External"/><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www.geeksforgeeks.org/data-types-in-go/"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go.dev/tour/basics/11"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hyperlink" Target="https://go.dev/" TargetMode="External"/><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ru.wikipedia.org/wiki" TargetMode="External"/><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hyperlink" Target="https://go.dev/" TargetMode="External"/><Relationship Id="rId2" Type="http://schemas.openxmlformats.org/officeDocument/2006/relationships/hyperlink" Target="https://go.dev/doc/code" TargetMode="External"/><Relationship Id="rId3" Type="http://schemas.openxmlformats.org/officeDocument/2006/relationships/hyperlink" Target="https://habr.com/ru/articles/249545/" TargetMode="External"/><Relationship Id="rId4" Type="http://schemas.openxmlformats.org/officeDocument/2006/relationships/hyperlink" Target="https://www.digitalocean.com/community/tutorials/understanding-the-gopath-ru" TargetMode="External"/><Relationship Id="rId5" Type="http://schemas.openxmlformats.org/officeDocument/2006/relationships/hyperlink" Target="https://www.geeksforgeeks.org/data-types-in-go/" TargetMode="External"/><Relationship Id="rId6" Type="http://schemas.openxmlformats.org/officeDocument/2006/relationships/hyperlink" Target="https://golangdocs.com/integers-in-golang" TargetMode="External"/><Relationship Id="rId7"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go.dev/dl" TargetMode="External"/><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pkg.go.dev/cmd/go#hdr-Environment_variables" TargetMode="External"/><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go.dev/doc/tutorial/getting-started" TargetMode="External"/><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p:nvPr/>
        </p:nvSpPr>
        <p:spPr>
          <a:xfrm>
            <a:off x="288000" y="2304000"/>
            <a:ext cx="7559280" cy="54540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pPr>
            <a:r>
              <a:rPr b="0" lang="ru-RU" sz="2800" spc="-1" strike="noStrike">
                <a:solidFill>
                  <a:srgbClr val="ffffff"/>
                </a:solidFill>
                <a:latin typeface="Arial"/>
                <a:ea typeface="DejaVu Sans"/>
              </a:rPr>
              <a:t>Основы Go</a:t>
            </a:r>
            <a:endParaRPr b="0" lang="ru-RU" sz="2800" spc="-1" strike="noStrike">
              <a:solidFill>
                <a:srgbClr val="000000"/>
              </a:solidFill>
              <a:latin typeface="Arial"/>
            </a:endParaRPr>
          </a:p>
        </p:txBody>
      </p:sp>
      <p:pic>
        <p:nvPicPr>
          <p:cNvPr id="93" name="" descr=""/>
          <p:cNvPicPr/>
          <p:nvPr/>
        </p:nvPicPr>
        <p:blipFill>
          <a:blip r:embed="rId1"/>
          <a:stretch/>
        </p:blipFill>
        <p:spPr>
          <a:xfrm>
            <a:off x="8100000" y="132120"/>
            <a:ext cx="1742040" cy="5447160"/>
          </a:xfrm>
          <a:prstGeom prst="rect">
            <a:avLst/>
          </a:prstGeom>
          <a:ln w="0">
            <a:noFill/>
          </a:ln>
        </p:spPr>
      </p:pic>
      <p:sp>
        <p:nvSpPr>
          <p:cNvPr id="94" name=""/>
          <p:cNvSpPr/>
          <p:nvPr/>
        </p:nvSpPr>
        <p:spPr>
          <a:xfrm>
            <a:off x="900000" y="3600000"/>
            <a:ext cx="3059280" cy="1079280"/>
          </a:xfrm>
          <a:prstGeom prst="roundRect">
            <a:avLst>
              <a:gd name="adj" fmla="val 9563"/>
            </a:avLst>
          </a:prstGeom>
          <a:solidFill>
            <a:srgbClr val="ffff00"/>
          </a:solidFill>
          <a:ln w="0">
            <a:solidFill>
              <a:srgbClr val="000000"/>
            </a:solidFill>
          </a:ln>
        </p:spPr>
        <p:style>
          <a:lnRef idx="0"/>
          <a:fillRef idx="0"/>
          <a:effectRef idx="0"/>
          <a:fontRef idx="minor"/>
        </p:style>
        <p:txBody>
          <a:bodyPr lIns="90000" rIns="90000" tIns="45000" bIns="45000" anchor="ctr">
            <a:noAutofit/>
          </a:bodyPr>
          <a:p>
            <a:pPr algn="ctr">
              <a:lnSpc>
                <a:spcPct val="100000"/>
              </a:lnSpc>
            </a:pPr>
            <a:r>
              <a:rPr b="0" lang="ru-RU" sz="1800" spc="-1" strike="noStrike">
                <a:solidFill>
                  <a:srgbClr val="000000"/>
                </a:solidFill>
                <a:latin typeface="Arial"/>
                <a:ea typeface="DejaVu Sans"/>
              </a:rPr>
              <a:t>Введение в язык Go</a:t>
            </a:r>
            <a:endParaRPr b="0" lang="ru-RU" sz="1800" spc="-1" strike="noStrike">
              <a:solidFill>
                <a:srgbClr val="000000"/>
              </a:solidFill>
              <a:latin typeface="Arial"/>
            </a:endParaRPr>
          </a:p>
        </p:txBody>
      </p:sp>
      <p:sp>
        <p:nvSpPr>
          <p:cNvPr id="95" name=""/>
          <p:cNvSpPr/>
          <p:nvPr/>
        </p:nvSpPr>
        <p:spPr>
          <a:xfrm>
            <a:off x="4320000" y="3600000"/>
            <a:ext cx="3059280" cy="1079280"/>
          </a:xfrm>
          <a:prstGeom prst="roundRect">
            <a:avLst>
              <a:gd name="adj" fmla="val 10963"/>
            </a:avLst>
          </a:prstGeom>
          <a:noFill/>
          <a:ln w="0">
            <a:solidFill>
              <a:srgbClr val="ffffff"/>
            </a:solidFill>
          </a:ln>
        </p:spPr>
        <p:style>
          <a:lnRef idx="0"/>
          <a:fillRef idx="0"/>
          <a:effectRef idx="0"/>
          <a:fontRef idx="minor"/>
        </p:style>
        <p:txBody>
          <a:bodyPr lIns="90000" rIns="90000" tIns="45000" bIns="45000" anchor="ctr">
            <a:noAutofit/>
          </a:bodyPr>
          <a:p>
            <a:pPr algn="ctr">
              <a:lnSpc>
                <a:spcPct val="100000"/>
              </a:lnSpc>
            </a:pPr>
            <a:r>
              <a:rPr b="0" lang="ru-RU" sz="2200" spc="-1" strike="noStrike">
                <a:solidFill>
                  <a:srgbClr val="ffffff"/>
                </a:solidFill>
                <a:latin typeface="Arial"/>
                <a:ea typeface="DejaVu Sans"/>
              </a:rPr>
              <a:t>Часть 1</a:t>
            </a:r>
            <a:endParaRPr b="0" lang="ru-RU" sz="2200" spc="-1" strike="noStrike">
              <a:solidFill>
                <a:srgbClr val="000000"/>
              </a:solidFill>
              <a:latin typeface="Arial"/>
            </a:endParaRPr>
          </a:p>
        </p:txBody>
      </p:sp>
      <p:sp>
        <p:nvSpPr>
          <p:cNvPr id="96" name=""/>
          <p:cNvSpPr/>
          <p:nvPr/>
        </p:nvSpPr>
        <p:spPr>
          <a:xfrm>
            <a:off x="6120000" y="1260000"/>
            <a:ext cx="161928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2"/>
              </a:rPr>
              <a:t>https://go.dev</a:t>
            </a:r>
            <a:endParaRPr b="0" lang="ru-RU" sz="1800" spc="-1" strike="noStrike">
              <a:solidFill>
                <a:srgbClr val="000000"/>
              </a:solidFill>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Запуск программ</a:t>
            </a:r>
            <a:endParaRPr b="0" lang="ru-RU" sz="4400" spc="-1" strike="noStrike">
              <a:solidFill>
                <a:srgbClr val="000000"/>
              </a:solidFill>
              <a:latin typeface="Arial"/>
            </a:endParaRPr>
          </a:p>
        </p:txBody>
      </p:sp>
      <p:sp>
        <p:nvSpPr>
          <p:cNvPr id="125" name="PlaceHolder 2"/>
          <p:cNvSpPr>
            <a:spLocks noGrp="1"/>
          </p:cNvSpPr>
          <p:nvPr>
            <p:ph/>
          </p:nvPr>
        </p:nvSpPr>
        <p:spPr>
          <a:xfrm>
            <a:off x="1440000" y="1620000"/>
            <a:ext cx="4499280" cy="3239280"/>
          </a:xfrm>
          <a:prstGeom prst="rect">
            <a:avLst/>
          </a:prstGeom>
          <a:solidFill>
            <a:srgbClr val="ffffff"/>
          </a:solidFill>
          <a:ln w="0">
            <a:noFill/>
          </a:ln>
        </p:spPr>
        <p:txBody>
          <a:bodyPr lIns="0" rIns="0" tIns="0" bIns="0" anchor="t">
            <a:normAutofit/>
          </a:bodyPr>
          <a:p>
            <a:pPr indent="0">
              <a:lnSpc>
                <a:spcPct val="100000"/>
              </a:lnSpc>
              <a:spcBef>
                <a:spcPts val="1417"/>
              </a:spcBef>
              <a:buNone/>
              <a:tabLst>
                <a:tab algn="l" pos="0"/>
              </a:tabLst>
            </a:pPr>
            <a:r>
              <a:rPr b="1" lang="ru-RU" sz="3200" spc="-1" strike="noStrike">
                <a:solidFill>
                  <a:srgbClr val="000000"/>
                </a:solidFill>
                <a:latin typeface="FreeMono"/>
              </a:rPr>
              <a:t>$ </a:t>
            </a:r>
            <a:r>
              <a:rPr b="1" lang="ru-RU" sz="3200" spc="-1" strike="noStrike">
                <a:solidFill>
                  <a:srgbClr val="2a6099"/>
                </a:solidFill>
                <a:latin typeface="FreeMono"/>
              </a:rPr>
              <a:t>go</a:t>
            </a:r>
            <a:r>
              <a:rPr b="1" lang="ru-RU" sz="3200" spc="-1" strike="noStrike">
                <a:solidFill>
                  <a:srgbClr val="000000"/>
                </a:solidFill>
                <a:latin typeface="FreeMono"/>
              </a:rPr>
              <a:t> run </a:t>
            </a:r>
            <a:r>
              <a:rPr b="1" lang="ru-RU" sz="3200" spc="-1" strike="noStrike">
                <a:solidFill>
                  <a:srgbClr val="2a6099"/>
                </a:solidFill>
                <a:latin typeface="FreeMono"/>
              </a:rPr>
              <a:t>main.go</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 </a:t>
            </a:r>
            <a:r>
              <a:rPr b="1" lang="ru-RU" sz="3200" spc="-1" strike="noStrike">
                <a:solidFill>
                  <a:srgbClr val="2a6099"/>
                </a:solidFill>
                <a:latin typeface="FreeMono"/>
              </a:rPr>
              <a:t>go</a:t>
            </a:r>
            <a:r>
              <a:rPr b="1" lang="ru-RU" sz="3200" spc="-1" strike="noStrike">
                <a:solidFill>
                  <a:srgbClr val="000000"/>
                </a:solidFill>
                <a:latin typeface="FreeMono"/>
              </a:rPr>
              <a:t> run </a:t>
            </a:r>
            <a:r>
              <a:rPr b="1" lang="ru-RU" sz="3200" spc="-1" strike="noStrike">
                <a:solidFill>
                  <a:srgbClr val="2a6099"/>
                </a:solidFill>
                <a:latin typeface="FreeMono"/>
              </a:rPr>
              <a:t>.</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 </a:t>
            </a:r>
            <a:r>
              <a:rPr b="1" lang="ru-RU" sz="3200" spc="-1" strike="noStrike">
                <a:solidFill>
                  <a:srgbClr val="2a6099"/>
                </a:solidFill>
                <a:latin typeface="FreeMono"/>
              </a:rPr>
              <a:t>go</a:t>
            </a:r>
            <a:r>
              <a:rPr b="1" lang="ru-RU" sz="3200" spc="-1" strike="noStrike">
                <a:solidFill>
                  <a:srgbClr val="000000"/>
                </a:solidFill>
                <a:latin typeface="FreeMono"/>
              </a:rPr>
              <a:t> build </a:t>
            </a:r>
            <a:r>
              <a:rPr b="1" lang="ru-RU" sz="3200" spc="-1" strike="noStrike">
                <a:solidFill>
                  <a:srgbClr val="2a6099"/>
                </a:solidFill>
                <a:latin typeface="FreeMono"/>
              </a:rPr>
              <a:t>main.go</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 </a:t>
            </a:r>
            <a:r>
              <a:rPr b="1" lang="ru-RU" sz="3200" spc="-1" strike="noStrike">
                <a:solidFill>
                  <a:srgbClr val="2a6099"/>
                </a:solidFill>
                <a:latin typeface="FreeMono"/>
              </a:rPr>
              <a:t>go</a:t>
            </a:r>
            <a:r>
              <a:rPr b="1" lang="ru-RU" sz="3200" spc="-1" strike="noStrike">
                <a:solidFill>
                  <a:srgbClr val="000000"/>
                </a:solidFill>
                <a:latin typeface="FreeMono"/>
              </a:rPr>
              <a:t> build </a:t>
            </a:r>
            <a:r>
              <a:rPr b="1" lang="ru-RU" sz="3200" spc="-1" strike="noStrike">
                <a:solidFill>
                  <a:srgbClr val="2a6099"/>
                </a:solidFill>
                <a:latin typeface="FreeMono"/>
              </a:rPr>
              <a:t>.</a:t>
            </a:r>
            <a:endParaRPr b="0" lang="ru-RU" sz="3200" spc="-1" strike="noStrike">
              <a:solidFill>
                <a:srgbClr val="000000"/>
              </a:solidFill>
              <a:latin typeface="Arial"/>
            </a:endParaRPr>
          </a:p>
        </p:txBody>
      </p:sp>
      <p:sp>
        <p:nvSpPr>
          <p:cNvPr id="126" name="PlaceHolder 3"/>
          <p:cNvSpPr>
            <a:spLocks noGrp="1"/>
          </p:cNvSpPr>
          <p:nvPr>
            <p:ph/>
          </p:nvPr>
        </p:nvSpPr>
        <p:spPr>
          <a:xfrm>
            <a:off x="5940000" y="1620000"/>
            <a:ext cx="3959280" cy="3239280"/>
          </a:xfrm>
          <a:prstGeom prst="rect">
            <a:avLst/>
          </a:prstGeom>
          <a:solidFill>
            <a:srgbClr val="ffffff"/>
          </a:solidFill>
          <a:ln w="0">
            <a:noFill/>
          </a:ln>
        </p:spPr>
        <p:txBody>
          <a:bodyPr lIns="0" rIns="0" tIns="0" bIns="0" anchor="t">
            <a:normAutofit/>
          </a:bodyPr>
          <a:p>
            <a:pPr indent="0">
              <a:lnSpc>
                <a:spcPct val="100000"/>
              </a:lnSpc>
              <a:spcBef>
                <a:spcPts val="1417"/>
              </a:spcBef>
              <a:buNone/>
              <a:tabLst>
                <a:tab algn="l" pos="0"/>
              </a:tabLst>
            </a:pPr>
            <a:r>
              <a:rPr b="0" lang="ru-RU" sz="3200" spc="-1" strike="noStrike">
                <a:solidFill>
                  <a:srgbClr val="cccccc"/>
                </a:solidFill>
                <a:latin typeface="Arial"/>
              </a:rPr>
              <a:t>- запуск программы</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cccccc"/>
                </a:solidFill>
                <a:latin typeface="Arial"/>
              </a:rPr>
              <a:t>- запуск программы</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cccccc"/>
                </a:solidFill>
                <a:latin typeface="Arial"/>
              </a:rPr>
              <a:t>- сборка программы</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cccccc"/>
                </a:solidFill>
                <a:latin typeface="Arial"/>
              </a:rPr>
              <a:t>- сборка программы</a:t>
            </a:r>
            <a:endParaRPr b="0" lang="ru-RU" sz="3200" spc="-1" strike="noStrike">
              <a:solidFill>
                <a:srgbClr val="000000"/>
              </a:solidFill>
              <a:latin typeface="Arial"/>
            </a:endParaRPr>
          </a:p>
          <a:p>
            <a:pPr indent="0">
              <a:lnSpc>
                <a:spcPct val="100000"/>
              </a:lnSpc>
              <a:spcBef>
                <a:spcPts val="1417"/>
              </a:spcBef>
              <a:buNone/>
              <a:tabLst>
                <a:tab algn="l" pos="0"/>
              </a:tabLst>
            </a:pPr>
            <a:endParaRPr b="0" lang="ru-RU" sz="3200" spc="-1" strike="noStrike">
              <a:solidFill>
                <a:srgbClr val="000000"/>
              </a:solidFill>
              <a:latin typeface="Arial"/>
            </a:endParaRPr>
          </a:p>
        </p:txBody>
      </p:sp>
      <p:sp>
        <p:nvSpPr>
          <p:cNvPr id="127" name=""/>
          <p:cNvSpPr/>
          <p:nvPr/>
        </p:nvSpPr>
        <p:spPr>
          <a:xfrm>
            <a:off x="338760" y="5220000"/>
            <a:ext cx="254052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1"/>
              </a:rPr>
              <a:t>https://go.dev/doc/code</a:t>
            </a:r>
            <a:r>
              <a:rPr b="0" lang="ru-RU" sz="1800" spc="-1" strike="noStrike">
                <a:solidFill>
                  <a:srgbClr val="ffffff"/>
                </a:solidFill>
                <a:latin typeface="Arial"/>
                <a:ea typeface="DejaVu Sans"/>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Пакеты</a:t>
            </a:r>
            <a:endParaRPr b="0" lang="ru-RU" sz="4400" spc="-1" strike="noStrike">
              <a:solidFill>
                <a:srgbClr val="000000"/>
              </a:solidFill>
              <a:latin typeface="Arial"/>
            </a:endParaRPr>
          </a:p>
        </p:txBody>
      </p:sp>
      <p:sp>
        <p:nvSpPr>
          <p:cNvPr id="129" name="PlaceHolder 2"/>
          <p:cNvSpPr>
            <a:spLocks noGrp="1"/>
          </p:cNvSpPr>
          <p:nvPr>
            <p:ph/>
          </p:nvPr>
        </p:nvSpPr>
        <p:spPr>
          <a:xfrm>
            <a:off x="1440000" y="1620000"/>
            <a:ext cx="5039280" cy="3239280"/>
          </a:xfrm>
          <a:prstGeom prst="rect">
            <a:avLst/>
          </a:prstGeom>
          <a:solidFill>
            <a:srgbClr val="ffffff"/>
          </a:solidFill>
          <a:ln w="0">
            <a:noFill/>
          </a:ln>
        </p:spPr>
        <p:txBody>
          <a:bodyPr lIns="0" rIns="0" tIns="0" bIns="0" anchor="t">
            <a:normAutofit fontScale="50000"/>
          </a:bodyPr>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Код в языке Go организуется в пакеты. </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Пакеты представляют удобную организацию разделения кода на отдельные части или модули </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Код пакета располагается в одном или нескольких файлах с расширением go. Для определения пакета применяется ключевое слово package</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Типы пакетов: исполняемые (</a:t>
            </a:r>
            <a:r>
              <a:rPr b="1" lang="ru-RU" sz="3200" spc="-1" strike="noStrike">
                <a:solidFill>
                  <a:srgbClr val="000000"/>
                </a:solidFill>
                <a:latin typeface="Arial"/>
              </a:rPr>
              <a:t>executable</a:t>
            </a:r>
            <a:r>
              <a:rPr b="0" lang="ru-RU" sz="3200" spc="-1" strike="noStrike">
                <a:solidFill>
                  <a:srgbClr val="000000"/>
                </a:solidFill>
                <a:latin typeface="Arial"/>
              </a:rPr>
              <a:t>) и библиотеки (</a:t>
            </a:r>
            <a:r>
              <a:rPr b="1" lang="ru-RU" sz="3200" spc="-1" strike="noStrike">
                <a:solidFill>
                  <a:srgbClr val="000000"/>
                </a:solidFill>
                <a:latin typeface="Arial"/>
              </a:rPr>
              <a:t>reusable</a:t>
            </a:r>
            <a:r>
              <a:rPr b="0" lang="ru-RU" sz="3200" spc="-1" strike="noStrike">
                <a:solidFill>
                  <a:srgbClr val="000000"/>
                </a:solidFill>
                <a:latin typeface="Arial"/>
              </a:rPr>
              <a:t>)</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Import — оператор включения в программу пакета с функциями</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Импорт с синонимом</a:t>
            </a:r>
            <a:endParaRPr b="0" lang="ru-RU" sz="3200" spc="-1" strike="noStrike">
              <a:solidFill>
                <a:srgbClr val="000000"/>
              </a:solidFill>
              <a:latin typeface="Arial"/>
            </a:endParaRPr>
          </a:p>
        </p:txBody>
      </p:sp>
      <p:grpSp>
        <p:nvGrpSpPr>
          <p:cNvPr id="130" name=""/>
          <p:cNvGrpSpPr/>
          <p:nvPr/>
        </p:nvGrpSpPr>
        <p:grpSpPr>
          <a:xfrm>
            <a:off x="6660000" y="1620000"/>
            <a:ext cx="3059280" cy="3239280"/>
            <a:chOff x="6660000" y="1620000"/>
            <a:chExt cx="3059280" cy="3239280"/>
          </a:xfrm>
        </p:grpSpPr>
        <p:sp>
          <p:nvSpPr>
            <p:cNvPr id="131" name=""/>
            <p:cNvSpPr/>
            <p:nvPr/>
          </p:nvSpPr>
          <p:spPr>
            <a:xfrm>
              <a:off x="6660000" y="1620000"/>
              <a:ext cx="3059280" cy="323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be480a"/>
                  </a:solidFill>
                  <a:latin typeface="FreeMono"/>
                  <a:ea typeface="DejaVu Sans"/>
                </a:rPr>
                <a:t>m "math"</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a:t>
              </a:r>
              <a:r>
                <a:rPr b="1" lang="ru-RU" sz="1200" spc="-1" strike="noStrike">
                  <a:solidFill>
                    <a:srgbClr val="3465a4"/>
                  </a:solidFill>
                  <a:latin typeface="FreeMono"/>
                  <a:ea typeface="DejaVu Sans"/>
                </a:rPr>
                <a:t>m.pi</a:t>
              </a: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132" name=""/>
            <p:cNvSpPr/>
            <p:nvPr/>
          </p:nvSpPr>
          <p:spPr>
            <a:xfrm>
              <a:off x="8640000" y="1620000"/>
              <a:ext cx="1079280" cy="71928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800" spc="-1" strike="noStrike">
                  <a:solidFill>
                    <a:srgbClr val="3465a4"/>
                  </a:solidFill>
                  <a:latin typeface="Arial"/>
                  <a:ea typeface="DejaVu Sans"/>
                </a:rPr>
                <a:t>hello.go</a:t>
              </a:r>
              <a:endParaRPr b="0" lang="ru-RU" sz="1800" spc="-1" strike="noStrike">
                <a:solidFill>
                  <a:srgbClr val="000000"/>
                </a:solidFill>
                <a:latin typeface="Arial"/>
              </a:endParaRPr>
            </a:p>
          </p:txBody>
        </p:sp>
      </p:grpSp>
      <p:sp>
        <p:nvSpPr>
          <p:cNvPr id="133" name=""/>
          <p:cNvSpPr/>
          <p:nvPr/>
        </p:nvSpPr>
        <p:spPr>
          <a:xfrm>
            <a:off x="347400" y="5040000"/>
            <a:ext cx="235188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1"/>
              </a:rPr>
              <a:t>https://pkg.go.dev/std</a:t>
            </a:r>
            <a:r>
              <a:rPr b="0" lang="ru-RU" sz="1800" spc="-1" strike="noStrike">
                <a:solidFill>
                  <a:srgbClr val="ffffff"/>
                </a:solidFill>
                <a:latin typeface="Arial"/>
                <a:ea typeface="DejaVu Sans"/>
              </a:rPr>
              <a:t> </a:t>
            </a:r>
            <a:endParaRPr b="0" lang="ru-RU" sz="1800" spc="-1" strike="noStrike">
              <a:solidFill>
                <a:srgbClr val="000000"/>
              </a:solidFill>
              <a:latin typeface="Arial"/>
            </a:endParaRPr>
          </a:p>
        </p:txBody>
      </p:sp>
      <p:sp>
        <p:nvSpPr>
          <p:cNvPr id="134" name=""/>
          <p:cNvSpPr/>
          <p:nvPr/>
        </p:nvSpPr>
        <p:spPr>
          <a:xfrm>
            <a:off x="6660000" y="5053320"/>
            <a:ext cx="290952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2"/>
              </a:rPr>
              <a:t>https://go.dev/tour/basics/3</a:t>
            </a:r>
            <a:r>
              <a:rPr b="0" lang="ru-RU" sz="1800" spc="-1" strike="noStrike">
                <a:solidFill>
                  <a:srgbClr val="ffffff"/>
                </a:solidFill>
                <a:latin typeface="Arial"/>
                <a:ea typeface="DejaVu Sans"/>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Модульность</a:t>
            </a:r>
            <a:endParaRPr b="0" lang="ru-RU" sz="4400" spc="-1" strike="noStrike">
              <a:solidFill>
                <a:srgbClr val="000000"/>
              </a:solidFill>
              <a:latin typeface="Arial"/>
            </a:endParaRPr>
          </a:p>
        </p:txBody>
      </p:sp>
      <p:sp>
        <p:nvSpPr>
          <p:cNvPr id="136"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Большие программы принято разделять на пакеты, чтобы упростить её чтение.</a:t>
            </a:r>
            <a:endParaRPr b="0" lang="ru-RU" sz="3200" spc="-1" strike="noStrike">
              <a:solidFill>
                <a:srgbClr val="000000"/>
              </a:solidFill>
              <a:latin typeface="Arial"/>
            </a:endParaRPr>
          </a:p>
        </p:txBody>
      </p:sp>
      <p:pic>
        <p:nvPicPr>
          <p:cNvPr id="137" name="" descr=""/>
          <p:cNvPicPr/>
          <p:nvPr/>
        </p:nvPicPr>
        <p:blipFill>
          <a:blip r:embed="rId1"/>
          <a:stretch/>
        </p:blipFill>
        <p:spPr>
          <a:xfrm>
            <a:off x="1366560" y="2808000"/>
            <a:ext cx="8568720" cy="2339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Модули</a:t>
            </a:r>
            <a:endParaRPr b="0" lang="ru-RU" sz="4400" spc="-1" strike="noStrike">
              <a:solidFill>
                <a:srgbClr val="000000"/>
              </a:solidFill>
              <a:latin typeface="Arial"/>
            </a:endParaRPr>
          </a:p>
        </p:txBody>
      </p:sp>
      <p:sp>
        <p:nvSpPr>
          <p:cNvPr id="139" name="PlaceHolder 2"/>
          <p:cNvSpPr>
            <a:spLocks noGrp="1"/>
          </p:cNvSpPr>
          <p:nvPr>
            <p:ph/>
          </p:nvPr>
        </p:nvSpPr>
        <p:spPr>
          <a:xfrm>
            <a:off x="1440000" y="1548000"/>
            <a:ext cx="8459280" cy="3779280"/>
          </a:xfrm>
          <a:prstGeom prst="rect">
            <a:avLst/>
          </a:prstGeom>
          <a:solidFill>
            <a:srgbClr val="ffffff"/>
          </a:solidFill>
          <a:ln w="0">
            <a:noFill/>
          </a:ln>
        </p:spPr>
        <p:txBody>
          <a:bodyPr lIns="0" rIns="0" tIns="0" bIns="0" anchor="t">
            <a:normAutofit fontScale="50000"/>
          </a:bodyPr>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Модуль, это коллекция пакетов, распространяемых вместе (возможно это компоненты одной программы или одной библиотеки). </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имена </a:t>
            </a:r>
            <a:r>
              <a:rPr b="1" lang="ru-RU" sz="3200" spc="-1" strike="noStrike">
                <a:solidFill>
                  <a:srgbClr val="000000"/>
                </a:solidFill>
                <a:latin typeface="Arial"/>
              </a:rPr>
              <a:t>публичных </a:t>
            </a:r>
            <a:r>
              <a:rPr b="0" lang="ru-RU" sz="3200" spc="-1" strike="noStrike">
                <a:solidFill>
                  <a:srgbClr val="000000"/>
                </a:solidFill>
                <a:latin typeface="Arial"/>
              </a:rPr>
              <a:t>объектов должны начинаться с </a:t>
            </a:r>
            <a:r>
              <a:rPr b="1" lang="ru-RU" sz="3200" spc="-1" strike="noStrike">
                <a:solidFill>
                  <a:srgbClr val="000000"/>
                </a:solidFill>
                <a:latin typeface="Arial"/>
              </a:rPr>
              <a:t>большой </a:t>
            </a:r>
            <a:r>
              <a:rPr b="0" lang="ru-RU" sz="3200" spc="-1" strike="noStrike">
                <a:solidFill>
                  <a:srgbClr val="000000"/>
                </a:solidFill>
                <a:latin typeface="Arial"/>
              </a:rPr>
              <a:t>буквы!</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В корне модуля находится файл go.mod, в котором записано имя модуля, версия Go, в которой он был написан, а также пути ко всем импортированным в модуле пакетам. </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Модуль включает в себя пакеты, находящиеся ниже корневой директории даже в том случае, если сами эти пакеты содержат файл go.mod</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Ранее Go предполагал, что пользователь создаст определенную структуру директорий: $GOPATH - /bin/, pkg/, src/</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/src/ваш_любой_ник/имя_проекта</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Инициализация модуля:</a:t>
            </a:r>
            <a:endParaRPr b="0" lang="ru-RU" sz="3200" spc="-1" strike="noStrike">
              <a:solidFill>
                <a:srgbClr val="000000"/>
              </a:solidFill>
              <a:latin typeface="Arial"/>
            </a:endParaRPr>
          </a:p>
          <a:p>
            <a:pPr marL="216000" indent="0">
              <a:lnSpc>
                <a:spcPct val="100000"/>
              </a:lnSpc>
              <a:spcBef>
                <a:spcPts val="1417"/>
              </a:spcBef>
              <a:buNone/>
              <a:tabLst>
                <a:tab algn="l" pos="0"/>
              </a:tabLst>
            </a:pPr>
            <a:r>
              <a:rPr b="1" lang="ru-RU" sz="3200" spc="-1" strike="noStrike">
                <a:solidFill>
                  <a:srgbClr val="000000"/>
                </a:solidFill>
                <a:latin typeface="FreeMono"/>
              </a:rPr>
              <a:t>$ go mod init &lt;name&gt; </a:t>
            </a:r>
            <a:endParaRPr b="0" lang="ru-RU" sz="3200" spc="-1" strike="noStrike">
              <a:solidFill>
                <a:srgbClr val="000000"/>
              </a:solidFill>
              <a:latin typeface="Arial"/>
            </a:endParaRPr>
          </a:p>
        </p:txBody>
      </p:sp>
      <p:sp>
        <p:nvSpPr>
          <p:cNvPr id="140" name=""/>
          <p:cNvSpPr/>
          <p:nvPr/>
        </p:nvSpPr>
        <p:spPr>
          <a:xfrm>
            <a:off x="0" y="5364000"/>
            <a:ext cx="34275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1"/>
              </a:rPr>
              <a:t>https://golang.org/doc/code.html</a:t>
            </a:r>
            <a:endParaRPr b="0" lang="ru-RU" sz="1800" spc="-1" strike="noStrike">
              <a:solidFill>
                <a:srgbClr val="000000"/>
              </a:solidFill>
              <a:latin typeface="Arial"/>
            </a:endParaRPr>
          </a:p>
        </p:txBody>
      </p:sp>
      <p:sp>
        <p:nvSpPr>
          <p:cNvPr id="141" name=""/>
          <p:cNvSpPr/>
          <p:nvPr/>
        </p:nvSpPr>
        <p:spPr>
          <a:xfrm>
            <a:off x="5940000" y="4341600"/>
            <a:ext cx="3843000" cy="1005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800" spc="-1" strike="noStrike">
                <a:solidFill>
                  <a:srgbClr val="000000"/>
                </a:solidFill>
                <a:latin typeface="Arial"/>
                <a:ea typeface="DejaVu Sans"/>
              </a:rPr>
              <a:t>// другие команды</a:t>
            </a:r>
            <a:endParaRPr b="0" lang="ru-RU" sz="800" spc="-1" strike="noStrike">
              <a:solidFill>
                <a:srgbClr val="000000"/>
              </a:solidFill>
              <a:latin typeface="Arial"/>
            </a:endParaRPr>
          </a:p>
          <a:p>
            <a:pPr>
              <a:lnSpc>
                <a:spcPct val="100000"/>
              </a:lnSpc>
            </a:pPr>
            <a:r>
              <a:rPr b="0" lang="ru-RU" sz="800" spc="-1" strike="noStrike">
                <a:solidFill>
                  <a:srgbClr val="000000"/>
                </a:solidFill>
                <a:latin typeface="Arial"/>
                <a:ea typeface="DejaVu Sans"/>
              </a:rPr>
              <a:t>go mod download    скачать модули в локальный кеш</a:t>
            </a:r>
            <a:endParaRPr b="0" lang="ru-RU" sz="800" spc="-1" strike="noStrike">
              <a:solidFill>
                <a:srgbClr val="000000"/>
              </a:solidFill>
              <a:latin typeface="Arial"/>
            </a:endParaRPr>
          </a:p>
          <a:p>
            <a:pPr>
              <a:lnSpc>
                <a:spcPct val="100000"/>
              </a:lnSpc>
            </a:pPr>
            <a:r>
              <a:rPr b="0" lang="ru-RU" sz="800" spc="-1" strike="noStrike">
                <a:solidFill>
                  <a:srgbClr val="000000"/>
                </a:solidFill>
                <a:latin typeface="Arial"/>
                <a:ea typeface="DejaVu Sans"/>
              </a:rPr>
              <a:t>go mod edit        редактировать go.mod из инструментов или скриптов</a:t>
            </a:r>
            <a:endParaRPr b="0" lang="ru-RU" sz="800" spc="-1" strike="noStrike">
              <a:solidFill>
                <a:srgbClr val="000000"/>
              </a:solidFill>
              <a:latin typeface="Arial"/>
            </a:endParaRPr>
          </a:p>
          <a:p>
            <a:pPr>
              <a:lnSpc>
                <a:spcPct val="100000"/>
              </a:lnSpc>
            </a:pPr>
            <a:r>
              <a:rPr b="0" lang="ru-RU" sz="800" spc="-1" strike="noStrike">
                <a:solidFill>
                  <a:srgbClr val="000000"/>
                </a:solidFill>
                <a:latin typeface="Arial"/>
                <a:ea typeface="DejaVu Sans"/>
              </a:rPr>
              <a:t>go mod graph       напечатать граф требований модуля</a:t>
            </a:r>
            <a:endParaRPr b="0" lang="ru-RU" sz="800" spc="-1" strike="noStrike">
              <a:solidFill>
                <a:srgbClr val="000000"/>
              </a:solidFill>
              <a:latin typeface="Arial"/>
            </a:endParaRPr>
          </a:p>
          <a:p>
            <a:pPr>
              <a:lnSpc>
                <a:spcPct val="100000"/>
              </a:lnSpc>
            </a:pPr>
            <a:r>
              <a:rPr b="0" lang="ru-RU" sz="800" spc="-1" strike="noStrike">
                <a:solidFill>
                  <a:srgbClr val="000000"/>
                </a:solidFill>
                <a:latin typeface="Arial"/>
                <a:ea typeface="DejaVu Sans"/>
              </a:rPr>
              <a:t>go mod tidy        добавить отсутствующие и удалить неиспользуемые модули</a:t>
            </a:r>
            <a:endParaRPr b="0" lang="ru-RU" sz="800" spc="-1" strike="noStrike">
              <a:solidFill>
                <a:srgbClr val="000000"/>
              </a:solidFill>
              <a:latin typeface="Arial"/>
            </a:endParaRPr>
          </a:p>
          <a:p>
            <a:pPr>
              <a:lnSpc>
                <a:spcPct val="100000"/>
              </a:lnSpc>
            </a:pPr>
            <a:r>
              <a:rPr b="0" lang="ru-RU" sz="800" spc="-1" strike="noStrike">
                <a:solidFill>
                  <a:srgbClr val="000000"/>
                </a:solidFill>
                <a:latin typeface="Arial"/>
                <a:ea typeface="DejaVu Sans"/>
              </a:rPr>
              <a:t>go mod vendor      делает вендорную копию зависимостей</a:t>
            </a:r>
            <a:endParaRPr b="0" lang="ru-RU" sz="800" spc="-1" strike="noStrike">
              <a:solidFill>
                <a:srgbClr val="000000"/>
              </a:solidFill>
              <a:latin typeface="Arial"/>
            </a:endParaRPr>
          </a:p>
          <a:p>
            <a:pPr>
              <a:lnSpc>
                <a:spcPct val="100000"/>
              </a:lnSpc>
            </a:pPr>
            <a:r>
              <a:rPr b="0" lang="ru-RU" sz="800" spc="-1" strike="noStrike">
                <a:solidFill>
                  <a:srgbClr val="000000"/>
                </a:solidFill>
                <a:latin typeface="Arial"/>
                <a:ea typeface="DejaVu Sans"/>
              </a:rPr>
              <a:t>go mod verify      проверить зависимости ожидаемого содержания</a:t>
            </a:r>
            <a:endParaRPr b="0" lang="ru-RU" sz="800" spc="-1" strike="noStrike">
              <a:solidFill>
                <a:srgbClr val="000000"/>
              </a:solidFill>
              <a:latin typeface="Arial"/>
            </a:endParaRPr>
          </a:p>
          <a:p>
            <a:pPr>
              <a:lnSpc>
                <a:spcPct val="100000"/>
              </a:lnSpc>
            </a:pPr>
            <a:r>
              <a:rPr b="0" lang="ru-RU" sz="800" spc="-1" strike="noStrike">
                <a:solidFill>
                  <a:srgbClr val="000000"/>
                </a:solidFill>
                <a:latin typeface="Arial"/>
                <a:ea typeface="DejaVu Sans"/>
              </a:rPr>
              <a:t>go mod why         объяснять, зачем нужны пакеты или модули</a:t>
            </a:r>
            <a:endParaRPr b="0" lang="ru-RU"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Workspace</a:t>
            </a:r>
            <a:endParaRPr b="0" lang="ru-RU" sz="4400" spc="-1" strike="noStrike">
              <a:solidFill>
                <a:srgbClr val="000000"/>
              </a:solidFill>
              <a:latin typeface="Arial"/>
            </a:endParaRPr>
          </a:p>
        </p:txBody>
      </p:sp>
      <p:sp>
        <p:nvSpPr>
          <p:cNvPr id="143"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39000"/>
          </a:bodyPr>
          <a:p>
            <a:pPr indent="0">
              <a:lnSpc>
                <a:spcPct val="100000"/>
              </a:lnSpc>
              <a:spcBef>
                <a:spcPts val="1417"/>
              </a:spcBef>
              <a:buNone/>
              <a:tabLst>
                <a:tab algn="l" pos="0"/>
              </a:tabLst>
            </a:pPr>
            <a:r>
              <a:rPr b="1" lang="ru-RU" sz="4000" spc="-1" strike="noStrike">
                <a:solidFill>
                  <a:srgbClr val="3465a4"/>
                </a:solidFill>
                <a:latin typeface="Arial"/>
              </a:rPr>
              <a:t>bin</a:t>
            </a:r>
            <a:r>
              <a:rPr b="0" lang="ru-RU" sz="3200" spc="-1" strike="noStrike">
                <a:solidFill>
                  <a:srgbClr val="000000"/>
                </a:solidFill>
                <a:latin typeface="Arial"/>
              </a:rPr>
              <a:t>/                                   </a:t>
            </a:r>
            <a:r>
              <a:rPr b="0" i="1" lang="ru-RU" sz="3200" spc="-1" strike="noStrike">
                <a:solidFill>
                  <a:srgbClr val="b2b2b2"/>
                </a:solidFill>
                <a:latin typeface="Arial"/>
              </a:rPr>
              <a:t># скомпилированные бинарные файлы</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b47804"/>
                </a:solidFill>
                <a:latin typeface="Arial"/>
              </a:rPr>
              <a:t>hello</a:t>
            </a:r>
            <a:r>
              <a:rPr b="0" lang="ru-RU" sz="3200" spc="-1" strike="noStrike">
                <a:solidFill>
                  <a:srgbClr val="000000"/>
                </a:solidFill>
                <a:latin typeface="Arial"/>
              </a:rPr>
              <a:t>                               </a:t>
            </a:r>
            <a:r>
              <a:rPr b="0" i="1" lang="ru-RU" sz="3200" spc="-1" strike="noStrike">
                <a:solidFill>
                  <a:srgbClr val="b2b2b2"/>
                </a:solidFill>
                <a:latin typeface="Arial"/>
              </a:rPr>
              <a:t># программа hello</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4000" spc="-1" strike="noStrike">
                <a:solidFill>
                  <a:srgbClr val="3465a4"/>
                </a:solidFill>
                <a:latin typeface="Arial"/>
              </a:rPr>
              <a:t>pkg</a:t>
            </a:r>
            <a:r>
              <a:rPr b="0" lang="ru-RU" sz="3200" spc="-1" strike="noStrike">
                <a:solidFill>
                  <a:srgbClr val="000000"/>
                </a:solidFill>
                <a:latin typeface="Arial"/>
              </a:rPr>
              <a:t>/                                 </a:t>
            </a:r>
            <a:r>
              <a:rPr b="0" i="1" lang="ru-RU" sz="3200" spc="-1" strike="noStrike">
                <a:solidFill>
                  <a:srgbClr val="b2b2b2"/>
                </a:solidFill>
                <a:latin typeface="Arial"/>
              </a:rPr>
              <a:t># скомпилированные внешние зависимости</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linux_amd64</a:t>
            </a:r>
            <a:r>
              <a:rPr b="0" lang="ru-RU" sz="3200" spc="-1" strike="noStrike">
                <a:solidFill>
                  <a:srgbClr val="000000"/>
                </a:solidFill>
                <a:latin typeface="Arial"/>
              </a:rPr>
              <a:t>/                </a:t>
            </a:r>
            <a:r>
              <a:rPr b="0" i="1" lang="ru-RU" sz="3200" spc="-1" strike="noStrike">
                <a:solidFill>
                  <a:srgbClr val="b2b2b2"/>
                </a:solidFill>
                <a:latin typeface="Arial"/>
              </a:rPr>
              <a:t># определение ОС и архитектуры для бинарных файлов</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github.com</a:t>
            </a:r>
            <a:r>
              <a:rPr b="0" lang="ru-RU" sz="3200" spc="-1" strike="noStrike">
                <a:solidFill>
                  <a:srgbClr val="000000"/>
                </a:solidFill>
                <a:latin typeface="Arial"/>
              </a:rPr>
              <a:t>/</a:t>
            </a:r>
            <a:r>
              <a:rPr b="0" lang="ru-RU" sz="3200" spc="-1" strike="noStrike">
                <a:solidFill>
                  <a:srgbClr val="3465a4"/>
                </a:solidFill>
                <a:latin typeface="Arial"/>
              </a:rPr>
              <a:t>user</a:t>
            </a:r>
            <a:r>
              <a:rPr b="0" lang="ru-RU" sz="3200" spc="-1" strike="noStrike">
                <a:solidFill>
                  <a:srgbClr val="000000"/>
                </a:solidFill>
                <a:latin typeface="Arial"/>
              </a:rPr>
              <a:t>/</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b47804"/>
                </a:solidFill>
                <a:latin typeface="Arial"/>
              </a:rPr>
              <a:t>stringutil.a</a:t>
            </a:r>
            <a:r>
              <a:rPr b="0" lang="ru-RU" sz="3200" spc="-1" strike="noStrike">
                <a:solidFill>
                  <a:srgbClr val="000000"/>
                </a:solidFill>
                <a:latin typeface="Arial"/>
              </a:rPr>
              <a:t> </a:t>
            </a:r>
            <a:r>
              <a:rPr b="0" lang="ru-RU" sz="3200" spc="-1" strike="noStrike">
                <a:solidFill>
                  <a:srgbClr val="b2b2b2"/>
                </a:solidFill>
                <a:latin typeface="Arial"/>
              </a:rPr>
              <a:t>            </a:t>
            </a:r>
            <a:r>
              <a:rPr b="0" i="1" lang="ru-RU" sz="3200" spc="-1" strike="noStrike">
                <a:solidFill>
                  <a:srgbClr val="b2b2b2"/>
                </a:solidFill>
                <a:latin typeface="Arial"/>
              </a:rPr>
              <a:t># объектный бинарный файл пакета stringutil</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4000" spc="-1" strike="noStrike">
                <a:solidFill>
                  <a:srgbClr val="3465a4"/>
                </a:solidFill>
                <a:latin typeface="Arial"/>
              </a:rPr>
              <a:t>src</a:t>
            </a:r>
            <a:r>
              <a:rPr b="0" lang="ru-RU" sz="3200" spc="-1" strike="noStrike">
                <a:solidFill>
                  <a:srgbClr val="000000"/>
                </a:solidFill>
                <a:latin typeface="Arial"/>
              </a:rPr>
              <a:t>/                                  </a:t>
            </a:r>
            <a:r>
              <a:rPr b="0" i="1" lang="ru-RU" sz="3200" spc="-1" strike="noStrike">
                <a:solidFill>
                  <a:srgbClr val="b2b2b2"/>
                </a:solidFill>
                <a:latin typeface="Arial"/>
              </a:rPr>
              <a:t># исходный код проектов</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github.com</a:t>
            </a:r>
            <a:r>
              <a:rPr b="0" lang="ru-RU" sz="3200" spc="-1" strike="noStrike">
                <a:solidFill>
                  <a:srgbClr val="000000"/>
                </a:solidFill>
                <a:latin typeface="Arial"/>
              </a:rPr>
              <a:t>/</a:t>
            </a:r>
            <a:r>
              <a:rPr b="0" lang="ru-RU" sz="3200" spc="-1" strike="noStrike">
                <a:solidFill>
                  <a:srgbClr val="3465a4"/>
                </a:solidFill>
                <a:latin typeface="Arial"/>
              </a:rPr>
              <a:t>user</a:t>
            </a:r>
            <a:r>
              <a:rPr b="0" lang="ru-RU" sz="3200" spc="-1" strike="noStrike">
                <a:solidFill>
                  <a:srgbClr val="000000"/>
                </a:solidFill>
                <a:latin typeface="Arial"/>
              </a:rPr>
              <a:t>/</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hello</a:t>
            </a:r>
            <a:r>
              <a:rPr b="0" lang="ru-RU" sz="3200" spc="-1" strike="noStrike">
                <a:solidFill>
                  <a:srgbClr val="000000"/>
                </a:solidFill>
                <a:latin typeface="Arial"/>
              </a:rPr>
              <a:t>/</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b47804"/>
                </a:solidFill>
                <a:latin typeface="Arial"/>
              </a:rPr>
              <a:t>hello.go</a:t>
            </a:r>
            <a:r>
              <a:rPr b="0" lang="ru-RU" sz="3200" spc="-1" strike="noStrike">
                <a:solidFill>
                  <a:srgbClr val="000000"/>
                </a:solidFill>
                <a:latin typeface="Arial"/>
              </a:rPr>
              <a:t>                 </a:t>
            </a:r>
            <a:r>
              <a:rPr b="0" i="1" lang="ru-RU" sz="3200" spc="-1" strike="noStrike">
                <a:solidFill>
                  <a:srgbClr val="b2b2b2"/>
                </a:solidFill>
                <a:latin typeface="Arial"/>
              </a:rPr>
              <a:t># исходный код программы hello</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stringutil</a:t>
            </a:r>
            <a:r>
              <a:rPr b="0" lang="ru-RU" sz="3200" spc="-1" strike="noStrike">
                <a:solidFill>
                  <a:srgbClr val="000000"/>
                </a:solidFill>
                <a:latin typeface="Arial"/>
              </a:rPr>
              <a:t>/</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b47804"/>
                </a:solidFill>
                <a:latin typeface="Arial"/>
              </a:rPr>
              <a:t>reverse.go</a:t>
            </a:r>
            <a:r>
              <a:rPr b="0" lang="ru-RU" sz="3200" spc="-1" strike="noStrike">
                <a:solidFill>
                  <a:srgbClr val="000000"/>
                </a:solidFill>
                <a:latin typeface="Arial"/>
              </a:rPr>
              <a:t>            </a:t>
            </a:r>
            <a:r>
              <a:rPr b="0" i="1" lang="ru-RU" sz="3200" spc="-1" strike="noStrike">
                <a:solidFill>
                  <a:srgbClr val="b2b2b2"/>
                </a:solidFill>
                <a:latin typeface="Arial"/>
              </a:rPr>
              <a:t># исходный код библиотеки stringutil</a:t>
            </a:r>
            <a:endParaRPr b="0" lang="ru-RU" sz="3200" spc="-1" strike="noStrike">
              <a:solidFill>
                <a:srgbClr val="000000"/>
              </a:solidFill>
              <a:latin typeface="Arial"/>
            </a:endParaRPr>
          </a:p>
        </p:txBody>
      </p:sp>
      <p:sp>
        <p:nvSpPr>
          <p:cNvPr id="144" name=""/>
          <p:cNvSpPr/>
          <p:nvPr/>
        </p:nvSpPr>
        <p:spPr>
          <a:xfrm>
            <a:off x="213120" y="5040000"/>
            <a:ext cx="37461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500" spc="-1" strike="noStrike" u="sng">
                <a:solidFill>
                  <a:srgbClr val="ffffff"/>
                </a:solidFill>
                <a:uFillTx/>
                <a:latin typeface="Arial"/>
                <a:ea typeface="DejaVu Sans"/>
                <a:hlinkClick r:id="rId1"/>
              </a:rPr>
              <a:t>https://habr.com/ru/articles/249545/</a:t>
            </a:r>
            <a:r>
              <a:rPr b="0" lang="ru-RU" sz="1500" spc="-1" strike="noStrike">
                <a:solidFill>
                  <a:srgbClr val="ffffff"/>
                </a:solidFill>
                <a:latin typeface="Arial"/>
                <a:ea typeface="DejaVu Sans"/>
              </a:rPr>
              <a:t> </a:t>
            </a:r>
            <a:endParaRPr b="0" lang="ru-RU"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Workspace</a:t>
            </a:r>
            <a:endParaRPr b="0" lang="ru-RU" sz="4400" spc="-1" strike="noStrike">
              <a:solidFill>
                <a:srgbClr val="000000"/>
              </a:solidFill>
              <a:latin typeface="Arial"/>
            </a:endParaRPr>
          </a:p>
        </p:txBody>
      </p:sp>
      <p:sp>
        <p:nvSpPr>
          <p:cNvPr id="146"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39000"/>
          </a:bodyPr>
          <a:p>
            <a:pPr indent="0">
              <a:lnSpc>
                <a:spcPct val="100000"/>
              </a:lnSpc>
              <a:spcBef>
                <a:spcPts val="1417"/>
              </a:spcBef>
              <a:buNone/>
              <a:tabLst>
                <a:tab algn="l" pos="0"/>
              </a:tabLst>
            </a:pPr>
            <a:r>
              <a:rPr b="1" lang="ru-RU" sz="4000" spc="-1" strike="noStrike">
                <a:solidFill>
                  <a:srgbClr val="3465a4"/>
                </a:solidFill>
                <a:latin typeface="Arial"/>
              </a:rPr>
              <a:t>bin</a:t>
            </a:r>
            <a:r>
              <a:rPr b="0" lang="ru-RU" sz="3200" spc="-1" strike="noStrike">
                <a:solidFill>
                  <a:srgbClr val="000000"/>
                </a:solidFill>
                <a:latin typeface="Arial"/>
              </a:rPr>
              <a:t>/                                   </a:t>
            </a:r>
            <a:r>
              <a:rPr b="0" i="1" lang="ru-RU" sz="3200" spc="-1" strike="noStrike">
                <a:solidFill>
                  <a:srgbClr val="b2b2b2"/>
                </a:solidFill>
                <a:latin typeface="Arial"/>
              </a:rPr>
              <a:t># скомпилированные бинарные файлы</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b47804"/>
                </a:solidFill>
                <a:latin typeface="Arial"/>
              </a:rPr>
              <a:t>hello</a:t>
            </a:r>
            <a:r>
              <a:rPr b="0" lang="ru-RU" sz="3200" spc="-1" strike="noStrike">
                <a:solidFill>
                  <a:srgbClr val="000000"/>
                </a:solidFill>
                <a:latin typeface="Arial"/>
              </a:rPr>
              <a:t>                               </a:t>
            </a:r>
            <a:r>
              <a:rPr b="0" i="1" lang="ru-RU" sz="3200" spc="-1" strike="noStrike">
                <a:solidFill>
                  <a:srgbClr val="b2b2b2"/>
                </a:solidFill>
                <a:latin typeface="Arial"/>
              </a:rPr>
              <a:t># программа hello</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4000" spc="-1" strike="noStrike">
                <a:solidFill>
                  <a:srgbClr val="3465a4"/>
                </a:solidFill>
                <a:latin typeface="Arial"/>
              </a:rPr>
              <a:t>pkg</a:t>
            </a:r>
            <a:r>
              <a:rPr b="0" lang="ru-RU" sz="3200" spc="-1" strike="noStrike">
                <a:solidFill>
                  <a:srgbClr val="000000"/>
                </a:solidFill>
                <a:latin typeface="Arial"/>
              </a:rPr>
              <a:t>/                                 </a:t>
            </a:r>
            <a:r>
              <a:rPr b="0" i="1" lang="ru-RU" sz="3200" spc="-1" strike="noStrike">
                <a:solidFill>
                  <a:srgbClr val="b2b2b2"/>
                </a:solidFill>
                <a:latin typeface="Arial"/>
              </a:rPr>
              <a:t># скомпилированные внешние зависимости</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linux_amd64</a:t>
            </a:r>
            <a:r>
              <a:rPr b="0" lang="ru-RU" sz="3200" spc="-1" strike="noStrike">
                <a:solidFill>
                  <a:srgbClr val="000000"/>
                </a:solidFill>
                <a:latin typeface="Arial"/>
              </a:rPr>
              <a:t>/                </a:t>
            </a:r>
            <a:r>
              <a:rPr b="0" i="1" lang="ru-RU" sz="3200" spc="-1" strike="noStrike">
                <a:solidFill>
                  <a:srgbClr val="b2b2b2"/>
                </a:solidFill>
                <a:latin typeface="Arial"/>
              </a:rPr>
              <a:t># определение ОС и архитектуры для бинарных файлов</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github.com</a:t>
            </a:r>
            <a:r>
              <a:rPr b="0" lang="ru-RU" sz="3200" spc="-1" strike="noStrike">
                <a:solidFill>
                  <a:srgbClr val="000000"/>
                </a:solidFill>
                <a:latin typeface="Arial"/>
              </a:rPr>
              <a:t>/</a:t>
            </a:r>
            <a:r>
              <a:rPr b="0" lang="ru-RU" sz="3200" spc="-1" strike="noStrike">
                <a:solidFill>
                  <a:srgbClr val="3465a4"/>
                </a:solidFill>
                <a:latin typeface="Arial"/>
              </a:rPr>
              <a:t>user</a:t>
            </a:r>
            <a:r>
              <a:rPr b="0" lang="ru-RU" sz="3200" spc="-1" strike="noStrike">
                <a:solidFill>
                  <a:srgbClr val="000000"/>
                </a:solidFill>
                <a:latin typeface="Arial"/>
              </a:rPr>
              <a:t>/</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b47804"/>
                </a:solidFill>
                <a:latin typeface="Arial"/>
              </a:rPr>
              <a:t>stringutil.a</a:t>
            </a:r>
            <a:r>
              <a:rPr b="0" lang="ru-RU" sz="3200" spc="-1" strike="noStrike">
                <a:solidFill>
                  <a:srgbClr val="000000"/>
                </a:solidFill>
                <a:latin typeface="Arial"/>
              </a:rPr>
              <a:t> </a:t>
            </a:r>
            <a:r>
              <a:rPr b="0" lang="ru-RU" sz="3200" spc="-1" strike="noStrike">
                <a:solidFill>
                  <a:srgbClr val="b2b2b2"/>
                </a:solidFill>
                <a:latin typeface="Arial"/>
              </a:rPr>
              <a:t>            </a:t>
            </a:r>
            <a:r>
              <a:rPr b="0" i="1" lang="ru-RU" sz="3200" spc="-1" strike="noStrike">
                <a:solidFill>
                  <a:srgbClr val="b2b2b2"/>
                </a:solidFill>
                <a:latin typeface="Arial"/>
              </a:rPr>
              <a:t># объектный бинарный файл пакета stringutil</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4000" spc="-1" strike="noStrike">
                <a:solidFill>
                  <a:srgbClr val="3465a4"/>
                </a:solidFill>
                <a:latin typeface="Arial"/>
              </a:rPr>
              <a:t>src</a:t>
            </a:r>
            <a:r>
              <a:rPr b="0" lang="ru-RU" sz="3200" spc="-1" strike="noStrike">
                <a:solidFill>
                  <a:srgbClr val="000000"/>
                </a:solidFill>
                <a:latin typeface="Arial"/>
              </a:rPr>
              <a:t>/                                  </a:t>
            </a:r>
            <a:r>
              <a:rPr b="0" i="1" lang="ru-RU" sz="3200" spc="-1" strike="noStrike">
                <a:solidFill>
                  <a:srgbClr val="b2b2b2"/>
                </a:solidFill>
                <a:latin typeface="Arial"/>
              </a:rPr>
              <a:t># исходный код проектов</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github.com</a:t>
            </a:r>
            <a:r>
              <a:rPr b="0" lang="ru-RU" sz="3200" spc="-1" strike="noStrike">
                <a:solidFill>
                  <a:srgbClr val="000000"/>
                </a:solidFill>
                <a:latin typeface="Arial"/>
              </a:rPr>
              <a:t>/</a:t>
            </a:r>
            <a:r>
              <a:rPr b="0" lang="ru-RU" sz="3200" spc="-1" strike="noStrike">
                <a:solidFill>
                  <a:srgbClr val="3465a4"/>
                </a:solidFill>
                <a:latin typeface="Arial"/>
              </a:rPr>
              <a:t>user</a:t>
            </a:r>
            <a:r>
              <a:rPr b="0" lang="ru-RU" sz="3200" spc="-1" strike="noStrike">
                <a:solidFill>
                  <a:srgbClr val="000000"/>
                </a:solidFill>
                <a:latin typeface="Arial"/>
              </a:rPr>
              <a:t>/</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hello</a:t>
            </a:r>
            <a:r>
              <a:rPr b="0" lang="ru-RU" sz="3200" spc="-1" strike="noStrike">
                <a:solidFill>
                  <a:srgbClr val="000000"/>
                </a:solidFill>
                <a:latin typeface="Arial"/>
              </a:rPr>
              <a:t>/</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b47804"/>
                </a:solidFill>
                <a:latin typeface="Arial"/>
              </a:rPr>
              <a:t>hello.go</a:t>
            </a:r>
            <a:r>
              <a:rPr b="0" lang="ru-RU" sz="3200" spc="-1" strike="noStrike">
                <a:solidFill>
                  <a:srgbClr val="000000"/>
                </a:solidFill>
                <a:latin typeface="Arial"/>
              </a:rPr>
              <a:t>                 </a:t>
            </a:r>
            <a:r>
              <a:rPr b="0" i="1" lang="ru-RU" sz="3200" spc="-1" strike="noStrike">
                <a:solidFill>
                  <a:srgbClr val="b2b2b2"/>
                </a:solidFill>
                <a:latin typeface="Arial"/>
              </a:rPr>
              <a:t># исходный код программы hello</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stringutil</a:t>
            </a:r>
            <a:r>
              <a:rPr b="0" lang="ru-RU" sz="3200" spc="-1" strike="noStrike">
                <a:solidFill>
                  <a:srgbClr val="000000"/>
                </a:solidFill>
                <a:latin typeface="Arial"/>
              </a:rPr>
              <a:t>/</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b47804"/>
                </a:solidFill>
                <a:latin typeface="Arial"/>
              </a:rPr>
              <a:t>reverse.go</a:t>
            </a:r>
            <a:r>
              <a:rPr b="0" lang="ru-RU" sz="3200" spc="-1" strike="noStrike">
                <a:solidFill>
                  <a:srgbClr val="000000"/>
                </a:solidFill>
                <a:latin typeface="Arial"/>
              </a:rPr>
              <a:t>            </a:t>
            </a:r>
            <a:r>
              <a:rPr b="0" i="1" lang="ru-RU" sz="3200" spc="-1" strike="noStrike">
                <a:solidFill>
                  <a:srgbClr val="b2b2b2"/>
                </a:solidFill>
                <a:latin typeface="Arial"/>
              </a:rPr>
              <a:t># исходный код библиотеки stringutil</a:t>
            </a:r>
            <a:endParaRPr b="0" lang="ru-RU" sz="3200" spc="-1" strike="noStrike">
              <a:solidFill>
                <a:srgbClr val="000000"/>
              </a:solidFill>
              <a:latin typeface="Arial"/>
            </a:endParaRPr>
          </a:p>
        </p:txBody>
      </p:sp>
      <p:sp>
        <p:nvSpPr>
          <p:cNvPr id="147" name=""/>
          <p:cNvSpPr/>
          <p:nvPr/>
        </p:nvSpPr>
        <p:spPr>
          <a:xfrm>
            <a:off x="213120" y="5040000"/>
            <a:ext cx="37461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500" spc="-1" strike="noStrike" u="sng">
                <a:solidFill>
                  <a:srgbClr val="ffffff"/>
                </a:solidFill>
                <a:uFillTx/>
                <a:latin typeface="Arial"/>
                <a:ea typeface="DejaVu Sans"/>
                <a:hlinkClick r:id="rId1"/>
              </a:rPr>
              <a:t>https://habr.com/ru/articles/249545/</a:t>
            </a:r>
            <a:r>
              <a:rPr b="0" lang="ru-RU" sz="1500" spc="-1" strike="noStrike">
                <a:solidFill>
                  <a:srgbClr val="ffffff"/>
                </a:solidFill>
                <a:latin typeface="Arial"/>
                <a:ea typeface="DejaVu Sans"/>
              </a:rPr>
              <a:t> </a:t>
            </a:r>
            <a:endParaRPr b="0" lang="ru-RU"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Справочная информация</a:t>
            </a:r>
            <a:endParaRPr b="0" lang="ru-RU" sz="4400" spc="-1" strike="noStrike">
              <a:solidFill>
                <a:srgbClr val="000000"/>
              </a:solidFill>
              <a:latin typeface="Arial"/>
            </a:endParaRPr>
          </a:p>
        </p:txBody>
      </p:sp>
      <p:sp>
        <p:nvSpPr>
          <p:cNvPr id="149" name="PlaceHolder 2"/>
          <p:cNvSpPr>
            <a:spLocks noGrp="1"/>
          </p:cNvSpPr>
          <p:nvPr>
            <p:ph/>
          </p:nvPr>
        </p:nvSpPr>
        <p:spPr>
          <a:xfrm>
            <a:off x="1440000" y="1620000"/>
            <a:ext cx="6119280" cy="1799280"/>
          </a:xfrm>
          <a:prstGeom prst="rect">
            <a:avLst/>
          </a:prstGeom>
          <a:solidFill>
            <a:srgbClr val="000000"/>
          </a:solidFill>
          <a:ln w="0">
            <a:noFill/>
          </a:ln>
        </p:spPr>
        <p:txBody>
          <a:bodyPr lIns="0" rIns="0" tIns="0" bIns="0" anchor="t">
            <a:normAutofit/>
          </a:bodyPr>
          <a:p>
            <a:pPr indent="0">
              <a:lnSpc>
                <a:spcPct val="100000"/>
              </a:lnSpc>
              <a:spcBef>
                <a:spcPts val="1417"/>
              </a:spcBef>
              <a:buNone/>
              <a:tabLst>
                <a:tab algn="l" pos="0"/>
              </a:tabLst>
            </a:pPr>
            <a:r>
              <a:rPr b="1" lang="ru-RU" sz="2400" spc="-1" strike="noStrike">
                <a:solidFill>
                  <a:srgbClr val="00a933"/>
                </a:solidFill>
                <a:latin typeface="FreeMono"/>
              </a:rPr>
              <a:t>$ go doc fmt.Println</a:t>
            </a:r>
            <a:endParaRPr b="0" lang="ru-RU" sz="2400" spc="-1" strike="noStrike">
              <a:solidFill>
                <a:srgbClr val="ffffff"/>
              </a:solidFill>
              <a:latin typeface="Arial"/>
            </a:endParaRPr>
          </a:p>
          <a:p>
            <a:pPr indent="0">
              <a:lnSpc>
                <a:spcPct val="100000"/>
              </a:lnSpc>
              <a:spcBef>
                <a:spcPts val="1417"/>
              </a:spcBef>
              <a:buNone/>
              <a:tabLst>
                <a:tab algn="l" pos="0"/>
              </a:tabLst>
            </a:pPr>
            <a:r>
              <a:rPr b="1" lang="ru-RU" sz="2400" spc="-1" strike="noStrike">
                <a:solidFill>
                  <a:srgbClr val="00a933"/>
                </a:solidFill>
                <a:latin typeface="FreeMono"/>
              </a:rPr>
              <a:t>$ go doc fmt Println</a:t>
            </a:r>
            <a:endParaRPr b="0" lang="ru-RU" sz="2400" spc="-1" strike="noStrike">
              <a:solidFill>
                <a:srgbClr val="ffffff"/>
              </a:solidFill>
              <a:latin typeface="Arial"/>
            </a:endParaRPr>
          </a:p>
          <a:p>
            <a:pPr indent="0">
              <a:lnSpc>
                <a:spcPct val="100000"/>
              </a:lnSpc>
              <a:spcBef>
                <a:spcPts val="1417"/>
              </a:spcBef>
              <a:buNone/>
              <a:tabLst>
                <a:tab algn="l" pos="0"/>
              </a:tabLst>
            </a:pPr>
            <a:r>
              <a:rPr b="1" lang="ru-RU" sz="2400" spc="-1" strike="noStrike">
                <a:solidFill>
                  <a:srgbClr val="00a933"/>
                </a:solidFill>
                <a:latin typeface="FreeMono"/>
              </a:rPr>
              <a:t>$ go help doc</a:t>
            </a:r>
            <a:endParaRPr b="0" lang="ru-RU"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3. Типы данных</a:t>
            </a:r>
            <a:endParaRPr b="0" lang="ru-RU" sz="4400" spc="-1" strike="noStrike">
              <a:solidFill>
                <a:srgbClr val="000000"/>
              </a:solidFill>
              <a:latin typeface="Arial"/>
            </a:endParaRPr>
          </a:p>
        </p:txBody>
      </p:sp>
      <p:sp>
        <p:nvSpPr>
          <p:cNvPr id="151"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92000"/>
          </a:bodyPr>
          <a:p>
            <a:pPr marL="397440" indent="-29808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Базовые типы: числа, строки, булевские</a:t>
            </a:r>
            <a:endParaRPr b="0" lang="ru-RU" sz="3200" spc="-1" strike="noStrike">
              <a:solidFill>
                <a:srgbClr val="000000"/>
              </a:solidFill>
              <a:latin typeface="Arial"/>
            </a:endParaRPr>
          </a:p>
          <a:p>
            <a:pPr marL="397440" indent="-29808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Агрегатные типы: массивы и подобные структуры</a:t>
            </a:r>
            <a:endParaRPr b="0" lang="ru-RU" sz="3200" spc="-1" strike="noStrike">
              <a:solidFill>
                <a:srgbClr val="000000"/>
              </a:solidFill>
              <a:latin typeface="Arial"/>
            </a:endParaRPr>
          </a:p>
          <a:p>
            <a:pPr marL="397440" indent="-29808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Ссылочные типы: указатели, срезы, ассоциативные массивы, функции, каналы</a:t>
            </a:r>
            <a:endParaRPr b="0" lang="ru-RU" sz="3200" spc="-1" strike="noStrike">
              <a:solidFill>
                <a:srgbClr val="000000"/>
              </a:solidFill>
              <a:latin typeface="Arial"/>
            </a:endParaRPr>
          </a:p>
          <a:p>
            <a:pPr marL="397440" indent="-29808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Интерфейсы</a:t>
            </a:r>
            <a:endParaRPr b="0" lang="ru-RU" sz="3200" spc="-1" strike="noStrike">
              <a:solidFill>
                <a:srgbClr val="000000"/>
              </a:solidFill>
              <a:latin typeface="Arial"/>
            </a:endParaRPr>
          </a:p>
        </p:txBody>
      </p:sp>
      <p:sp>
        <p:nvSpPr>
          <p:cNvPr id="152" name=""/>
          <p:cNvSpPr/>
          <p:nvPr/>
        </p:nvSpPr>
        <p:spPr>
          <a:xfrm>
            <a:off x="154800" y="5053320"/>
            <a:ext cx="506448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1"/>
              </a:rPr>
              <a:t>https://www.geeksforgeeks.org/data-types-in-go/</a:t>
            </a:r>
            <a:r>
              <a:rPr b="0" lang="ru-RU" sz="1800" spc="-1" strike="noStrike">
                <a:solidFill>
                  <a:srgbClr val="ffffff"/>
                </a:solidFill>
                <a:latin typeface="Arial"/>
                <a:ea typeface="DejaVu Sans"/>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Базовые типы данных</a:t>
            </a:r>
            <a:endParaRPr b="0" lang="ru-RU" sz="4400" spc="-1" strike="noStrike">
              <a:solidFill>
                <a:srgbClr val="000000"/>
              </a:solidFill>
              <a:latin typeface="Arial"/>
            </a:endParaRPr>
          </a:p>
        </p:txBody>
      </p:sp>
      <p:sp>
        <p:nvSpPr>
          <p:cNvPr id="154"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Целочисленные типы</a:t>
            </a:r>
            <a:endParaRPr b="0" lang="ru-RU"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Числа с плавающей точкой</a:t>
            </a:r>
            <a:endParaRPr b="0" lang="ru-RU"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Комплексные числа</a:t>
            </a:r>
            <a:endParaRPr b="0" lang="ru-RU"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Тип bool</a:t>
            </a:r>
            <a:endParaRPr b="0" lang="ru-RU"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Строки</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Целые числа</a:t>
            </a:r>
            <a:endParaRPr b="0" lang="ru-RU" sz="4400" spc="-1" strike="noStrike">
              <a:solidFill>
                <a:srgbClr val="000000"/>
              </a:solidFill>
              <a:latin typeface="Arial"/>
            </a:endParaRPr>
          </a:p>
        </p:txBody>
      </p:sp>
      <p:graphicFrame>
        <p:nvGraphicFramePr>
          <p:cNvPr id="156" name=""/>
          <p:cNvGraphicFramePr/>
          <p:nvPr/>
        </p:nvGraphicFramePr>
        <p:xfrm>
          <a:off x="1476000" y="1553040"/>
          <a:ext cx="6242400" cy="3735000"/>
        </p:xfrm>
        <a:graphic>
          <a:graphicData uri="http://schemas.openxmlformats.org/drawingml/2006/table">
            <a:tbl>
              <a:tblPr/>
              <a:tblGrid>
                <a:gridCol w="804240"/>
                <a:gridCol w="2933640"/>
                <a:gridCol w="2504880"/>
              </a:tblGrid>
              <a:tr h="377640">
                <a:tc>
                  <a:txBody>
                    <a:bodyPr lIns="90000" rIns="90000" anchor="t">
                      <a:noAutofit/>
                    </a:bodyPr>
                    <a:p>
                      <a:pPr>
                        <a:lnSpc>
                          <a:spcPct val="100000"/>
                        </a:lnSpc>
                      </a:pPr>
                      <a:r>
                        <a:rPr b="1" lang="ru-RU" sz="1100" spc="-1" strike="noStrike">
                          <a:solidFill>
                            <a:srgbClr val="3465a4"/>
                          </a:solidFill>
                          <a:latin typeface="FreeMono"/>
                        </a:rPr>
                        <a:t>uint8</a:t>
                      </a:r>
                      <a:endParaRPr b="0" lang="ru-RU" sz="1100" spc="-1" strike="noStrike">
                        <a:solidFill>
                          <a:srgbClr val="000000"/>
                        </a:solidFill>
                        <a:latin typeface="Arial"/>
                      </a:endParaRPr>
                    </a:p>
                    <a:p>
                      <a:pPr>
                        <a:lnSpc>
                          <a:spcPct val="100000"/>
                        </a:lnSpc>
                      </a:pPr>
                      <a:r>
                        <a:rPr b="1" lang="ru-RU" sz="1100" spc="-1" strike="noStrike">
                          <a:solidFill>
                            <a:srgbClr val="3465a4"/>
                          </a:solidFill>
                          <a:latin typeface="FreeMono"/>
                        </a:rPr>
                        <a:t>byte</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ru-RU" sz="1100" spc="-1" strike="noStrike">
                          <a:solidFill>
                            <a:srgbClr val="000000"/>
                          </a:solidFill>
                          <a:latin typeface="Arial"/>
                        </a:rPr>
                        <a:t>Беззнаковые 8-битные целые числа </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ru-RU" sz="1100" spc="-1" strike="noStrike">
                          <a:solidFill>
                            <a:srgbClr val="000000"/>
                          </a:solidFill>
                          <a:latin typeface="Arial"/>
                        </a:rPr>
                        <a:t>от 0 до 255</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02840">
                <a:tc>
                  <a:txBody>
                    <a:bodyPr lIns="90000" rIns="90000" anchor="t">
                      <a:noAutofit/>
                    </a:bodyPr>
                    <a:p>
                      <a:pPr>
                        <a:lnSpc>
                          <a:spcPct val="100000"/>
                        </a:lnSpc>
                      </a:pPr>
                      <a:r>
                        <a:rPr b="1" lang="ru-RU" sz="1100" spc="-1" strike="noStrike">
                          <a:solidFill>
                            <a:srgbClr val="3465a4"/>
                          </a:solidFill>
                          <a:latin typeface="FreeMono"/>
                        </a:rPr>
                        <a:t>uint16</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100" spc="-1" strike="noStrike">
                          <a:solidFill>
                            <a:srgbClr val="000000"/>
                          </a:solidFill>
                          <a:latin typeface="Arial"/>
                        </a:rPr>
                        <a:t>Беззнаковые 16-битные целые числа </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100" spc="-1" strike="noStrike">
                          <a:solidFill>
                            <a:srgbClr val="000000"/>
                          </a:solidFill>
                          <a:latin typeface="Arial"/>
                        </a:rPr>
                        <a:t>от 0 до 65535</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1360">
                <a:tc>
                  <a:txBody>
                    <a:bodyPr lIns="90000" rIns="90000" anchor="t">
                      <a:noAutofit/>
                    </a:bodyPr>
                    <a:p>
                      <a:pPr>
                        <a:lnSpc>
                          <a:spcPct val="100000"/>
                        </a:lnSpc>
                      </a:pPr>
                      <a:r>
                        <a:rPr b="1" lang="ru-RU" sz="1100" spc="-1" strike="noStrike">
                          <a:solidFill>
                            <a:srgbClr val="3465a4"/>
                          </a:solidFill>
                          <a:latin typeface="FreeMono"/>
                        </a:rPr>
                        <a:t>uint32</a:t>
                      </a:r>
                      <a:endParaRPr b="0" lang="ru-RU" sz="1100" spc="-1" strike="noStrike">
                        <a:solidFill>
                          <a:srgbClr val="000000"/>
                        </a:solidFill>
                        <a:latin typeface="Arial"/>
                      </a:endParaRPr>
                    </a:p>
                    <a:p>
                      <a:pPr>
                        <a:lnSpc>
                          <a:spcPct val="100000"/>
                        </a:lnSpc>
                      </a:pPr>
                      <a:r>
                        <a:rPr b="1" lang="ru-RU" sz="1100" spc="-1" strike="noStrike">
                          <a:solidFill>
                            <a:srgbClr val="3465a4"/>
                          </a:solidFill>
                          <a:latin typeface="FreeMono"/>
                        </a:rPr>
                        <a:t>(uint)</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ru-RU" sz="1100" spc="-1" strike="noStrike">
                          <a:solidFill>
                            <a:srgbClr val="000000"/>
                          </a:solidFill>
                          <a:latin typeface="Arial"/>
                        </a:rPr>
                        <a:t>Беззнаковые 32-битные целые числа </a:t>
                      </a:r>
                      <a:endParaRPr b="0" lang="ru-RU" sz="1100" spc="-1" strike="noStrike">
                        <a:solidFill>
                          <a:srgbClr val="000000"/>
                        </a:solidFill>
                        <a:latin typeface="Arial"/>
                      </a:endParaRPr>
                    </a:p>
                    <a:p>
                      <a:pPr>
                        <a:lnSpc>
                          <a:spcPct val="100000"/>
                        </a:lnSpc>
                      </a:pPr>
                      <a:r>
                        <a:rPr b="0" lang="ru-RU" sz="1100" spc="-1" strike="noStrike">
                          <a:solidFill>
                            <a:srgbClr val="000000"/>
                          </a:solidFill>
                          <a:latin typeface="Arial"/>
                        </a:rPr>
                        <a:t>(машинно-зависимый тип uint)</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ru-RU" sz="1100" spc="-1" strike="noStrike">
                          <a:solidFill>
                            <a:srgbClr val="000000"/>
                          </a:solidFill>
                          <a:latin typeface="Arial"/>
                        </a:rPr>
                        <a:t>от 0 до 4294967295</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1360">
                <a:tc>
                  <a:txBody>
                    <a:bodyPr lIns="90000" rIns="90000" anchor="t">
                      <a:noAutofit/>
                    </a:bodyPr>
                    <a:p>
                      <a:pPr>
                        <a:lnSpc>
                          <a:spcPct val="100000"/>
                        </a:lnSpc>
                      </a:pPr>
                      <a:r>
                        <a:rPr b="1" lang="ru-RU" sz="1100" spc="-1" strike="noStrike">
                          <a:solidFill>
                            <a:srgbClr val="3465a4"/>
                          </a:solidFill>
                          <a:latin typeface="FreeMono"/>
                        </a:rPr>
                        <a:t>uint64</a:t>
                      </a:r>
                      <a:endParaRPr b="0" lang="ru-RU" sz="1100" spc="-1" strike="noStrike">
                        <a:solidFill>
                          <a:srgbClr val="000000"/>
                        </a:solidFill>
                        <a:latin typeface="Arial"/>
                      </a:endParaRPr>
                    </a:p>
                    <a:p>
                      <a:pPr>
                        <a:lnSpc>
                          <a:spcPct val="100000"/>
                        </a:lnSpc>
                      </a:pPr>
                      <a:r>
                        <a:rPr b="1" lang="ru-RU" sz="1100" spc="-1" strike="noStrike">
                          <a:solidFill>
                            <a:srgbClr val="3465a4"/>
                          </a:solidFill>
                          <a:latin typeface="FreeMono"/>
                        </a:rPr>
                        <a:t>(uint)</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100" spc="-1" strike="noStrike">
                          <a:solidFill>
                            <a:srgbClr val="000000"/>
                          </a:solidFill>
                          <a:latin typeface="Arial"/>
                        </a:rPr>
                        <a:t>Беззнаковые 64-битные целые числа </a:t>
                      </a:r>
                      <a:endParaRPr b="0" lang="ru-RU" sz="1100" spc="-1" strike="noStrike">
                        <a:solidFill>
                          <a:srgbClr val="000000"/>
                        </a:solidFill>
                        <a:latin typeface="Arial"/>
                      </a:endParaRPr>
                    </a:p>
                    <a:p>
                      <a:pPr>
                        <a:lnSpc>
                          <a:spcPct val="100000"/>
                        </a:lnSpc>
                      </a:pPr>
                      <a:r>
                        <a:rPr b="0" lang="ru-RU" sz="1100" spc="-1" strike="noStrike">
                          <a:solidFill>
                            <a:srgbClr val="000000"/>
                          </a:solidFill>
                          <a:latin typeface="Arial"/>
                        </a:rPr>
                        <a:t>(машинно-зависимый тип uint)</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100" spc="-1" strike="noStrike">
                          <a:solidFill>
                            <a:srgbClr val="000000"/>
                          </a:solidFill>
                          <a:latin typeface="Arial"/>
                        </a:rPr>
                        <a:t>от 0 до 18446744073709551615</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7120">
                <a:tc>
                  <a:txBody>
                    <a:bodyPr lIns="90000" rIns="90000" anchor="t">
                      <a:noAutofit/>
                    </a:bodyPr>
                    <a:p>
                      <a:pPr>
                        <a:lnSpc>
                          <a:spcPct val="100000"/>
                        </a:lnSpc>
                      </a:pPr>
                      <a:r>
                        <a:rPr b="1" lang="ru-RU" sz="1100" spc="-1" strike="noStrike">
                          <a:solidFill>
                            <a:srgbClr val="3465a4"/>
                          </a:solidFill>
                          <a:latin typeface="FreeMono"/>
                        </a:rPr>
                        <a:t>int8</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ru-RU" sz="1100" spc="-1" strike="noStrike">
                          <a:solidFill>
                            <a:srgbClr val="000000"/>
                          </a:solidFill>
                          <a:latin typeface="Arial"/>
                        </a:rPr>
                        <a:t>Знаковые 8-битные целые числа </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ru-RU" sz="1100" spc="-1" strike="noStrike">
                          <a:solidFill>
                            <a:srgbClr val="000000"/>
                          </a:solidFill>
                          <a:latin typeface="Arial"/>
                        </a:rPr>
                        <a:t>от -128 до 127</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7120">
                <a:tc>
                  <a:txBody>
                    <a:bodyPr lIns="90000" rIns="90000" anchor="t">
                      <a:noAutofit/>
                    </a:bodyPr>
                    <a:p>
                      <a:pPr>
                        <a:lnSpc>
                          <a:spcPct val="100000"/>
                        </a:lnSpc>
                      </a:pPr>
                      <a:r>
                        <a:rPr b="1" lang="ru-RU" sz="1100" spc="-1" strike="noStrike">
                          <a:solidFill>
                            <a:srgbClr val="3465a4"/>
                          </a:solidFill>
                          <a:latin typeface="FreeMono"/>
                        </a:rPr>
                        <a:t>int16</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100" spc="-1" strike="noStrike">
                          <a:solidFill>
                            <a:srgbClr val="000000"/>
                          </a:solidFill>
                          <a:latin typeface="Arial"/>
                        </a:rPr>
                        <a:t>Знаковые 16-битные целые числа </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100" spc="-1" strike="noStrike">
                          <a:solidFill>
                            <a:srgbClr val="000000"/>
                          </a:solidFill>
                          <a:latin typeface="Arial"/>
                        </a:rPr>
                        <a:t>от -32768 до 32767</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57280">
                <a:tc>
                  <a:txBody>
                    <a:bodyPr lIns="90000" rIns="90000" anchor="t">
                      <a:noAutofit/>
                    </a:bodyPr>
                    <a:p>
                      <a:pPr>
                        <a:lnSpc>
                          <a:spcPct val="100000"/>
                        </a:lnSpc>
                      </a:pPr>
                      <a:r>
                        <a:rPr b="1" lang="ru-RU" sz="1100" spc="-1" strike="noStrike">
                          <a:solidFill>
                            <a:srgbClr val="3465a4"/>
                          </a:solidFill>
                          <a:latin typeface="FreeMono"/>
                        </a:rPr>
                        <a:t>int32</a:t>
                      </a:r>
                      <a:endParaRPr b="0" lang="ru-RU" sz="1100" spc="-1" strike="noStrike">
                        <a:solidFill>
                          <a:srgbClr val="000000"/>
                        </a:solidFill>
                        <a:latin typeface="Arial"/>
                      </a:endParaRPr>
                    </a:p>
                    <a:p>
                      <a:pPr>
                        <a:lnSpc>
                          <a:spcPct val="100000"/>
                        </a:lnSpc>
                      </a:pPr>
                      <a:r>
                        <a:rPr b="1" lang="ru-RU" sz="1100" spc="-1" strike="noStrike">
                          <a:solidFill>
                            <a:srgbClr val="3465a4"/>
                          </a:solidFill>
                          <a:latin typeface="FreeMono"/>
                        </a:rPr>
                        <a:t>rune</a:t>
                      </a:r>
                      <a:endParaRPr b="0" lang="ru-RU" sz="1100" spc="-1" strike="noStrike">
                        <a:solidFill>
                          <a:srgbClr val="000000"/>
                        </a:solidFill>
                        <a:latin typeface="Arial"/>
                      </a:endParaRPr>
                    </a:p>
                    <a:p>
                      <a:pPr>
                        <a:lnSpc>
                          <a:spcPct val="100000"/>
                        </a:lnSpc>
                      </a:pPr>
                      <a:r>
                        <a:rPr b="1" lang="ru-RU" sz="1100" spc="-1" strike="noStrike">
                          <a:solidFill>
                            <a:srgbClr val="3465a4"/>
                          </a:solidFill>
                          <a:latin typeface="FreeMono"/>
                        </a:rPr>
                        <a:t>(int)</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ru-RU" sz="1100" spc="-1" strike="noStrike">
                          <a:solidFill>
                            <a:srgbClr val="000000"/>
                          </a:solidFill>
                          <a:latin typeface="Arial"/>
                        </a:rPr>
                        <a:t>Знаковые 32-битные целые числа </a:t>
                      </a:r>
                      <a:endParaRPr b="0" lang="ru-RU" sz="1100" spc="-1" strike="noStrike">
                        <a:solidFill>
                          <a:srgbClr val="000000"/>
                        </a:solidFill>
                        <a:latin typeface="Arial"/>
                      </a:endParaRPr>
                    </a:p>
                    <a:p>
                      <a:pPr>
                        <a:lnSpc>
                          <a:spcPct val="100000"/>
                        </a:lnSpc>
                      </a:pPr>
                      <a:r>
                        <a:rPr b="0" lang="ru-RU" sz="1100" spc="-1" strike="noStrike">
                          <a:solidFill>
                            <a:srgbClr val="000000"/>
                          </a:solidFill>
                          <a:latin typeface="Arial"/>
                        </a:rPr>
                        <a:t>(машинно-зависимый тип int)</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ru-RU" sz="1100" spc="-1" strike="noStrike">
                          <a:solidFill>
                            <a:srgbClr val="000000"/>
                          </a:solidFill>
                          <a:latin typeface="Arial"/>
                        </a:rPr>
                        <a:t>от -2147483648 до 2147483647</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40280">
                <a:tc>
                  <a:txBody>
                    <a:bodyPr lIns="90000" rIns="90000" anchor="t">
                      <a:noAutofit/>
                    </a:bodyPr>
                    <a:p>
                      <a:pPr>
                        <a:lnSpc>
                          <a:spcPct val="100000"/>
                        </a:lnSpc>
                      </a:pPr>
                      <a:r>
                        <a:rPr b="1" lang="ru-RU" sz="1100" spc="-1" strike="noStrike">
                          <a:solidFill>
                            <a:srgbClr val="3465a4"/>
                          </a:solidFill>
                          <a:latin typeface="FreeMono"/>
                        </a:rPr>
                        <a:t>int64</a:t>
                      </a:r>
                      <a:endParaRPr b="0" lang="ru-RU" sz="1100" spc="-1" strike="noStrike">
                        <a:solidFill>
                          <a:srgbClr val="000000"/>
                        </a:solidFill>
                        <a:latin typeface="Arial"/>
                      </a:endParaRPr>
                    </a:p>
                    <a:p>
                      <a:pPr>
                        <a:lnSpc>
                          <a:spcPct val="100000"/>
                        </a:lnSpc>
                      </a:pPr>
                      <a:r>
                        <a:rPr b="1" lang="ru-RU" sz="1100" spc="-1" strike="noStrike">
                          <a:solidFill>
                            <a:srgbClr val="3465a4"/>
                          </a:solidFill>
                          <a:latin typeface="FreeMono"/>
                        </a:rPr>
                        <a:t>(int)</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100" spc="-1" strike="noStrike">
                          <a:solidFill>
                            <a:srgbClr val="000000"/>
                          </a:solidFill>
                          <a:latin typeface="Arial"/>
                        </a:rPr>
                        <a:t>Знаковые 64-битные целые числа </a:t>
                      </a:r>
                      <a:endParaRPr b="0" lang="ru-RU" sz="1100" spc="-1" strike="noStrike">
                        <a:solidFill>
                          <a:srgbClr val="000000"/>
                        </a:solidFill>
                        <a:latin typeface="Arial"/>
                      </a:endParaRPr>
                    </a:p>
                    <a:p>
                      <a:pPr>
                        <a:lnSpc>
                          <a:spcPct val="100000"/>
                        </a:lnSpc>
                      </a:pPr>
                      <a:r>
                        <a:rPr b="0" lang="ru-RU" sz="1100" spc="-1" strike="noStrike">
                          <a:solidFill>
                            <a:srgbClr val="000000"/>
                          </a:solidFill>
                          <a:latin typeface="Arial"/>
                        </a:rPr>
                        <a:t>(машинно-зависимый тип int)</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100" spc="-1" strike="noStrike">
                          <a:solidFill>
                            <a:srgbClr val="000000"/>
                          </a:solidFill>
                          <a:latin typeface="Arial"/>
                        </a:rPr>
                        <a:t>от -9223372036854775808 до 9223372036854775807</a:t>
                      </a:r>
                      <a:endParaRPr b="0" lang="ru-RU" sz="11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57" name=""/>
          <p:cNvSpPr/>
          <p:nvPr/>
        </p:nvSpPr>
        <p:spPr>
          <a:xfrm>
            <a:off x="180000" y="1557720"/>
            <a:ext cx="89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a:solidFill>
                  <a:srgbClr val="ffffff"/>
                </a:solidFill>
                <a:latin typeface="Arial"/>
                <a:ea typeface="DejaVu Sans"/>
              </a:rPr>
              <a:t>uint</a:t>
            </a:r>
            <a:endParaRPr b="0" lang="ru-RU" sz="1800" spc="-1" strike="noStrike">
              <a:solidFill>
                <a:srgbClr val="000000"/>
              </a:solidFill>
              <a:latin typeface="Arial"/>
            </a:endParaRPr>
          </a:p>
          <a:p>
            <a:pPr>
              <a:lnSpc>
                <a:spcPct val="100000"/>
              </a:lnSpc>
            </a:pPr>
            <a:r>
              <a:rPr b="0" lang="ru-RU" sz="1800" spc="-1" strike="noStrike">
                <a:solidFill>
                  <a:srgbClr val="ffffff"/>
                </a:solidFill>
                <a:latin typeface="Arial"/>
                <a:ea typeface="DejaVu Sans"/>
              </a:rPr>
              <a:t>int</a:t>
            </a:r>
            <a:endParaRPr b="0" lang="ru-RU" sz="1800" spc="-1" strike="noStrike">
              <a:solidFill>
                <a:srgbClr val="000000"/>
              </a:solidFill>
              <a:latin typeface="Arial"/>
            </a:endParaRPr>
          </a:p>
        </p:txBody>
      </p:sp>
      <p:sp>
        <p:nvSpPr>
          <p:cNvPr id="158" name=""/>
          <p:cNvSpPr/>
          <p:nvPr/>
        </p:nvSpPr>
        <p:spPr>
          <a:xfrm>
            <a:off x="39960" y="5243400"/>
            <a:ext cx="301932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1"/>
              </a:rPr>
              <a:t>https://go.dev/tour/basics/11</a:t>
            </a:r>
            <a:r>
              <a:rPr b="0" lang="ru-RU" sz="1800" spc="-1" strike="noStrike">
                <a:solidFill>
                  <a:srgbClr val="ffffff"/>
                </a:solidFill>
                <a:latin typeface="Arial"/>
                <a:ea typeface="DejaVu Sans"/>
              </a:rPr>
              <a:t> </a:t>
            </a:r>
            <a:endParaRPr b="0" lang="ru-RU" sz="1800" spc="-1" strike="noStrike">
              <a:solidFill>
                <a:srgbClr val="000000"/>
              </a:solidFill>
              <a:latin typeface="Arial"/>
            </a:endParaRPr>
          </a:p>
        </p:txBody>
      </p:sp>
      <p:sp>
        <p:nvSpPr>
          <p:cNvPr id="159" name="PlaceHolder 2"/>
          <p:cNvSpPr>
            <a:spLocks noGrp="1"/>
          </p:cNvSpPr>
          <p:nvPr>
            <p:ph/>
          </p:nvPr>
        </p:nvSpPr>
        <p:spPr>
          <a:xfrm>
            <a:off x="7812000" y="2052000"/>
            <a:ext cx="2159280" cy="3239280"/>
          </a:xfrm>
          <a:prstGeom prst="rect">
            <a:avLst/>
          </a:prstGeom>
          <a:solidFill>
            <a:srgbClr val="ffffff"/>
          </a:solidFill>
          <a:ln w="0">
            <a:noFill/>
          </a:ln>
        </p:spPr>
        <p:txBody>
          <a:bodyPr lIns="0" rIns="0" tIns="0" bIns="0" anchor="t">
            <a:normAutofit fontScale="47000"/>
          </a:bodyPr>
          <a:p>
            <a:pPr indent="0">
              <a:lnSpc>
                <a:spcPct val="100000"/>
              </a:lnSpc>
              <a:spcBef>
                <a:spcPts val="1417"/>
              </a:spcBef>
              <a:buNone/>
              <a:tabLst>
                <a:tab algn="l" pos="0"/>
              </a:tabLst>
            </a:pPr>
            <a:r>
              <a:rPr b="1" lang="ru-RU" sz="2100" spc="-1" strike="noStrike">
                <a:solidFill>
                  <a:srgbClr val="b47804"/>
                </a:solidFill>
                <a:latin typeface="FreeMono"/>
              </a:rPr>
              <a:t>var</a:t>
            </a:r>
            <a:r>
              <a:rPr b="1" lang="ru-RU" sz="2100" spc="-1" strike="noStrike">
                <a:solidFill>
                  <a:srgbClr val="000000"/>
                </a:solidFill>
                <a:latin typeface="FreeMono"/>
              </a:rPr>
              <a:t> a </a:t>
            </a:r>
            <a:r>
              <a:rPr b="1" lang="ru-RU" sz="2100" spc="-1" strike="noStrike">
                <a:solidFill>
                  <a:srgbClr val="3465a4"/>
                </a:solidFill>
                <a:latin typeface="FreeMono"/>
              </a:rPr>
              <a:t>int8 </a:t>
            </a:r>
            <a:r>
              <a:rPr b="1" lang="ru-RU" sz="2100" spc="-1" strike="noStrike">
                <a:solidFill>
                  <a:srgbClr val="000000"/>
                </a:solidFill>
                <a:latin typeface="FreeMono"/>
              </a:rPr>
              <a:t>= -1</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a:t>
            </a:r>
            <a:r>
              <a:rPr b="1" lang="ru-RU" sz="2100" spc="-1" strike="noStrike">
                <a:solidFill>
                  <a:srgbClr val="000000"/>
                </a:solidFill>
                <a:latin typeface="FreeMono"/>
              </a:rPr>
              <a:t> b </a:t>
            </a:r>
            <a:r>
              <a:rPr b="1" lang="ru-RU" sz="2100" spc="-1" strike="noStrike">
                <a:solidFill>
                  <a:srgbClr val="3465a4"/>
                </a:solidFill>
                <a:latin typeface="FreeMono"/>
              </a:rPr>
              <a:t>uint8</a:t>
            </a:r>
            <a:r>
              <a:rPr b="1" lang="ru-RU" sz="2100" spc="-1" strike="noStrike">
                <a:solidFill>
                  <a:srgbClr val="000000"/>
                </a:solidFill>
                <a:latin typeface="FreeMono"/>
              </a:rPr>
              <a:t> = 2</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000000"/>
                </a:solidFill>
                <a:latin typeface="FreeMono"/>
              </a:rPr>
              <a:t>// </a:t>
            </a:r>
            <a:r>
              <a:rPr b="1" lang="ru-RU" sz="2100" spc="-1" strike="noStrike">
                <a:solidFill>
                  <a:srgbClr val="3465a4"/>
                </a:solidFill>
                <a:latin typeface="FreeMono"/>
              </a:rPr>
              <a:t>byte </a:t>
            </a:r>
            <a:r>
              <a:rPr b="1" lang="ru-RU" sz="2100" spc="-1" strike="noStrike">
                <a:solidFill>
                  <a:srgbClr val="000000"/>
                </a:solidFill>
                <a:latin typeface="FreeMono"/>
              </a:rPr>
              <a:t>- синоним </a:t>
            </a:r>
            <a:r>
              <a:rPr b="1" lang="ru-RU" sz="2100" spc="-1" strike="noStrike">
                <a:solidFill>
                  <a:srgbClr val="3465a4"/>
                </a:solidFill>
                <a:latin typeface="FreeMono"/>
              </a:rPr>
              <a:t>uint8</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a:t>
            </a:r>
            <a:r>
              <a:rPr b="1" lang="ru-RU" sz="2100" spc="-1" strike="noStrike">
                <a:solidFill>
                  <a:srgbClr val="000000"/>
                </a:solidFill>
                <a:latin typeface="FreeMono"/>
              </a:rPr>
              <a:t> c </a:t>
            </a:r>
            <a:r>
              <a:rPr b="1" lang="ru-RU" sz="2100" spc="-1" strike="noStrike">
                <a:solidFill>
                  <a:srgbClr val="3465a4"/>
                </a:solidFill>
                <a:latin typeface="FreeMono"/>
              </a:rPr>
              <a:t>byte </a:t>
            </a:r>
            <a:r>
              <a:rPr b="1" lang="ru-RU" sz="2100" spc="-1" strike="noStrike">
                <a:solidFill>
                  <a:srgbClr val="000000"/>
                </a:solidFill>
                <a:latin typeface="FreeMono"/>
              </a:rPr>
              <a:t>= 3  </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 </a:t>
            </a:r>
            <a:r>
              <a:rPr b="1" lang="ru-RU" sz="2100" spc="-1" strike="noStrike">
                <a:solidFill>
                  <a:srgbClr val="000000"/>
                </a:solidFill>
                <a:latin typeface="FreeMono"/>
              </a:rPr>
              <a:t>d </a:t>
            </a:r>
            <a:r>
              <a:rPr b="1" lang="ru-RU" sz="2100" spc="-1" strike="noStrike">
                <a:solidFill>
                  <a:srgbClr val="3465a4"/>
                </a:solidFill>
                <a:latin typeface="FreeMono"/>
              </a:rPr>
              <a:t>int16</a:t>
            </a:r>
            <a:r>
              <a:rPr b="1" lang="ru-RU" sz="2100" spc="-1" strike="noStrike">
                <a:solidFill>
                  <a:srgbClr val="000000"/>
                </a:solidFill>
                <a:latin typeface="FreeMono"/>
              </a:rPr>
              <a:t> = -4</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 </a:t>
            </a:r>
            <a:r>
              <a:rPr b="1" lang="ru-RU" sz="2100" spc="-1" strike="noStrike">
                <a:solidFill>
                  <a:srgbClr val="000000"/>
                </a:solidFill>
                <a:latin typeface="FreeMono"/>
              </a:rPr>
              <a:t>f </a:t>
            </a:r>
            <a:r>
              <a:rPr b="1" lang="ru-RU" sz="2100" spc="-1" strike="noStrike">
                <a:solidFill>
                  <a:srgbClr val="3465a4"/>
                </a:solidFill>
                <a:latin typeface="FreeMono"/>
              </a:rPr>
              <a:t>uint16 </a:t>
            </a:r>
            <a:r>
              <a:rPr b="1" lang="ru-RU" sz="2100" spc="-1" strike="noStrike">
                <a:solidFill>
                  <a:srgbClr val="000000"/>
                </a:solidFill>
                <a:latin typeface="FreeMono"/>
              </a:rPr>
              <a:t>= 5</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 </a:t>
            </a:r>
            <a:r>
              <a:rPr b="1" lang="ru-RU" sz="2100" spc="-1" strike="noStrike">
                <a:solidFill>
                  <a:srgbClr val="000000"/>
                </a:solidFill>
                <a:latin typeface="FreeMono"/>
              </a:rPr>
              <a:t>g </a:t>
            </a:r>
            <a:r>
              <a:rPr b="1" lang="ru-RU" sz="2100" spc="-1" strike="noStrike">
                <a:solidFill>
                  <a:srgbClr val="3465a4"/>
                </a:solidFill>
                <a:latin typeface="FreeMono"/>
              </a:rPr>
              <a:t>int32</a:t>
            </a:r>
            <a:r>
              <a:rPr b="1" lang="ru-RU" sz="2100" spc="-1" strike="noStrike">
                <a:solidFill>
                  <a:srgbClr val="000000"/>
                </a:solidFill>
                <a:latin typeface="FreeMono"/>
              </a:rPr>
              <a:t> = -6</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000000"/>
                </a:solidFill>
                <a:latin typeface="FreeMono"/>
              </a:rPr>
              <a:t>// rune - синоним int32</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 </a:t>
            </a:r>
            <a:r>
              <a:rPr b="1" lang="ru-RU" sz="2100" spc="-1" strike="noStrike">
                <a:solidFill>
                  <a:srgbClr val="000000"/>
                </a:solidFill>
                <a:latin typeface="FreeMono"/>
              </a:rPr>
              <a:t>h </a:t>
            </a:r>
            <a:r>
              <a:rPr b="1" lang="ru-RU" sz="2100" spc="-1" strike="noStrike">
                <a:solidFill>
                  <a:srgbClr val="3465a4"/>
                </a:solidFill>
                <a:latin typeface="FreeMono"/>
              </a:rPr>
              <a:t>rune </a:t>
            </a:r>
            <a:r>
              <a:rPr b="1" lang="ru-RU" sz="2100" spc="-1" strike="noStrike">
                <a:solidFill>
                  <a:srgbClr val="000000"/>
                </a:solidFill>
                <a:latin typeface="FreeMono"/>
              </a:rPr>
              <a:t>= -7     </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 </a:t>
            </a:r>
            <a:r>
              <a:rPr b="1" lang="ru-RU" sz="2100" spc="-1" strike="noStrike">
                <a:solidFill>
                  <a:srgbClr val="000000"/>
                </a:solidFill>
                <a:latin typeface="FreeMono"/>
              </a:rPr>
              <a:t>j </a:t>
            </a:r>
            <a:r>
              <a:rPr b="1" lang="ru-RU" sz="2100" spc="-1" strike="noStrike">
                <a:solidFill>
                  <a:srgbClr val="3465a4"/>
                </a:solidFill>
                <a:latin typeface="FreeMono"/>
              </a:rPr>
              <a:t>uint32</a:t>
            </a:r>
            <a:r>
              <a:rPr b="1" lang="ru-RU" sz="2100" spc="-1" strike="noStrike">
                <a:solidFill>
                  <a:srgbClr val="000000"/>
                </a:solidFill>
                <a:latin typeface="FreeMono"/>
              </a:rPr>
              <a:t> = 8</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 </a:t>
            </a:r>
            <a:r>
              <a:rPr b="1" lang="ru-RU" sz="2100" spc="-1" strike="noStrike">
                <a:solidFill>
                  <a:srgbClr val="000000"/>
                </a:solidFill>
                <a:latin typeface="FreeMono"/>
              </a:rPr>
              <a:t>k </a:t>
            </a:r>
            <a:r>
              <a:rPr b="1" lang="ru-RU" sz="2100" spc="-1" strike="noStrike">
                <a:solidFill>
                  <a:srgbClr val="3465a4"/>
                </a:solidFill>
                <a:latin typeface="FreeMono"/>
              </a:rPr>
              <a:t>int64 </a:t>
            </a:r>
            <a:r>
              <a:rPr b="1" lang="ru-RU" sz="2100" spc="-1" strike="noStrike">
                <a:solidFill>
                  <a:srgbClr val="000000"/>
                </a:solidFill>
                <a:latin typeface="FreeMono"/>
              </a:rPr>
              <a:t>= -9</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 </a:t>
            </a:r>
            <a:r>
              <a:rPr b="1" lang="ru-RU" sz="2100" spc="-1" strike="noStrike">
                <a:solidFill>
                  <a:srgbClr val="000000"/>
                </a:solidFill>
                <a:latin typeface="FreeMono"/>
              </a:rPr>
              <a:t>l </a:t>
            </a:r>
            <a:r>
              <a:rPr b="1" lang="ru-RU" sz="2100" spc="-1" strike="noStrike">
                <a:solidFill>
                  <a:srgbClr val="3465a4"/>
                </a:solidFill>
                <a:latin typeface="FreeMono"/>
              </a:rPr>
              <a:t>uint64</a:t>
            </a:r>
            <a:r>
              <a:rPr b="1" lang="ru-RU" sz="2100" spc="-1" strike="noStrike">
                <a:solidFill>
                  <a:srgbClr val="000000"/>
                </a:solidFill>
                <a:latin typeface="FreeMono"/>
              </a:rPr>
              <a:t> = 10</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 </a:t>
            </a:r>
            <a:r>
              <a:rPr b="1" lang="ru-RU" sz="2100" spc="-1" strike="noStrike">
                <a:solidFill>
                  <a:srgbClr val="000000"/>
                </a:solidFill>
                <a:latin typeface="FreeMono"/>
              </a:rPr>
              <a:t>m </a:t>
            </a:r>
            <a:r>
              <a:rPr b="1" lang="ru-RU" sz="2100" spc="-1" strike="noStrike">
                <a:solidFill>
                  <a:srgbClr val="3465a4"/>
                </a:solidFill>
                <a:latin typeface="FreeMono"/>
              </a:rPr>
              <a:t>int </a:t>
            </a:r>
            <a:r>
              <a:rPr b="1" lang="ru-RU" sz="2100" spc="-1" strike="noStrike">
                <a:solidFill>
                  <a:srgbClr val="000000"/>
                </a:solidFill>
                <a:latin typeface="FreeMono"/>
              </a:rPr>
              <a:t>= 102</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rPr>
              <a:t>var </a:t>
            </a:r>
            <a:r>
              <a:rPr b="1" lang="ru-RU" sz="2100" spc="-1" strike="noStrike">
                <a:solidFill>
                  <a:srgbClr val="000000"/>
                </a:solidFill>
                <a:latin typeface="FreeMono"/>
              </a:rPr>
              <a:t>n </a:t>
            </a:r>
            <a:r>
              <a:rPr b="1" lang="ru-RU" sz="2100" spc="-1" strike="noStrike">
                <a:solidFill>
                  <a:srgbClr val="3465a4"/>
                </a:solidFill>
                <a:latin typeface="FreeMono"/>
              </a:rPr>
              <a:t>uint</a:t>
            </a:r>
            <a:r>
              <a:rPr b="1" lang="ru-RU" sz="2100" spc="-1" strike="noStrike">
                <a:solidFill>
                  <a:srgbClr val="000000"/>
                </a:solidFill>
                <a:latin typeface="FreeMono"/>
              </a:rPr>
              <a:t> = 105</a:t>
            </a:r>
            <a:endParaRPr b="0" lang="ru-RU"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Содержание</a:t>
            </a:r>
            <a:endParaRPr b="0" lang="ru-RU" sz="4400" spc="-1" strike="noStrike">
              <a:solidFill>
                <a:srgbClr val="000000"/>
              </a:solidFill>
              <a:latin typeface="Arial"/>
            </a:endParaRPr>
          </a:p>
        </p:txBody>
      </p:sp>
      <p:sp>
        <p:nvSpPr>
          <p:cNvPr id="98"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72000"/>
          </a:bodyPr>
          <a:p>
            <a:pPr marL="311040" indent="-233280">
              <a:lnSpc>
                <a:spcPct val="100000"/>
              </a:lnSpc>
              <a:spcBef>
                <a:spcPts val="1417"/>
              </a:spcBef>
              <a:buClr>
                <a:srgbClr val="000000"/>
              </a:buClr>
              <a:buFont typeface="StarSymbol"/>
              <a:buAutoNum type="arabicPeriod"/>
            </a:pPr>
            <a:r>
              <a:rPr b="0" lang="ru-RU" sz="3200" spc="-1" strike="noStrike">
                <a:solidFill>
                  <a:srgbClr val="000000"/>
                </a:solidFill>
                <a:latin typeface="Arial"/>
              </a:rPr>
              <a:t>Введение в язык Go</a:t>
            </a:r>
            <a:endParaRPr b="0" lang="ru-RU" sz="3200" spc="-1" strike="noStrike">
              <a:solidFill>
                <a:srgbClr val="000000"/>
              </a:solidFill>
              <a:latin typeface="Arial"/>
            </a:endParaRPr>
          </a:p>
          <a:p>
            <a:pPr marL="311040" indent="-233280">
              <a:lnSpc>
                <a:spcPct val="100000"/>
              </a:lnSpc>
              <a:spcBef>
                <a:spcPts val="1417"/>
              </a:spcBef>
              <a:buClr>
                <a:srgbClr val="000000"/>
              </a:buClr>
              <a:buFont typeface="StarSymbol"/>
              <a:buAutoNum type="arabicPeriod"/>
            </a:pPr>
            <a:r>
              <a:rPr b="0" lang="ru-RU" sz="3200" spc="-1" strike="noStrike">
                <a:solidFill>
                  <a:srgbClr val="000000"/>
                </a:solidFill>
                <a:latin typeface="Arial"/>
              </a:rPr>
              <a:t>Установка компилятора и запуск программ</a:t>
            </a:r>
            <a:endParaRPr b="0" lang="ru-RU" sz="3200" spc="-1" strike="noStrike">
              <a:solidFill>
                <a:srgbClr val="000000"/>
              </a:solidFill>
              <a:latin typeface="Arial"/>
            </a:endParaRPr>
          </a:p>
          <a:p>
            <a:pPr marL="311040" indent="-233280">
              <a:lnSpc>
                <a:spcPct val="100000"/>
              </a:lnSpc>
              <a:spcBef>
                <a:spcPts val="1417"/>
              </a:spcBef>
              <a:buClr>
                <a:srgbClr val="000000"/>
              </a:buClr>
              <a:buFont typeface="StarSymbol"/>
              <a:buAutoNum type="arabicPeriod"/>
            </a:pPr>
            <a:r>
              <a:rPr b="0" lang="ru-RU" sz="3200" spc="-1" strike="noStrike">
                <a:solidFill>
                  <a:srgbClr val="000000"/>
                </a:solidFill>
                <a:latin typeface="Arial"/>
              </a:rPr>
              <a:t>Типы данных</a:t>
            </a:r>
            <a:endParaRPr b="0" lang="ru-RU" sz="3200" spc="-1" strike="noStrike">
              <a:solidFill>
                <a:srgbClr val="000000"/>
              </a:solidFill>
              <a:latin typeface="Arial"/>
            </a:endParaRPr>
          </a:p>
          <a:p>
            <a:pPr marL="311040" indent="-233280">
              <a:lnSpc>
                <a:spcPct val="100000"/>
              </a:lnSpc>
              <a:spcBef>
                <a:spcPts val="1417"/>
              </a:spcBef>
              <a:buClr>
                <a:srgbClr val="000000"/>
              </a:buClr>
              <a:buFont typeface="StarSymbol"/>
              <a:buAutoNum type="arabicPeriod"/>
            </a:pPr>
            <a:r>
              <a:rPr b="0" lang="ru-RU" sz="3200" spc="-1" strike="noStrike">
                <a:solidFill>
                  <a:srgbClr val="000000"/>
                </a:solidFill>
                <a:latin typeface="Arial"/>
              </a:rPr>
              <a:t>Переменные, константы</a:t>
            </a:r>
            <a:endParaRPr b="0" lang="ru-RU" sz="3200" spc="-1" strike="noStrike">
              <a:solidFill>
                <a:srgbClr val="000000"/>
              </a:solidFill>
              <a:latin typeface="Arial"/>
            </a:endParaRPr>
          </a:p>
          <a:p>
            <a:pPr marL="311040" indent="-233280">
              <a:lnSpc>
                <a:spcPct val="100000"/>
              </a:lnSpc>
              <a:spcBef>
                <a:spcPts val="1417"/>
              </a:spcBef>
              <a:buClr>
                <a:srgbClr val="000000"/>
              </a:buClr>
              <a:buFont typeface="StarSymbol"/>
              <a:buAutoNum type="arabicPeriod"/>
            </a:pPr>
            <a:r>
              <a:rPr b="0" lang="ru-RU" sz="3200" spc="-1" strike="noStrike">
                <a:solidFill>
                  <a:srgbClr val="000000"/>
                </a:solidFill>
                <a:latin typeface="Arial"/>
              </a:rPr>
              <a:t>Арифметические операции</a:t>
            </a:r>
            <a:endParaRPr b="0" lang="ru-RU" sz="3200" spc="-1" strike="noStrike">
              <a:solidFill>
                <a:srgbClr val="000000"/>
              </a:solidFill>
              <a:latin typeface="Arial"/>
            </a:endParaRPr>
          </a:p>
          <a:p>
            <a:pPr marL="311040" indent="-233280">
              <a:lnSpc>
                <a:spcPct val="100000"/>
              </a:lnSpc>
              <a:spcBef>
                <a:spcPts val="1417"/>
              </a:spcBef>
              <a:buClr>
                <a:srgbClr val="000000"/>
              </a:buClr>
              <a:buFont typeface="StarSymbol"/>
              <a:buAutoNum type="arabicPeriod"/>
            </a:pPr>
            <a:r>
              <a:rPr b="0" lang="ru-RU" sz="3200" spc="-1" strike="noStrike">
                <a:solidFill>
                  <a:srgbClr val="000000"/>
                </a:solidFill>
                <a:latin typeface="Arial"/>
              </a:rPr>
              <a:t>Ввод / вывод данных с/на консоль</a:t>
            </a:r>
            <a:endParaRPr b="0" lang="ru-RU" sz="3200" spc="-1" strike="noStrike">
              <a:solidFill>
                <a:srgbClr val="000000"/>
              </a:solidFill>
              <a:latin typeface="Arial"/>
            </a:endParaRPr>
          </a:p>
          <a:p>
            <a:pPr marL="311040" indent="-233280">
              <a:lnSpc>
                <a:spcPct val="100000"/>
              </a:lnSpc>
              <a:spcBef>
                <a:spcPts val="1417"/>
              </a:spcBef>
              <a:buClr>
                <a:srgbClr val="000000"/>
              </a:buClr>
              <a:buFont typeface="StarSymbol"/>
              <a:buAutoNum type="arabicPeriod"/>
            </a:pPr>
            <a:r>
              <a:rPr b="0" lang="ru-RU" sz="3200" spc="-1" strike="noStrike">
                <a:solidFill>
                  <a:srgbClr val="000000"/>
                </a:solidFill>
                <a:latin typeface="Arial"/>
              </a:rPr>
              <a:t>Массивы и срезы</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Числа с плавающей точкой</a:t>
            </a:r>
            <a:endParaRPr b="0" lang="ru-RU" sz="4400" spc="-1" strike="noStrike">
              <a:solidFill>
                <a:srgbClr val="000000"/>
              </a:solidFill>
              <a:latin typeface="Arial"/>
            </a:endParaRPr>
          </a:p>
        </p:txBody>
      </p:sp>
      <p:graphicFrame>
        <p:nvGraphicFramePr>
          <p:cNvPr id="161" name=""/>
          <p:cNvGraphicFramePr/>
          <p:nvPr/>
        </p:nvGraphicFramePr>
        <p:xfrm>
          <a:off x="1476000" y="1553040"/>
          <a:ext cx="8243640" cy="1686960"/>
        </p:xfrm>
        <a:graphic>
          <a:graphicData uri="http://schemas.openxmlformats.org/drawingml/2006/table">
            <a:tbl>
              <a:tblPr/>
              <a:tblGrid>
                <a:gridCol w="1162440"/>
                <a:gridCol w="3773520"/>
                <a:gridCol w="3308040"/>
              </a:tblGrid>
              <a:tr h="843480">
                <a:tc>
                  <a:txBody>
                    <a:bodyPr lIns="90000" rIns="90000" anchor="t">
                      <a:noAutofit/>
                    </a:bodyPr>
                    <a:p>
                      <a:pPr>
                        <a:lnSpc>
                          <a:spcPct val="100000"/>
                        </a:lnSpc>
                      </a:pPr>
                      <a:r>
                        <a:rPr b="1" lang="ru-RU" sz="1800" spc="-1" strike="noStrike">
                          <a:solidFill>
                            <a:srgbClr val="3465a4"/>
                          </a:solidFill>
                          <a:latin typeface="FreeMono"/>
                        </a:rPr>
                        <a:t>float32</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ru-RU" sz="1800" spc="-1" strike="noStrike">
                          <a:solidFill>
                            <a:srgbClr val="000000"/>
                          </a:solidFill>
                          <a:latin typeface="Arial"/>
                        </a:rPr>
                        <a:t>32-битные числа с плавающей точкой</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ru-RU" sz="1800" spc="-1" strike="noStrike">
                          <a:solidFill>
                            <a:srgbClr val="000000"/>
                          </a:solidFill>
                          <a:latin typeface="Arial"/>
                        </a:rPr>
                        <a:t>1.4*10-45 до 3.4*1038</a:t>
                      </a:r>
                      <a:endParaRPr b="0" lang="ru-RU" sz="1800" spc="-1" strike="noStrike">
                        <a:solidFill>
                          <a:srgbClr val="000000"/>
                        </a:solidFill>
                        <a:latin typeface="Arial"/>
                      </a:endParaRPr>
                    </a:p>
                    <a:p>
                      <a:pPr>
                        <a:lnSpc>
                          <a:spcPct val="100000"/>
                        </a:lnSpc>
                      </a:pPr>
                      <a:r>
                        <a:rPr b="0" lang="ru-RU" sz="1800" spc="-1" strike="noStrike">
                          <a:solidFill>
                            <a:srgbClr val="000000"/>
                          </a:solidFill>
                          <a:latin typeface="Arial"/>
                        </a:rPr>
                        <a:t>для положительных чисел</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43480">
                <a:tc>
                  <a:txBody>
                    <a:bodyPr lIns="90000" rIns="90000" anchor="t">
                      <a:noAutofit/>
                    </a:bodyPr>
                    <a:p>
                      <a:pPr>
                        <a:lnSpc>
                          <a:spcPct val="100000"/>
                        </a:lnSpc>
                      </a:pPr>
                      <a:r>
                        <a:rPr b="1" lang="ru-RU" sz="1800" spc="-1" strike="noStrike">
                          <a:solidFill>
                            <a:srgbClr val="3465a4"/>
                          </a:solidFill>
                          <a:latin typeface="FreeMono"/>
                        </a:rPr>
                        <a:t>float64</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800" spc="-1" strike="noStrike">
                          <a:solidFill>
                            <a:srgbClr val="000000"/>
                          </a:solidFill>
                          <a:latin typeface="Arial"/>
                        </a:rPr>
                        <a:t>64-битные числа с плавающей точкой</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800" spc="-1" strike="noStrike">
                          <a:solidFill>
                            <a:srgbClr val="000000"/>
                          </a:solidFill>
                          <a:latin typeface="Arial"/>
                        </a:rPr>
                        <a:t>4.9*10-324 до 1.8*10308</a:t>
                      </a:r>
                      <a:endParaRPr b="0" lang="ru-RU" sz="1800" spc="-1" strike="noStrike">
                        <a:solidFill>
                          <a:srgbClr val="000000"/>
                        </a:solidFill>
                        <a:latin typeface="Arial"/>
                      </a:endParaRPr>
                    </a:p>
                    <a:p>
                      <a:pPr>
                        <a:lnSpc>
                          <a:spcPct val="100000"/>
                        </a:lnSpc>
                      </a:pPr>
                      <a:r>
                        <a:rPr b="0" lang="ru-RU" sz="1800" spc="-1" strike="noStrike">
                          <a:solidFill>
                            <a:srgbClr val="000000"/>
                          </a:solidFill>
                          <a:latin typeface="Arial"/>
                        </a:rPr>
                        <a:t>для положительных чисел</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62" name="PlaceHolder 2"/>
          <p:cNvSpPr>
            <a:spLocks noGrp="1"/>
          </p:cNvSpPr>
          <p:nvPr>
            <p:ph/>
          </p:nvPr>
        </p:nvSpPr>
        <p:spPr>
          <a:xfrm>
            <a:off x="7560000" y="3492000"/>
            <a:ext cx="2159280" cy="1655280"/>
          </a:xfrm>
          <a:prstGeom prst="rect">
            <a:avLst/>
          </a:prstGeom>
          <a:solidFill>
            <a:srgbClr val="dddddd"/>
          </a:solidFill>
          <a:ln w="0">
            <a:noFill/>
          </a:ln>
        </p:spPr>
        <p:txBody>
          <a:bodyPr lIns="0" rIns="0" tIns="0" bIns="0" anchor="t">
            <a:normAutofit/>
          </a:bodyPr>
          <a:p>
            <a:pPr indent="0">
              <a:lnSpc>
                <a:spcPct val="100000"/>
              </a:lnSpc>
              <a:spcBef>
                <a:spcPts val="1417"/>
              </a:spcBef>
              <a:buNone/>
              <a:tabLst>
                <a:tab algn="l" pos="0"/>
              </a:tabLst>
            </a:pPr>
            <a:r>
              <a:rPr b="1" lang="ru-RU" sz="1200" spc="-1" strike="noStrike">
                <a:solidFill>
                  <a:srgbClr val="b47804"/>
                </a:solidFill>
                <a:latin typeface="FreeMono"/>
              </a:rPr>
              <a:t>var</a:t>
            </a:r>
            <a:r>
              <a:rPr b="1" lang="ru-RU" sz="1200" spc="-1" strike="noStrike">
                <a:solidFill>
                  <a:srgbClr val="000000"/>
                </a:solidFill>
                <a:latin typeface="FreeMono"/>
              </a:rPr>
              <a:t> f </a:t>
            </a:r>
            <a:r>
              <a:rPr b="1" lang="ru-RU" sz="1200" spc="-1" strike="noStrike">
                <a:solidFill>
                  <a:srgbClr val="3465a4"/>
                </a:solidFill>
                <a:latin typeface="FreeMono"/>
              </a:rPr>
              <a:t>float32 </a:t>
            </a:r>
            <a:r>
              <a:rPr b="1" lang="ru-RU" sz="1200" spc="-1" strike="noStrike">
                <a:solidFill>
                  <a:srgbClr val="000000"/>
                </a:solidFill>
                <a:latin typeface="FreeMono"/>
              </a:rPr>
              <a:t>= 15</a:t>
            </a:r>
            <a:endParaRPr b="0" lang="ru-RU" sz="1200" spc="-1" strike="noStrike">
              <a:solidFill>
                <a:srgbClr val="000000"/>
              </a:solidFill>
              <a:latin typeface="Arial"/>
            </a:endParaRPr>
          </a:p>
          <a:p>
            <a:pPr indent="0">
              <a:lnSpc>
                <a:spcPct val="100000"/>
              </a:lnSpc>
              <a:spcBef>
                <a:spcPts val="1417"/>
              </a:spcBef>
              <a:buNone/>
              <a:tabLst>
                <a:tab algn="l" pos="0"/>
              </a:tabLst>
            </a:pPr>
            <a:r>
              <a:rPr b="1" lang="ru-RU" sz="1200" spc="-1" strike="noStrike">
                <a:solidFill>
                  <a:srgbClr val="b47804"/>
                </a:solidFill>
                <a:latin typeface="FreeMono"/>
                <a:ea typeface="DejaVu Sans"/>
              </a:rPr>
              <a:t>var</a:t>
            </a:r>
            <a:r>
              <a:rPr b="1" lang="ru-RU" sz="1200" spc="-1" strike="noStrike">
                <a:solidFill>
                  <a:srgbClr val="000000"/>
                </a:solidFill>
                <a:latin typeface="FreeMono"/>
                <a:ea typeface="DejaVu Sans"/>
              </a:rPr>
              <a:t> g </a:t>
            </a:r>
            <a:r>
              <a:rPr b="1" lang="ru-RU" sz="1200" spc="-1" strike="noStrike">
                <a:solidFill>
                  <a:srgbClr val="3465a4"/>
                </a:solidFill>
                <a:latin typeface="FreeMono"/>
                <a:ea typeface="DejaVu Sans"/>
              </a:rPr>
              <a:t>float32</a:t>
            </a:r>
            <a:r>
              <a:rPr b="1" lang="ru-RU" sz="1200" spc="-1" strike="noStrike">
                <a:solidFill>
                  <a:srgbClr val="000000"/>
                </a:solidFill>
                <a:latin typeface="FreeMono"/>
                <a:ea typeface="DejaVu Sans"/>
              </a:rPr>
              <a:t> = 7.5</a:t>
            </a:r>
            <a:endParaRPr b="0" lang="ru-RU" sz="1200" spc="-1" strike="noStrike">
              <a:solidFill>
                <a:srgbClr val="000000"/>
              </a:solidFill>
              <a:latin typeface="Arial"/>
            </a:endParaRPr>
          </a:p>
          <a:p>
            <a:pPr indent="0">
              <a:lnSpc>
                <a:spcPct val="100000"/>
              </a:lnSpc>
              <a:spcBef>
                <a:spcPts val="1417"/>
              </a:spcBef>
              <a:buNone/>
              <a:tabLst>
                <a:tab algn="l" pos="0"/>
              </a:tabLst>
            </a:pPr>
            <a:r>
              <a:rPr b="1" lang="ru-RU" sz="1200" spc="-1" strike="noStrike">
                <a:solidFill>
                  <a:srgbClr val="b47804"/>
                </a:solidFill>
                <a:latin typeface="FreeMono"/>
                <a:ea typeface="DejaVu Sans"/>
              </a:rPr>
              <a:t>var</a:t>
            </a:r>
            <a:r>
              <a:rPr b="1" lang="ru-RU" sz="1200" spc="-1" strike="noStrike">
                <a:solidFill>
                  <a:srgbClr val="000000"/>
                </a:solidFill>
                <a:latin typeface="FreeMono"/>
                <a:ea typeface="DejaVu Sans"/>
              </a:rPr>
              <a:t> d </a:t>
            </a:r>
            <a:r>
              <a:rPr b="1" lang="ru-RU" sz="1200" spc="-1" strike="noStrike">
                <a:solidFill>
                  <a:srgbClr val="3465a4"/>
                </a:solidFill>
                <a:latin typeface="FreeMono"/>
                <a:ea typeface="DejaVu Sans"/>
              </a:rPr>
              <a:t>float64</a:t>
            </a:r>
            <a:r>
              <a:rPr b="1" lang="ru-RU" sz="1200" spc="-1" strike="noStrike">
                <a:solidFill>
                  <a:srgbClr val="000000"/>
                </a:solidFill>
                <a:latin typeface="FreeMono"/>
                <a:ea typeface="DejaVu Sans"/>
              </a:rPr>
              <a:t> = 0.6789</a:t>
            </a:r>
            <a:endParaRPr b="0" lang="ru-RU" sz="1200" spc="-1" strike="noStrike">
              <a:solidFill>
                <a:srgbClr val="000000"/>
              </a:solidFill>
              <a:latin typeface="Arial"/>
            </a:endParaRPr>
          </a:p>
          <a:p>
            <a:pPr indent="0">
              <a:lnSpc>
                <a:spcPct val="100000"/>
              </a:lnSpc>
              <a:spcBef>
                <a:spcPts val="1417"/>
              </a:spcBef>
              <a:buNone/>
              <a:tabLst>
                <a:tab algn="l" pos="0"/>
              </a:tabLst>
            </a:pPr>
            <a:r>
              <a:rPr b="1" lang="ru-RU" sz="1200" spc="-1" strike="noStrike">
                <a:solidFill>
                  <a:srgbClr val="b47804"/>
                </a:solidFill>
                <a:latin typeface="FreeMono"/>
                <a:ea typeface="DejaVu Sans"/>
              </a:rPr>
              <a:t>var</a:t>
            </a:r>
            <a:r>
              <a:rPr b="1" lang="ru-RU" sz="1200" spc="-1" strike="noStrike">
                <a:solidFill>
                  <a:srgbClr val="000000"/>
                </a:solidFill>
                <a:latin typeface="FreeMono"/>
                <a:ea typeface="DejaVu Sans"/>
              </a:rPr>
              <a:t> pi </a:t>
            </a:r>
            <a:r>
              <a:rPr b="1" lang="ru-RU" sz="1200" spc="-1" strike="noStrike">
                <a:solidFill>
                  <a:srgbClr val="3465a4"/>
                </a:solidFill>
                <a:latin typeface="FreeMono"/>
                <a:ea typeface="DejaVu Sans"/>
              </a:rPr>
              <a:t>float64</a:t>
            </a:r>
            <a:r>
              <a:rPr b="1" lang="ru-RU" sz="1200" spc="-1" strike="noStrike">
                <a:solidFill>
                  <a:srgbClr val="000000"/>
                </a:solidFill>
                <a:latin typeface="FreeMono"/>
                <a:ea typeface="DejaVu Sans"/>
              </a:rPr>
              <a:t> = 3.1415</a:t>
            </a:r>
            <a:endParaRPr b="0" lang="ru-RU" sz="1200" spc="-1" strike="noStrike">
              <a:solidFill>
                <a:srgbClr val="000000"/>
              </a:solidFill>
              <a:latin typeface="Arial"/>
            </a:endParaRPr>
          </a:p>
          <a:p>
            <a:pPr indent="0">
              <a:lnSpc>
                <a:spcPct val="100000"/>
              </a:lnSpc>
              <a:spcBef>
                <a:spcPts val="1417"/>
              </a:spcBef>
              <a:buNone/>
              <a:tabLst>
                <a:tab algn="l" pos="0"/>
              </a:tabLst>
            </a:pPr>
            <a:r>
              <a:rPr b="1" lang="ru-RU" sz="1200" spc="-1" strike="noStrike">
                <a:solidFill>
                  <a:srgbClr val="b47804"/>
                </a:solidFill>
                <a:latin typeface="FreeMono"/>
                <a:ea typeface="DejaVu Sans"/>
              </a:rPr>
              <a:t>var </a:t>
            </a:r>
            <a:r>
              <a:rPr b="1" lang="ru-RU" sz="1200" spc="-1" strike="noStrike">
                <a:solidFill>
                  <a:srgbClr val="000000"/>
                </a:solidFill>
                <a:latin typeface="FreeMono"/>
                <a:ea typeface="DejaVu Sans"/>
              </a:rPr>
              <a:t>e </a:t>
            </a:r>
            <a:r>
              <a:rPr b="1" lang="ru-RU" sz="1200" spc="-1" strike="noStrike">
                <a:solidFill>
                  <a:srgbClr val="3465a4"/>
                </a:solidFill>
                <a:latin typeface="FreeMono"/>
                <a:ea typeface="DejaVu Sans"/>
              </a:rPr>
              <a:t>float64 </a:t>
            </a:r>
            <a:r>
              <a:rPr b="1" lang="ru-RU" sz="1200" spc="-1" strike="noStrike">
                <a:solidFill>
                  <a:srgbClr val="000000"/>
                </a:solidFill>
                <a:latin typeface="FreeMono"/>
                <a:ea typeface="DejaVu Sans"/>
              </a:rPr>
              <a:t>= 2.7</a:t>
            </a:r>
            <a:endParaRPr b="0" lang="ru-RU" sz="1200" spc="-1" strike="noStrike">
              <a:solidFill>
                <a:srgbClr val="000000"/>
              </a:solidFill>
              <a:latin typeface="Arial"/>
            </a:endParaRPr>
          </a:p>
          <a:p>
            <a:pPr indent="0">
              <a:lnSpc>
                <a:spcPct val="100000"/>
              </a:lnSpc>
              <a:spcBef>
                <a:spcPts val="1417"/>
              </a:spcBef>
              <a:buNone/>
              <a:tabLst>
                <a:tab algn="l" pos="0"/>
              </a:tabLst>
            </a:pPr>
            <a:endParaRPr b="0" lang="ru-RU"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Комплексные числа</a:t>
            </a:r>
            <a:endParaRPr b="0" lang="ru-RU" sz="4400" spc="-1" strike="noStrike">
              <a:solidFill>
                <a:srgbClr val="000000"/>
              </a:solidFill>
              <a:latin typeface="Arial"/>
            </a:endParaRPr>
          </a:p>
        </p:txBody>
      </p:sp>
      <p:graphicFrame>
        <p:nvGraphicFramePr>
          <p:cNvPr id="164" name=""/>
          <p:cNvGraphicFramePr/>
          <p:nvPr/>
        </p:nvGraphicFramePr>
        <p:xfrm>
          <a:off x="1476000" y="1553040"/>
          <a:ext cx="5609160" cy="1723680"/>
        </p:xfrm>
        <a:graphic>
          <a:graphicData uri="http://schemas.openxmlformats.org/drawingml/2006/table">
            <a:tbl>
              <a:tblPr/>
              <a:tblGrid>
                <a:gridCol w="1682640"/>
                <a:gridCol w="3926880"/>
              </a:tblGrid>
              <a:tr h="861840">
                <a:tc>
                  <a:txBody>
                    <a:bodyPr lIns="90000" rIns="90000" anchor="t">
                      <a:noAutofit/>
                    </a:bodyPr>
                    <a:p>
                      <a:pPr>
                        <a:lnSpc>
                          <a:spcPct val="100000"/>
                        </a:lnSpc>
                      </a:pPr>
                      <a:r>
                        <a:rPr b="1" lang="ru-RU" sz="1800" spc="-1" strike="noStrike">
                          <a:solidFill>
                            <a:srgbClr val="3465a4"/>
                          </a:solidFill>
                          <a:latin typeface="FreeMono"/>
                        </a:rPr>
                        <a:t>complex64</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ru-RU" sz="1800" spc="-1" strike="noStrike">
                          <a:solidFill>
                            <a:srgbClr val="000000"/>
                          </a:solidFill>
                          <a:latin typeface="Arial"/>
                        </a:rPr>
                        <a:t>комплексное число, где вещественная и мнимая части представляют числа float32</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61840">
                <a:tc>
                  <a:txBody>
                    <a:bodyPr lIns="90000" rIns="90000" anchor="t">
                      <a:noAutofit/>
                    </a:bodyPr>
                    <a:p>
                      <a:pPr>
                        <a:lnSpc>
                          <a:spcPct val="100000"/>
                        </a:lnSpc>
                      </a:pPr>
                      <a:r>
                        <a:rPr b="1" lang="ru-RU" sz="1800" spc="-1" strike="noStrike">
                          <a:solidFill>
                            <a:srgbClr val="3465a4"/>
                          </a:solidFill>
                          <a:latin typeface="FreeMono"/>
                        </a:rPr>
                        <a:t>complex128</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800" spc="-1" strike="noStrike">
                          <a:solidFill>
                            <a:srgbClr val="000000"/>
                          </a:solidFill>
                          <a:latin typeface="Arial"/>
                        </a:rPr>
                        <a:t>комплексное число, где вещественная и мнимая части представляют числа float64</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65" name="PlaceHolder 2"/>
          <p:cNvSpPr>
            <a:spLocks noGrp="1"/>
          </p:cNvSpPr>
          <p:nvPr>
            <p:ph/>
          </p:nvPr>
        </p:nvSpPr>
        <p:spPr>
          <a:xfrm>
            <a:off x="5580000" y="3672000"/>
            <a:ext cx="4319280" cy="1187280"/>
          </a:xfrm>
          <a:prstGeom prst="rect">
            <a:avLst/>
          </a:prstGeom>
          <a:solidFill>
            <a:srgbClr val="dddddd"/>
          </a:solidFill>
          <a:ln w="0">
            <a:noFill/>
          </a:ln>
        </p:spPr>
        <p:txBody>
          <a:bodyPr lIns="0" rIns="0" tIns="0" bIns="0" anchor="t">
            <a:normAutofit/>
          </a:bodyPr>
          <a:p>
            <a:pPr indent="0">
              <a:lnSpc>
                <a:spcPct val="100000"/>
              </a:lnSpc>
              <a:spcBef>
                <a:spcPts val="1417"/>
              </a:spcBef>
              <a:buNone/>
              <a:tabLst>
                <a:tab algn="l" pos="0"/>
              </a:tabLst>
            </a:pPr>
            <a:r>
              <a:rPr b="1" lang="ru-RU" sz="2100" spc="-1" strike="noStrike">
                <a:solidFill>
                  <a:srgbClr val="b47804"/>
                </a:solidFill>
                <a:latin typeface="FreeMono"/>
              </a:rPr>
              <a:t>var</a:t>
            </a:r>
            <a:r>
              <a:rPr b="1" lang="ru-RU" sz="2100" spc="-1" strike="noStrike">
                <a:solidFill>
                  <a:srgbClr val="000000"/>
                </a:solidFill>
                <a:latin typeface="FreeMono"/>
              </a:rPr>
              <a:t> f </a:t>
            </a:r>
            <a:r>
              <a:rPr b="1" lang="ru-RU" sz="2100" spc="-1" strike="noStrike">
                <a:solidFill>
                  <a:srgbClr val="3465a4"/>
                </a:solidFill>
                <a:latin typeface="FreeMono"/>
              </a:rPr>
              <a:t>complex64 </a:t>
            </a:r>
            <a:r>
              <a:rPr b="1" lang="ru-RU" sz="2100" spc="-1" strike="noStrike">
                <a:solidFill>
                  <a:srgbClr val="000000"/>
                </a:solidFill>
                <a:latin typeface="FreeMono"/>
              </a:rPr>
              <a:t>= 1+2i</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ea typeface="DejaVu Sans"/>
              </a:rPr>
              <a:t>var</a:t>
            </a:r>
            <a:r>
              <a:rPr b="1" lang="ru-RU" sz="2100" spc="-1" strike="noStrike">
                <a:solidFill>
                  <a:srgbClr val="000000"/>
                </a:solidFill>
                <a:latin typeface="FreeMono"/>
                <a:ea typeface="DejaVu Sans"/>
              </a:rPr>
              <a:t> g </a:t>
            </a:r>
            <a:r>
              <a:rPr b="1" lang="ru-RU" sz="2100" spc="-1" strike="noStrike">
                <a:solidFill>
                  <a:srgbClr val="3465a4"/>
                </a:solidFill>
                <a:latin typeface="FreeMono"/>
                <a:ea typeface="DejaVu Sans"/>
              </a:rPr>
              <a:t>complex128</a:t>
            </a:r>
            <a:r>
              <a:rPr b="1" lang="ru-RU" sz="2100" spc="-1" strike="noStrike">
                <a:solidFill>
                  <a:srgbClr val="000000"/>
                </a:solidFill>
                <a:latin typeface="FreeMono"/>
                <a:ea typeface="DejaVu Sans"/>
              </a:rPr>
              <a:t> = 4 + 3i</a:t>
            </a:r>
            <a:endParaRPr b="0" lang="ru-RU" sz="2100" spc="-1" strike="noStrike">
              <a:solidFill>
                <a:srgbClr val="000000"/>
              </a:solidFill>
              <a:latin typeface="Arial"/>
            </a:endParaRPr>
          </a:p>
          <a:p>
            <a:pPr indent="0">
              <a:lnSpc>
                <a:spcPct val="100000"/>
              </a:lnSpc>
              <a:spcBef>
                <a:spcPts val="1417"/>
              </a:spcBef>
              <a:buNone/>
              <a:tabLst>
                <a:tab algn="l" pos="0"/>
              </a:tabLst>
            </a:pPr>
            <a:endParaRPr b="0" lang="ru-RU"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bool</a:t>
            </a:r>
            <a:endParaRPr b="0" lang="ru-RU" sz="4400" spc="-1" strike="noStrike">
              <a:solidFill>
                <a:srgbClr val="000000"/>
              </a:solidFill>
              <a:latin typeface="Arial"/>
            </a:endParaRPr>
          </a:p>
        </p:txBody>
      </p:sp>
      <p:graphicFrame>
        <p:nvGraphicFramePr>
          <p:cNvPr id="167" name=""/>
          <p:cNvGraphicFramePr/>
          <p:nvPr/>
        </p:nvGraphicFramePr>
        <p:xfrm>
          <a:off x="1485720" y="1647000"/>
          <a:ext cx="4463640" cy="1686960"/>
        </p:xfrm>
        <a:graphic>
          <a:graphicData uri="http://schemas.openxmlformats.org/drawingml/2006/table">
            <a:tbl>
              <a:tblPr/>
              <a:tblGrid>
                <a:gridCol w="1915920"/>
                <a:gridCol w="2548080"/>
              </a:tblGrid>
              <a:tr h="843480">
                <a:tc>
                  <a:txBody>
                    <a:bodyPr lIns="90000" rIns="90000" anchor="t">
                      <a:noAutofit/>
                    </a:bodyPr>
                    <a:p>
                      <a:pPr>
                        <a:lnSpc>
                          <a:spcPct val="100000"/>
                        </a:lnSpc>
                      </a:pPr>
                      <a:r>
                        <a:rPr b="1" lang="ru-RU" sz="2600" spc="-1" strike="noStrike">
                          <a:solidFill>
                            <a:srgbClr val="3465a4"/>
                          </a:solidFill>
                          <a:latin typeface="FreeMono"/>
                        </a:rPr>
                        <a:t>true</a:t>
                      </a:r>
                      <a:endParaRPr b="0" lang="ru-RU" sz="2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ru-RU" sz="2600" spc="-1" strike="noStrike">
                          <a:solidFill>
                            <a:srgbClr val="000000"/>
                          </a:solidFill>
                          <a:latin typeface="Arial"/>
                        </a:rPr>
                        <a:t>истина</a:t>
                      </a:r>
                      <a:endParaRPr b="0" lang="ru-RU" sz="2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43480">
                <a:tc>
                  <a:txBody>
                    <a:bodyPr lIns="90000" rIns="90000" anchor="t">
                      <a:noAutofit/>
                    </a:bodyPr>
                    <a:p>
                      <a:pPr>
                        <a:lnSpc>
                          <a:spcPct val="100000"/>
                        </a:lnSpc>
                      </a:pPr>
                      <a:r>
                        <a:rPr b="1" lang="ru-RU" sz="2600" spc="-1" strike="noStrike">
                          <a:solidFill>
                            <a:srgbClr val="3465a4"/>
                          </a:solidFill>
                          <a:latin typeface="FreeMono"/>
                        </a:rPr>
                        <a:t>false</a:t>
                      </a:r>
                      <a:endParaRPr b="0" lang="ru-RU" sz="2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2600" spc="-1" strike="noStrike">
                          <a:solidFill>
                            <a:srgbClr val="000000"/>
                          </a:solidFill>
                          <a:latin typeface="Arial"/>
                        </a:rPr>
                        <a:t>ложь</a:t>
                      </a:r>
                      <a:endParaRPr b="0" lang="ru-RU" sz="2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68" name="PlaceHolder 2"/>
          <p:cNvSpPr>
            <a:spLocks noGrp="1"/>
          </p:cNvSpPr>
          <p:nvPr>
            <p:ph/>
          </p:nvPr>
        </p:nvSpPr>
        <p:spPr>
          <a:xfrm>
            <a:off x="5580000" y="3672000"/>
            <a:ext cx="4319280" cy="1187280"/>
          </a:xfrm>
          <a:prstGeom prst="rect">
            <a:avLst/>
          </a:prstGeom>
          <a:solidFill>
            <a:srgbClr val="dddddd"/>
          </a:solidFill>
          <a:ln w="0">
            <a:noFill/>
          </a:ln>
        </p:spPr>
        <p:txBody>
          <a:bodyPr lIns="0" rIns="0" tIns="0" bIns="0" anchor="t">
            <a:normAutofit/>
          </a:bodyPr>
          <a:p>
            <a:pPr indent="0">
              <a:lnSpc>
                <a:spcPct val="100000"/>
              </a:lnSpc>
              <a:spcBef>
                <a:spcPts val="1417"/>
              </a:spcBef>
              <a:buNone/>
              <a:tabLst>
                <a:tab algn="l" pos="0"/>
              </a:tabLst>
            </a:pPr>
            <a:r>
              <a:rPr b="1" lang="ru-RU" sz="2100" spc="-1" strike="noStrike">
                <a:solidFill>
                  <a:srgbClr val="b47804"/>
                </a:solidFill>
                <a:latin typeface="FreeMono"/>
              </a:rPr>
              <a:t>var</a:t>
            </a:r>
            <a:r>
              <a:rPr b="1" lang="ru-RU" sz="2100" spc="-1" strike="noStrike">
                <a:solidFill>
                  <a:srgbClr val="000000"/>
                </a:solidFill>
                <a:latin typeface="FreeMono"/>
              </a:rPr>
              <a:t> isAlive </a:t>
            </a:r>
            <a:r>
              <a:rPr b="1" lang="ru-RU" sz="2100" spc="-1" strike="noStrike">
                <a:solidFill>
                  <a:srgbClr val="3465a4"/>
                </a:solidFill>
                <a:latin typeface="FreeMono"/>
              </a:rPr>
              <a:t>bool </a:t>
            </a:r>
            <a:r>
              <a:rPr b="1" lang="ru-RU" sz="2100" spc="-1" strike="noStrike">
                <a:solidFill>
                  <a:srgbClr val="000000"/>
                </a:solidFill>
                <a:latin typeface="FreeMono"/>
              </a:rPr>
              <a:t>= true</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b47804"/>
                </a:solidFill>
                <a:latin typeface="FreeMono"/>
                <a:ea typeface="DejaVu Sans"/>
              </a:rPr>
              <a:t>var</a:t>
            </a:r>
            <a:r>
              <a:rPr b="1" lang="ru-RU" sz="2100" spc="-1" strike="noStrike">
                <a:solidFill>
                  <a:srgbClr val="000000"/>
                </a:solidFill>
                <a:latin typeface="FreeMono"/>
                <a:ea typeface="DejaVu Sans"/>
              </a:rPr>
              <a:t> isEnable </a:t>
            </a:r>
            <a:r>
              <a:rPr b="1" lang="ru-RU" sz="2100" spc="-1" strike="noStrike">
                <a:solidFill>
                  <a:srgbClr val="3465a4"/>
                </a:solidFill>
                <a:latin typeface="FreeMono"/>
                <a:ea typeface="DejaVu Sans"/>
              </a:rPr>
              <a:t>bool</a:t>
            </a:r>
            <a:r>
              <a:rPr b="1" lang="ru-RU" sz="2100" spc="-1" strike="noStrike">
                <a:solidFill>
                  <a:srgbClr val="000000"/>
                </a:solidFill>
                <a:latin typeface="FreeMono"/>
                <a:ea typeface="DejaVu Sans"/>
              </a:rPr>
              <a:t> = false</a:t>
            </a:r>
            <a:endParaRPr b="0" lang="ru-RU" sz="2100" spc="-1" strike="noStrike">
              <a:solidFill>
                <a:srgbClr val="000000"/>
              </a:solidFill>
              <a:latin typeface="Arial"/>
            </a:endParaRPr>
          </a:p>
          <a:p>
            <a:pPr indent="0">
              <a:lnSpc>
                <a:spcPct val="100000"/>
              </a:lnSpc>
              <a:spcBef>
                <a:spcPts val="1417"/>
              </a:spcBef>
              <a:buNone/>
              <a:tabLst>
                <a:tab algn="l" pos="0"/>
              </a:tabLst>
            </a:pPr>
            <a:endParaRPr b="0" lang="ru-RU" sz="1200" spc="-1" strike="noStrike">
              <a:solidFill>
                <a:srgbClr val="000000"/>
              </a:solidFill>
              <a:latin typeface="Arial"/>
            </a:endParaRPr>
          </a:p>
        </p:txBody>
      </p:sp>
      <p:graphicFrame>
        <p:nvGraphicFramePr>
          <p:cNvPr id="169" name=""/>
          <p:cNvGraphicFramePr/>
          <p:nvPr/>
        </p:nvGraphicFramePr>
        <p:xfrm>
          <a:off x="1480680" y="3863160"/>
          <a:ext cx="1707120" cy="1072800"/>
        </p:xfrm>
        <a:graphic>
          <a:graphicData uri="http://schemas.openxmlformats.org/drawingml/2006/table">
            <a:tbl>
              <a:tblPr/>
              <a:tblGrid>
                <a:gridCol w="849960"/>
                <a:gridCol w="857520"/>
              </a:tblGrid>
              <a:tr h="375120">
                <a:tc>
                  <a:txBody>
                    <a:bodyPr lIns="90000" rIns="90000" anchor="t">
                      <a:noAutofit/>
                    </a:bodyPr>
                    <a:p>
                      <a:pPr>
                        <a:lnSpc>
                          <a:spcPct val="100000"/>
                        </a:lnSpc>
                      </a:pPr>
                      <a:r>
                        <a:rPr b="1" lang="ru-RU" sz="1800" spc="-1" strike="noStrike">
                          <a:solidFill>
                            <a:srgbClr val="3465a4"/>
                          </a:solidFill>
                          <a:latin typeface="FreeMono"/>
                        </a:rPr>
                        <a:t>&amp;&amp;</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ru-RU" sz="1800" spc="-1" strike="noStrike">
                          <a:solidFill>
                            <a:srgbClr val="000000"/>
                          </a:solidFill>
                          <a:latin typeface="Arial"/>
                        </a:rPr>
                        <a:t>И</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18960">
                <a:tc>
                  <a:txBody>
                    <a:bodyPr lIns="90000" rIns="90000" anchor="t">
                      <a:noAutofit/>
                    </a:bodyPr>
                    <a:p>
                      <a:pPr>
                        <a:lnSpc>
                          <a:spcPct val="100000"/>
                        </a:lnSpc>
                      </a:pPr>
                      <a:r>
                        <a:rPr b="1" lang="ru-RU" sz="1800" spc="-1" strike="noStrike">
                          <a:solidFill>
                            <a:srgbClr val="3465a4"/>
                          </a:solidFill>
                          <a:latin typeface="FreeMono"/>
                        </a:rPr>
                        <a:t>||</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ru-RU" sz="1800" spc="-1" strike="noStrike">
                          <a:solidFill>
                            <a:srgbClr val="000000"/>
                          </a:solidFill>
                          <a:latin typeface="Arial"/>
                        </a:rPr>
                        <a:t>ИЛИ</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pPr>
                      <a:r>
                        <a:rPr b="0" lang="ru-RU" sz="1800" spc="-1" strike="noStrike">
                          <a:solidFill>
                            <a:srgbClr val="000000"/>
                          </a:solidFill>
                          <a:latin typeface="Arial"/>
                        </a:rPr>
                        <a:t>!</a:t>
                      </a:r>
                      <a:endParaRPr b="0" lang="ru-RU"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ru-RU" sz="1600" spc="-1" strike="noStrike">
                          <a:solidFill>
                            <a:srgbClr val="000000"/>
                          </a:solidFill>
                          <a:latin typeface="Arial"/>
                        </a:rPr>
                        <a:t>НЕ</a:t>
                      </a:r>
                      <a:endParaRPr b="0" lang="ru-RU"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52000"/>
          </a:bodyPr>
          <a:p>
            <a:pPr marL="224640" indent="-16848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ea typeface="DejaVu Sans"/>
              </a:rPr>
              <a:t>В Go строке соответствует строковый литерал - последовательность символов, заключенная в двойные кавычки </a:t>
            </a:r>
            <a:r>
              <a:rPr b="1" lang="ru-RU" sz="3200" spc="-1" strike="noStrike">
                <a:solidFill>
                  <a:srgbClr val="3465a4"/>
                </a:solidFill>
                <a:latin typeface="FreeMono"/>
                <a:ea typeface="DejaVu Sans"/>
              </a:rPr>
              <a:t>"Hello my friend!"</a:t>
            </a:r>
            <a:r>
              <a:rPr b="0" lang="ru-RU" sz="3200" spc="-1" strike="noStrike">
                <a:solidFill>
                  <a:srgbClr val="000000"/>
                </a:solidFill>
                <a:latin typeface="Arial"/>
                <a:ea typeface="DejaVu Sans"/>
              </a:rPr>
              <a:t> или с помощью обратных апострофов </a:t>
            </a:r>
            <a:r>
              <a:rPr b="1" lang="ru-RU" sz="3200" spc="-1" strike="noStrike">
                <a:solidFill>
                  <a:srgbClr val="3465a4"/>
                </a:solidFill>
                <a:latin typeface="FreeMono"/>
                <a:ea typeface="DejaVu Sans"/>
              </a:rPr>
              <a:t>`Hello my friend!`</a:t>
            </a:r>
            <a:endParaRPr b="0" lang="ru-RU" sz="3200" spc="-1" strike="noStrike">
              <a:solidFill>
                <a:srgbClr val="000000"/>
              </a:solidFill>
              <a:latin typeface="Arial"/>
            </a:endParaRPr>
          </a:p>
          <a:p>
            <a:pPr marL="224640" indent="-16848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ea typeface="DejaVu Sans"/>
              </a:rPr>
              <a:t>Строки в Go состоят из независимых байтов, обычно по одному на каждый символ </a:t>
            </a:r>
            <a:endParaRPr b="0" lang="ru-RU" sz="3200" spc="-1" strike="noStrike">
              <a:solidFill>
                <a:srgbClr val="000000"/>
              </a:solidFill>
              <a:latin typeface="Arial"/>
            </a:endParaRPr>
          </a:p>
          <a:p>
            <a:pPr marL="224640" indent="-16848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ea typeface="DejaVu Sans"/>
              </a:rPr>
              <a:t>Управляющие последовательности:</a:t>
            </a:r>
            <a:endParaRPr b="0" lang="ru-RU" sz="3200" spc="-1" strike="noStrike">
              <a:solidFill>
                <a:srgbClr val="000000"/>
              </a:solidFill>
              <a:latin typeface="Arial"/>
            </a:endParaRPr>
          </a:p>
          <a:p>
            <a:pPr lvl="1" marL="449280" indent="-168480">
              <a:lnSpc>
                <a:spcPct val="100000"/>
              </a:lnSpc>
              <a:spcBef>
                <a:spcPts val="1134"/>
              </a:spcBef>
              <a:buClr>
                <a:srgbClr val="000000"/>
              </a:buClr>
              <a:buSzPct val="75000"/>
              <a:buFont typeface="Symbol"/>
              <a:buChar char=""/>
            </a:pPr>
            <a:r>
              <a:rPr b="1" lang="ru-RU" sz="2800" spc="-1" strike="noStrike">
                <a:solidFill>
                  <a:srgbClr val="3465a4"/>
                </a:solidFill>
                <a:latin typeface="Arial"/>
                <a:ea typeface="DejaVu Sans"/>
              </a:rPr>
              <a:t>\n</a:t>
            </a:r>
            <a:r>
              <a:rPr b="0" lang="ru-RU" sz="2800" spc="-1" strike="noStrike">
                <a:solidFill>
                  <a:srgbClr val="000000"/>
                </a:solidFill>
                <a:latin typeface="Arial"/>
                <a:ea typeface="DejaVu Sans"/>
              </a:rPr>
              <a:t>: переход на новую строку</a:t>
            </a:r>
            <a:endParaRPr b="0" lang="ru-RU" sz="2800" spc="-1" strike="noStrike">
              <a:solidFill>
                <a:srgbClr val="000000"/>
              </a:solidFill>
              <a:latin typeface="Arial"/>
            </a:endParaRPr>
          </a:p>
          <a:p>
            <a:pPr lvl="1" marL="449280" indent="-168480">
              <a:lnSpc>
                <a:spcPct val="100000"/>
              </a:lnSpc>
              <a:spcBef>
                <a:spcPts val="1134"/>
              </a:spcBef>
              <a:buClr>
                <a:srgbClr val="000000"/>
              </a:buClr>
              <a:buSzPct val="75000"/>
              <a:buFont typeface="Symbol"/>
              <a:buChar char=""/>
            </a:pPr>
            <a:r>
              <a:rPr b="1" lang="ru-RU" sz="2800" spc="-1" strike="noStrike">
                <a:solidFill>
                  <a:srgbClr val="3465a4"/>
                </a:solidFill>
                <a:latin typeface="Arial"/>
                <a:ea typeface="DejaVu Sans"/>
              </a:rPr>
              <a:t>\r</a:t>
            </a:r>
            <a:r>
              <a:rPr b="0" lang="ru-RU" sz="2800" spc="-1" strike="noStrike">
                <a:solidFill>
                  <a:srgbClr val="000000"/>
                </a:solidFill>
                <a:latin typeface="Arial"/>
                <a:ea typeface="DejaVu Sans"/>
              </a:rPr>
              <a:t>: возврат каретки</a:t>
            </a:r>
            <a:endParaRPr b="0" lang="ru-RU" sz="2800" spc="-1" strike="noStrike">
              <a:solidFill>
                <a:srgbClr val="000000"/>
              </a:solidFill>
              <a:latin typeface="Arial"/>
            </a:endParaRPr>
          </a:p>
          <a:p>
            <a:pPr lvl="1" marL="449280" indent="-168480">
              <a:lnSpc>
                <a:spcPct val="100000"/>
              </a:lnSpc>
              <a:spcBef>
                <a:spcPts val="1134"/>
              </a:spcBef>
              <a:buClr>
                <a:srgbClr val="000000"/>
              </a:buClr>
              <a:buSzPct val="75000"/>
              <a:buFont typeface="Symbol"/>
              <a:buChar char=""/>
            </a:pPr>
            <a:r>
              <a:rPr b="1" lang="ru-RU" sz="2800" spc="-1" strike="noStrike">
                <a:solidFill>
                  <a:srgbClr val="3465a4"/>
                </a:solidFill>
                <a:latin typeface="Arial"/>
                <a:ea typeface="DejaVu Sans"/>
              </a:rPr>
              <a:t>\t</a:t>
            </a:r>
            <a:r>
              <a:rPr b="0" lang="ru-RU" sz="2800" spc="-1" strike="noStrike">
                <a:solidFill>
                  <a:srgbClr val="000000"/>
                </a:solidFill>
                <a:latin typeface="Arial"/>
                <a:ea typeface="DejaVu Sans"/>
              </a:rPr>
              <a:t>: табуляция</a:t>
            </a:r>
            <a:endParaRPr b="0" lang="ru-RU" sz="2800" spc="-1" strike="noStrike">
              <a:solidFill>
                <a:srgbClr val="000000"/>
              </a:solidFill>
              <a:latin typeface="Arial"/>
            </a:endParaRPr>
          </a:p>
          <a:p>
            <a:pPr lvl="1" marL="449280" indent="-168480">
              <a:lnSpc>
                <a:spcPct val="100000"/>
              </a:lnSpc>
              <a:spcBef>
                <a:spcPts val="1134"/>
              </a:spcBef>
              <a:buClr>
                <a:srgbClr val="000000"/>
              </a:buClr>
              <a:buSzPct val="75000"/>
              <a:buFont typeface="Symbol"/>
              <a:buChar char=""/>
            </a:pPr>
            <a:r>
              <a:rPr b="1" lang="ru-RU" sz="2800" spc="-1" strike="noStrike">
                <a:solidFill>
                  <a:srgbClr val="3465a4"/>
                </a:solidFill>
                <a:latin typeface="Arial"/>
                <a:ea typeface="DejaVu Sans"/>
              </a:rPr>
              <a:t>\"</a:t>
            </a:r>
            <a:r>
              <a:rPr b="0" lang="ru-RU" sz="2800" spc="-1" strike="noStrike">
                <a:solidFill>
                  <a:srgbClr val="000000"/>
                </a:solidFill>
                <a:latin typeface="Arial"/>
                <a:ea typeface="DejaVu Sans"/>
              </a:rPr>
              <a:t>: двойная кавычка внутри строк</a:t>
            </a:r>
            <a:endParaRPr b="0" lang="ru-RU" sz="2800" spc="-1" strike="noStrike">
              <a:solidFill>
                <a:srgbClr val="000000"/>
              </a:solidFill>
              <a:latin typeface="Arial"/>
            </a:endParaRPr>
          </a:p>
          <a:p>
            <a:pPr lvl="1" marL="449280" indent="-168480">
              <a:lnSpc>
                <a:spcPct val="100000"/>
              </a:lnSpc>
              <a:spcBef>
                <a:spcPts val="1134"/>
              </a:spcBef>
              <a:buClr>
                <a:srgbClr val="000000"/>
              </a:buClr>
              <a:buSzPct val="75000"/>
              <a:buFont typeface="Symbol"/>
              <a:buChar char=""/>
            </a:pPr>
            <a:r>
              <a:rPr b="1" lang="ru-RU" sz="2800" spc="-1" strike="noStrike">
                <a:solidFill>
                  <a:srgbClr val="3465a4"/>
                </a:solidFill>
                <a:latin typeface="Arial"/>
                <a:ea typeface="DejaVu Sans"/>
              </a:rPr>
              <a:t>\\</a:t>
            </a:r>
            <a:r>
              <a:rPr b="0" lang="ru-RU" sz="2800" spc="-1" strike="noStrike">
                <a:solidFill>
                  <a:srgbClr val="000000"/>
                </a:solidFill>
                <a:latin typeface="Arial"/>
                <a:ea typeface="DejaVu Sans"/>
              </a:rPr>
              <a:t>: обратный слеш</a:t>
            </a:r>
            <a:endParaRPr b="0" lang="ru-RU" sz="2800" spc="-1" strike="noStrike">
              <a:solidFill>
                <a:srgbClr val="000000"/>
              </a:solidFill>
              <a:latin typeface="Arial"/>
            </a:endParaRPr>
          </a:p>
        </p:txBody>
      </p:sp>
      <p:sp>
        <p:nvSpPr>
          <p:cNvPr id="171" name="PlaceHolder 2"/>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Строка</a:t>
            </a:r>
            <a:endParaRPr b="0" lang="ru-RU" sz="4400" spc="-1" strike="noStrike">
              <a:solidFill>
                <a:srgbClr val="000000"/>
              </a:solidFill>
              <a:latin typeface="Arial"/>
            </a:endParaRPr>
          </a:p>
        </p:txBody>
      </p:sp>
      <p:grpSp>
        <p:nvGrpSpPr>
          <p:cNvPr id="172" name=""/>
          <p:cNvGrpSpPr/>
          <p:nvPr/>
        </p:nvGrpSpPr>
        <p:grpSpPr>
          <a:xfrm>
            <a:off x="5580000" y="3420000"/>
            <a:ext cx="4139280" cy="1979280"/>
            <a:chOff x="5580000" y="3420000"/>
            <a:chExt cx="4139280" cy="1979280"/>
          </a:xfrm>
        </p:grpSpPr>
        <p:sp>
          <p:nvSpPr>
            <p:cNvPr id="173" name=""/>
            <p:cNvSpPr/>
            <p:nvPr/>
          </p:nvSpPr>
          <p:spPr>
            <a:xfrm>
              <a:off x="5580000" y="3420000"/>
              <a:ext cx="4139280" cy="197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a:t>
              </a:r>
              <a:r>
                <a:rPr b="1" lang="ru-RU" sz="1200" spc="-1" strike="noStrike">
                  <a:solidFill>
                    <a:srgbClr val="be480a"/>
                  </a:solidFill>
                  <a:latin typeface="FreeMono"/>
                  <a:ea typeface="DejaVu Sans"/>
                </a:rPr>
                <a:t>"Hello Go![0]"</a:t>
              </a:r>
              <a:r>
                <a:rPr b="1" lang="ru-RU" sz="1200" spc="-1" strike="noStrike">
                  <a:solidFill>
                    <a:srgbClr val="000000"/>
                  </a:solidFill>
                  <a:latin typeface="FreeMono"/>
                  <a:ea typeface="DejaVu Sans"/>
                </a:rPr>
                <a:t>) //72</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a:t>
              </a:r>
              <a:r>
                <a:rPr b="1" lang="ru-RU" sz="1200" spc="-1" strike="noStrike">
                  <a:solidFill>
                    <a:srgbClr val="3465a4"/>
                  </a:solidFill>
                  <a:latin typeface="FreeMono"/>
                  <a:ea typeface="DejaVu Sans"/>
                </a:rPr>
                <a:t>string</a:t>
              </a:r>
              <a:r>
                <a:rPr b="1" lang="ru-RU" sz="1200" spc="-1" strike="noStrike">
                  <a:solidFill>
                    <a:srgbClr val="000000"/>
                  </a:solidFill>
                  <a:latin typeface="FreeMono"/>
                  <a:ea typeface="DejaVu Sans"/>
                </a:rPr>
                <a:t>(</a:t>
              </a:r>
              <a:r>
                <a:rPr b="1" lang="ru-RU" sz="1200" spc="-1" strike="noStrike">
                  <a:solidFill>
                    <a:srgbClr val="be480a"/>
                  </a:solidFill>
                  <a:latin typeface="FreeMono"/>
                  <a:ea typeface="DejaVu Sans"/>
                </a:rPr>
                <a:t>"Hello Go![0]")</a:t>
              </a:r>
              <a:r>
                <a:rPr b="1" lang="ru-RU" sz="1200" spc="-1" strike="noStrike">
                  <a:solidFill>
                    <a:srgbClr val="000000"/>
                  </a:solidFill>
                  <a:latin typeface="FreeMono"/>
                  <a:ea typeface="DejaVu Sans"/>
                </a:rPr>
                <a:t>) //H</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174" name=""/>
            <p:cNvSpPr/>
            <p:nvPr/>
          </p:nvSpPr>
          <p:spPr>
            <a:xfrm>
              <a:off x="8259120" y="3420000"/>
              <a:ext cx="1460160" cy="43920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800" spc="-1" strike="noStrike">
                  <a:solidFill>
                    <a:srgbClr val="3465a4"/>
                  </a:solidFill>
                  <a:latin typeface="Arial"/>
                  <a:ea typeface="DejaVu Sans"/>
                </a:rPr>
                <a:t>hello.go</a:t>
              </a:r>
              <a:endParaRPr b="0" lang="ru-RU"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p:nvPr>
        </p:nvSpPr>
        <p:spPr>
          <a:xfrm>
            <a:off x="1080000" y="1620000"/>
            <a:ext cx="6119280" cy="3779280"/>
          </a:xfrm>
          <a:prstGeom prst="rect">
            <a:avLst/>
          </a:prstGeom>
          <a:solidFill>
            <a:srgbClr val="ffffff"/>
          </a:solidFill>
          <a:ln w="0">
            <a:noFill/>
          </a:ln>
        </p:spPr>
        <p:txBody>
          <a:bodyPr lIns="0" rIns="0" tIns="0" bIns="0" anchor="t">
            <a:normAutofit fontScale="46000"/>
          </a:bodyPr>
          <a:p>
            <a:pPr marL="198720" indent="-14904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Переменная представляет именованный участок в памяти, который может хранить некоторое значение. Для определения переменной применяется ключевое слово var, после которого идет имя переменной, а затем указывается ее тип:</a:t>
            </a:r>
            <a:endParaRPr b="0" lang="ru-RU" sz="3200" spc="-1" strike="noStrike">
              <a:solidFill>
                <a:srgbClr val="000000"/>
              </a:solidFill>
              <a:latin typeface="Arial"/>
            </a:endParaRPr>
          </a:p>
          <a:p>
            <a:pPr marL="397440" indent="0">
              <a:lnSpc>
                <a:spcPct val="100000"/>
              </a:lnSpc>
              <a:spcBef>
                <a:spcPts val="1134"/>
              </a:spcBef>
              <a:buNone/>
              <a:tabLst>
                <a:tab algn="l" pos="0"/>
              </a:tabLst>
            </a:pPr>
            <a:r>
              <a:rPr b="1" lang="ru-RU" sz="2800" spc="-1" strike="noStrike">
                <a:solidFill>
                  <a:srgbClr val="000000"/>
                </a:solidFill>
                <a:latin typeface="FreeMono"/>
              </a:rPr>
              <a:t>$ </a:t>
            </a:r>
            <a:r>
              <a:rPr b="1" lang="ru-RU" sz="2800" spc="-1" strike="noStrike">
                <a:solidFill>
                  <a:srgbClr val="b47804"/>
                </a:solidFill>
                <a:latin typeface="FreeMono"/>
              </a:rPr>
              <a:t>var</a:t>
            </a:r>
            <a:r>
              <a:rPr b="1" lang="ru-RU" sz="2800" spc="-1" strike="noStrike">
                <a:solidFill>
                  <a:srgbClr val="000000"/>
                </a:solidFill>
                <a:latin typeface="FreeMono"/>
              </a:rPr>
              <a:t> &lt;имя переменной&gt; </a:t>
            </a:r>
            <a:r>
              <a:rPr b="1" lang="ru-RU" sz="2800" spc="-1" strike="noStrike">
                <a:solidFill>
                  <a:srgbClr val="3465a4"/>
                </a:solidFill>
                <a:latin typeface="FreeMono"/>
              </a:rPr>
              <a:t>&lt;тип данных&gt;</a:t>
            </a:r>
            <a:endParaRPr b="0" lang="ru-RU" sz="2800" spc="-1" strike="noStrike">
              <a:solidFill>
                <a:srgbClr val="000000"/>
              </a:solidFill>
              <a:latin typeface="Arial"/>
            </a:endParaRPr>
          </a:p>
          <a:p>
            <a:pPr marL="198720" indent="-149040">
              <a:lnSpc>
                <a:spcPct val="100000"/>
              </a:lnSpc>
              <a:spcBef>
                <a:spcPts val="1417"/>
              </a:spcBef>
              <a:buClr>
                <a:srgbClr val="000000"/>
              </a:buClr>
              <a:buSzPct val="45000"/>
              <a:buFont typeface="Wingdings" charset="2"/>
              <a:buChar char=""/>
              <a:tabLst>
                <a:tab algn="l" pos="0"/>
              </a:tabLst>
            </a:pPr>
            <a:r>
              <a:rPr b="0" lang="ru-RU" sz="3200" spc="-1" strike="noStrike">
                <a:solidFill>
                  <a:srgbClr val="000000"/>
                </a:solidFill>
                <a:latin typeface="Arial"/>
              </a:rPr>
              <a:t>Имя переменной состоит из алфавитных и цифровых символов и символа подчеркивания. Первый символ - должен быть либо алфавитный символ, либо символ подчеркивания</a:t>
            </a:r>
            <a:endParaRPr b="0" lang="ru-RU" sz="3200" spc="-1" strike="noStrike">
              <a:solidFill>
                <a:srgbClr val="000000"/>
              </a:solidFill>
              <a:latin typeface="Arial"/>
            </a:endParaRPr>
          </a:p>
          <a:p>
            <a:pPr marL="198720" indent="-149040">
              <a:lnSpc>
                <a:spcPct val="100000"/>
              </a:lnSpc>
              <a:spcBef>
                <a:spcPts val="1417"/>
              </a:spcBef>
              <a:buClr>
                <a:srgbClr val="000000"/>
              </a:buClr>
              <a:buSzPct val="45000"/>
              <a:buFont typeface="Wingdings" charset="2"/>
              <a:buChar char=""/>
              <a:tabLst>
                <a:tab algn="l" pos="0"/>
              </a:tabLst>
            </a:pPr>
            <a:r>
              <a:rPr b="0" lang="ru-RU" sz="3200" spc="-1" strike="noStrike">
                <a:solidFill>
                  <a:srgbClr val="000000"/>
                </a:solidFill>
                <a:latin typeface="Arial"/>
              </a:rPr>
              <a:t>ключевые слова запрещены: </a:t>
            </a:r>
            <a:r>
              <a:rPr b="1" i="1" lang="ru-RU" sz="3200" spc="-1" strike="noStrike">
                <a:solidFill>
                  <a:srgbClr val="3465a4"/>
                </a:solidFill>
                <a:latin typeface="FreeMono"/>
              </a:rPr>
              <a:t>break, case, chan, const, continue, default, defer, else, fallthrough, for, func, go, goto, if, import, interface, map, package, range, return, select, struct, switch, type, var</a:t>
            </a:r>
            <a:endParaRPr b="0" lang="ru-RU" sz="3200" spc="-1" strike="noStrike">
              <a:solidFill>
                <a:srgbClr val="000000"/>
              </a:solidFill>
              <a:latin typeface="Arial"/>
            </a:endParaRPr>
          </a:p>
          <a:p>
            <a:pPr marL="198720" indent="-149040">
              <a:lnSpc>
                <a:spcPct val="100000"/>
              </a:lnSpc>
              <a:spcBef>
                <a:spcPts val="1417"/>
              </a:spcBef>
              <a:buClr>
                <a:srgbClr val="000000"/>
              </a:buClr>
              <a:buSzPct val="45000"/>
              <a:buFont typeface="Wingdings" charset="2"/>
              <a:buChar char=""/>
              <a:tabLst>
                <a:tab algn="l" pos="0"/>
              </a:tabLst>
            </a:pPr>
            <a:r>
              <a:rPr b="0" lang="ru-RU" sz="3200" spc="-1" strike="noStrike">
                <a:solidFill>
                  <a:srgbClr val="000000"/>
                </a:solidFill>
                <a:latin typeface="Arial"/>
              </a:rPr>
              <a:t>Значения по умолчанию:</a:t>
            </a:r>
            <a:endParaRPr b="0" lang="ru-RU" sz="3200" spc="-1" strike="noStrike">
              <a:solidFill>
                <a:srgbClr val="000000"/>
              </a:solidFill>
              <a:latin typeface="Arial"/>
            </a:endParaRPr>
          </a:p>
          <a:p>
            <a:pPr lvl="1" marL="397440" indent="-149040">
              <a:lnSpc>
                <a:spcPct val="100000"/>
              </a:lnSpc>
              <a:spcBef>
                <a:spcPts val="1134"/>
              </a:spcBef>
              <a:buClr>
                <a:srgbClr val="000000"/>
              </a:buClr>
              <a:buSzPct val="75000"/>
              <a:buFont typeface="Symbol"/>
              <a:buChar char=""/>
              <a:tabLst>
                <a:tab algn="l" pos="0"/>
              </a:tabLst>
            </a:pPr>
            <a:r>
              <a:rPr b="1" lang="ru-RU" sz="2800" spc="-1" strike="noStrike">
                <a:solidFill>
                  <a:srgbClr val="000000"/>
                </a:solidFill>
                <a:latin typeface="Arial"/>
              </a:rPr>
              <a:t>0</a:t>
            </a:r>
            <a:r>
              <a:rPr b="0" lang="ru-RU" sz="2800" spc="-1" strike="noStrike">
                <a:solidFill>
                  <a:srgbClr val="000000"/>
                </a:solidFill>
                <a:latin typeface="Arial"/>
              </a:rPr>
              <a:t> для </a:t>
            </a:r>
            <a:r>
              <a:rPr b="1" lang="ru-RU" sz="2800" spc="-1" strike="noStrike">
                <a:solidFill>
                  <a:srgbClr val="000000"/>
                </a:solidFill>
                <a:latin typeface="FreeMono"/>
              </a:rPr>
              <a:t>int</a:t>
            </a:r>
            <a:r>
              <a:rPr b="0" lang="ru-RU" sz="2800" spc="-1" strike="noStrike">
                <a:solidFill>
                  <a:srgbClr val="000000"/>
                </a:solidFill>
                <a:latin typeface="Arial"/>
              </a:rPr>
              <a:t>, </a:t>
            </a:r>
            <a:r>
              <a:rPr b="1" lang="ru-RU" sz="2800" spc="-1" strike="noStrike">
                <a:solidFill>
                  <a:srgbClr val="000000"/>
                </a:solidFill>
                <a:latin typeface="Arial"/>
              </a:rPr>
              <a:t>0.0</a:t>
            </a:r>
            <a:r>
              <a:rPr b="0" lang="ru-RU" sz="2800" spc="-1" strike="noStrike">
                <a:solidFill>
                  <a:srgbClr val="000000"/>
                </a:solidFill>
                <a:latin typeface="Arial"/>
              </a:rPr>
              <a:t> для </a:t>
            </a:r>
            <a:r>
              <a:rPr b="1" lang="ru-RU" sz="2800" spc="-1" strike="noStrike">
                <a:solidFill>
                  <a:srgbClr val="3465a4"/>
                </a:solidFill>
                <a:latin typeface="FreeMono"/>
              </a:rPr>
              <a:t>float</a:t>
            </a:r>
            <a:r>
              <a:rPr b="0" lang="ru-RU" sz="2800" spc="-1" strike="noStrike">
                <a:solidFill>
                  <a:srgbClr val="000000"/>
                </a:solidFill>
                <a:latin typeface="Arial"/>
              </a:rPr>
              <a:t>, </a:t>
            </a:r>
            <a:r>
              <a:rPr b="1" lang="ru-RU" sz="2800" spc="-1" strike="noStrike">
                <a:solidFill>
                  <a:srgbClr val="3465a4"/>
                </a:solidFill>
                <a:latin typeface="FreeMono"/>
              </a:rPr>
              <a:t>false</a:t>
            </a:r>
            <a:r>
              <a:rPr b="0" lang="ru-RU" sz="2800" spc="-1" strike="noStrike">
                <a:solidFill>
                  <a:srgbClr val="000000"/>
                </a:solidFill>
                <a:latin typeface="Arial"/>
              </a:rPr>
              <a:t> для </a:t>
            </a:r>
            <a:r>
              <a:rPr b="1" lang="ru-RU" sz="2800" spc="-1" strike="noStrike">
                <a:solidFill>
                  <a:srgbClr val="3465a4"/>
                </a:solidFill>
                <a:latin typeface="FreeMono"/>
              </a:rPr>
              <a:t>bool</a:t>
            </a:r>
            <a:r>
              <a:rPr b="0" lang="ru-RU" sz="2800" spc="-1" strike="noStrike">
                <a:solidFill>
                  <a:srgbClr val="000000"/>
                </a:solidFill>
                <a:latin typeface="Arial"/>
              </a:rPr>
              <a:t>, </a:t>
            </a:r>
            <a:r>
              <a:rPr b="0" i="1" lang="ru-RU" sz="2800" spc="-1" strike="noStrike">
                <a:solidFill>
                  <a:srgbClr val="000000"/>
                </a:solidFill>
                <a:latin typeface="Arial"/>
              </a:rPr>
              <a:t>пустая строка</a:t>
            </a:r>
            <a:r>
              <a:rPr b="0" lang="ru-RU" sz="2800" spc="-1" strike="noStrike">
                <a:solidFill>
                  <a:srgbClr val="000000"/>
                </a:solidFill>
                <a:latin typeface="Arial"/>
              </a:rPr>
              <a:t> для </a:t>
            </a:r>
            <a:r>
              <a:rPr b="1" lang="ru-RU" sz="2800" spc="-1" strike="noStrike">
                <a:solidFill>
                  <a:srgbClr val="000000"/>
                </a:solidFill>
                <a:latin typeface="FreeMono"/>
              </a:rPr>
              <a:t>string</a:t>
            </a:r>
            <a:r>
              <a:rPr b="0" lang="ru-RU" sz="2800" spc="-1" strike="noStrike">
                <a:solidFill>
                  <a:srgbClr val="000000"/>
                </a:solidFill>
                <a:latin typeface="Arial"/>
              </a:rPr>
              <a:t>, </a:t>
            </a:r>
            <a:r>
              <a:rPr b="1" lang="ru-RU" sz="2800" spc="-1" strike="noStrike">
                <a:solidFill>
                  <a:srgbClr val="000000"/>
                </a:solidFill>
                <a:latin typeface="FreeMono"/>
              </a:rPr>
              <a:t>nil</a:t>
            </a:r>
            <a:r>
              <a:rPr b="0" lang="ru-RU" sz="2800" spc="-1" strike="noStrike">
                <a:solidFill>
                  <a:srgbClr val="000000"/>
                </a:solidFill>
                <a:latin typeface="Arial"/>
              </a:rPr>
              <a:t> для указателя</a:t>
            </a:r>
            <a:endParaRPr b="0" lang="ru-RU" sz="2800" spc="-1" strike="noStrike">
              <a:solidFill>
                <a:srgbClr val="000000"/>
              </a:solidFill>
              <a:latin typeface="Arial"/>
            </a:endParaRPr>
          </a:p>
        </p:txBody>
      </p:sp>
      <p:sp>
        <p:nvSpPr>
          <p:cNvPr id="176" name="PlaceHolder 2"/>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4. Переменные</a:t>
            </a:r>
            <a:endParaRPr b="0" lang="ru-RU" sz="4400" spc="-1" strike="noStrike">
              <a:solidFill>
                <a:srgbClr val="000000"/>
              </a:solidFill>
              <a:latin typeface="Arial"/>
            </a:endParaRPr>
          </a:p>
        </p:txBody>
      </p:sp>
      <p:grpSp>
        <p:nvGrpSpPr>
          <p:cNvPr id="177" name=""/>
          <p:cNvGrpSpPr/>
          <p:nvPr/>
        </p:nvGrpSpPr>
        <p:grpSpPr>
          <a:xfrm>
            <a:off x="7308000" y="1620000"/>
            <a:ext cx="2699280" cy="3779280"/>
            <a:chOff x="7308000" y="1620000"/>
            <a:chExt cx="2699280" cy="3779280"/>
          </a:xfrm>
        </p:grpSpPr>
        <p:sp>
          <p:nvSpPr>
            <p:cNvPr id="178" name=""/>
            <p:cNvSpPr/>
            <p:nvPr/>
          </p:nvSpPr>
          <p:spPr>
            <a:xfrm>
              <a:off x="7308000" y="1620000"/>
              <a:ext cx="2699280" cy="377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var</a:t>
              </a:r>
              <a:r>
                <a:rPr b="1" lang="ru-RU" sz="1200" spc="-1" strike="noStrike">
                  <a:solidFill>
                    <a:srgbClr val="000000"/>
                  </a:solidFill>
                  <a:latin typeface="FreeMono"/>
                  <a:ea typeface="DejaVu Sans"/>
                </a:rPr>
                <a:t> hello </a:t>
              </a:r>
              <a:r>
                <a:rPr b="1" lang="ru-RU" sz="1200" spc="-1" strike="noStrike">
                  <a:solidFill>
                    <a:srgbClr val="3465a4"/>
                  </a:solidFill>
                  <a:latin typeface="FreeMono"/>
                  <a:ea typeface="DejaVu Sans"/>
                </a:rPr>
                <a:t>string</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hello = </a:t>
              </a:r>
              <a:r>
                <a:rPr b="1" lang="ru-RU" sz="1200" spc="-1" strike="noStrike">
                  <a:solidFill>
                    <a:srgbClr val="be480a"/>
                  </a:solidFill>
                  <a:latin typeface="FreeMono"/>
                  <a:ea typeface="DejaVu Sans"/>
                </a:rPr>
                <a:t>"Hello Go!"</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    </a:t>
              </a:r>
              <a:r>
                <a:rPr b="1" lang="ru-RU" sz="1200" spc="-1" strike="noStrike">
                  <a:solidFill>
                    <a:srgbClr val="b47804"/>
                  </a:solidFill>
                  <a:latin typeface="FreeMono"/>
                  <a:ea typeface="DejaVu Sans"/>
                </a:rPr>
                <a:t>var</a:t>
              </a:r>
              <a:r>
                <a:rPr b="1" lang="ru-RU" sz="1200" spc="-1" strike="noStrike">
                  <a:solidFill>
                    <a:srgbClr val="3465a4"/>
                  </a:solidFill>
                  <a:latin typeface="FreeMono"/>
                  <a:ea typeface="DejaVu Sans"/>
                </a:rPr>
                <a:t> </a:t>
              </a:r>
              <a:r>
                <a:rPr b="1" lang="ru-RU" sz="1200" spc="-1" strike="noStrike">
                  <a:solidFill>
                    <a:srgbClr val="000000"/>
                  </a:solidFill>
                  <a:latin typeface="FreeMono"/>
                  <a:ea typeface="DejaVu Sans"/>
                </a:rPr>
                <a:t>symbol</a:t>
              </a:r>
              <a:r>
                <a:rPr b="1" lang="ru-RU" sz="1200" spc="-1" strike="noStrike">
                  <a:solidFill>
                    <a:srgbClr val="3465a4"/>
                  </a:solidFill>
                  <a:latin typeface="FreeMono"/>
                  <a:ea typeface="DejaVu Sans"/>
                </a:rPr>
                <a:t> int32 = </a:t>
              </a:r>
              <a:r>
                <a:rPr b="1" lang="ru-RU" sz="1200" spc="-1" strike="noStrike">
                  <a:solidFill>
                    <a:srgbClr val="00a933"/>
                  </a:solidFill>
                  <a:latin typeface="FreeMono"/>
                  <a:ea typeface="DejaVu Sans"/>
                </a:rPr>
                <a:t>'c'</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var</a:t>
              </a:r>
              <a:r>
                <a:rPr b="1" lang="ru-RU" sz="1200" spc="-1" strike="noStrike">
                  <a:solidFill>
                    <a:srgbClr val="000000"/>
                  </a:solidFill>
                  <a:latin typeface="FreeMono"/>
                  <a:ea typeface="DejaVu Sans"/>
                </a:rPr>
                <a:t> a </a:t>
              </a:r>
              <a:r>
                <a:rPr b="1" lang="ru-RU" sz="1200" spc="-1" strike="noStrike">
                  <a:solidFill>
                    <a:srgbClr val="3465a4"/>
                  </a:solidFill>
                  <a:latin typeface="FreeMono"/>
                  <a:ea typeface="DejaVu Sans"/>
                </a:rPr>
                <a:t>int</a:t>
              </a:r>
              <a:r>
                <a:rPr b="1" lang="ru-RU" sz="1200" spc="-1" strike="noStrike">
                  <a:solidFill>
                    <a:srgbClr val="000000"/>
                  </a:solidFill>
                  <a:latin typeface="FreeMono"/>
                  <a:ea typeface="DejaVu Sans"/>
                </a:rPr>
                <a:t> = </a:t>
              </a:r>
              <a:r>
                <a:rPr b="1" lang="ru-RU" sz="1200" spc="-1" strike="noStrike">
                  <a:solidFill>
                    <a:srgbClr val="00a933"/>
                  </a:solidFill>
                  <a:latin typeface="FreeMono"/>
                  <a:ea typeface="DejaVu Sans"/>
                </a:rPr>
                <a:t>2023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b := 101</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(hello)</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(symbol)</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(a,b)</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179" name=""/>
            <p:cNvSpPr/>
            <p:nvPr/>
          </p:nvSpPr>
          <p:spPr>
            <a:xfrm>
              <a:off x="9055440" y="1620000"/>
              <a:ext cx="951840" cy="83880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p:nvPr>
        </p:nvSpPr>
        <p:spPr>
          <a:xfrm>
            <a:off x="1080000" y="1620000"/>
            <a:ext cx="6119280" cy="3779280"/>
          </a:xfrm>
          <a:prstGeom prst="rect">
            <a:avLst/>
          </a:prstGeom>
          <a:solidFill>
            <a:srgbClr val="ffffff"/>
          </a:solidFill>
          <a:ln w="0">
            <a:noFill/>
          </a:ln>
        </p:spPr>
        <p:txBody>
          <a:bodyPr lIns="0" rIns="0" tIns="0" bIns="0" anchor="t">
            <a:normAutofit fontScale="49000"/>
          </a:bodyPr>
          <a:p>
            <a:pPr marL="211680" indent="-15876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Константы, как и переменные, хранят некоторые данные, но в отличие от переменных значения констант нельзя изменить, они устанавливаются один раз. </a:t>
            </a:r>
            <a:endParaRPr b="0" lang="ru-RU" sz="3200" spc="-1" strike="noStrike">
              <a:solidFill>
                <a:srgbClr val="000000"/>
              </a:solidFill>
              <a:latin typeface="Arial"/>
            </a:endParaRPr>
          </a:p>
          <a:p>
            <a:pPr marL="211680" indent="-15876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Вычисление констант производится во время компиляции. </a:t>
            </a:r>
            <a:endParaRPr b="0" lang="ru-RU" sz="3200" spc="-1" strike="noStrike">
              <a:solidFill>
                <a:srgbClr val="000000"/>
              </a:solidFill>
              <a:latin typeface="Arial"/>
            </a:endParaRPr>
          </a:p>
          <a:p>
            <a:pPr marL="423360" indent="0">
              <a:lnSpc>
                <a:spcPct val="100000"/>
              </a:lnSpc>
              <a:spcBef>
                <a:spcPts val="1134"/>
              </a:spcBef>
              <a:buNone/>
              <a:tabLst>
                <a:tab algn="l" pos="0"/>
              </a:tabLst>
            </a:pPr>
            <a:r>
              <a:rPr b="1" lang="ru-RU" sz="2800" spc="-1" strike="noStrike">
                <a:solidFill>
                  <a:srgbClr val="000000"/>
                </a:solidFill>
                <a:latin typeface="FreeMono"/>
              </a:rPr>
              <a:t>$ </a:t>
            </a:r>
            <a:r>
              <a:rPr b="1" lang="ru-RU" sz="2800" spc="-1" strike="noStrike">
                <a:solidFill>
                  <a:srgbClr val="b47804"/>
                </a:solidFill>
                <a:latin typeface="FreeMono"/>
              </a:rPr>
              <a:t>const</a:t>
            </a:r>
            <a:r>
              <a:rPr b="1" lang="ru-RU" sz="2800" spc="-1" strike="noStrike">
                <a:solidFill>
                  <a:srgbClr val="000000"/>
                </a:solidFill>
                <a:latin typeface="FreeMono"/>
              </a:rPr>
              <a:t> &lt;имя константы&gt; </a:t>
            </a:r>
            <a:r>
              <a:rPr b="1" lang="ru-RU" sz="2800" spc="-1" strike="noStrike">
                <a:solidFill>
                  <a:srgbClr val="3465a4"/>
                </a:solidFill>
                <a:latin typeface="FreeMono"/>
              </a:rPr>
              <a:t>&lt;тип константы&gt;</a:t>
            </a:r>
            <a:endParaRPr b="0" lang="ru-RU" sz="2800" spc="-1" strike="noStrike">
              <a:solidFill>
                <a:srgbClr val="000000"/>
              </a:solidFill>
              <a:latin typeface="Arial"/>
            </a:endParaRPr>
          </a:p>
          <a:p>
            <a:pPr marL="211680" indent="-158760">
              <a:lnSpc>
                <a:spcPct val="100000"/>
              </a:lnSpc>
              <a:spcBef>
                <a:spcPts val="1417"/>
              </a:spcBef>
              <a:buClr>
                <a:srgbClr val="000000"/>
              </a:buClr>
              <a:buSzPct val="45000"/>
              <a:buFont typeface="Wingdings" charset="2"/>
              <a:buChar char=""/>
              <a:tabLst>
                <a:tab algn="l" pos="0"/>
              </a:tabLst>
            </a:pPr>
            <a:r>
              <a:rPr b="0" lang="ru-RU" sz="3200" spc="-1" strike="noStrike">
                <a:solidFill>
                  <a:srgbClr val="000000"/>
                </a:solidFill>
                <a:latin typeface="Arial"/>
              </a:rPr>
              <a:t>Если у константы не указан тип, то он выводится неявно на основании того значения, которым инициализируется константа</a:t>
            </a:r>
            <a:endParaRPr b="0" lang="ru-RU" sz="3200" spc="-1" strike="noStrike">
              <a:solidFill>
                <a:srgbClr val="000000"/>
              </a:solidFill>
              <a:latin typeface="Arial"/>
            </a:endParaRPr>
          </a:p>
          <a:p>
            <a:pPr marL="211680" indent="-158760">
              <a:lnSpc>
                <a:spcPct val="100000"/>
              </a:lnSpc>
              <a:spcBef>
                <a:spcPts val="1417"/>
              </a:spcBef>
              <a:buClr>
                <a:srgbClr val="000000"/>
              </a:buClr>
              <a:buSzPct val="45000"/>
              <a:buFont typeface="Wingdings" charset="2"/>
              <a:buChar char=""/>
              <a:tabLst>
                <a:tab algn="l" pos="0"/>
              </a:tabLst>
            </a:pPr>
            <a:r>
              <a:rPr b="0" lang="ru-RU" sz="3200" spc="-1" strike="noStrike">
                <a:solidFill>
                  <a:srgbClr val="000000"/>
                </a:solidFill>
                <a:latin typeface="Arial"/>
              </a:rPr>
              <a:t>В то же время необходимо обязательно инициализировать константу начальным значением при ее объявлении.</a:t>
            </a:r>
            <a:endParaRPr b="0" lang="ru-RU" sz="3200" spc="-1" strike="noStrike">
              <a:solidFill>
                <a:srgbClr val="000000"/>
              </a:solidFill>
              <a:latin typeface="Arial"/>
            </a:endParaRPr>
          </a:p>
          <a:p>
            <a:pPr marL="211680" indent="-158760">
              <a:lnSpc>
                <a:spcPct val="100000"/>
              </a:lnSpc>
              <a:spcBef>
                <a:spcPts val="1417"/>
              </a:spcBef>
              <a:buClr>
                <a:srgbClr val="000000"/>
              </a:buClr>
              <a:buSzPct val="45000"/>
              <a:buFont typeface="Wingdings" charset="2"/>
              <a:buChar char=""/>
              <a:tabLst>
                <a:tab algn="l" pos="0"/>
              </a:tabLst>
            </a:pPr>
            <a:r>
              <a:rPr b="0" lang="ru-RU" sz="3200" spc="-1" strike="noStrike">
                <a:solidFill>
                  <a:srgbClr val="000000"/>
                </a:solidFill>
                <a:latin typeface="Arial"/>
              </a:rPr>
              <a:t>Константы можно инициализировать только константными значениями, например, литералами типа чисел или строк, или значениями других констант. Но инициализировать константу значением переменной нельзя</a:t>
            </a:r>
            <a:endParaRPr b="0" lang="ru-RU" sz="3200" spc="-1" strike="noStrike">
              <a:solidFill>
                <a:srgbClr val="000000"/>
              </a:solidFill>
              <a:latin typeface="Arial"/>
            </a:endParaRPr>
          </a:p>
        </p:txBody>
      </p:sp>
      <p:sp>
        <p:nvSpPr>
          <p:cNvPr id="181" name="PlaceHolder 2"/>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Константы</a:t>
            </a:r>
            <a:endParaRPr b="0" lang="ru-RU" sz="4400" spc="-1" strike="noStrike">
              <a:solidFill>
                <a:srgbClr val="000000"/>
              </a:solidFill>
              <a:latin typeface="Arial"/>
            </a:endParaRPr>
          </a:p>
        </p:txBody>
      </p:sp>
      <p:grpSp>
        <p:nvGrpSpPr>
          <p:cNvPr id="182" name=""/>
          <p:cNvGrpSpPr/>
          <p:nvPr/>
        </p:nvGrpSpPr>
        <p:grpSpPr>
          <a:xfrm>
            <a:off x="7308000" y="1620000"/>
            <a:ext cx="2699280" cy="3779280"/>
            <a:chOff x="7308000" y="1620000"/>
            <a:chExt cx="2699280" cy="3779280"/>
          </a:xfrm>
        </p:grpSpPr>
        <p:sp>
          <p:nvSpPr>
            <p:cNvPr id="183" name=""/>
            <p:cNvSpPr/>
            <p:nvPr/>
          </p:nvSpPr>
          <p:spPr>
            <a:xfrm>
              <a:off x="7308000" y="1620000"/>
              <a:ext cx="2699280" cy="377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const</a:t>
              </a:r>
              <a:r>
                <a:rPr b="1" lang="ru-RU" sz="1200" spc="-1" strike="noStrike">
                  <a:solidFill>
                    <a:srgbClr val="000000"/>
                  </a:solidFill>
                  <a:latin typeface="FreeMono"/>
                  <a:ea typeface="DejaVu Sans"/>
                </a:rPr>
                <a:t> pi </a:t>
              </a:r>
              <a:r>
                <a:rPr b="1" lang="ru-RU" sz="1200" spc="-1" strike="noStrike">
                  <a:solidFill>
                    <a:srgbClr val="3465a4"/>
                  </a:solidFill>
                  <a:latin typeface="FreeMono"/>
                  <a:ea typeface="DejaVu Sans"/>
                </a:rPr>
                <a:t>float64 = 3.1415</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pi = 3.1 </a:t>
              </a:r>
              <a:r>
                <a:rPr b="1" lang="ru-RU" sz="1200" spc="-1" strike="noStrike">
                  <a:solidFill>
                    <a:srgbClr val="ff4000"/>
                  </a:solidFill>
                  <a:latin typeface="FreeMono"/>
                  <a:ea typeface="DejaVu Sans"/>
                </a:rPr>
                <a:t>// Ошибка</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    </a:t>
              </a:r>
              <a:r>
                <a:rPr b="1" lang="ru-RU" sz="1200" spc="-1" strike="noStrike">
                  <a:solidFill>
                    <a:srgbClr val="b47804"/>
                  </a:solidFill>
                  <a:latin typeface="FreeMono"/>
                  <a:ea typeface="DejaVu Sans"/>
                </a:rPr>
                <a:t>const</a:t>
              </a:r>
              <a:r>
                <a:rPr b="1" lang="ru-RU" sz="1200" spc="-1" strike="noStrike">
                  <a:solidFill>
                    <a:srgbClr val="3465a4"/>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      </a:t>
              </a:r>
              <a:r>
                <a:rPr b="1" lang="ru-RU" sz="1200" spc="-1" strike="noStrike">
                  <a:solidFill>
                    <a:srgbClr val="000000"/>
                  </a:solidFill>
                  <a:latin typeface="FreeMono"/>
                  <a:ea typeface="DejaVu Sans"/>
                </a:rPr>
                <a:t>pi</a:t>
              </a:r>
              <a:r>
                <a:rPr b="1" lang="ru-RU" sz="1200" spc="-1" strike="noStrike">
                  <a:solidFill>
                    <a:srgbClr val="3465a4"/>
                  </a:solidFill>
                  <a:latin typeface="FreeMono"/>
                  <a:ea typeface="DejaVu Sans"/>
                </a:rPr>
                <a:t> float64 = 3.1415</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      </a:t>
              </a:r>
              <a:r>
                <a:rPr b="1" lang="ru-RU" sz="1200" spc="-1" strike="noStrike">
                  <a:solidFill>
                    <a:srgbClr val="000000"/>
                  </a:solidFill>
                  <a:latin typeface="FreeMono"/>
                  <a:ea typeface="DejaVu Sans"/>
                </a:rPr>
                <a:t>e</a:t>
              </a:r>
              <a:r>
                <a:rPr b="1" lang="ru-RU" sz="1200" spc="-1" strike="noStrike">
                  <a:solidFill>
                    <a:srgbClr val="3465a4"/>
                  </a:solidFill>
                  <a:latin typeface="FreeMono"/>
                  <a:ea typeface="DejaVu Sans"/>
                </a:rPr>
                <a:t> float64 = 2.7182</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    </a:t>
              </a:r>
              <a:r>
                <a:rPr b="1" lang="ru-RU" sz="1200" spc="-1" strike="noStrike">
                  <a:solidFill>
                    <a:srgbClr val="3465a4"/>
                  </a:solidFill>
                  <a:latin typeface="FreeMono"/>
                  <a:ea typeface="DejaVu Sans"/>
                </a:rPr>
                <a:t>)</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    </a:t>
              </a:r>
              <a:r>
                <a:rPr b="1" lang="ru-RU" sz="1200" spc="-1" strike="noStrike">
                  <a:solidFill>
                    <a:srgbClr val="b47804"/>
                  </a:solidFill>
                  <a:latin typeface="FreeMono"/>
                  <a:ea typeface="DejaVu Sans"/>
                </a:rPr>
                <a:t>const</a:t>
              </a:r>
              <a:r>
                <a:rPr b="1" lang="ru-RU" sz="1200" spc="-1" strike="noStrike">
                  <a:solidFill>
                    <a:srgbClr val="3465a4"/>
                  </a:solidFill>
                  <a:latin typeface="FreeMono"/>
                  <a:ea typeface="DejaVu Sans"/>
                </a:rPr>
                <a:t> </a:t>
              </a:r>
              <a:r>
                <a:rPr b="1" lang="ru-RU" sz="1200" spc="-1" strike="noStrike">
                  <a:solidFill>
                    <a:srgbClr val="000000"/>
                  </a:solidFill>
                  <a:latin typeface="FreeMono"/>
                  <a:ea typeface="DejaVu Sans"/>
                </a:rPr>
                <a:t>pi,e</a:t>
              </a:r>
              <a:r>
                <a:rPr b="1" lang="ru-RU" sz="1200" spc="-1" strike="noStrike">
                  <a:solidFill>
                    <a:srgbClr val="3465a4"/>
                  </a:solidFill>
                  <a:latin typeface="FreeMono"/>
                  <a:ea typeface="DejaVu Sans"/>
                </a:rPr>
                <a:t> = 3.14, 2.72</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    </a:t>
              </a:r>
              <a:r>
                <a:rPr b="1" lang="ru-RU" sz="1200" spc="-1" strike="noStrike">
                  <a:solidFill>
                    <a:srgbClr val="b47804"/>
                  </a:solidFill>
                  <a:latin typeface="FreeMono"/>
                  <a:ea typeface="DejaVu Sans"/>
                </a:rPr>
                <a:t>const</a:t>
              </a:r>
              <a:r>
                <a:rPr b="1" lang="ru-RU" sz="1200" spc="-1" strike="noStrike">
                  <a:solidFill>
                    <a:srgbClr val="3465a4"/>
                  </a:solidFill>
                  <a:latin typeface="FreeMono"/>
                  <a:ea typeface="DejaVu Sans"/>
                </a:rPr>
                <a:t> n int </a:t>
              </a:r>
              <a:r>
                <a:rPr b="1" lang="ru-RU" sz="1200" spc="-1" strike="noStrike">
                  <a:solidFill>
                    <a:srgbClr val="ff4000"/>
                  </a:solidFill>
                  <a:latin typeface="FreeMono"/>
                  <a:ea typeface="DejaVu Sans"/>
                </a:rPr>
                <a:t>// Ошибка</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var</a:t>
              </a:r>
              <a:r>
                <a:rPr b="1" lang="ru-RU" sz="1200" spc="-1" strike="noStrike">
                  <a:solidFill>
                    <a:srgbClr val="000000"/>
                  </a:solidFill>
                  <a:latin typeface="FreeMono"/>
                  <a:ea typeface="DejaVu Sans"/>
                </a:rPr>
                <a:t> m </a:t>
              </a:r>
              <a:r>
                <a:rPr b="1" lang="ru-RU" sz="1200" spc="-1" strike="noStrike">
                  <a:solidFill>
                    <a:srgbClr val="3465a4"/>
                  </a:solidFill>
                  <a:latin typeface="FreeMono"/>
                  <a:ea typeface="DejaVu Sans"/>
                </a:rPr>
                <a:t>int</a:t>
              </a:r>
              <a:r>
                <a:rPr b="1" lang="ru-RU" sz="1200" spc="-1" strike="noStrike">
                  <a:solidFill>
                    <a:srgbClr val="000000"/>
                  </a:solidFill>
                  <a:latin typeface="FreeMono"/>
                  <a:ea typeface="DejaVu Sans"/>
                </a:rPr>
                <a:t> = 7</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const</a:t>
              </a:r>
              <a:r>
                <a:rPr b="1" lang="ru-RU" sz="1200" spc="-1" strike="noStrike">
                  <a:solidFill>
                    <a:srgbClr val="000000"/>
                  </a:solidFill>
                  <a:latin typeface="FreeMono"/>
                  <a:ea typeface="DejaVu Sans"/>
                </a:rPr>
                <a:t> k = m </a:t>
              </a:r>
              <a:r>
                <a:rPr b="1" lang="ru-RU" sz="1200" spc="-1" strike="noStrike">
                  <a:solidFill>
                    <a:srgbClr val="ff4000"/>
                  </a:solidFill>
                  <a:latin typeface="FreeMono"/>
                  <a:ea typeface="DejaVu Sans"/>
                </a:rPr>
                <a:t>// Ошибка</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184" name=""/>
            <p:cNvSpPr/>
            <p:nvPr/>
          </p:nvSpPr>
          <p:spPr>
            <a:xfrm>
              <a:off x="9055440" y="1620000"/>
              <a:ext cx="951840" cy="83880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1080000" y="1620000"/>
            <a:ext cx="6119280" cy="3779280"/>
          </a:xfrm>
          <a:prstGeom prst="rect">
            <a:avLst/>
          </a:prstGeom>
          <a:solidFill>
            <a:srgbClr val="ffffff"/>
          </a:solidFill>
          <a:ln w="0">
            <a:noFill/>
          </a:ln>
        </p:spPr>
        <p:txBody>
          <a:bodyPr lIns="0" rIns="0" tIns="0" bIns="0" anchor="t">
            <a:normAutofit fontScale="56000"/>
          </a:bodyPr>
          <a:p>
            <a:pPr marL="241920" indent="-18144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iota идентификатор Go используется в объявлениях констант для упрощения определений увеличивающихся чисел</a:t>
            </a:r>
            <a:endParaRPr b="0" lang="ru-RU" sz="3200" spc="-1" strike="noStrike">
              <a:solidFill>
                <a:srgbClr val="000000"/>
              </a:solidFill>
              <a:latin typeface="Arial"/>
            </a:endParaRPr>
          </a:p>
          <a:p>
            <a:pPr marL="241920" indent="-18144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В объявлении константы предварительно объявленный идентификатор iota представляет последовательные не типизированные целочисленные константы. Его значение является индексом соответствующего ConstSpec в объявлении константы, начиная с нуля. Поскольку он может использоваться в выражениях, он обеспечивает общность, выходящую за рамки простых перечислений. Его можно использовать для построения набора связанных констант</a:t>
            </a:r>
            <a:endParaRPr b="0" lang="ru-RU" sz="3200" spc="-1" strike="noStrike">
              <a:solidFill>
                <a:srgbClr val="000000"/>
              </a:solidFill>
              <a:latin typeface="Arial"/>
            </a:endParaRPr>
          </a:p>
        </p:txBody>
      </p:sp>
      <p:sp>
        <p:nvSpPr>
          <p:cNvPr id="186" name="PlaceHolder 2"/>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iota</a:t>
            </a:r>
            <a:endParaRPr b="0" lang="ru-RU" sz="4400" spc="-1" strike="noStrike">
              <a:solidFill>
                <a:srgbClr val="000000"/>
              </a:solidFill>
              <a:latin typeface="Arial"/>
            </a:endParaRPr>
          </a:p>
        </p:txBody>
      </p:sp>
      <p:grpSp>
        <p:nvGrpSpPr>
          <p:cNvPr id="187" name=""/>
          <p:cNvGrpSpPr/>
          <p:nvPr/>
        </p:nvGrpSpPr>
        <p:grpSpPr>
          <a:xfrm>
            <a:off x="7308000" y="1620000"/>
            <a:ext cx="2699280" cy="3779280"/>
            <a:chOff x="7308000" y="1620000"/>
            <a:chExt cx="2699280" cy="3779280"/>
          </a:xfrm>
        </p:grpSpPr>
        <p:sp>
          <p:nvSpPr>
            <p:cNvPr id="188" name=""/>
            <p:cNvSpPr/>
            <p:nvPr/>
          </p:nvSpPr>
          <p:spPr>
            <a:xfrm>
              <a:off x="7308000" y="1620000"/>
              <a:ext cx="2699280" cy="377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be480a"/>
                  </a:solidFill>
                  <a:latin typeface="FreeMono"/>
                  <a:ea typeface="DejaVu Sans"/>
                </a:rPr>
                <a:t>const (</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Sunday = </a:t>
              </a:r>
              <a:r>
                <a:rPr b="1" lang="ru-RU" sz="1200" spc="-1" strike="noStrike">
                  <a:solidFill>
                    <a:srgbClr val="b47804"/>
                  </a:solidFill>
                  <a:latin typeface="FreeMono"/>
                  <a:ea typeface="DejaVu Sans"/>
                </a:rPr>
                <a:t>iota</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Monday</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Tuesday</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Wednesday</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Thursday</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Friday</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Saturday</a:t>
              </a:r>
              <a:endParaRPr b="0" lang="ru-RU" sz="1200" spc="-1" strike="noStrike">
                <a:solidFill>
                  <a:srgbClr val="000000"/>
                </a:solidFill>
                <a:latin typeface="Arial"/>
              </a:endParaRPr>
            </a:p>
            <a:p>
              <a:pPr>
                <a:lnSpc>
                  <a:spcPct val="100000"/>
                </a:lnSpc>
              </a:pPr>
              <a:r>
                <a:rPr b="1" lang="ru-RU" sz="1200" spc="-1" strike="noStrike">
                  <a:solidFill>
                    <a:srgbClr val="be480a"/>
                  </a:solidFill>
                  <a:latin typeface="FreeMono"/>
                  <a:ea typeface="DejaVu Sans"/>
                </a:rPr>
                <a: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(Sunday)   // вывод 0</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(Saturday) // вывод 6</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189" name=""/>
            <p:cNvSpPr/>
            <p:nvPr/>
          </p:nvSpPr>
          <p:spPr>
            <a:xfrm>
              <a:off x="9055440" y="1620000"/>
              <a:ext cx="951840" cy="83880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1080000" y="1620000"/>
            <a:ext cx="6119280" cy="3779280"/>
          </a:xfrm>
          <a:prstGeom prst="rect">
            <a:avLst/>
          </a:prstGeom>
          <a:solidFill>
            <a:srgbClr val="ffffff"/>
          </a:solidFill>
          <a:ln w="0">
            <a:noFill/>
          </a:ln>
        </p:spPr>
        <p:txBody>
          <a:bodyPr lIns="0" rIns="0" tIns="0" bIns="0" anchor="t">
            <a:normAutofit fontScale="61000"/>
          </a:bodyPr>
          <a:p>
            <a:pPr marL="263520" indent="-19764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Комментарии служат для описания действий, которые производит программа или какие-то ее части. При компиляции комментарии не учитываются и не оказывают никакого влияния на работу приложения. Комментарии бывают однострочными и многострочными.</a:t>
            </a:r>
            <a:endParaRPr b="0" lang="ru-RU" sz="3200" spc="-1" strike="noStrike">
              <a:solidFill>
                <a:srgbClr val="000000"/>
              </a:solidFill>
              <a:latin typeface="Arial"/>
            </a:endParaRPr>
          </a:p>
          <a:p>
            <a:pPr marL="263520" indent="-19764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Однострочный комментарий располагается в одну строку после двойного слеша (//). Все, что идет после этих символов, воспринимается компилятором как комментарий. Многострочный комментарий заключается между символами /* и */ и может занимать несколько строк:</a:t>
            </a:r>
            <a:endParaRPr b="0" lang="ru-RU" sz="3200" spc="-1" strike="noStrike">
              <a:solidFill>
                <a:srgbClr val="000000"/>
              </a:solidFill>
              <a:latin typeface="Arial"/>
            </a:endParaRPr>
          </a:p>
        </p:txBody>
      </p:sp>
      <p:sp>
        <p:nvSpPr>
          <p:cNvPr id="191" name="PlaceHolder 2"/>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Комментарии</a:t>
            </a:r>
            <a:endParaRPr b="0" lang="ru-RU" sz="4400" spc="-1" strike="noStrike">
              <a:solidFill>
                <a:srgbClr val="000000"/>
              </a:solidFill>
              <a:latin typeface="Arial"/>
            </a:endParaRPr>
          </a:p>
        </p:txBody>
      </p:sp>
      <p:grpSp>
        <p:nvGrpSpPr>
          <p:cNvPr id="192" name=""/>
          <p:cNvGrpSpPr/>
          <p:nvPr/>
        </p:nvGrpSpPr>
        <p:grpSpPr>
          <a:xfrm>
            <a:off x="7308000" y="1620000"/>
            <a:ext cx="2699280" cy="3779280"/>
            <a:chOff x="7308000" y="1620000"/>
            <a:chExt cx="2699280" cy="3779280"/>
          </a:xfrm>
        </p:grpSpPr>
        <p:sp>
          <p:nvSpPr>
            <p:cNvPr id="193" name=""/>
            <p:cNvSpPr/>
            <p:nvPr/>
          </p:nvSpPr>
          <p:spPr>
            <a:xfrm>
              <a:off x="7308000" y="1620000"/>
              <a:ext cx="2699280" cy="377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Первая программа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на языке Go</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package main    // определение пакета для текущего файла</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import "fmt"    // подключение пакета fmt</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определение функции main</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func main()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fmt.Println("Hello Go!")    // вывод строки на консоль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p:txBody>
        </p:sp>
        <p:sp>
          <p:nvSpPr>
            <p:cNvPr id="194" name=""/>
            <p:cNvSpPr/>
            <p:nvPr/>
          </p:nvSpPr>
          <p:spPr>
            <a:xfrm>
              <a:off x="9055440" y="1620000"/>
              <a:ext cx="951840" cy="83880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p:nvPr>
        </p:nvSpPr>
        <p:spPr>
          <a:xfrm>
            <a:off x="1080000" y="1620000"/>
            <a:ext cx="6119280" cy="3779280"/>
          </a:xfrm>
          <a:prstGeom prst="rect">
            <a:avLst/>
          </a:prstGeom>
          <a:solidFill>
            <a:srgbClr val="ffffff"/>
          </a:solidFill>
          <a:ln w="0">
            <a:noFill/>
          </a:ln>
        </p:spPr>
        <p:txBody>
          <a:bodyPr lIns="0" rIns="0" tIns="0" bIns="0" anchor="t">
            <a:normAutofit fontScale="84000"/>
          </a:bodyPr>
          <a:p>
            <a:pPr indent="0">
              <a:lnSpc>
                <a:spcPct val="100000"/>
              </a:lnSpc>
              <a:spcBef>
                <a:spcPts val="1417"/>
              </a:spcBef>
              <a:buNone/>
              <a:tabLst>
                <a:tab algn="l" pos="0"/>
              </a:tabLst>
            </a:pPr>
            <a:r>
              <a:rPr b="0" lang="ru-RU" sz="3200" spc="-1" strike="noStrike">
                <a:solidFill>
                  <a:srgbClr val="000000"/>
                </a:solidFill>
                <a:latin typeface="Arial"/>
              </a:rPr>
              <a:t>+ сложение</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вычитание</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умножение</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деление</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возвращает остаток от деления</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x++ постфиксный инкремент</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x-- постфиксный декремент</a:t>
            </a:r>
            <a:endParaRPr b="0" lang="ru-RU" sz="3200" spc="-1" strike="noStrike">
              <a:solidFill>
                <a:srgbClr val="000000"/>
              </a:solidFill>
              <a:latin typeface="Arial"/>
            </a:endParaRPr>
          </a:p>
          <a:p>
            <a:pPr indent="0">
              <a:lnSpc>
                <a:spcPct val="100000"/>
              </a:lnSpc>
              <a:spcBef>
                <a:spcPts val="1417"/>
              </a:spcBef>
              <a:buNone/>
              <a:tabLst>
                <a:tab algn="l" pos="0"/>
              </a:tabLst>
            </a:pPr>
            <a:endParaRPr b="0" lang="ru-RU" sz="3200" spc="-1" strike="noStrike">
              <a:solidFill>
                <a:srgbClr val="000000"/>
              </a:solidFill>
              <a:latin typeface="Arial"/>
            </a:endParaRPr>
          </a:p>
        </p:txBody>
      </p:sp>
      <p:sp>
        <p:nvSpPr>
          <p:cNvPr id="196" name="PlaceHolder 2"/>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5. Арифметические операции</a:t>
            </a:r>
            <a:endParaRPr b="0" lang="ru-RU" sz="4400" spc="-1" strike="noStrike">
              <a:solidFill>
                <a:srgbClr val="000000"/>
              </a:solidFill>
              <a:latin typeface="Arial"/>
            </a:endParaRPr>
          </a:p>
        </p:txBody>
      </p:sp>
      <p:grpSp>
        <p:nvGrpSpPr>
          <p:cNvPr id="197" name=""/>
          <p:cNvGrpSpPr/>
          <p:nvPr/>
        </p:nvGrpSpPr>
        <p:grpSpPr>
          <a:xfrm>
            <a:off x="7308000" y="1800000"/>
            <a:ext cx="2699280" cy="3419280"/>
            <a:chOff x="7308000" y="1800000"/>
            <a:chExt cx="2699280" cy="3419280"/>
          </a:xfrm>
        </p:grpSpPr>
        <p:sp>
          <p:nvSpPr>
            <p:cNvPr id="198" name=""/>
            <p:cNvSpPr/>
            <p:nvPr/>
          </p:nvSpPr>
          <p:spPr>
            <a:xfrm>
              <a:off x="7308000" y="1800000"/>
              <a:ext cx="2699280" cy="341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 := 100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b := 10</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c := a + b // с = 110</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c = a * b  // с = 1000</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c = a - b // с = 90</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c = a / b  // с = 10</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c++</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c--</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k int = 10/7 // 1</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m float32 = 10.0/6</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c int = 7 % 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199" name=""/>
            <p:cNvSpPr/>
            <p:nvPr/>
          </p:nvSpPr>
          <p:spPr>
            <a:xfrm>
              <a:off x="9055440" y="1800000"/>
              <a:ext cx="951840" cy="75888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Чтение данных с консоли</a:t>
            </a:r>
            <a:endParaRPr b="0" lang="ru-RU" sz="4400" spc="-1" strike="noStrike">
              <a:solidFill>
                <a:srgbClr val="000000"/>
              </a:solidFill>
              <a:latin typeface="Arial"/>
            </a:endParaRPr>
          </a:p>
        </p:txBody>
      </p:sp>
      <p:sp>
        <p:nvSpPr>
          <p:cNvPr id="201" name="PlaceHolder 2"/>
          <p:cNvSpPr>
            <a:spLocks noGrp="1"/>
          </p:cNvSpPr>
          <p:nvPr>
            <p:ph/>
          </p:nvPr>
        </p:nvSpPr>
        <p:spPr>
          <a:xfrm>
            <a:off x="1440000" y="1620000"/>
            <a:ext cx="5759280" cy="3239280"/>
          </a:xfrm>
          <a:prstGeom prst="rect">
            <a:avLst/>
          </a:prstGeom>
          <a:solidFill>
            <a:srgbClr val="ffffff"/>
          </a:solidFill>
          <a:ln w="0">
            <a:noFill/>
          </a:ln>
        </p:spPr>
        <p:txBody>
          <a:bodyPr lIns="0" rIns="0" tIns="0" bIns="0" anchor="t">
            <a:normAutofit fontScale="51000"/>
          </a:bodyPr>
          <a:p>
            <a:pPr marL="220320" indent="-16524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Метод </a:t>
            </a:r>
            <a:r>
              <a:rPr b="1" lang="ru-RU" sz="3200" spc="-1" strike="noStrike">
                <a:solidFill>
                  <a:srgbClr val="3465a4"/>
                </a:solidFill>
                <a:latin typeface="FreeMono"/>
              </a:rPr>
              <a:t>fmt</a:t>
            </a:r>
            <a:r>
              <a:rPr b="1" lang="ru-RU" sz="3200" spc="-1" strike="noStrike">
                <a:solidFill>
                  <a:srgbClr val="000000"/>
                </a:solidFill>
                <a:latin typeface="FreeMono"/>
              </a:rPr>
              <a:t>.</a:t>
            </a:r>
            <a:r>
              <a:rPr b="1" lang="ru-RU" sz="3200" spc="-1" strike="noStrike">
                <a:solidFill>
                  <a:srgbClr val="b47804"/>
                </a:solidFill>
                <a:latin typeface="FreeMono"/>
              </a:rPr>
              <a:t>Scan</a:t>
            </a:r>
            <a:r>
              <a:rPr b="1" lang="ru-RU" sz="3200" spc="-1" strike="noStrike">
                <a:solidFill>
                  <a:srgbClr val="000000"/>
                </a:solidFill>
                <a:latin typeface="FreeMono"/>
              </a:rPr>
              <a:t>(</a:t>
            </a:r>
            <a:r>
              <a:rPr b="1" lang="ru-RU" sz="3200" spc="-1" strike="noStrike">
                <a:solidFill>
                  <a:srgbClr val="00a933"/>
                </a:solidFill>
                <a:latin typeface="FreeMono"/>
              </a:rPr>
              <a:t>&amp;a</a:t>
            </a:r>
            <a:r>
              <a:rPr b="1" lang="ru-RU" sz="3200" spc="-1" strike="noStrike">
                <a:solidFill>
                  <a:srgbClr val="000000"/>
                </a:solidFill>
                <a:latin typeface="FreeMono"/>
              </a:rPr>
              <a:t>)</a:t>
            </a:r>
            <a:r>
              <a:rPr b="0" lang="ru-RU" sz="3200" spc="-1" strike="noStrike">
                <a:solidFill>
                  <a:srgbClr val="000000"/>
                </a:solidFill>
                <a:latin typeface="Arial"/>
              </a:rPr>
              <a:t>, где </a:t>
            </a:r>
            <a:r>
              <a:rPr b="1" lang="ru-RU" sz="3200" spc="-1" strike="noStrike">
                <a:solidFill>
                  <a:srgbClr val="00a933"/>
                </a:solidFill>
                <a:latin typeface="FreeMono"/>
              </a:rPr>
              <a:t>&amp;a</a:t>
            </a:r>
            <a:r>
              <a:rPr b="0" lang="ru-RU" sz="3200" spc="-1" strike="noStrike">
                <a:solidFill>
                  <a:srgbClr val="000000"/>
                </a:solidFill>
                <a:latin typeface="Arial"/>
              </a:rPr>
              <a:t> - ссылка (более точно - адрес) на переменную </a:t>
            </a:r>
            <a:r>
              <a:rPr b="1" lang="ru-RU" sz="3200" spc="-1" strike="noStrike">
                <a:solidFill>
                  <a:srgbClr val="00a933"/>
                </a:solidFill>
                <a:latin typeface="FreeMono"/>
              </a:rPr>
              <a:t>a</a:t>
            </a:r>
            <a:endParaRPr b="0" lang="ru-RU" sz="3200" spc="-1" strike="noStrike">
              <a:solidFill>
                <a:srgbClr val="000000"/>
              </a:solidFill>
              <a:latin typeface="Arial"/>
            </a:endParaRPr>
          </a:p>
          <a:p>
            <a:pPr marL="220320" indent="-16524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ea typeface="DejaVu Sans"/>
              </a:rPr>
              <a:t>Метод </a:t>
            </a:r>
            <a:r>
              <a:rPr b="1" lang="ru-RU" sz="3200" spc="-1" strike="noStrike">
                <a:solidFill>
                  <a:srgbClr val="3465a4"/>
                </a:solidFill>
                <a:latin typeface="FreeMono"/>
                <a:ea typeface="DejaVu Sans"/>
              </a:rPr>
              <a:t>fmt</a:t>
            </a:r>
            <a:r>
              <a:rPr b="1" lang="ru-RU" sz="3200" spc="-1" strike="noStrike">
                <a:solidFill>
                  <a:srgbClr val="00a933"/>
                </a:solidFill>
                <a:latin typeface="FreeMono"/>
                <a:ea typeface="DejaVu Sans"/>
              </a:rPr>
              <a:t>.</a:t>
            </a:r>
            <a:r>
              <a:rPr b="1" lang="ru-RU" sz="3200" spc="-1" strike="noStrike">
                <a:solidFill>
                  <a:srgbClr val="b47804"/>
                </a:solidFill>
                <a:latin typeface="FreeMono"/>
                <a:ea typeface="DejaVu Sans"/>
              </a:rPr>
              <a:t>Scanf</a:t>
            </a:r>
            <a:r>
              <a:rPr b="1" lang="ru-RU" sz="3200" spc="-1" strike="noStrike">
                <a:solidFill>
                  <a:srgbClr val="00a933"/>
                </a:solidFill>
                <a:latin typeface="FreeMono"/>
                <a:ea typeface="DejaVu Sans"/>
              </a:rPr>
              <a:t>(%format,&amp;a), </a:t>
            </a:r>
            <a:r>
              <a:rPr b="0" lang="ru-RU" sz="3200" spc="-1" strike="noStrike">
                <a:solidFill>
                  <a:srgbClr val="000000"/>
                </a:solidFill>
                <a:latin typeface="Arial"/>
                <a:ea typeface="DejaVu Sans"/>
              </a:rPr>
              <a:t>где </a:t>
            </a:r>
            <a:r>
              <a:rPr b="0" lang="ru-RU" sz="3200" spc="-1" strike="noStrike">
                <a:solidFill>
                  <a:srgbClr val="00a933"/>
                </a:solidFill>
                <a:latin typeface="Arial"/>
                <a:ea typeface="DejaVu Sans"/>
              </a:rPr>
              <a:t>%format — </a:t>
            </a:r>
            <a:r>
              <a:rPr b="0" lang="ru-RU" sz="3200" spc="-1" strike="noStrike">
                <a:solidFill>
                  <a:srgbClr val="000000"/>
                </a:solidFill>
                <a:latin typeface="Arial"/>
                <a:ea typeface="DejaVu Sans"/>
              </a:rPr>
              <a:t>тип данных, </a:t>
            </a:r>
            <a:r>
              <a:rPr b="0" lang="ru-RU" sz="3200" spc="-1" strike="noStrike">
                <a:solidFill>
                  <a:srgbClr val="00a933"/>
                </a:solidFill>
                <a:latin typeface="Arial"/>
                <a:ea typeface="DejaVu Sans"/>
              </a:rPr>
              <a:t>&amp;a - </a:t>
            </a:r>
            <a:r>
              <a:rPr b="0" lang="ru-RU" sz="3200" spc="-1" strike="noStrike">
                <a:solidFill>
                  <a:srgbClr val="000000"/>
                </a:solidFill>
                <a:latin typeface="Arial"/>
                <a:ea typeface="DejaVu Sans"/>
              </a:rPr>
              <a:t>ссылка на переменную</a:t>
            </a:r>
            <a:r>
              <a:rPr b="0" lang="ru-RU" sz="3200" spc="-1" strike="noStrike">
                <a:solidFill>
                  <a:srgbClr val="00a933"/>
                </a:solidFill>
                <a:latin typeface="Arial"/>
                <a:ea typeface="DejaVu Sans"/>
              </a:rPr>
              <a:t> a</a:t>
            </a:r>
            <a:endParaRPr b="0" lang="ru-RU" sz="3200" spc="-1" strike="noStrike">
              <a:solidFill>
                <a:srgbClr val="000000"/>
              </a:solidFill>
              <a:latin typeface="Arial"/>
            </a:endParaRPr>
          </a:p>
          <a:p>
            <a:pPr marL="220320" indent="-16524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ea typeface="DejaVu Sans"/>
              </a:rPr>
              <a:t>Если проще, то введённое число запишется из консоли прямиком в эту переменную и там будет храниться, пока не понадобится её куда-нибудь пристроить/поменять.</a:t>
            </a:r>
            <a:endParaRPr b="0" lang="ru-RU" sz="3200" spc="-1" strike="noStrike">
              <a:solidFill>
                <a:srgbClr val="000000"/>
              </a:solidFill>
              <a:latin typeface="Arial"/>
            </a:endParaRPr>
          </a:p>
          <a:p>
            <a:pPr marL="220320" indent="-16524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ea typeface="DejaVu Sans"/>
              </a:rPr>
              <a:t>Программа сначала прочтёт имя, а затем запишет его в переменную name. Аналогично, введённый возраст запишется в переменную age. В конце программа выведет эти переменные через пробел.</a:t>
            </a:r>
            <a:endParaRPr b="0" lang="ru-RU" sz="3200" spc="-1" strike="noStrike">
              <a:solidFill>
                <a:srgbClr val="000000"/>
              </a:solidFill>
              <a:latin typeface="Arial"/>
            </a:endParaRPr>
          </a:p>
        </p:txBody>
      </p:sp>
      <p:grpSp>
        <p:nvGrpSpPr>
          <p:cNvPr id="202" name=""/>
          <p:cNvGrpSpPr/>
          <p:nvPr/>
        </p:nvGrpSpPr>
        <p:grpSpPr>
          <a:xfrm>
            <a:off x="7307640" y="1620000"/>
            <a:ext cx="2699280" cy="3239280"/>
            <a:chOff x="7307640" y="1620000"/>
            <a:chExt cx="2699280" cy="3239280"/>
          </a:xfrm>
        </p:grpSpPr>
        <p:sp>
          <p:nvSpPr>
            <p:cNvPr id="203" name=""/>
            <p:cNvSpPr/>
            <p:nvPr/>
          </p:nvSpPr>
          <p:spPr>
            <a:xfrm>
              <a:off x="7307640" y="1620000"/>
              <a:ext cx="2699280" cy="323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name string</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var age int</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fmt.Print("Введите имя: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fmt.Scan(&amp;name)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fmt.Print("Введите возраст: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fmt.Scan(&amp;age)</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fmt.Println(name, age)</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fmt.Scan(&amp;a, &amp;b, &amp;c)</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204" name=""/>
            <p:cNvSpPr/>
            <p:nvPr/>
          </p:nvSpPr>
          <p:spPr>
            <a:xfrm>
              <a:off x="9055080" y="1620000"/>
              <a:ext cx="951840" cy="71892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1. Введение в язык Go</a:t>
            </a:r>
            <a:endParaRPr b="0" lang="ru-RU" sz="4400" spc="-1" strike="noStrike">
              <a:solidFill>
                <a:srgbClr val="000000"/>
              </a:solidFill>
              <a:latin typeface="Arial"/>
            </a:endParaRPr>
          </a:p>
        </p:txBody>
      </p:sp>
      <p:sp>
        <p:nvSpPr>
          <p:cNvPr id="100"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85000"/>
          </a:bodyPr>
          <a:p>
            <a:pPr marL="367200" indent="-275400" algn="just">
              <a:lnSpc>
                <a:spcPct val="100000"/>
              </a:lnSpc>
              <a:spcBef>
                <a:spcPts val="1417"/>
              </a:spcBef>
              <a:buClr>
                <a:srgbClr val="000000"/>
              </a:buClr>
              <a:buSzPct val="45000"/>
              <a:buFont typeface="Wingdings" charset="2"/>
              <a:buChar char=""/>
            </a:pPr>
            <a:r>
              <a:rPr b="1" lang="ru-RU" sz="3200" spc="-1" strike="noStrike">
                <a:solidFill>
                  <a:srgbClr val="000000"/>
                </a:solidFill>
                <a:latin typeface="Arial"/>
              </a:rPr>
              <a:t>Go (golang)</a:t>
            </a:r>
            <a:r>
              <a:rPr b="0" lang="ru-RU" sz="3200" spc="-1" strike="noStrike">
                <a:solidFill>
                  <a:srgbClr val="000000"/>
                </a:solidFill>
                <a:latin typeface="Arial"/>
              </a:rPr>
              <a:t> — кроссплатформенный компилируемый статически типизированный язык программирования от компании </a:t>
            </a:r>
            <a:r>
              <a:rPr b="0" i="1" lang="ru-RU" sz="3200" spc="-1" strike="noStrike">
                <a:solidFill>
                  <a:srgbClr val="000000"/>
                </a:solidFill>
                <a:latin typeface="Arial"/>
              </a:rPr>
              <a:t>Google</a:t>
            </a:r>
            <a:r>
              <a:rPr b="0" lang="ru-RU" sz="3200" spc="-1" strike="noStrike">
                <a:solidFill>
                  <a:srgbClr val="000000"/>
                </a:solidFill>
                <a:latin typeface="Arial"/>
              </a:rPr>
              <a:t> с поддержкой многопоточности</a:t>
            </a:r>
            <a:endParaRPr b="0" lang="ru-RU" sz="3200" spc="-1" strike="noStrike">
              <a:solidFill>
                <a:srgbClr val="000000"/>
              </a:solidFill>
              <a:latin typeface="Arial"/>
            </a:endParaRPr>
          </a:p>
          <a:p>
            <a:pPr marL="367200" indent="-275400" algn="just">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Разработка Go началась в сентябре 2007 года</a:t>
            </a:r>
            <a:endParaRPr b="0" lang="ru-RU" sz="3200" spc="-1" strike="noStrike">
              <a:solidFill>
                <a:srgbClr val="000000"/>
              </a:solidFill>
              <a:latin typeface="Arial"/>
            </a:endParaRPr>
          </a:p>
          <a:p>
            <a:pPr marL="367200" indent="-275400" algn="just">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Проектированием Go занимались: </a:t>
            </a:r>
            <a:r>
              <a:rPr b="0" i="1" lang="ru-RU" sz="3200" spc="-1" strike="noStrike">
                <a:solidFill>
                  <a:srgbClr val="000000"/>
                </a:solidFill>
                <a:latin typeface="Arial"/>
              </a:rPr>
              <a:t>Роберт Гризмер, Роб Пайк и Кен Томпсон</a:t>
            </a:r>
            <a:endParaRPr b="0" lang="ru-RU" sz="3200" spc="-1" strike="noStrike">
              <a:solidFill>
                <a:srgbClr val="000000"/>
              </a:solidFill>
              <a:latin typeface="Arial"/>
            </a:endParaRPr>
          </a:p>
        </p:txBody>
      </p:sp>
      <p:sp>
        <p:nvSpPr>
          <p:cNvPr id="101" name=""/>
          <p:cNvSpPr/>
          <p:nvPr/>
        </p:nvSpPr>
        <p:spPr>
          <a:xfrm>
            <a:off x="180000" y="5040000"/>
            <a:ext cx="161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1"/>
              </a:rPr>
              <a:t>https://go.dev</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Вывод данных на консоль</a:t>
            </a:r>
            <a:endParaRPr b="0" lang="ru-RU" sz="4400" spc="-1" strike="noStrike">
              <a:solidFill>
                <a:srgbClr val="000000"/>
              </a:solidFill>
              <a:latin typeface="Arial"/>
            </a:endParaRPr>
          </a:p>
        </p:txBody>
      </p:sp>
      <p:sp>
        <p:nvSpPr>
          <p:cNvPr id="206" name="PlaceHolder 2"/>
          <p:cNvSpPr>
            <a:spLocks noGrp="1"/>
          </p:cNvSpPr>
          <p:nvPr>
            <p:ph/>
          </p:nvPr>
        </p:nvSpPr>
        <p:spPr>
          <a:xfrm>
            <a:off x="1440000" y="1620000"/>
            <a:ext cx="5579280" cy="3239280"/>
          </a:xfrm>
          <a:prstGeom prst="rect">
            <a:avLst/>
          </a:prstGeom>
          <a:solidFill>
            <a:srgbClr val="ffffff"/>
          </a:solidFill>
          <a:ln w="0">
            <a:noFill/>
          </a:ln>
        </p:spPr>
        <p:txBody>
          <a:bodyPr lIns="0" rIns="0" tIns="0" bIns="0" anchor="t">
            <a:normAutofit fontScale="54000"/>
          </a:bodyPr>
          <a:p>
            <a:pPr marL="233280" indent="-17496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Для вывода данных на консоль мы на данном этапе будем пользоваться двумя методами, которые присутствуют в пакете fmt. Это </a:t>
            </a:r>
            <a:r>
              <a:rPr b="1" lang="ru-RU" sz="3200" spc="-1" strike="noStrike">
                <a:solidFill>
                  <a:srgbClr val="b47804"/>
                </a:solidFill>
                <a:latin typeface="FreeMono"/>
              </a:rPr>
              <a:t>Print</a:t>
            </a:r>
            <a:r>
              <a:rPr b="1" lang="ru-RU" sz="3200" spc="-1" strike="noStrike">
                <a:solidFill>
                  <a:srgbClr val="000000"/>
                </a:solidFill>
                <a:latin typeface="FreeMono"/>
              </a:rPr>
              <a:t>()</a:t>
            </a:r>
            <a:r>
              <a:rPr b="0" lang="ru-RU" sz="3200" spc="-1" strike="noStrike">
                <a:solidFill>
                  <a:srgbClr val="000000"/>
                </a:solidFill>
                <a:latin typeface="Arial"/>
              </a:rPr>
              <a:t> и </a:t>
            </a:r>
            <a:r>
              <a:rPr b="1" lang="ru-RU" sz="3200" spc="-1" strike="noStrike">
                <a:solidFill>
                  <a:srgbClr val="b47804"/>
                </a:solidFill>
                <a:latin typeface="FreeMono"/>
              </a:rPr>
              <a:t>Println</a:t>
            </a:r>
            <a:r>
              <a:rPr b="1" lang="ru-RU" sz="3200" spc="-1" strike="noStrike">
                <a:solidFill>
                  <a:srgbClr val="000000"/>
                </a:solidFill>
                <a:latin typeface="FreeMono"/>
              </a:rPr>
              <a:t>()</a:t>
            </a:r>
            <a:r>
              <a:rPr b="0" lang="ru-RU" sz="3200" spc="-1" strike="noStrike">
                <a:solidFill>
                  <a:srgbClr val="000000"/>
                </a:solidFill>
                <a:latin typeface="Arial"/>
              </a:rPr>
              <a:t>.</a:t>
            </a:r>
            <a:endParaRPr b="0" lang="ru-RU" sz="3200" spc="-1" strike="noStrike">
              <a:solidFill>
                <a:srgbClr val="000000"/>
              </a:solidFill>
              <a:latin typeface="Arial"/>
            </a:endParaRPr>
          </a:p>
          <a:p>
            <a:pPr marL="233280" indent="-17496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Первый метод при выводе нескольких объектов вставляет между ними пробелы, если среди них нет строк.</a:t>
            </a:r>
            <a:endParaRPr b="0" lang="ru-RU" sz="3200" spc="-1" strike="noStrike">
              <a:solidFill>
                <a:srgbClr val="000000"/>
              </a:solidFill>
              <a:latin typeface="Arial"/>
            </a:endParaRPr>
          </a:p>
          <a:p>
            <a:pPr marL="233280" indent="-17496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Второй всегда ставит пробелы между выводимыми объектами, плюс добавляет новую строку. То есть он пригодится, если нам необходимо будет сделать вывод на нескольких строках.</a:t>
            </a:r>
            <a:endParaRPr b="0" lang="ru-RU" sz="3200" spc="-1" strike="noStrike">
              <a:solidFill>
                <a:srgbClr val="000000"/>
              </a:solidFill>
              <a:latin typeface="Arial"/>
            </a:endParaRPr>
          </a:p>
        </p:txBody>
      </p:sp>
      <p:grpSp>
        <p:nvGrpSpPr>
          <p:cNvPr id="207" name=""/>
          <p:cNvGrpSpPr/>
          <p:nvPr/>
        </p:nvGrpSpPr>
        <p:grpSpPr>
          <a:xfrm>
            <a:off x="7235640" y="1620000"/>
            <a:ext cx="2699280" cy="3239280"/>
            <a:chOff x="7235640" y="1620000"/>
            <a:chExt cx="2699280" cy="3239280"/>
          </a:xfrm>
        </p:grpSpPr>
        <p:sp>
          <p:nvSpPr>
            <p:cNvPr id="208" name=""/>
            <p:cNvSpPr/>
            <p:nvPr/>
          </p:nvSpPr>
          <p:spPr>
            <a:xfrm>
              <a:off x="7235640" y="1620000"/>
              <a:ext cx="2699280" cy="323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b47804"/>
                  </a:solidFill>
                  <a:latin typeface="FreeMono"/>
                  <a:ea typeface="DejaVu Sans"/>
                </a:rPr>
                <a:t>var</a:t>
              </a:r>
              <a:r>
                <a:rPr b="1" lang="ru-RU" sz="1200" spc="-1" strike="noStrike">
                  <a:solidFill>
                    <a:srgbClr val="000000"/>
                  </a:solidFill>
                  <a:latin typeface="FreeMono"/>
                  <a:ea typeface="DejaVu Sans"/>
                </a:rPr>
                <a:t> name </a:t>
              </a:r>
              <a:r>
                <a:rPr b="1" lang="ru-RU" sz="1200" spc="-1" strike="noStrike">
                  <a:solidFill>
                    <a:srgbClr val="3465a4"/>
                  </a:solidFill>
                  <a:latin typeface="FreeMono"/>
                  <a:ea typeface="DejaVu Sans"/>
                </a:rPr>
                <a:t>string</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a:t>
              </a:r>
              <a:r>
                <a:rPr b="1" lang="ru-RU" sz="1200" spc="-1" strike="noStrike">
                  <a:solidFill>
                    <a:srgbClr val="be480a"/>
                  </a:solidFill>
                  <a:latin typeface="FreeMono"/>
                  <a:ea typeface="DejaVu Sans"/>
                </a:rPr>
                <a:t>"hello, world"</a:t>
              </a: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a:t>
              </a:r>
              <a:r>
                <a:rPr b="1" lang="ru-RU" sz="1200" spc="-1" strike="noStrike">
                  <a:solidFill>
                    <a:srgbClr val="000000"/>
                  </a:solidFill>
                  <a:latin typeface="FreeMono"/>
                  <a:ea typeface="DejaVu Sans"/>
                </a:rPr>
                <a:t>(</a:t>
              </a:r>
              <a:r>
                <a:rPr b="1" lang="ru-RU" sz="1200" spc="-1" strike="noStrike">
                  <a:solidFill>
                    <a:srgbClr val="be480a"/>
                  </a:solidFill>
                  <a:latin typeface="FreeMono"/>
                  <a:ea typeface="DejaVu Sans"/>
                </a:rPr>
                <a:t>"hello, world"</a:t>
              </a: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a:t>
              </a:r>
              <a:r>
                <a:rPr b="1" lang="ru-RU" sz="1200" spc="-1" strike="noStrike">
                  <a:solidFill>
                    <a:srgbClr val="000000"/>
                  </a:solidFill>
                  <a:latin typeface="FreeMono"/>
                  <a:ea typeface="DejaVu Sans"/>
                </a:rPr>
                <a:t>(</a:t>
              </a:r>
              <a:r>
                <a:rPr b="1" lang="ru-RU" sz="1200" spc="-1" strike="noStrike">
                  <a:solidFill>
                    <a:srgbClr val="be480a"/>
                  </a:solidFill>
                  <a:latin typeface="FreeMono"/>
                  <a:ea typeface="DejaVu Sans"/>
                </a:rPr>
                <a:t>"Ivan", 27</a:t>
              </a:r>
              <a:r>
                <a:rPr b="1" lang="ru-RU" sz="1200" spc="-1" strike="noStrike">
                  <a:solidFill>
                    <a:srgbClr val="000000"/>
                  </a:solidFill>
                  <a:latin typeface="FreeMono"/>
                  <a:ea typeface="DejaVu Sans"/>
                </a:rPr>
                <a:t>) // Ivan27</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a:t>
              </a:r>
              <a:r>
                <a:rPr b="1" lang="ru-RU" sz="1200" spc="-1" strike="noStrike">
                  <a:solidFill>
                    <a:srgbClr val="be480a"/>
                  </a:solidFill>
                  <a:latin typeface="FreeMono"/>
                  <a:ea typeface="DejaVu Sans"/>
                </a:rPr>
                <a:t>"Ivan", 27</a:t>
              </a:r>
              <a:r>
                <a:rPr b="1" lang="ru-RU" sz="1200" spc="-1" strike="noStrike">
                  <a:solidFill>
                    <a:srgbClr val="000000"/>
                  </a:solidFill>
                  <a:latin typeface="FreeMono"/>
                  <a:ea typeface="DejaVu Sans"/>
                </a:rPr>
                <a:t>) // Ivan 27</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a:t>
              </a:r>
              <a:r>
                <a:rPr b="1" lang="ru-RU" sz="1200" spc="-1" strike="noStrike">
                  <a:solidFill>
                    <a:srgbClr val="000000"/>
                  </a:solidFill>
                  <a:latin typeface="FreeMono"/>
                  <a:ea typeface="DejaVu Sans"/>
                </a:rPr>
                <a:t>(</a:t>
              </a:r>
              <a:r>
                <a:rPr b="1" lang="ru-RU" sz="1200" spc="-1" strike="noStrike">
                  <a:solidFill>
                    <a:srgbClr val="be480a"/>
                  </a:solidFill>
                  <a:latin typeface="FreeMono"/>
                  <a:ea typeface="DejaVu Sans"/>
                </a:rPr>
                <a:t>33, 27</a:t>
              </a:r>
              <a:r>
                <a:rPr b="1" lang="ru-RU" sz="1200" spc="-1" strike="noStrike">
                  <a:solidFill>
                    <a:srgbClr val="000000"/>
                  </a:solidFill>
                  <a:latin typeface="FreeMono"/>
                  <a:ea typeface="DejaVu Sans"/>
                </a:rPr>
                <a:t>) // 33 27</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name := </a:t>
              </a:r>
              <a:r>
                <a:rPr b="1" lang="ru-RU" sz="1200" spc="-1" strike="noStrike">
                  <a:solidFill>
                    <a:srgbClr val="be480a"/>
                  </a:solidFill>
                  <a:latin typeface="FreeMono"/>
                  <a:ea typeface="DejaVu Sans"/>
                </a:rPr>
                <a:t>"Ivan"</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age := 27</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a:t>
              </a:r>
              <a:r>
                <a:rPr b="1" lang="ru-RU" sz="1200" spc="-1" strike="noStrike">
                  <a:solidFill>
                    <a:srgbClr val="00a933"/>
                  </a:solidFill>
                  <a:latin typeface="FreeMono"/>
                  <a:ea typeface="DejaVu Sans"/>
                </a:rPr>
                <a:t>"My name is", name, "and I am", age, "years old."</a:t>
              </a: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209" name=""/>
            <p:cNvSpPr/>
            <p:nvPr/>
          </p:nvSpPr>
          <p:spPr>
            <a:xfrm>
              <a:off x="8983080" y="1620000"/>
              <a:ext cx="951840" cy="71892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Форматированный вывод</a:t>
            </a:r>
            <a:endParaRPr b="0" lang="ru-RU" sz="4400" spc="-1" strike="noStrike">
              <a:solidFill>
                <a:srgbClr val="000000"/>
              </a:solidFill>
              <a:latin typeface="Arial"/>
            </a:endParaRPr>
          </a:p>
        </p:txBody>
      </p:sp>
      <p:sp>
        <p:nvSpPr>
          <p:cNvPr id="211" name="PlaceHolder 2"/>
          <p:cNvSpPr>
            <a:spLocks noGrp="1"/>
          </p:cNvSpPr>
          <p:nvPr>
            <p:ph/>
          </p:nvPr>
        </p:nvSpPr>
        <p:spPr>
          <a:xfrm>
            <a:off x="900000" y="1620000"/>
            <a:ext cx="6119280" cy="3779280"/>
          </a:xfrm>
          <a:prstGeom prst="rect">
            <a:avLst/>
          </a:prstGeom>
          <a:solidFill>
            <a:srgbClr val="ffffff"/>
          </a:solidFill>
          <a:ln w="0">
            <a:noFill/>
          </a:ln>
        </p:spPr>
        <p:txBody>
          <a:bodyPr lIns="0" rIns="0" tIns="0" bIns="0" anchor="t">
            <a:normAutofit fontScale="28000"/>
          </a:bodyPr>
          <a:p>
            <a:pPr indent="0">
              <a:lnSpc>
                <a:spcPct val="100000"/>
              </a:lnSpc>
              <a:spcBef>
                <a:spcPts val="1417"/>
              </a:spcBef>
              <a:buNone/>
              <a:tabLst>
                <a:tab algn="l" pos="0"/>
              </a:tabLst>
            </a:pPr>
            <a:r>
              <a:rPr b="0" lang="ru-RU" sz="3200" spc="-1" strike="noStrike">
                <a:solidFill>
                  <a:srgbClr val="000000"/>
                </a:solidFill>
                <a:latin typeface="Arial"/>
              </a:rPr>
              <a:t>%t: для вывода значений типа boolean (true или false)</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%b: для вывода целых чисел в двоичной системе</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%c: для вывода символов, представленных числовым кодом</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%d: для вывода целых чисел в десятичной системе</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%o: для вывода целых чисел в восьмеричной системе</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%q: для вывода символов в одинарных кавычках</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%x: для вывода целых чисел в шестнадцатеричной системе, буквенные символы числа имеют нижний регистр a-f</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%X: для вывода целых чисел в шестнадцатеричной системе, буквенные символы числа имеют верхний регистр A-F</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%U: для вывода символов в формате кодов Unicode, например, U+1234</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%e: для вывода чисел с плавающей точкой в экспоненциальном представлении, например, -1.234456e+78</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%E: тоже самое что %e но в верхнем регистре, например, -1.234456E+78</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%f: для вывода чисел с плавающей точкой, например, 123.456</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%F: то же самое, что и %f</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%g   %e для огромных экспонент, %f в противном случае</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%G    %E для огромных экспонент, %F в противном случае</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%s: для вывода строки</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%p: для вывода значения указателя - адреса в шестнадцатеричном представлении (указатели мы пройдем на следующих уроках)</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%T для вывода типа переменной</a:t>
            </a:r>
            <a:endParaRPr b="0" lang="ru-RU" sz="3200" spc="-1" strike="noStrike">
              <a:solidFill>
                <a:srgbClr val="000000"/>
              </a:solidFill>
              <a:latin typeface="Arial"/>
            </a:endParaRPr>
          </a:p>
        </p:txBody>
      </p:sp>
      <p:grpSp>
        <p:nvGrpSpPr>
          <p:cNvPr id="212" name=""/>
          <p:cNvGrpSpPr/>
          <p:nvPr/>
        </p:nvGrpSpPr>
        <p:grpSpPr>
          <a:xfrm>
            <a:off x="7235640" y="1620000"/>
            <a:ext cx="2699280" cy="3059280"/>
            <a:chOff x="7235640" y="1620000"/>
            <a:chExt cx="2699280" cy="3059280"/>
          </a:xfrm>
        </p:grpSpPr>
        <p:sp>
          <p:nvSpPr>
            <p:cNvPr id="213" name=""/>
            <p:cNvSpPr/>
            <p:nvPr/>
          </p:nvSpPr>
          <p:spPr>
            <a:xfrm>
              <a:off x="7235640" y="1620000"/>
              <a:ext cx="2699280" cy="305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a float64 = 100.123456</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fmt.Printf("это число %f типа %T", a, a)</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a1 byte = 's'</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a2 int = 1234</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fmt.Printf("%q %b", a1, a2)</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a1 string = "123"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a2 string = "1234"</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fmt.Printf("%q \n%s", a1, a2)</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214" name=""/>
            <p:cNvSpPr/>
            <p:nvPr/>
          </p:nvSpPr>
          <p:spPr>
            <a:xfrm>
              <a:off x="8983080" y="1620000"/>
              <a:ext cx="951840" cy="67896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Массив</a:t>
            </a:r>
            <a:endParaRPr b="0" lang="ru-RU" sz="4400" spc="-1" strike="noStrike">
              <a:solidFill>
                <a:srgbClr val="000000"/>
              </a:solidFill>
              <a:latin typeface="Arial"/>
            </a:endParaRPr>
          </a:p>
        </p:txBody>
      </p:sp>
      <p:sp>
        <p:nvSpPr>
          <p:cNvPr id="216" name="PlaceHolder 2"/>
          <p:cNvSpPr>
            <a:spLocks noGrp="1"/>
          </p:cNvSpPr>
          <p:nvPr>
            <p:ph/>
          </p:nvPr>
        </p:nvSpPr>
        <p:spPr>
          <a:xfrm>
            <a:off x="1440000" y="1620000"/>
            <a:ext cx="5579280" cy="3239280"/>
          </a:xfrm>
          <a:prstGeom prst="rect">
            <a:avLst/>
          </a:prstGeom>
          <a:solidFill>
            <a:srgbClr val="ffffff"/>
          </a:solidFill>
          <a:ln w="0">
            <a:noFill/>
          </a:ln>
        </p:spPr>
        <p:txBody>
          <a:bodyPr lIns="0" rIns="0" tIns="0" bIns="0" anchor="t">
            <a:normAutofit fontScale="42000"/>
          </a:bodyPr>
          <a:p>
            <a:pPr marL="181440" indent="-13608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Массив — это последовательность элементов одного типа фиксированной длины. Объявление массива осуществляется следующим образом</a:t>
            </a:r>
            <a:endParaRPr b="0" lang="ru-RU" sz="3200" spc="-1" strike="noStrike">
              <a:solidFill>
                <a:srgbClr val="000000"/>
              </a:solidFill>
              <a:latin typeface="Arial"/>
            </a:endParaRPr>
          </a:p>
          <a:p>
            <a:pPr marL="181440" indent="-13608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При объявлении массива в квадратных скобках указывается его длина (length), которая совместно с типом элементов, определяет тип самого массива, т.е. [3]int не может просто так взаимодействовать с [5]int (массивы разной длины относятся к разным типам независимо от того, что хранят значения одного типа), также как не могут без приведения взаимодействовать int64 и int32.</a:t>
            </a:r>
            <a:endParaRPr b="0" lang="ru-RU" sz="3200" spc="-1" strike="noStrike">
              <a:solidFill>
                <a:srgbClr val="000000"/>
              </a:solidFill>
              <a:latin typeface="Arial"/>
            </a:endParaRPr>
          </a:p>
          <a:p>
            <a:pPr marL="181440" indent="-13608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Как мы увидели в приведенном примере, объявленный массив был при объявлении инициализирован нулевыми значениями (0 для int). Такое поведение не является стандартным, в частности в языках C / C++ объявленный массив нулевыми значениями не заполняется.</a:t>
            </a:r>
            <a:endParaRPr b="0" lang="ru-RU" sz="3200" spc="-1" strike="noStrike">
              <a:solidFill>
                <a:srgbClr val="000000"/>
              </a:solidFill>
              <a:latin typeface="Arial"/>
            </a:endParaRPr>
          </a:p>
        </p:txBody>
      </p:sp>
      <p:grpSp>
        <p:nvGrpSpPr>
          <p:cNvPr id="217" name=""/>
          <p:cNvGrpSpPr/>
          <p:nvPr/>
        </p:nvGrpSpPr>
        <p:grpSpPr>
          <a:xfrm>
            <a:off x="7235640" y="1620000"/>
            <a:ext cx="2699280" cy="3239280"/>
            <a:chOff x="7235640" y="1620000"/>
            <a:chExt cx="2699280" cy="3239280"/>
          </a:xfrm>
        </p:grpSpPr>
        <p:sp>
          <p:nvSpPr>
            <p:cNvPr id="218" name=""/>
            <p:cNvSpPr/>
            <p:nvPr/>
          </p:nvSpPr>
          <p:spPr>
            <a:xfrm>
              <a:off x="7235640" y="1620000"/>
              <a:ext cx="2699280" cy="323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a [3]int = [3]int{1, 2, 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b := [3]int{1, 2, 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c := [...]int{1, 2, 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d := [3]int{1: 12}</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fmt.Println(a) // [1 2 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fmt.Println(b) // [1 2 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fmt.Println(c) // [1 2 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fmt.Println(d) // [0 12 0]</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219" name=""/>
            <p:cNvSpPr/>
            <p:nvPr/>
          </p:nvSpPr>
          <p:spPr>
            <a:xfrm>
              <a:off x="8983080" y="1620000"/>
              <a:ext cx="951840" cy="71892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Массивы. Индексы</a:t>
            </a:r>
            <a:endParaRPr b="0" lang="ru-RU" sz="4400" spc="-1" strike="noStrike">
              <a:solidFill>
                <a:srgbClr val="000000"/>
              </a:solidFill>
              <a:latin typeface="Arial"/>
            </a:endParaRPr>
          </a:p>
        </p:txBody>
      </p:sp>
      <p:grpSp>
        <p:nvGrpSpPr>
          <p:cNvPr id="221" name=""/>
          <p:cNvGrpSpPr/>
          <p:nvPr/>
        </p:nvGrpSpPr>
        <p:grpSpPr>
          <a:xfrm>
            <a:off x="1440000" y="1800000"/>
            <a:ext cx="3779280" cy="3239280"/>
            <a:chOff x="1440000" y="1800000"/>
            <a:chExt cx="3779280" cy="3239280"/>
          </a:xfrm>
        </p:grpSpPr>
        <p:sp>
          <p:nvSpPr>
            <p:cNvPr id="222" name=""/>
            <p:cNvSpPr/>
            <p:nvPr/>
          </p:nvSpPr>
          <p:spPr>
            <a:xfrm>
              <a:off x="1440000" y="1800000"/>
              <a:ext cx="3779280" cy="323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3465a4"/>
                  </a:solidFill>
                  <a:latin typeface="FreeMono"/>
                  <a:ea typeface="DejaVu Sans"/>
                </a:rPr>
                <a:t>var</a:t>
              </a:r>
              <a:r>
                <a:rPr b="1" lang="ru-RU" sz="1200" spc="-1" strike="noStrike">
                  <a:solidFill>
                    <a:srgbClr val="000000"/>
                  </a:solidFill>
                  <a:latin typeface="FreeMono"/>
                  <a:ea typeface="DejaVu Sans"/>
                </a:rPr>
                <a:t> numbers </a:t>
              </a:r>
              <a:r>
                <a:rPr b="1" lang="ru-RU" sz="1200" spc="-1" strike="noStrike">
                  <a:solidFill>
                    <a:srgbClr val="3465a4"/>
                  </a:solidFill>
                  <a:latin typeface="FreeMono"/>
                  <a:ea typeface="DejaVu Sans"/>
                </a:rPr>
                <a:t>[5]int</a:t>
              </a:r>
              <a:r>
                <a:rPr b="1" lang="ru-RU" sz="1200" spc="-1" strike="noStrike">
                  <a:solidFill>
                    <a:srgbClr val="000000"/>
                  </a:solidFill>
                  <a:latin typeface="FreeMono"/>
                  <a:ea typeface="DejaVu Sans"/>
                </a:rPr>
                <a:t> = </a:t>
              </a:r>
              <a:r>
                <a:rPr b="1" lang="ru-RU" sz="1200" spc="-1" strike="noStrike">
                  <a:solidFill>
                    <a:srgbClr val="3465a4"/>
                  </a:solidFill>
                  <a:latin typeface="FreeMono"/>
                  <a:ea typeface="DejaVu Sans"/>
                </a:rPr>
                <a:t>[5]int</a:t>
              </a:r>
              <a:r>
                <a:rPr b="1" lang="ru-RU" sz="1200" spc="-1" strike="noStrike">
                  <a:solidFill>
                    <a:srgbClr val="000000"/>
                  </a:solidFill>
                  <a:latin typeface="FreeMono"/>
                  <a:ea typeface="DejaVu Sans"/>
                </a:rPr>
                <a:t>{1,2,3,4,5}    </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(numbers[0])     </a:t>
              </a:r>
              <a:r>
                <a:rPr b="1" lang="ru-RU" sz="1200" spc="-1" strike="noStrike">
                  <a:solidFill>
                    <a:srgbClr val="00a933"/>
                  </a:solidFill>
                  <a:latin typeface="FreeMono"/>
                  <a:ea typeface="DejaVu Sans"/>
                </a:rPr>
                <a:t>// 1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(numbers[3])     </a:t>
              </a:r>
              <a:r>
                <a:rPr b="1" lang="ru-RU" sz="1200" spc="-1" strike="noStrike">
                  <a:solidFill>
                    <a:srgbClr val="00a933"/>
                  </a:solidFill>
                  <a:latin typeface="FreeMono"/>
                  <a:ea typeface="DejaVu Sans"/>
                </a:rPr>
                <a:t>// 4</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numbers[0] = 87   </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(numbers[0])     </a:t>
              </a:r>
              <a:r>
                <a:rPr b="1" lang="ru-RU" sz="1200" spc="-1" strike="noStrike">
                  <a:solidFill>
                    <a:srgbClr val="00a933"/>
                  </a:solidFill>
                  <a:latin typeface="FreeMono"/>
                  <a:ea typeface="DejaVu Sans"/>
                </a:rPr>
                <a:t>// 87</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223" name=""/>
            <p:cNvSpPr/>
            <p:nvPr/>
          </p:nvSpPr>
          <p:spPr>
            <a:xfrm>
              <a:off x="3886200" y="1800000"/>
              <a:ext cx="1333080" cy="31536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grpSp>
        <p:nvGrpSpPr>
          <p:cNvPr id="224" name=""/>
          <p:cNvGrpSpPr/>
          <p:nvPr/>
        </p:nvGrpSpPr>
        <p:grpSpPr>
          <a:xfrm>
            <a:off x="5760000" y="1800000"/>
            <a:ext cx="3779280" cy="3239280"/>
            <a:chOff x="5760000" y="1800000"/>
            <a:chExt cx="3779280" cy="3239280"/>
          </a:xfrm>
        </p:grpSpPr>
        <p:sp>
          <p:nvSpPr>
            <p:cNvPr id="225" name=""/>
            <p:cNvSpPr/>
            <p:nvPr/>
          </p:nvSpPr>
          <p:spPr>
            <a:xfrm>
              <a:off x="5760000" y="1800000"/>
              <a:ext cx="3779280" cy="323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 := [5]int{1, 2, 3, 4, 5}</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fmt.Println(a) // [1 2 3 4 5]</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for idx, elem := range a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fmt.Printf("Элемент с индексом %d: %d\n", idx, elem)</a:t>
              </a:r>
              <a:endParaRPr b="0" lang="ru-RU" sz="1200" spc="-1" strike="noStrike">
                <a:solidFill>
                  <a:srgbClr val="000000"/>
                </a:solidFill>
                <a:latin typeface="Arial"/>
              </a:endParaRPr>
            </a:p>
            <a:p>
              <a:pPr>
                <a:lnSpc>
                  <a:spcPct val="100000"/>
                </a:lnSpc>
              </a:pPr>
              <a:r>
                <a:rPr b="1" lang="ru-RU" sz="1200" spc="-1" strike="noStrike">
                  <a:solidFill>
                    <a:srgbClr val="00a933"/>
                  </a:solidFill>
                  <a:latin typeface="FreeMono"/>
                  <a:ea typeface="DejaVu Sans"/>
                </a:rPr>
                <a:t>    </a:t>
              </a:r>
              <a:r>
                <a:rPr b="1" lang="ru-RU" sz="1200" spc="-1" strike="noStrike">
                  <a:solidFill>
                    <a:srgbClr val="00a933"/>
                  </a:solidFill>
                  <a:latin typeface="FreeMono"/>
                  <a:ea typeface="DejaVu Sans"/>
                </a:rPr>
                <a:t>// Элемент с индексом 0: 1</a:t>
              </a:r>
              <a:endParaRPr b="0" lang="ru-RU" sz="1200" spc="-1" strike="noStrike">
                <a:solidFill>
                  <a:srgbClr val="000000"/>
                </a:solidFill>
                <a:latin typeface="Arial"/>
              </a:endParaRPr>
            </a:p>
            <a:p>
              <a:pPr>
                <a:lnSpc>
                  <a:spcPct val="100000"/>
                </a:lnSpc>
              </a:pPr>
              <a:r>
                <a:rPr b="1" lang="ru-RU" sz="1200" spc="-1" strike="noStrike">
                  <a:solidFill>
                    <a:srgbClr val="00a933"/>
                  </a:solidFill>
                  <a:latin typeface="FreeMono"/>
                  <a:ea typeface="DejaVu Sans"/>
                </a:rPr>
                <a:t>    </a:t>
              </a:r>
              <a:r>
                <a:rPr b="1" lang="ru-RU" sz="1200" spc="-1" strike="noStrike">
                  <a:solidFill>
                    <a:srgbClr val="00a933"/>
                  </a:solidFill>
                  <a:latin typeface="FreeMono"/>
                  <a:ea typeface="DejaVu Sans"/>
                </a:rPr>
                <a:t>// Элемент с индексом 1: 2</a:t>
              </a:r>
              <a:endParaRPr b="0" lang="ru-RU" sz="1200" spc="-1" strike="noStrike">
                <a:solidFill>
                  <a:srgbClr val="000000"/>
                </a:solidFill>
                <a:latin typeface="Arial"/>
              </a:endParaRPr>
            </a:p>
            <a:p>
              <a:pPr>
                <a:lnSpc>
                  <a:spcPct val="100000"/>
                </a:lnSpc>
              </a:pPr>
              <a:r>
                <a:rPr b="1" lang="ru-RU" sz="1200" spc="-1" strike="noStrike">
                  <a:solidFill>
                    <a:srgbClr val="00a933"/>
                  </a:solidFill>
                  <a:latin typeface="FreeMono"/>
                  <a:ea typeface="DejaVu Sans"/>
                </a:rPr>
                <a:t>    </a:t>
              </a:r>
              <a:r>
                <a:rPr b="1" lang="ru-RU" sz="1200" spc="-1" strike="noStrike">
                  <a:solidFill>
                    <a:srgbClr val="00a933"/>
                  </a:solidFill>
                  <a:latin typeface="FreeMono"/>
                  <a:ea typeface="DejaVu Sans"/>
                </a:rPr>
                <a:t>// Элемент с индексом 2: 3</a:t>
              </a:r>
              <a:endParaRPr b="0" lang="ru-RU" sz="1200" spc="-1" strike="noStrike">
                <a:solidFill>
                  <a:srgbClr val="000000"/>
                </a:solidFill>
                <a:latin typeface="Arial"/>
              </a:endParaRPr>
            </a:p>
            <a:p>
              <a:pPr>
                <a:lnSpc>
                  <a:spcPct val="100000"/>
                </a:lnSpc>
              </a:pPr>
              <a:r>
                <a:rPr b="1" lang="ru-RU" sz="1200" spc="-1" strike="noStrike">
                  <a:solidFill>
                    <a:srgbClr val="00a933"/>
                  </a:solidFill>
                  <a:latin typeface="FreeMono"/>
                  <a:ea typeface="DejaVu Sans"/>
                </a:rPr>
                <a:t>    </a:t>
              </a:r>
              <a:r>
                <a:rPr b="1" lang="ru-RU" sz="1200" spc="-1" strike="noStrike">
                  <a:solidFill>
                    <a:srgbClr val="00a933"/>
                  </a:solidFill>
                  <a:latin typeface="FreeMono"/>
                  <a:ea typeface="DejaVu Sans"/>
                </a:rPr>
                <a:t>// Элемент с индексом 3: 4</a:t>
              </a:r>
              <a:endParaRPr b="0" lang="ru-RU" sz="1200" spc="-1" strike="noStrike">
                <a:solidFill>
                  <a:srgbClr val="000000"/>
                </a:solidFill>
                <a:latin typeface="Arial"/>
              </a:endParaRPr>
            </a:p>
            <a:p>
              <a:pPr>
                <a:lnSpc>
                  <a:spcPct val="100000"/>
                </a:lnSpc>
              </a:pPr>
              <a:r>
                <a:rPr b="1" lang="ru-RU" sz="1200" spc="-1" strike="noStrike">
                  <a:solidFill>
                    <a:srgbClr val="00a933"/>
                  </a:solidFill>
                  <a:latin typeface="FreeMono"/>
                  <a:ea typeface="DejaVu Sans"/>
                </a:rPr>
                <a:t>    </a:t>
              </a:r>
              <a:r>
                <a:rPr b="1" lang="ru-RU" sz="1200" spc="-1" strike="noStrike">
                  <a:solidFill>
                    <a:srgbClr val="00a933"/>
                  </a:solidFill>
                  <a:latin typeface="FreeMono"/>
                  <a:ea typeface="DejaVu Sans"/>
                </a:rPr>
                <a:t>// Элемент с индексом 4: 5</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226" name=""/>
            <p:cNvSpPr/>
            <p:nvPr/>
          </p:nvSpPr>
          <p:spPr>
            <a:xfrm>
              <a:off x="8206200" y="1800000"/>
              <a:ext cx="1333080" cy="31536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Срезы (слайсы, slices)</a:t>
            </a:r>
            <a:endParaRPr b="0" lang="ru-RU" sz="4400" spc="-1" strike="noStrike">
              <a:solidFill>
                <a:srgbClr val="000000"/>
              </a:solidFill>
              <a:latin typeface="Arial"/>
            </a:endParaRPr>
          </a:p>
        </p:txBody>
      </p:sp>
      <p:sp>
        <p:nvSpPr>
          <p:cNvPr id="228"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60000"/>
          </a:bodyPr>
          <a:p>
            <a:pPr marL="259200" indent="-1944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Срез — это последовательность элементов одного типа переменной длины.</a:t>
            </a:r>
            <a:endParaRPr b="0" lang="ru-RU" sz="3200" spc="-1" strike="noStrike">
              <a:solidFill>
                <a:srgbClr val="000000"/>
              </a:solidFill>
              <a:latin typeface="Arial"/>
            </a:endParaRPr>
          </a:p>
          <a:p>
            <a:pPr marL="259200" indent="-1944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Срез состоит из трех компонентов: указателя, длины и емкости:</a:t>
            </a:r>
            <a:endParaRPr b="0" lang="ru-RU" sz="3200" spc="-1" strike="noStrike">
              <a:solidFill>
                <a:srgbClr val="000000"/>
              </a:solidFill>
              <a:latin typeface="Arial"/>
            </a:endParaRPr>
          </a:p>
          <a:p>
            <a:pPr lvl="1" marL="518400" indent="-194400">
              <a:lnSpc>
                <a:spcPct val="100000"/>
              </a:lnSpc>
              <a:spcBef>
                <a:spcPts val="1134"/>
              </a:spcBef>
              <a:buClr>
                <a:srgbClr val="000000"/>
              </a:buClr>
              <a:buSzPct val="75000"/>
              <a:buFont typeface="Symbol"/>
              <a:buChar char=""/>
            </a:pPr>
            <a:r>
              <a:rPr b="0" lang="ru-RU" sz="2800" spc="-1" strike="noStrike">
                <a:solidFill>
                  <a:srgbClr val="000000"/>
                </a:solidFill>
                <a:latin typeface="Arial"/>
              </a:rPr>
              <a:t>указатель указывает на первый элемент массива, доступный через срез </a:t>
            </a:r>
            <a:r>
              <a:rPr b="0" lang="ru-RU" sz="2800" spc="-1" strike="noStrike">
                <a:solidFill>
                  <a:srgbClr val="000000"/>
                </a:solidFill>
                <a:latin typeface="Arial"/>
              </a:rPr>
              <a:t>	</a:t>
            </a:r>
            <a:r>
              <a:rPr b="0" lang="ru-RU" sz="2800" spc="-1" strike="noStrike">
                <a:solidFill>
                  <a:srgbClr val="000000"/>
                </a:solidFill>
                <a:latin typeface="Arial"/>
              </a:rPr>
              <a:t>(который не обязательно совпадает с первым элементом массива);</a:t>
            </a:r>
            <a:endParaRPr b="0" lang="ru-RU" sz="2800" spc="-1" strike="noStrike">
              <a:solidFill>
                <a:srgbClr val="000000"/>
              </a:solidFill>
              <a:latin typeface="Arial"/>
            </a:endParaRPr>
          </a:p>
          <a:p>
            <a:pPr lvl="1" marL="518400" indent="-194400">
              <a:lnSpc>
                <a:spcPct val="100000"/>
              </a:lnSpc>
              <a:spcBef>
                <a:spcPts val="1134"/>
              </a:spcBef>
              <a:buClr>
                <a:srgbClr val="000000"/>
              </a:buClr>
              <a:buSzPct val="75000"/>
              <a:buFont typeface="Symbol"/>
              <a:buChar char=""/>
            </a:pPr>
            <a:r>
              <a:rPr b="0" lang="ru-RU" sz="2800" spc="-1" strike="noStrike">
                <a:solidFill>
                  <a:srgbClr val="000000"/>
                </a:solidFill>
                <a:latin typeface="Arial"/>
              </a:rPr>
              <a:t>длина (length) — это количество элементов среза;</a:t>
            </a:r>
            <a:endParaRPr b="0" lang="ru-RU" sz="2800" spc="-1" strike="noStrike">
              <a:solidFill>
                <a:srgbClr val="000000"/>
              </a:solidFill>
              <a:latin typeface="Arial"/>
            </a:endParaRPr>
          </a:p>
          <a:p>
            <a:pPr lvl="1" marL="518400" indent="-194400">
              <a:lnSpc>
                <a:spcPct val="100000"/>
              </a:lnSpc>
              <a:spcBef>
                <a:spcPts val="1134"/>
              </a:spcBef>
              <a:buClr>
                <a:srgbClr val="000000"/>
              </a:buClr>
              <a:buSzPct val="75000"/>
              <a:buFont typeface="Symbol"/>
              <a:buChar char=""/>
            </a:pPr>
            <a:r>
              <a:rPr b="0" lang="ru-RU" sz="2800" spc="-1" strike="noStrike">
                <a:solidFill>
                  <a:srgbClr val="000000"/>
                </a:solidFill>
                <a:latin typeface="Arial"/>
              </a:rPr>
              <a:t>емкость (capacity) - количество элементов между началом среза и концом базового массива.</a:t>
            </a:r>
            <a:endParaRPr b="0" lang="ru-RU" sz="2800" spc="-1" strike="noStrike">
              <a:solidFill>
                <a:srgbClr val="000000"/>
              </a:solidFill>
              <a:latin typeface="Arial"/>
            </a:endParaRPr>
          </a:p>
          <a:p>
            <a:pPr marL="259200" indent="-1944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Длина и емкость среза могут быть определены при помощи встроенных функций len() и cap() соответственно.</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Создание среза</a:t>
            </a:r>
            <a:endParaRPr b="0" lang="ru-RU" sz="4400" spc="-1" strike="noStrike">
              <a:solidFill>
                <a:srgbClr val="000000"/>
              </a:solidFill>
              <a:latin typeface="Arial"/>
            </a:endParaRPr>
          </a:p>
        </p:txBody>
      </p:sp>
      <p:grpSp>
        <p:nvGrpSpPr>
          <p:cNvPr id="230" name=""/>
          <p:cNvGrpSpPr/>
          <p:nvPr/>
        </p:nvGrpSpPr>
        <p:grpSpPr>
          <a:xfrm>
            <a:off x="5940000" y="1800000"/>
            <a:ext cx="3779280" cy="3239280"/>
            <a:chOff x="5940000" y="1800000"/>
            <a:chExt cx="3779280" cy="3239280"/>
          </a:xfrm>
        </p:grpSpPr>
        <p:sp>
          <p:nvSpPr>
            <p:cNvPr id="231" name=""/>
            <p:cNvSpPr/>
            <p:nvPr/>
          </p:nvSpPr>
          <p:spPr>
            <a:xfrm>
              <a:off x="5940000" y="1800000"/>
              <a:ext cx="3779280" cy="323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a933"/>
                  </a:solidFill>
                  <a:latin typeface="FreeMono"/>
                  <a:ea typeface="DejaVu Sans"/>
                </a:rPr>
                <a:t>//Пустой срез</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a []int</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var b []int = []int{1, 2, 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c := []int{1, 2, 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d := []int{1: 10}</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a933"/>
                  </a:solidFill>
                  <a:latin typeface="FreeMono"/>
                  <a:ea typeface="DejaVu Sans"/>
                </a:rPr>
                <a:t>// make([]T, length, capacity)</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s := make([]int, 10, 10)</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232" name=""/>
            <p:cNvSpPr/>
            <p:nvPr/>
          </p:nvSpPr>
          <p:spPr>
            <a:xfrm>
              <a:off x="8386200" y="1800000"/>
              <a:ext cx="1333080" cy="31536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
        <p:nvSpPr>
          <p:cNvPr id="233" name="PlaceHolder 2"/>
          <p:cNvSpPr>
            <a:spLocks noGrp="1"/>
          </p:cNvSpPr>
          <p:nvPr>
            <p:ph/>
          </p:nvPr>
        </p:nvSpPr>
        <p:spPr>
          <a:xfrm>
            <a:off x="1440000" y="1800000"/>
            <a:ext cx="4139280" cy="3239280"/>
          </a:xfrm>
          <a:prstGeom prst="rect">
            <a:avLst/>
          </a:prstGeom>
          <a:solidFill>
            <a:srgbClr val="ffffff"/>
          </a:solidFill>
          <a:ln w="0">
            <a:noFill/>
          </a:ln>
        </p:spPr>
        <p:txBody>
          <a:bodyPr lIns="0" rIns="0" tIns="0" bIns="0" anchor="t">
            <a:normAutofit fontScale="55000"/>
          </a:bodyPr>
          <a:p>
            <a:pPr marL="237600" indent="-1782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Пустой срез может быть создан аналогично созданию массива за тем исключением, что нет необходимости указывать длину среза, поскольку она изменяема. </a:t>
            </a:r>
            <a:endParaRPr b="0" lang="ru-RU" sz="3200" spc="-1" strike="noStrike">
              <a:solidFill>
                <a:srgbClr val="000000"/>
              </a:solidFill>
              <a:latin typeface="Arial"/>
            </a:endParaRPr>
          </a:p>
          <a:p>
            <a:pPr marL="237600" indent="-1782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При создании пустого среза можно инициализировать его, явно указав элементы среза.</a:t>
            </a:r>
            <a:endParaRPr b="0" lang="ru-RU" sz="3200" spc="-1" strike="noStrike">
              <a:solidFill>
                <a:srgbClr val="000000"/>
              </a:solidFill>
              <a:latin typeface="Arial"/>
            </a:endParaRPr>
          </a:p>
          <a:p>
            <a:pPr marL="237600" indent="-1782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Для гибкого способа создания пустых срезов в Go существует встроенная функция </a:t>
            </a:r>
            <a:r>
              <a:rPr b="1" lang="ru-RU" sz="3200" spc="-1" strike="noStrike">
                <a:solidFill>
                  <a:srgbClr val="000000"/>
                </a:solidFill>
                <a:latin typeface="FreeMono"/>
              </a:rPr>
              <a:t>make</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Оператор среза</a:t>
            </a:r>
            <a:endParaRPr b="0" lang="ru-RU" sz="4400" spc="-1" strike="noStrike">
              <a:solidFill>
                <a:srgbClr val="000000"/>
              </a:solidFill>
              <a:latin typeface="Arial"/>
            </a:endParaRPr>
          </a:p>
        </p:txBody>
      </p:sp>
      <p:sp>
        <p:nvSpPr>
          <p:cNvPr id="235" name="PlaceHolder 2"/>
          <p:cNvSpPr>
            <a:spLocks noGrp="1"/>
          </p:cNvSpPr>
          <p:nvPr>
            <p:ph/>
          </p:nvPr>
        </p:nvSpPr>
        <p:spPr>
          <a:xfrm>
            <a:off x="1440000" y="1620000"/>
            <a:ext cx="3959280" cy="3239280"/>
          </a:xfrm>
          <a:prstGeom prst="rect">
            <a:avLst/>
          </a:prstGeom>
          <a:solidFill>
            <a:srgbClr val="ffffff"/>
          </a:solidFill>
          <a:ln w="0">
            <a:noFill/>
          </a:ln>
        </p:spPr>
        <p:txBody>
          <a:bodyPr lIns="0" rIns="0" tIns="0" bIns="0" anchor="t">
            <a:normAutofit fontScale="45000"/>
          </a:bodyPr>
          <a:p>
            <a:pPr marL="194400" indent="-1458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Оператор среза </a:t>
            </a:r>
            <a:r>
              <a:rPr b="1" lang="ru-RU" sz="3200" spc="-1" strike="noStrike">
                <a:solidFill>
                  <a:srgbClr val="000000"/>
                </a:solidFill>
                <a:latin typeface="FreeMono"/>
              </a:rPr>
              <a:t>s[i:j]</a:t>
            </a:r>
            <a:r>
              <a:rPr b="0" lang="ru-RU" sz="3200" spc="-1" strike="noStrike">
                <a:solidFill>
                  <a:srgbClr val="000000"/>
                </a:solidFill>
                <a:latin typeface="Arial"/>
              </a:rPr>
              <a:t> создает из последовательности </a:t>
            </a:r>
            <a:r>
              <a:rPr b="1" lang="ru-RU" sz="3200" spc="-1" strike="noStrike">
                <a:solidFill>
                  <a:srgbClr val="000000"/>
                </a:solidFill>
                <a:latin typeface="Arial"/>
              </a:rPr>
              <a:t>s</a:t>
            </a:r>
            <a:r>
              <a:rPr b="0" lang="ru-RU" sz="3200" spc="-1" strike="noStrike">
                <a:solidFill>
                  <a:srgbClr val="000000"/>
                </a:solidFill>
                <a:latin typeface="Arial"/>
              </a:rPr>
              <a:t> новый срез, который содержит элементы последовательности s с </a:t>
            </a:r>
            <a:r>
              <a:rPr b="1" lang="ru-RU" sz="3200" spc="-1" strike="noStrike">
                <a:solidFill>
                  <a:srgbClr val="000000"/>
                </a:solidFill>
                <a:latin typeface="Arial"/>
              </a:rPr>
              <a:t>i</a:t>
            </a:r>
            <a:r>
              <a:rPr b="0" lang="ru-RU" sz="3200" spc="-1" strike="noStrike">
                <a:solidFill>
                  <a:srgbClr val="000000"/>
                </a:solidFill>
                <a:latin typeface="Arial"/>
              </a:rPr>
              <a:t> по </a:t>
            </a:r>
            <a:r>
              <a:rPr b="1" lang="ru-RU" sz="3200" spc="-1" strike="noStrike">
                <a:solidFill>
                  <a:srgbClr val="000000"/>
                </a:solidFill>
                <a:latin typeface="Arial"/>
              </a:rPr>
              <a:t>j-1</a:t>
            </a:r>
            <a:r>
              <a:rPr b="0" lang="ru-RU" sz="3200" spc="-1" strike="noStrike">
                <a:solidFill>
                  <a:srgbClr val="000000"/>
                </a:solidFill>
                <a:latin typeface="Arial"/>
              </a:rPr>
              <a:t>. [</a:t>
            </a:r>
            <a:r>
              <a:rPr b="0" lang="ru-RU" sz="3200" spc="-1" strike="noStrike">
                <a:solidFill>
                  <a:srgbClr val="000000"/>
                </a:solidFill>
                <a:latin typeface="FreeMono"/>
              </a:rPr>
              <a:t>0 &lt;= i &lt;= j &lt;= cap(s)</a:t>
            </a:r>
            <a:r>
              <a:rPr b="0" lang="ru-RU" sz="3200" spc="-1" strike="noStrike">
                <a:solidFill>
                  <a:srgbClr val="000000"/>
                </a:solidFill>
                <a:latin typeface="Arial"/>
              </a:rPr>
              <a:t>]. </a:t>
            </a:r>
            <a:endParaRPr b="0" lang="ru-RU" sz="3200" spc="-1" strike="noStrike">
              <a:solidFill>
                <a:srgbClr val="000000"/>
              </a:solidFill>
              <a:latin typeface="Arial"/>
            </a:endParaRPr>
          </a:p>
          <a:p>
            <a:pPr marL="194400" indent="-1458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В качестве исходной последовательности может использоваться массив, указатель на массив или другой срез. В итоге в полученном срезе будет </a:t>
            </a:r>
            <a:r>
              <a:rPr b="1" lang="ru-RU" sz="3200" spc="-1" strike="noStrike">
                <a:solidFill>
                  <a:srgbClr val="000000"/>
                </a:solidFill>
                <a:latin typeface="Arial"/>
              </a:rPr>
              <a:t>j-i </a:t>
            </a:r>
            <a:r>
              <a:rPr b="0" lang="ru-RU" sz="3200" spc="-1" strike="noStrike">
                <a:solidFill>
                  <a:srgbClr val="000000"/>
                </a:solidFill>
                <a:latin typeface="Arial"/>
              </a:rPr>
              <a:t>элементов.</a:t>
            </a:r>
            <a:endParaRPr b="0" lang="ru-RU" sz="3200" spc="-1" strike="noStrike">
              <a:solidFill>
                <a:srgbClr val="000000"/>
              </a:solidFill>
              <a:latin typeface="Arial"/>
            </a:endParaRPr>
          </a:p>
          <a:p>
            <a:pPr marL="194400" indent="-1458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Если значение </a:t>
            </a:r>
            <a:r>
              <a:rPr b="1" lang="ru-RU" sz="3200" spc="-1" strike="noStrike">
                <a:solidFill>
                  <a:srgbClr val="000000"/>
                </a:solidFill>
                <a:latin typeface="Arial"/>
              </a:rPr>
              <a:t>i</a:t>
            </a:r>
            <a:r>
              <a:rPr b="0" lang="ru-RU" sz="3200" spc="-1" strike="noStrike">
                <a:solidFill>
                  <a:srgbClr val="000000"/>
                </a:solidFill>
                <a:latin typeface="Arial"/>
              </a:rPr>
              <a:t> не указано, то применяется по умолчанию значение </a:t>
            </a:r>
            <a:r>
              <a:rPr b="1" lang="ru-RU" sz="3200" spc="-1" strike="noStrike">
                <a:solidFill>
                  <a:srgbClr val="000000"/>
                </a:solidFill>
                <a:latin typeface="Arial"/>
              </a:rPr>
              <a:t>0</a:t>
            </a:r>
            <a:r>
              <a:rPr b="0" lang="ru-RU" sz="3200" spc="-1" strike="noStrike">
                <a:solidFill>
                  <a:srgbClr val="000000"/>
                </a:solidFill>
                <a:latin typeface="Arial"/>
              </a:rPr>
              <a:t>. Если значение </a:t>
            </a:r>
            <a:r>
              <a:rPr b="1" lang="ru-RU" sz="3200" spc="-1" strike="noStrike">
                <a:solidFill>
                  <a:srgbClr val="000000"/>
                </a:solidFill>
                <a:latin typeface="Arial"/>
              </a:rPr>
              <a:t>j </a:t>
            </a:r>
            <a:r>
              <a:rPr b="0" lang="ru-RU" sz="3200" spc="-1" strike="noStrike">
                <a:solidFill>
                  <a:srgbClr val="000000"/>
                </a:solidFill>
                <a:latin typeface="Arial"/>
              </a:rPr>
              <a:t>не указано, то вместо него используется длина исходной последовательности </a:t>
            </a:r>
            <a:r>
              <a:rPr b="1" lang="ru-RU" sz="3200" spc="-1" strike="noStrike">
                <a:solidFill>
                  <a:srgbClr val="000000"/>
                </a:solidFill>
                <a:latin typeface="Arial"/>
              </a:rPr>
              <a:t>s</a:t>
            </a:r>
            <a:endParaRPr b="0" lang="ru-RU" sz="3200" spc="-1" strike="noStrike">
              <a:solidFill>
                <a:srgbClr val="000000"/>
              </a:solidFill>
              <a:latin typeface="Arial"/>
            </a:endParaRPr>
          </a:p>
        </p:txBody>
      </p:sp>
      <p:grpSp>
        <p:nvGrpSpPr>
          <p:cNvPr id="236" name=""/>
          <p:cNvGrpSpPr/>
          <p:nvPr/>
        </p:nvGrpSpPr>
        <p:grpSpPr>
          <a:xfrm>
            <a:off x="5940000" y="1800000"/>
            <a:ext cx="3779280" cy="3239280"/>
            <a:chOff x="5940000" y="1800000"/>
            <a:chExt cx="3779280" cy="3239280"/>
          </a:xfrm>
        </p:grpSpPr>
        <p:sp>
          <p:nvSpPr>
            <p:cNvPr id="237" name=""/>
            <p:cNvSpPr/>
            <p:nvPr/>
          </p:nvSpPr>
          <p:spPr>
            <a:xfrm>
              <a:off x="5940000" y="1800000"/>
              <a:ext cx="3779280" cy="323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fontScale="97000"/>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initialUsers</a:t>
              </a:r>
              <a:r>
                <a:rPr b="1" lang="ru-RU" sz="1200" spc="-1" strike="noStrike">
                  <a:solidFill>
                    <a:srgbClr val="00a933"/>
                  </a:solidFill>
                  <a:latin typeface="FreeMono"/>
                  <a:ea typeface="DejaVu Sans"/>
                </a:rPr>
                <a:t> </a:t>
              </a:r>
              <a:r>
                <a:rPr b="1" lang="ru-RU" sz="1200" spc="-1" strike="noStrike">
                  <a:solidFill>
                    <a:srgbClr val="be480a"/>
                  </a:solidFill>
                  <a:latin typeface="FreeMono"/>
                  <a:ea typeface="DejaVu Sans"/>
                </a:rPr>
                <a:t>:=</a:t>
              </a:r>
              <a:r>
                <a:rPr b="1" lang="ru-RU" sz="1200" spc="-1" strike="noStrike">
                  <a:solidFill>
                    <a:srgbClr val="00a933"/>
                  </a:solidFill>
                  <a:latin typeface="FreeMono"/>
                  <a:ea typeface="DejaVu Sans"/>
                </a:rPr>
                <a:t> </a:t>
              </a:r>
              <a:r>
                <a:rPr b="1" lang="ru-RU" sz="1200" spc="-1" strike="noStrike">
                  <a:solidFill>
                    <a:srgbClr val="3465a4"/>
                  </a:solidFill>
                  <a:latin typeface="FreeMono"/>
                  <a:ea typeface="DejaVu Sans"/>
                </a:rPr>
                <a:t>[8]string</a:t>
              </a:r>
              <a:r>
                <a:rPr b="1" lang="ru-RU" sz="1200" spc="-1" strike="noStrike">
                  <a:solidFill>
                    <a:srgbClr val="000000"/>
                  </a:solidFill>
                  <a:latin typeface="FreeMono"/>
                  <a:ea typeface="DejaVu Sans"/>
                </a:rPr>
                <a:t>{"Vasya", "Petya", "Olya", "Masha", "Kolya", "Ivan", "Roman", "Alex"}</a:t>
              </a:r>
              <a:r>
                <a:rPr b="1" lang="ru-RU" sz="1200" spc="-1" strike="noStrike">
                  <a:solidFill>
                    <a:srgbClr val="00a933"/>
                  </a:solidFill>
                  <a:latin typeface="FreeMono"/>
                  <a:ea typeface="DejaVu Sans"/>
                </a:rPr>
                <a:t> // базовый массив</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users1 := initialUsers[2:6]</a:t>
              </a:r>
              <a:r>
                <a:rPr b="1" lang="ru-RU" sz="1200" spc="-1" strike="noStrike">
                  <a:solidFill>
                    <a:srgbClr val="00a933"/>
                  </a:solidFill>
                  <a:latin typeface="FreeMono"/>
                  <a:ea typeface="DejaVu Sans"/>
                </a:rPr>
                <a:t> // с 3-го по 6-й</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users2 := initialUsers[:4]</a:t>
              </a:r>
              <a:r>
                <a:rPr b="1" lang="ru-RU" sz="1200" spc="-1" strike="noStrike">
                  <a:solidFill>
                    <a:srgbClr val="00a933"/>
                  </a:solidFill>
                  <a:latin typeface="FreeMono"/>
                  <a:ea typeface="DejaVu Sans"/>
                </a:rPr>
                <a:t> // с 1-го по 4-й</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users3 := initialUsers[3:]</a:t>
              </a:r>
              <a:r>
                <a:rPr b="1" lang="ru-RU" sz="1200" spc="-1" strike="noStrike">
                  <a:solidFill>
                    <a:srgbClr val="00a933"/>
                  </a:solidFill>
                  <a:latin typeface="FreeMono"/>
                  <a:ea typeface="DejaVu Sans"/>
                </a:rPr>
                <a:t> // с 4-го до конца</a:t>
              </a:r>
              <a:endParaRPr b="0" lang="ru-RU" sz="1200" spc="-1" strike="noStrike">
                <a:solidFill>
                  <a:srgbClr val="000000"/>
                </a:solidFill>
                <a:latin typeface="Arial"/>
              </a:endParaRPr>
            </a:p>
            <a:p>
              <a:pPr>
                <a:lnSpc>
                  <a:spcPct val="100000"/>
                </a:lnSpc>
              </a:pP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fmt.Println(users1)</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fmt.Println(users2)</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fmt.Println(users3)</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238" name=""/>
            <p:cNvSpPr/>
            <p:nvPr/>
          </p:nvSpPr>
          <p:spPr>
            <a:xfrm>
              <a:off x="8386200" y="1800000"/>
              <a:ext cx="1333080" cy="31536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600" spc="-1" strike="noStrike">
                  <a:solidFill>
                    <a:srgbClr val="3465a4"/>
                  </a:solidFill>
                  <a:latin typeface="Arial"/>
                  <a:ea typeface="DejaVu Sans"/>
                </a:rPr>
                <a:t>main.go</a:t>
              </a:r>
              <a:endParaRPr b="0" lang="ru-RU"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Срезы. Функция </a:t>
            </a:r>
            <a:r>
              <a:rPr b="1" lang="ru-RU" sz="4400" spc="-1" strike="noStrike">
                <a:solidFill>
                  <a:srgbClr val="000000"/>
                </a:solidFill>
                <a:latin typeface="Arial"/>
              </a:rPr>
              <a:t>append</a:t>
            </a:r>
            <a:endParaRPr b="0" lang="ru-RU" sz="4400" spc="-1" strike="noStrike">
              <a:solidFill>
                <a:srgbClr val="000000"/>
              </a:solidFill>
              <a:latin typeface="Arial"/>
            </a:endParaRPr>
          </a:p>
        </p:txBody>
      </p:sp>
      <p:sp>
        <p:nvSpPr>
          <p:cNvPr id="240"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55000"/>
          </a:bodyPr>
          <a:p>
            <a:pPr indent="0">
              <a:lnSpc>
                <a:spcPct val="100000"/>
              </a:lnSpc>
              <a:spcBef>
                <a:spcPts val="1417"/>
              </a:spcBef>
              <a:buNone/>
              <a:tabLst>
                <a:tab algn="l" pos="0"/>
              </a:tabLst>
            </a:pPr>
            <a:r>
              <a:rPr b="0" lang="ru-RU" sz="3200" spc="-1" strike="noStrike">
                <a:solidFill>
                  <a:srgbClr val="000000"/>
                </a:solidFill>
                <a:latin typeface="Arial"/>
              </a:rPr>
              <a:t>Функция append позволяет добавить в срез новый элемент:</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3465a4"/>
                </a:solidFill>
                <a:latin typeface="FreeMono"/>
              </a:rPr>
              <a:t>func</a:t>
            </a:r>
            <a:r>
              <a:rPr b="1" lang="ru-RU" sz="3200" spc="-1" strike="noStrike">
                <a:solidFill>
                  <a:srgbClr val="000000"/>
                </a:solidFill>
                <a:latin typeface="FreeMono"/>
              </a:rPr>
              <a:t> </a:t>
            </a:r>
            <a:r>
              <a:rPr b="1" lang="ru-RU" sz="3200" spc="-1" strike="noStrike">
                <a:solidFill>
                  <a:srgbClr val="b47804"/>
                </a:solidFill>
                <a:latin typeface="FreeMono"/>
              </a:rPr>
              <a:t>append</a:t>
            </a:r>
            <a:r>
              <a:rPr b="1" lang="ru-RU" sz="3200" spc="-1" strike="noStrike">
                <a:solidFill>
                  <a:srgbClr val="000000"/>
                </a:solidFill>
                <a:latin typeface="FreeMono"/>
              </a:rPr>
              <a:t>(slice </a:t>
            </a:r>
            <a:r>
              <a:rPr b="1" lang="ru-RU" sz="3200" spc="-1" strike="noStrike">
                <a:solidFill>
                  <a:srgbClr val="3465a4"/>
                </a:solidFill>
                <a:latin typeface="FreeMono"/>
              </a:rPr>
              <a:t>[]Type</a:t>
            </a:r>
            <a:r>
              <a:rPr b="1" lang="ru-RU" sz="3200" spc="-1" strike="noStrike">
                <a:solidFill>
                  <a:srgbClr val="000000"/>
                </a:solidFill>
                <a:latin typeface="FreeMono"/>
              </a:rPr>
              <a:t>, elems </a:t>
            </a:r>
            <a:r>
              <a:rPr b="1" lang="ru-RU" sz="3200" spc="-1" strike="noStrike">
                <a:solidFill>
                  <a:srgbClr val="3465a4"/>
                </a:solidFill>
                <a:latin typeface="FreeMono"/>
              </a:rPr>
              <a:t>...Type</a:t>
            </a:r>
            <a:r>
              <a:rPr b="1" lang="ru-RU" sz="3200" spc="-1" strike="noStrike">
                <a:solidFill>
                  <a:srgbClr val="000000"/>
                </a:solidFill>
                <a:latin typeface="FreeMono"/>
              </a:rPr>
              <a:t>) </a:t>
            </a:r>
            <a:r>
              <a:rPr b="1" lang="ru-RU" sz="3200" spc="-1" strike="noStrike">
                <a:solidFill>
                  <a:srgbClr val="3465a4"/>
                </a:solidFill>
                <a:latin typeface="FreeMono"/>
              </a:rPr>
              <a:t>[]Type</a:t>
            </a:r>
            <a:endParaRPr b="0" lang="ru-RU" sz="3200" spc="-1" strike="noStrike">
              <a:solidFill>
                <a:srgbClr val="000000"/>
              </a:solidFill>
              <a:latin typeface="Arial"/>
            </a:endParaRPr>
          </a:p>
          <a:p>
            <a:pPr indent="0">
              <a:lnSpc>
                <a:spcPct val="100000"/>
              </a:lnSpc>
              <a:spcBef>
                <a:spcPts val="1417"/>
              </a:spcBef>
              <a:buNone/>
              <a:tabLst>
                <a:tab algn="l" pos="0"/>
              </a:tabLst>
            </a:pP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Пример:</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a := </a:t>
            </a:r>
            <a:r>
              <a:rPr b="1" lang="ru-RU" sz="3200" spc="-1" strike="noStrike">
                <a:solidFill>
                  <a:srgbClr val="3465a4"/>
                </a:solidFill>
                <a:latin typeface="FreeMono"/>
              </a:rPr>
              <a:t>[]int</a:t>
            </a:r>
            <a:r>
              <a:rPr b="1" lang="ru-RU" sz="3200" spc="-1" strike="noStrike">
                <a:solidFill>
                  <a:srgbClr val="000000"/>
                </a:solidFill>
                <a:latin typeface="FreeMono"/>
              </a:rPr>
              <a:t>{</a:t>
            </a:r>
            <a:r>
              <a:rPr b="1" lang="ru-RU" sz="3200" spc="-1" strike="noStrike">
                <a:solidFill>
                  <a:srgbClr val="729fcf"/>
                </a:solidFill>
                <a:latin typeface="FreeMono"/>
              </a:rPr>
              <a:t>1, 2, 3</a:t>
            </a:r>
            <a:r>
              <a:rPr b="1" lang="ru-RU" sz="3200" spc="-1" strike="noStrike">
                <a:solidFill>
                  <a:srgbClr val="000000"/>
                </a:solidFill>
                <a:latin typeface="FreeMono"/>
              </a:rPr>
              <a:t>}</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a = </a:t>
            </a:r>
            <a:r>
              <a:rPr b="1" lang="ru-RU" sz="3200" spc="-1" strike="noStrike">
                <a:solidFill>
                  <a:srgbClr val="b47804"/>
                </a:solidFill>
                <a:latin typeface="FreeMono"/>
              </a:rPr>
              <a:t>append</a:t>
            </a:r>
            <a:r>
              <a:rPr b="1" lang="ru-RU" sz="3200" spc="-1" strike="noStrike">
                <a:solidFill>
                  <a:srgbClr val="000000"/>
                </a:solidFill>
                <a:latin typeface="FreeMono"/>
              </a:rPr>
              <a:t>(</a:t>
            </a:r>
            <a:r>
              <a:rPr b="1" lang="ru-RU" sz="3200" spc="-1" strike="noStrike">
                <a:solidFill>
                  <a:srgbClr val="729fcf"/>
                </a:solidFill>
                <a:latin typeface="FreeMono"/>
              </a:rPr>
              <a:t>a, 4, 5</a:t>
            </a:r>
            <a:r>
              <a:rPr b="1" lang="ru-RU" sz="3200" spc="-1" strike="noStrike">
                <a:solidFill>
                  <a:srgbClr val="000000"/>
                </a:solidFill>
                <a:latin typeface="FreeMono"/>
              </a:rPr>
              <a:t>)</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fmt.</a:t>
            </a:r>
            <a:r>
              <a:rPr b="1" lang="ru-RU" sz="3200" spc="-1" strike="noStrike">
                <a:solidFill>
                  <a:srgbClr val="b47804"/>
                </a:solidFill>
                <a:latin typeface="FreeMono"/>
              </a:rPr>
              <a:t>Println</a:t>
            </a:r>
            <a:r>
              <a:rPr b="1" lang="ru-RU" sz="3200" spc="-1" strike="noStrike">
                <a:solidFill>
                  <a:srgbClr val="000000"/>
                </a:solidFill>
                <a:latin typeface="FreeMono"/>
              </a:rPr>
              <a:t>(</a:t>
            </a:r>
            <a:r>
              <a:rPr b="1" lang="ru-RU" sz="3200" spc="-1" strike="noStrike">
                <a:solidFill>
                  <a:srgbClr val="729fcf"/>
                </a:solidFill>
                <a:latin typeface="FreeMono"/>
              </a:rPr>
              <a:t>a</a:t>
            </a:r>
            <a:r>
              <a:rPr b="1" lang="ru-RU" sz="3200" spc="-1" strike="noStrike">
                <a:solidFill>
                  <a:srgbClr val="000000"/>
                </a:solidFill>
                <a:latin typeface="FreeMono"/>
              </a:rPr>
              <a:t>) </a:t>
            </a:r>
            <a:r>
              <a:rPr b="1" lang="ru-RU" sz="3200" spc="-1" strike="noStrike">
                <a:solidFill>
                  <a:srgbClr val="00a933"/>
                </a:solidFill>
                <a:latin typeface="FreeMono"/>
              </a:rPr>
              <a:t>// [1 2 3 4 5]</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1440000" y="40536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3200" spc="-1" strike="noStrike">
                <a:solidFill>
                  <a:srgbClr val="000000"/>
                </a:solidFill>
                <a:latin typeface="Arial"/>
              </a:rPr>
              <a:t>Срезы. </a:t>
            </a:r>
            <a:r>
              <a:rPr b="1" lang="ru-RU" sz="3200" spc="-1" strike="noStrike">
                <a:solidFill>
                  <a:srgbClr val="000000"/>
                </a:solidFill>
                <a:latin typeface="Arial"/>
              </a:rPr>
              <a:t>append</a:t>
            </a:r>
            <a:r>
              <a:rPr b="0" lang="ru-RU" sz="3200" spc="-1" strike="noStrike">
                <a:solidFill>
                  <a:srgbClr val="000000"/>
                </a:solidFill>
                <a:latin typeface="Arial"/>
              </a:rPr>
              <a:t> для удаления элемента</a:t>
            </a:r>
            <a:endParaRPr b="0" lang="ru-RU" sz="3200" spc="-1" strike="noStrike">
              <a:solidFill>
                <a:srgbClr val="000000"/>
              </a:solidFill>
              <a:latin typeface="Arial"/>
            </a:endParaRPr>
          </a:p>
        </p:txBody>
      </p:sp>
      <p:sp>
        <p:nvSpPr>
          <p:cNvPr id="242" name="PlaceHolder 2"/>
          <p:cNvSpPr>
            <a:spLocks noGrp="1"/>
          </p:cNvSpPr>
          <p:nvPr>
            <p:ph/>
          </p:nvPr>
        </p:nvSpPr>
        <p:spPr>
          <a:xfrm>
            <a:off x="1440000" y="1620000"/>
            <a:ext cx="8459280" cy="1799280"/>
          </a:xfrm>
          <a:prstGeom prst="rect">
            <a:avLst/>
          </a:prstGeom>
          <a:solidFill>
            <a:srgbClr val="ffffff"/>
          </a:solidFill>
          <a:ln w="0">
            <a:noFill/>
          </a:ln>
        </p:spPr>
        <p:txBody>
          <a:bodyPr lIns="0" rIns="0" tIns="0" bIns="0" anchor="t">
            <a:normAutofit/>
          </a:bodyPr>
          <a:p>
            <a:pPr indent="0">
              <a:lnSpc>
                <a:spcPct val="100000"/>
              </a:lnSpc>
              <a:spcBef>
                <a:spcPts val="1417"/>
              </a:spcBef>
              <a:buNone/>
              <a:tabLst>
                <a:tab algn="l" pos="0"/>
              </a:tabLst>
            </a:pPr>
            <a:r>
              <a:rPr b="1" lang="ru-RU" sz="2200" spc="-1" strike="noStrike">
                <a:solidFill>
                  <a:srgbClr val="000000"/>
                </a:solidFill>
                <a:latin typeface="FreeMono"/>
              </a:rPr>
              <a:t>a := </a:t>
            </a:r>
            <a:r>
              <a:rPr b="1" lang="ru-RU" sz="2200" spc="-1" strike="noStrike">
                <a:solidFill>
                  <a:srgbClr val="3465a4"/>
                </a:solidFill>
                <a:latin typeface="FreeMono"/>
              </a:rPr>
              <a:t>[]int</a:t>
            </a:r>
            <a:r>
              <a:rPr b="1" lang="ru-RU" sz="2200" spc="-1" strike="noStrike">
                <a:solidFill>
                  <a:srgbClr val="000000"/>
                </a:solidFill>
                <a:latin typeface="FreeMono"/>
              </a:rPr>
              <a:t>{1, 2, 3, 4, 5, 6, 7}</a:t>
            </a:r>
            <a:endParaRPr b="0" lang="ru-RU" sz="2200" spc="-1" strike="noStrike">
              <a:solidFill>
                <a:srgbClr val="000000"/>
              </a:solidFill>
              <a:latin typeface="Arial"/>
            </a:endParaRPr>
          </a:p>
          <a:p>
            <a:pPr indent="0">
              <a:lnSpc>
                <a:spcPct val="100000"/>
              </a:lnSpc>
              <a:spcBef>
                <a:spcPts val="1417"/>
              </a:spcBef>
              <a:buNone/>
              <a:tabLst>
                <a:tab algn="l" pos="0"/>
              </a:tabLst>
            </a:pPr>
            <a:r>
              <a:rPr b="1" lang="ru-RU" sz="2200" spc="-1" strike="noStrike">
                <a:solidFill>
                  <a:srgbClr val="000000"/>
                </a:solidFill>
                <a:latin typeface="FreeMono"/>
              </a:rPr>
              <a:t>a = </a:t>
            </a:r>
            <a:r>
              <a:rPr b="1" lang="ru-RU" sz="2200" spc="-1" strike="noStrike">
                <a:solidFill>
                  <a:srgbClr val="b47804"/>
                </a:solidFill>
                <a:latin typeface="FreeMono"/>
              </a:rPr>
              <a:t>append</a:t>
            </a:r>
            <a:r>
              <a:rPr b="1" lang="ru-RU" sz="2200" spc="-1" strike="noStrike">
                <a:solidFill>
                  <a:srgbClr val="000000"/>
                </a:solidFill>
                <a:latin typeface="FreeMono"/>
              </a:rPr>
              <a:t>(a[0:2], a[3:]...)</a:t>
            </a:r>
            <a:endParaRPr b="0" lang="ru-RU" sz="2200" spc="-1" strike="noStrike">
              <a:solidFill>
                <a:srgbClr val="000000"/>
              </a:solidFill>
              <a:latin typeface="Arial"/>
            </a:endParaRPr>
          </a:p>
          <a:p>
            <a:pPr indent="0">
              <a:lnSpc>
                <a:spcPct val="100000"/>
              </a:lnSpc>
              <a:spcBef>
                <a:spcPts val="1417"/>
              </a:spcBef>
              <a:buNone/>
              <a:tabLst>
                <a:tab algn="l" pos="0"/>
              </a:tabLst>
            </a:pPr>
            <a:r>
              <a:rPr b="1" lang="ru-RU" sz="2200" spc="-1" strike="noStrike">
                <a:solidFill>
                  <a:srgbClr val="000000"/>
                </a:solidFill>
                <a:latin typeface="FreeMono"/>
              </a:rPr>
              <a:t>fmt.</a:t>
            </a:r>
            <a:r>
              <a:rPr b="1" lang="ru-RU" sz="2200" spc="-1" strike="noStrike">
                <a:solidFill>
                  <a:srgbClr val="b47804"/>
                </a:solidFill>
                <a:latin typeface="FreeMono"/>
              </a:rPr>
              <a:t>Println</a:t>
            </a:r>
            <a:r>
              <a:rPr b="1" lang="ru-RU" sz="2200" spc="-1" strike="noStrike">
                <a:solidFill>
                  <a:srgbClr val="000000"/>
                </a:solidFill>
                <a:latin typeface="FreeMono"/>
              </a:rPr>
              <a:t>(a) </a:t>
            </a:r>
            <a:r>
              <a:rPr b="1" lang="ru-RU" sz="2200" spc="-1" strike="noStrike">
                <a:solidFill>
                  <a:srgbClr val="00a933"/>
                </a:solidFill>
                <a:latin typeface="FreeMono"/>
              </a:rPr>
              <a:t>// [1 2 4 5 6 7]</a:t>
            </a:r>
            <a:endParaRPr b="0" lang="ru-RU"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1440000" y="40536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2800" spc="-1" strike="noStrike">
                <a:solidFill>
                  <a:srgbClr val="000000"/>
                </a:solidFill>
                <a:latin typeface="Arial"/>
              </a:rPr>
              <a:t>Срезы. </a:t>
            </a:r>
            <a:r>
              <a:rPr b="1" lang="ru-RU" sz="2800" spc="-1" strike="noStrike">
                <a:solidFill>
                  <a:srgbClr val="000000"/>
                </a:solidFill>
                <a:latin typeface="Arial"/>
              </a:rPr>
              <a:t>copy</a:t>
            </a:r>
            <a:r>
              <a:rPr b="0" lang="ru-RU" sz="2800" spc="-1" strike="noStrike">
                <a:solidFill>
                  <a:srgbClr val="000000"/>
                </a:solidFill>
                <a:latin typeface="Arial"/>
              </a:rPr>
              <a:t> - копирование элементов среза</a:t>
            </a:r>
            <a:endParaRPr b="0" lang="ru-RU" sz="2800" spc="-1" strike="noStrike">
              <a:solidFill>
                <a:srgbClr val="000000"/>
              </a:solidFill>
              <a:latin typeface="Arial"/>
            </a:endParaRPr>
          </a:p>
        </p:txBody>
      </p:sp>
      <p:sp>
        <p:nvSpPr>
          <p:cNvPr id="244"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44000"/>
          </a:bodyPr>
          <a:p>
            <a:pPr indent="0">
              <a:lnSpc>
                <a:spcPct val="100000"/>
              </a:lnSpc>
              <a:spcBef>
                <a:spcPts val="1417"/>
              </a:spcBef>
              <a:buNone/>
              <a:tabLst>
                <a:tab algn="l" pos="0"/>
              </a:tabLst>
            </a:pPr>
            <a:r>
              <a:rPr b="0" lang="ru-RU" sz="3200" spc="-1" strike="noStrike">
                <a:solidFill>
                  <a:srgbClr val="000000"/>
                </a:solidFill>
                <a:latin typeface="Arial"/>
              </a:rPr>
              <a:t>Copy принимает срез-назначение и срез источник, а возвращает число скопированных элементов:</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3465a4"/>
                </a:solidFill>
                <a:latin typeface="FreeMono"/>
              </a:rPr>
              <a:t>func</a:t>
            </a:r>
            <a:r>
              <a:rPr b="1" lang="ru-RU" sz="3200" spc="-1" strike="noStrike">
                <a:solidFill>
                  <a:srgbClr val="000000"/>
                </a:solidFill>
                <a:latin typeface="FreeMono"/>
              </a:rPr>
              <a:t> </a:t>
            </a:r>
            <a:r>
              <a:rPr b="1" lang="ru-RU" sz="3200" spc="-1" strike="noStrike">
                <a:solidFill>
                  <a:srgbClr val="b47804"/>
                </a:solidFill>
                <a:latin typeface="FreeMono"/>
              </a:rPr>
              <a:t>copy</a:t>
            </a:r>
            <a:r>
              <a:rPr b="1" lang="ru-RU" sz="3200" spc="-1" strike="noStrike">
                <a:solidFill>
                  <a:srgbClr val="000000"/>
                </a:solidFill>
                <a:latin typeface="FreeMono"/>
              </a:rPr>
              <a:t>(</a:t>
            </a:r>
            <a:r>
              <a:rPr b="1" lang="ru-RU" sz="3200" spc="-1" strike="noStrike">
                <a:solidFill>
                  <a:srgbClr val="a7074b"/>
                </a:solidFill>
                <a:latin typeface="FreeMono"/>
              </a:rPr>
              <a:t>dst</a:t>
            </a:r>
            <a:r>
              <a:rPr b="1" lang="ru-RU" sz="3200" spc="-1" strike="noStrike">
                <a:solidFill>
                  <a:srgbClr val="000000"/>
                </a:solidFill>
                <a:latin typeface="FreeMono"/>
              </a:rPr>
              <a:t>, </a:t>
            </a:r>
            <a:r>
              <a:rPr b="1" lang="ru-RU" sz="3200" spc="-1" strike="noStrike">
                <a:solidFill>
                  <a:srgbClr val="a7074b"/>
                </a:solidFill>
                <a:latin typeface="FreeMono"/>
              </a:rPr>
              <a:t>src</a:t>
            </a:r>
            <a:r>
              <a:rPr b="1" lang="ru-RU" sz="3200" spc="-1" strike="noStrike">
                <a:solidFill>
                  <a:srgbClr val="000000"/>
                </a:solidFill>
                <a:latin typeface="FreeMono"/>
              </a:rPr>
              <a:t> </a:t>
            </a:r>
            <a:r>
              <a:rPr b="1" lang="ru-RU" sz="3200" spc="-1" strike="noStrike">
                <a:solidFill>
                  <a:srgbClr val="3465a4"/>
                </a:solidFill>
                <a:latin typeface="FreeMono"/>
              </a:rPr>
              <a:t>[]Type</a:t>
            </a:r>
            <a:r>
              <a:rPr b="1" lang="ru-RU" sz="3200" spc="-1" strike="noStrike">
                <a:solidFill>
                  <a:srgbClr val="000000"/>
                </a:solidFill>
                <a:latin typeface="FreeMono"/>
              </a:rPr>
              <a:t>) </a:t>
            </a:r>
            <a:r>
              <a:rPr b="1" lang="ru-RU" sz="3200" spc="-1" strike="noStrike">
                <a:solidFill>
                  <a:srgbClr val="3465a4"/>
                </a:solidFill>
                <a:latin typeface="FreeMono"/>
              </a:rPr>
              <a:t>int</a:t>
            </a:r>
            <a:endParaRPr b="0" lang="ru-RU" sz="3200" spc="-1" strike="noStrike">
              <a:solidFill>
                <a:srgbClr val="000000"/>
              </a:solidFill>
              <a:latin typeface="Arial"/>
            </a:endParaRPr>
          </a:p>
          <a:p>
            <a:pPr indent="0">
              <a:lnSpc>
                <a:spcPct val="100000"/>
              </a:lnSpc>
              <a:spcBef>
                <a:spcPts val="1417"/>
              </a:spcBef>
              <a:buNone/>
              <a:tabLst>
                <a:tab algn="l" pos="0"/>
              </a:tabLst>
            </a:pPr>
            <a:r>
              <a:rPr b="0" i="1" lang="ru-RU" sz="3200" spc="-1" strike="noStrike">
                <a:solidFill>
                  <a:srgbClr val="000000"/>
                </a:solidFill>
                <a:latin typeface="Arial"/>
              </a:rPr>
              <a:t>Пример:</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a := </a:t>
            </a:r>
            <a:r>
              <a:rPr b="1" lang="ru-RU" sz="3200" spc="-1" strike="noStrike">
                <a:solidFill>
                  <a:srgbClr val="3465a4"/>
                </a:solidFill>
                <a:latin typeface="FreeMono"/>
              </a:rPr>
              <a:t>[]int</a:t>
            </a:r>
            <a:r>
              <a:rPr b="1" lang="ru-RU" sz="3200" spc="-1" strike="noStrike">
                <a:solidFill>
                  <a:srgbClr val="000000"/>
                </a:solidFill>
                <a:latin typeface="FreeMono"/>
              </a:rPr>
              <a:t>{1, 2, 3}</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b := </a:t>
            </a:r>
            <a:r>
              <a:rPr b="1" lang="ru-RU" sz="3200" spc="-1" strike="noStrike">
                <a:solidFill>
                  <a:srgbClr val="b47804"/>
                </a:solidFill>
                <a:latin typeface="FreeMono"/>
              </a:rPr>
              <a:t>make</a:t>
            </a:r>
            <a:r>
              <a:rPr b="1" lang="ru-RU" sz="3200" spc="-1" strike="noStrike">
                <a:solidFill>
                  <a:srgbClr val="000000"/>
                </a:solidFill>
                <a:latin typeface="FreeMono"/>
              </a:rPr>
              <a:t>(</a:t>
            </a:r>
            <a:r>
              <a:rPr b="1" lang="ru-RU" sz="3200" spc="-1" strike="noStrike">
                <a:solidFill>
                  <a:srgbClr val="3465a4"/>
                </a:solidFill>
                <a:latin typeface="FreeMono"/>
              </a:rPr>
              <a:t>[]int</a:t>
            </a:r>
            <a:r>
              <a:rPr b="1" lang="ru-RU" sz="3200" spc="-1" strike="noStrike">
                <a:solidFill>
                  <a:srgbClr val="000000"/>
                </a:solidFill>
                <a:latin typeface="FreeMono"/>
              </a:rPr>
              <a:t>, 3, 3)</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n := </a:t>
            </a:r>
            <a:r>
              <a:rPr b="1" lang="ru-RU" sz="3200" spc="-1" strike="noStrike">
                <a:solidFill>
                  <a:srgbClr val="b47804"/>
                </a:solidFill>
                <a:latin typeface="FreeMono"/>
              </a:rPr>
              <a:t>copy</a:t>
            </a:r>
            <a:r>
              <a:rPr b="1" lang="ru-RU" sz="3200" spc="-1" strike="noStrike">
                <a:solidFill>
                  <a:srgbClr val="000000"/>
                </a:solidFill>
                <a:latin typeface="FreeMono"/>
              </a:rPr>
              <a:t>(b, a)</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fmt.</a:t>
            </a:r>
            <a:r>
              <a:rPr b="1" lang="ru-RU" sz="3200" spc="-1" strike="noStrike">
                <a:solidFill>
                  <a:srgbClr val="b47804"/>
                </a:solidFill>
                <a:latin typeface="FreeMono"/>
              </a:rPr>
              <a:t>Printf</a:t>
            </a:r>
            <a:r>
              <a:rPr b="1" lang="ru-RU" sz="3200" spc="-1" strike="noStrike">
                <a:solidFill>
                  <a:srgbClr val="000000"/>
                </a:solidFill>
                <a:latin typeface="FreeMono"/>
              </a:rPr>
              <a:t>("a = %v\n", a)                  </a:t>
            </a:r>
            <a:r>
              <a:rPr b="1" lang="ru-RU" sz="3200" spc="-1" strike="noStrike">
                <a:solidFill>
                  <a:srgbClr val="00a933"/>
                </a:solidFill>
                <a:latin typeface="FreeMono"/>
              </a:rPr>
              <a:t>// a = [1 2 3]</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fmt.</a:t>
            </a:r>
            <a:r>
              <a:rPr b="1" lang="ru-RU" sz="3200" spc="-1" strike="noStrike">
                <a:solidFill>
                  <a:srgbClr val="b47804"/>
                </a:solidFill>
                <a:latin typeface="FreeMono"/>
              </a:rPr>
              <a:t>Printf</a:t>
            </a:r>
            <a:r>
              <a:rPr b="1" lang="ru-RU" sz="3200" spc="-1" strike="noStrike">
                <a:solidFill>
                  <a:srgbClr val="000000"/>
                </a:solidFill>
                <a:latin typeface="FreeMono"/>
              </a:rPr>
              <a:t>("b = %v\n", b)                  </a:t>
            </a:r>
            <a:r>
              <a:rPr b="1" lang="ru-RU" sz="3200" spc="-1" strike="noStrike">
                <a:solidFill>
                  <a:srgbClr val="00a933"/>
                </a:solidFill>
                <a:latin typeface="FreeMono"/>
              </a:rPr>
              <a:t>// b = [1 2 3]</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fmt.</a:t>
            </a:r>
            <a:r>
              <a:rPr b="1" lang="ru-RU" sz="3200" spc="-1" strike="noStrike">
                <a:solidFill>
                  <a:srgbClr val="b47804"/>
                </a:solidFill>
                <a:latin typeface="FreeMono"/>
              </a:rPr>
              <a:t>Printf</a:t>
            </a:r>
            <a:r>
              <a:rPr b="1" lang="ru-RU" sz="3200" spc="-1" strike="noStrike">
                <a:solidFill>
                  <a:srgbClr val="000000"/>
                </a:solidFill>
                <a:latin typeface="FreeMono"/>
              </a:rPr>
              <a:t>("Скопировано %d элемента\n", n) </a:t>
            </a:r>
            <a:r>
              <a:rPr b="1" lang="ru-RU" sz="3200" spc="-1" strike="noStrike">
                <a:solidFill>
                  <a:srgbClr val="00a933"/>
                </a:solidFill>
                <a:latin typeface="FreeMono"/>
              </a:rPr>
              <a:t>// Скопировано 3 элемента</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Основные возможности языка</a:t>
            </a:r>
            <a:endParaRPr b="0" lang="ru-RU" sz="4400" spc="-1" strike="noStrike">
              <a:solidFill>
                <a:srgbClr val="000000"/>
              </a:solidFill>
              <a:latin typeface="Arial"/>
            </a:endParaRPr>
          </a:p>
        </p:txBody>
      </p:sp>
      <p:sp>
        <p:nvSpPr>
          <p:cNvPr id="103" name="PlaceHolder 2"/>
          <p:cNvSpPr>
            <a:spLocks noGrp="1"/>
          </p:cNvSpPr>
          <p:nvPr>
            <p:ph/>
          </p:nvPr>
        </p:nvSpPr>
        <p:spPr>
          <a:xfrm>
            <a:off x="1440000" y="1548000"/>
            <a:ext cx="8459280" cy="3779280"/>
          </a:xfrm>
          <a:prstGeom prst="rect">
            <a:avLst/>
          </a:prstGeom>
          <a:solidFill>
            <a:srgbClr val="ffffff"/>
          </a:solidFill>
          <a:ln w="0">
            <a:noFill/>
          </a:ln>
        </p:spPr>
        <p:txBody>
          <a:bodyPr lIns="0" rIns="0" tIns="0" bIns="0" anchor="t">
            <a:normAutofit fontScale="50000"/>
          </a:bodyPr>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Строгая статическая типизация</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Полноценная поддержка указателей</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Строковый тип со встроенной поддержкой юникода</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Использование динамических массивов (срезов), хеш-таблиц (словарей), вариант цикла для обхода коллекции.</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Средства функционального программирования</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Автоматическое управление памятью со сборщиком мусора.</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Средства объектно-ориентированного программирования ограничиваются интерфейсами</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Средства параллельного программирования</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Лаконичный и простой синтаксис</a:t>
            </a:r>
            <a:endParaRPr b="0" lang="ru-RU" sz="3200" spc="-1" strike="noStrike">
              <a:solidFill>
                <a:srgbClr val="000000"/>
              </a:solidFill>
              <a:latin typeface="Arial"/>
            </a:endParaRPr>
          </a:p>
          <a:p>
            <a:pPr marL="216000" indent="-16200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Обобщенное программирование</a:t>
            </a:r>
            <a:endParaRPr b="0" lang="ru-RU" sz="3200" spc="-1" strike="noStrike">
              <a:solidFill>
                <a:srgbClr val="000000"/>
              </a:solidFill>
              <a:latin typeface="Arial"/>
            </a:endParaRPr>
          </a:p>
        </p:txBody>
      </p:sp>
      <p:sp>
        <p:nvSpPr>
          <p:cNvPr id="104" name=""/>
          <p:cNvSpPr/>
          <p:nvPr/>
        </p:nvSpPr>
        <p:spPr>
          <a:xfrm>
            <a:off x="-27000" y="5323320"/>
            <a:ext cx="290628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1"/>
              </a:rPr>
              <a:t>https://ru.wikipedia.org/wiki</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Срезы. Особенности работы</a:t>
            </a:r>
            <a:endParaRPr b="0" lang="ru-RU" sz="4400" spc="-1" strike="noStrike">
              <a:solidFill>
                <a:srgbClr val="000000"/>
              </a:solidFill>
              <a:latin typeface="Arial"/>
            </a:endParaRPr>
          </a:p>
        </p:txBody>
      </p:sp>
      <p:sp>
        <p:nvSpPr>
          <p:cNvPr id="246" name="PlaceHolder 2"/>
          <p:cNvSpPr>
            <a:spLocks noGrp="1"/>
          </p:cNvSpPr>
          <p:nvPr>
            <p:ph/>
          </p:nvPr>
        </p:nvSpPr>
        <p:spPr>
          <a:xfrm>
            <a:off x="1440000" y="1620000"/>
            <a:ext cx="3959280" cy="3239280"/>
          </a:xfrm>
          <a:prstGeom prst="rect">
            <a:avLst/>
          </a:prstGeom>
          <a:solidFill>
            <a:srgbClr val="ffffff"/>
          </a:solidFill>
          <a:ln w="0">
            <a:noFill/>
          </a:ln>
        </p:spPr>
        <p:txBody>
          <a:bodyPr lIns="0" rIns="0" tIns="0" bIns="0" anchor="t">
            <a:normAutofit/>
          </a:bodyPr>
          <a:p>
            <a:pPr indent="0">
              <a:lnSpc>
                <a:spcPct val="100000"/>
              </a:lnSpc>
              <a:spcBef>
                <a:spcPts val="1417"/>
              </a:spcBef>
              <a:buNone/>
              <a:tabLst>
                <a:tab algn="l" pos="0"/>
              </a:tabLst>
            </a:pPr>
            <a:r>
              <a:rPr b="1" lang="ru-RU" sz="1800" spc="-1" strike="noStrike">
                <a:solidFill>
                  <a:srgbClr val="000000"/>
                </a:solidFill>
                <a:latin typeface="FreeMono"/>
              </a:rPr>
              <a:t>func fnA(a [3]int) {</a:t>
            </a:r>
            <a:endParaRPr b="0" lang="ru-RU" sz="1800" spc="-1" strike="noStrike">
              <a:solidFill>
                <a:srgbClr val="000000"/>
              </a:solidFill>
              <a:latin typeface="Arial"/>
            </a:endParaRPr>
          </a:p>
          <a:p>
            <a:pPr indent="0">
              <a:lnSpc>
                <a:spcPct val="100000"/>
              </a:lnSpc>
              <a:spcBef>
                <a:spcPts val="1417"/>
              </a:spcBef>
              <a:buNone/>
              <a:tabLst>
                <a:tab algn="l" pos="0"/>
              </a:tabLst>
            </a:pPr>
            <a:r>
              <a:rPr b="1" lang="ru-RU" sz="1800" spc="-1" strike="noStrike">
                <a:solidFill>
                  <a:srgbClr val="000000"/>
                </a:solidFill>
                <a:latin typeface="FreeMono"/>
              </a:rPr>
              <a:t>a[1] = 15</a:t>
            </a:r>
            <a:endParaRPr b="0" lang="ru-RU" sz="1800" spc="-1" strike="noStrike">
              <a:solidFill>
                <a:srgbClr val="000000"/>
              </a:solidFill>
              <a:latin typeface="Arial"/>
            </a:endParaRPr>
          </a:p>
          <a:p>
            <a:pPr indent="0">
              <a:lnSpc>
                <a:spcPct val="100000"/>
              </a:lnSpc>
              <a:spcBef>
                <a:spcPts val="1417"/>
              </a:spcBef>
              <a:buNone/>
              <a:tabLst>
                <a:tab algn="l" pos="0"/>
              </a:tabLst>
            </a:pPr>
            <a:r>
              <a:rPr b="1" lang="ru-RU" sz="1800" spc="-1" strike="noStrike">
                <a:solidFill>
                  <a:srgbClr val="000000"/>
                </a:solidFill>
                <a:latin typeface="FreeMono"/>
              </a:rPr>
              <a:t>}</a:t>
            </a:r>
            <a:endParaRPr b="0" lang="ru-RU" sz="1800" spc="-1" strike="noStrike">
              <a:solidFill>
                <a:srgbClr val="000000"/>
              </a:solidFill>
              <a:latin typeface="Arial"/>
            </a:endParaRPr>
          </a:p>
          <a:p>
            <a:pPr indent="0">
              <a:lnSpc>
                <a:spcPct val="100000"/>
              </a:lnSpc>
              <a:spcBef>
                <a:spcPts val="1417"/>
              </a:spcBef>
              <a:buNone/>
              <a:tabLst>
                <a:tab algn="l" pos="0"/>
              </a:tabLst>
            </a:pPr>
            <a:endParaRPr b="0" lang="ru-RU" sz="3200" spc="-1" strike="noStrike">
              <a:solidFill>
                <a:srgbClr val="000000"/>
              </a:solidFill>
              <a:latin typeface="Arial"/>
            </a:endParaRPr>
          </a:p>
          <a:p>
            <a:pPr indent="0">
              <a:lnSpc>
                <a:spcPct val="100000"/>
              </a:lnSpc>
              <a:spcBef>
                <a:spcPts val="1417"/>
              </a:spcBef>
              <a:buNone/>
              <a:tabLst>
                <a:tab algn="l" pos="0"/>
              </a:tabLst>
            </a:pPr>
            <a:r>
              <a:rPr b="1" lang="ru-RU" sz="1800" spc="-1" strike="noStrike">
                <a:solidFill>
                  <a:srgbClr val="000000"/>
                </a:solidFill>
                <a:latin typeface="FreeMono"/>
              </a:rPr>
              <a:t>func fnB(a []int) {</a:t>
            </a:r>
            <a:endParaRPr b="0" lang="ru-RU" sz="1800" spc="-1" strike="noStrike">
              <a:solidFill>
                <a:srgbClr val="000000"/>
              </a:solidFill>
              <a:latin typeface="Arial"/>
            </a:endParaRPr>
          </a:p>
          <a:p>
            <a:pPr indent="0">
              <a:lnSpc>
                <a:spcPct val="100000"/>
              </a:lnSpc>
              <a:spcBef>
                <a:spcPts val="1417"/>
              </a:spcBef>
              <a:buNone/>
              <a:tabLst>
                <a:tab algn="l" pos="0"/>
              </a:tabLst>
            </a:pPr>
            <a:r>
              <a:rPr b="1" lang="ru-RU" sz="1800" spc="-1" strike="noStrike">
                <a:solidFill>
                  <a:srgbClr val="000000"/>
                </a:solidFill>
                <a:latin typeface="FreeMono"/>
              </a:rPr>
              <a:t>a[1] = 15</a:t>
            </a:r>
            <a:endParaRPr b="0" lang="ru-RU" sz="1800" spc="-1" strike="noStrike">
              <a:solidFill>
                <a:srgbClr val="000000"/>
              </a:solidFill>
              <a:latin typeface="Arial"/>
            </a:endParaRPr>
          </a:p>
          <a:p>
            <a:pPr indent="0">
              <a:lnSpc>
                <a:spcPct val="100000"/>
              </a:lnSpc>
              <a:spcBef>
                <a:spcPts val="1417"/>
              </a:spcBef>
              <a:buNone/>
              <a:tabLst>
                <a:tab algn="l" pos="0"/>
              </a:tabLst>
            </a:pPr>
            <a:r>
              <a:rPr b="1" lang="ru-RU" sz="1800" spc="-1" strike="noStrike">
                <a:solidFill>
                  <a:srgbClr val="000000"/>
                </a:solidFill>
                <a:latin typeface="FreeMono"/>
              </a:rPr>
              <a:t>}</a:t>
            </a:r>
            <a:endParaRPr b="0" lang="ru-RU" sz="1800" spc="-1" strike="noStrike">
              <a:solidFill>
                <a:srgbClr val="000000"/>
              </a:solidFill>
              <a:latin typeface="Arial"/>
            </a:endParaRPr>
          </a:p>
          <a:p>
            <a:pPr indent="0">
              <a:lnSpc>
                <a:spcPct val="100000"/>
              </a:lnSpc>
              <a:spcBef>
                <a:spcPts val="1417"/>
              </a:spcBef>
              <a:buNone/>
              <a:tabLst>
                <a:tab algn="l" pos="0"/>
              </a:tabLst>
            </a:pPr>
            <a:endParaRPr b="0" lang="ru-RU" sz="3200" spc="-1" strike="noStrike">
              <a:solidFill>
                <a:srgbClr val="000000"/>
              </a:solidFill>
              <a:latin typeface="Arial"/>
            </a:endParaRPr>
          </a:p>
        </p:txBody>
      </p:sp>
      <p:sp>
        <p:nvSpPr>
          <p:cNvPr id="247" name="PlaceHolder 3"/>
          <p:cNvSpPr>
            <a:spLocks noGrp="1"/>
          </p:cNvSpPr>
          <p:nvPr>
            <p:ph/>
          </p:nvPr>
        </p:nvSpPr>
        <p:spPr>
          <a:xfrm>
            <a:off x="5940000" y="1620000"/>
            <a:ext cx="3959280" cy="3239280"/>
          </a:xfrm>
          <a:prstGeom prst="rect">
            <a:avLst/>
          </a:prstGeom>
          <a:solidFill>
            <a:srgbClr val="ffffff"/>
          </a:solidFill>
          <a:ln w="0">
            <a:noFill/>
          </a:ln>
        </p:spPr>
        <p:txBody>
          <a:bodyPr lIns="0" rIns="0" tIns="0" bIns="0" anchor="t">
            <a:normAutofit fontScale="49000"/>
          </a:bodyPr>
          <a:p>
            <a:pPr indent="0">
              <a:lnSpc>
                <a:spcPct val="100000"/>
              </a:lnSpc>
              <a:spcBef>
                <a:spcPts val="1417"/>
              </a:spcBef>
              <a:buNone/>
              <a:tabLst>
                <a:tab algn="l" pos="0"/>
              </a:tabLst>
            </a:pPr>
            <a:r>
              <a:rPr b="1" lang="ru-RU" sz="3200" spc="-1" strike="noStrike">
                <a:solidFill>
                  <a:srgbClr val="000000"/>
                </a:solidFill>
                <a:latin typeface="FreeMono"/>
              </a:rPr>
              <a:t>func main() {</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a := [3]int{1, 2, 3}</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b := []int{1, 2, 3}</a:t>
            </a:r>
            <a:endParaRPr b="0" lang="ru-RU" sz="3200" spc="-1" strike="noStrike">
              <a:solidFill>
                <a:srgbClr val="000000"/>
              </a:solidFill>
              <a:latin typeface="Arial"/>
            </a:endParaRPr>
          </a:p>
          <a:p>
            <a:pPr indent="0">
              <a:lnSpc>
                <a:spcPct val="100000"/>
              </a:lnSpc>
              <a:spcBef>
                <a:spcPts val="1417"/>
              </a:spcBef>
              <a:buNone/>
              <a:tabLst>
                <a:tab algn="l" pos="0"/>
              </a:tabLst>
            </a:pP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fnA(a)</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fnB(b)</a:t>
            </a:r>
            <a:endParaRPr b="0" lang="ru-RU" sz="3200" spc="-1" strike="noStrike">
              <a:solidFill>
                <a:srgbClr val="000000"/>
              </a:solidFill>
              <a:latin typeface="Arial"/>
            </a:endParaRPr>
          </a:p>
          <a:p>
            <a:pPr indent="0">
              <a:lnSpc>
                <a:spcPct val="100000"/>
              </a:lnSpc>
              <a:spcBef>
                <a:spcPts val="1417"/>
              </a:spcBef>
              <a:buNone/>
              <a:tabLst>
                <a:tab algn="l" pos="0"/>
              </a:tabLst>
            </a:pP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fmt.Println(a) // [1 2 3]</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fmt.Println(b) // [1 15 3]</a:t>
            </a:r>
            <a:endParaRPr b="0" lang="ru-RU" sz="3200" spc="-1" strike="noStrike">
              <a:solidFill>
                <a:srgbClr val="000000"/>
              </a:solidFill>
              <a:latin typeface="Arial"/>
            </a:endParaRPr>
          </a:p>
          <a:p>
            <a:pPr indent="0">
              <a:lnSpc>
                <a:spcPct val="100000"/>
              </a:lnSpc>
              <a:spcBef>
                <a:spcPts val="1417"/>
              </a:spcBef>
              <a:buNone/>
              <a:tabLst>
                <a:tab algn="l" pos="0"/>
              </a:tabLst>
            </a:pPr>
            <a:r>
              <a:rPr b="1" lang="ru-RU" sz="3200" spc="-1" strike="noStrike">
                <a:solidFill>
                  <a:srgbClr val="000000"/>
                </a:solidFill>
                <a:latin typeface="FreeMono"/>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Задания</a:t>
            </a:r>
            <a:endParaRPr b="0" lang="ru-RU" sz="4400" spc="-1" strike="noStrike">
              <a:solidFill>
                <a:srgbClr val="000000"/>
              </a:solidFill>
              <a:latin typeface="Arial"/>
            </a:endParaRPr>
          </a:p>
        </p:txBody>
      </p:sp>
      <p:sp>
        <p:nvSpPr>
          <p:cNvPr id="249"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40000"/>
          </a:bodyPr>
          <a:p>
            <a:pPr marL="172800" indent="-129600" algn="just">
              <a:lnSpc>
                <a:spcPct val="100000"/>
              </a:lnSpc>
              <a:spcBef>
                <a:spcPts val="1417"/>
              </a:spcBef>
              <a:buClr>
                <a:srgbClr val="000000"/>
              </a:buClr>
              <a:buFont typeface="StarSymbol"/>
              <a:buAutoNum type="arabicPeriod"/>
            </a:pPr>
            <a:r>
              <a:rPr b="0" lang="ru-RU" sz="3200" spc="-1" strike="noStrike">
                <a:solidFill>
                  <a:srgbClr val="000000"/>
                </a:solidFill>
                <a:latin typeface="Arial"/>
              </a:rPr>
              <a:t>Напишите программу, которая последовательно делает следующие операции с введённым числом: число </a:t>
            </a:r>
            <a:r>
              <a:rPr b="1" lang="ru-RU" sz="3200" spc="-1" strike="noStrike">
                <a:solidFill>
                  <a:srgbClr val="000000"/>
                </a:solidFill>
                <a:latin typeface="FreeMono"/>
              </a:rPr>
              <a:t>умножается на 2</a:t>
            </a:r>
            <a:r>
              <a:rPr b="0" lang="ru-RU" sz="3200" spc="-1" strike="noStrike">
                <a:solidFill>
                  <a:srgbClr val="000000"/>
                </a:solidFill>
                <a:latin typeface="Arial"/>
              </a:rPr>
              <a:t>, затем </a:t>
            </a:r>
            <a:r>
              <a:rPr b="1" lang="ru-RU" sz="3200" spc="-1" strike="noStrike">
                <a:solidFill>
                  <a:srgbClr val="000000"/>
                </a:solidFill>
                <a:latin typeface="FreeMono"/>
              </a:rPr>
              <a:t>к числу прибавляется 100</a:t>
            </a:r>
            <a:endParaRPr b="0" lang="ru-RU" sz="3200" spc="-1" strike="noStrike">
              <a:solidFill>
                <a:srgbClr val="000000"/>
              </a:solidFill>
              <a:latin typeface="Arial"/>
            </a:endParaRPr>
          </a:p>
          <a:p>
            <a:pPr marL="172800" indent="0" algn="just">
              <a:lnSpc>
                <a:spcPct val="100000"/>
              </a:lnSpc>
              <a:spcBef>
                <a:spcPts val="1417"/>
              </a:spcBef>
              <a:buNone/>
              <a:tabLst>
                <a:tab algn="l" pos="0"/>
              </a:tabLst>
            </a:pPr>
            <a:r>
              <a:rPr b="0" lang="ru-RU" sz="3200" spc="-1" strike="noStrike">
                <a:solidFill>
                  <a:srgbClr val="000000"/>
                </a:solidFill>
                <a:latin typeface="Arial"/>
              </a:rPr>
              <a:t>программа, сначала находит квадраты двух чисел, а затем их суммирует</a:t>
            </a:r>
            <a:endParaRPr b="0" lang="ru-RU" sz="3200" spc="-1" strike="noStrike">
              <a:solidFill>
                <a:srgbClr val="000000"/>
              </a:solidFill>
              <a:latin typeface="Arial"/>
            </a:endParaRPr>
          </a:p>
          <a:p>
            <a:pPr marL="172800" indent="-129600" algn="just">
              <a:lnSpc>
                <a:spcPct val="100000"/>
              </a:lnSpc>
              <a:spcBef>
                <a:spcPts val="1417"/>
              </a:spcBef>
              <a:buClr>
                <a:srgbClr val="000000"/>
              </a:buClr>
              <a:buFont typeface="StarSymbol"/>
              <a:buAutoNum type="arabicPeriod"/>
              <a:tabLst>
                <a:tab algn="l" pos="0"/>
              </a:tabLst>
            </a:pPr>
            <a:r>
              <a:rPr b="0" lang="ru-RU" sz="3200" spc="-1" strike="noStrike">
                <a:solidFill>
                  <a:srgbClr val="000000"/>
                </a:solidFill>
                <a:latin typeface="Arial"/>
              </a:rPr>
              <a:t>Дано натуральное </a:t>
            </a:r>
            <a:r>
              <a:rPr b="1" lang="ru-RU" sz="3200" spc="-1" strike="noStrike">
                <a:solidFill>
                  <a:srgbClr val="000000"/>
                </a:solidFill>
                <a:latin typeface="Arial"/>
              </a:rPr>
              <a:t>число</a:t>
            </a:r>
            <a:r>
              <a:rPr b="0" lang="ru-RU" sz="3200" spc="-1" strike="noStrike">
                <a:solidFill>
                  <a:srgbClr val="000000"/>
                </a:solidFill>
                <a:latin typeface="Arial"/>
              </a:rPr>
              <a:t>, выведите его </a:t>
            </a:r>
            <a:r>
              <a:rPr b="1" lang="ru-RU" sz="3200" spc="-1" strike="noStrike">
                <a:solidFill>
                  <a:srgbClr val="000000"/>
                </a:solidFill>
                <a:latin typeface="Arial"/>
              </a:rPr>
              <a:t>последнюю цифру</a:t>
            </a:r>
            <a:r>
              <a:rPr b="0" lang="ru-RU" sz="3200" spc="-1" strike="noStrike">
                <a:solidFill>
                  <a:srgbClr val="000000"/>
                </a:solidFill>
                <a:latin typeface="Arial"/>
              </a:rPr>
              <a:t>: на вход дается натуральное число </a:t>
            </a:r>
            <a:r>
              <a:rPr b="1" lang="ru-RU" sz="3200" spc="-1" strike="noStrike">
                <a:solidFill>
                  <a:srgbClr val="000000"/>
                </a:solidFill>
                <a:latin typeface="FreeMono"/>
              </a:rPr>
              <a:t>N</a:t>
            </a:r>
            <a:r>
              <a:rPr b="0" lang="ru-RU" sz="3200" spc="-1" strike="noStrike">
                <a:solidFill>
                  <a:srgbClr val="000000"/>
                </a:solidFill>
                <a:latin typeface="Arial"/>
              </a:rPr>
              <a:t>, не превосходящее </a:t>
            </a:r>
            <a:r>
              <a:rPr b="1" lang="ru-RU" sz="3200" spc="-1" strike="noStrike">
                <a:solidFill>
                  <a:srgbClr val="000000"/>
                </a:solidFill>
                <a:latin typeface="FreeMono"/>
              </a:rPr>
              <a:t>10000</a:t>
            </a:r>
            <a:r>
              <a:rPr b="0" lang="ru-RU" sz="3200" spc="-1" strike="noStrike">
                <a:solidFill>
                  <a:srgbClr val="000000"/>
                </a:solidFill>
                <a:latin typeface="Arial"/>
              </a:rPr>
              <a:t>, выведите одно целое число - ответ на задачу</a:t>
            </a:r>
            <a:endParaRPr b="0" lang="ru-RU" sz="3200" spc="-1" strike="noStrike">
              <a:solidFill>
                <a:srgbClr val="000000"/>
              </a:solidFill>
              <a:latin typeface="Arial"/>
            </a:endParaRPr>
          </a:p>
          <a:p>
            <a:pPr marL="172800" indent="-129600" algn="just">
              <a:lnSpc>
                <a:spcPct val="100000"/>
              </a:lnSpc>
              <a:spcBef>
                <a:spcPts val="1417"/>
              </a:spcBef>
              <a:buClr>
                <a:srgbClr val="000000"/>
              </a:buClr>
              <a:buFont typeface="StarSymbol"/>
              <a:buAutoNum type="arabicPeriod"/>
              <a:tabLst>
                <a:tab algn="l" pos="0"/>
              </a:tabLst>
            </a:pPr>
            <a:r>
              <a:rPr b="0" lang="ru-RU" sz="3200" spc="-1" strike="noStrike">
                <a:solidFill>
                  <a:srgbClr val="000000"/>
                </a:solidFill>
                <a:latin typeface="Arial"/>
              </a:rPr>
              <a:t>Дано неотрицательное целое число. Найдите </a:t>
            </a:r>
            <a:r>
              <a:rPr b="1" lang="ru-RU" sz="3200" spc="-1" strike="noStrike">
                <a:solidFill>
                  <a:srgbClr val="000000"/>
                </a:solidFill>
                <a:latin typeface="FreeMono"/>
              </a:rPr>
              <a:t>число десятков</a:t>
            </a:r>
            <a:r>
              <a:rPr b="0" lang="ru-RU" sz="3200" spc="-1" strike="noStrike">
                <a:solidFill>
                  <a:srgbClr val="000000"/>
                </a:solidFill>
                <a:latin typeface="Arial"/>
              </a:rPr>
              <a:t> (то есть вторую цифру справа).  На вход дается натуральное число, не превосходящее 10000. Выведите одно целое число - число десятков.</a:t>
            </a:r>
            <a:endParaRPr b="0" lang="ru-RU" sz="3200" spc="-1" strike="noStrike">
              <a:solidFill>
                <a:srgbClr val="000000"/>
              </a:solidFill>
              <a:latin typeface="Arial"/>
            </a:endParaRPr>
          </a:p>
          <a:p>
            <a:pPr marL="172800" indent="-129600" algn="just">
              <a:lnSpc>
                <a:spcPct val="100000"/>
              </a:lnSpc>
              <a:spcBef>
                <a:spcPts val="1417"/>
              </a:spcBef>
              <a:buClr>
                <a:srgbClr val="000000"/>
              </a:buClr>
              <a:buFont typeface="StarSymbol"/>
              <a:buAutoNum type="arabicPeriod"/>
              <a:tabLst>
                <a:tab algn="l" pos="0"/>
              </a:tabLst>
            </a:pPr>
            <a:r>
              <a:rPr b="0" lang="ru-RU" sz="3200" spc="-1" strike="noStrike">
                <a:solidFill>
                  <a:srgbClr val="000000"/>
                </a:solidFill>
                <a:latin typeface="Arial"/>
              </a:rPr>
              <a:t>Часовая стрелка повернулась с начала суток на </a:t>
            </a:r>
            <a:r>
              <a:rPr b="1" lang="ru-RU" sz="3200" spc="-1" strike="noStrike">
                <a:solidFill>
                  <a:srgbClr val="000000"/>
                </a:solidFill>
                <a:latin typeface="Arial"/>
              </a:rPr>
              <a:t>d градусов</a:t>
            </a:r>
            <a:r>
              <a:rPr b="0" lang="ru-RU" sz="3200" spc="-1" strike="noStrike">
                <a:solidFill>
                  <a:srgbClr val="000000"/>
                </a:solidFill>
                <a:latin typeface="Arial"/>
              </a:rPr>
              <a:t>. Определите, сколько сейчас целых часов </a:t>
            </a:r>
            <a:r>
              <a:rPr b="1" lang="ru-RU" sz="3200" spc="-1" strike="noStrike">
                <a:solidFill>
                  <a:srgbClr val="000000"/>
                </a:solidFill>
                <a:latin typeface="Arial"/>
              </a:rPr>
              <a:t>h</a:t>
            </a:r>
            <a:r>
              <a:rPr b="0" lang="ru-RU" sz="3200" spc="-1" strike="noStrike">
                <a:solidFill>
                  <a:srgbClr val="000000"/>
                </a:solidFill>
                <a:latin typeface="Arial"/>
              </a:rPr>
              <a:t> и целых минут </a:t>
            </a:r>
            <a:r>
              <a:rPr b="1" lang="ru-RU" sz="3200" spc="-1" strike="noStrike">
                <a:solidFill>
                  <a:srgbClr val="000000"/>
                </a:solidFill>
                <a:latin typeface="Arial"/>
              </a:rPr>
              <a:t>m</a:t>
            </a:r>
            <a:r>
              <a:rPr b="0" lang="ru-RU" sz="3200" spc="-1" strike="noStrike">
                <a:solidFill>
                  <a:srgbClr val="000000"/>
                </a:solidFill>
                <a:latin typeface="Arial"/>
              </a:rPr>
              <a:t>. На вход программе подается целое число d </a:t>
            </a:r>
            <a:r>
              <a:rPr b="1" lang="ru-RU" sz="3200" spc="-1" strike="noStrike">
                <a:solidFill>
                  <a:srgbClr val="000000"/>
                </a:solidFill>
                <a:latin typeface="Arial"/>
              </a:rPr>
              <a:t>(0 &lt; d &lt; 360)</a:t>
            </a:r>
            <a:r>
              <a:rPr b="0" lang="ru-RU" sz="3200" spc="-1" strike="noStrike">
                <a:solidFill>
                  <a:srgbClr val="000000"/>
                </a:solidFill>
                <a:latin typeface="Arial"/>
              </a:rPr>
              <a:t>. Выведите на экран фразу: "</a:t>
            </a:r>
            <a:r>
              <a:rPr b="1" lang="ru-RU" sz="3200" spc="-1" strike="noStrike">
                <a:solidFill>
                  <a:srgbClr val="000000"/>
                </a:solidFill>
                <a:latin typeface="FreeMono"/>
              </a:rPr>
              <a:t>It is ... hours ... minutes</a:t>
            </a:r>
            <a:r>
              <a:rPr b="0" lang="ru-RU" sz="3200" spc="-1" strike="noStrike">
                <a:solidFill>
                  <a:srgbClr val="000000"/>
                </a:solidFill>
                <a:latin typeface="Arial"/>
              </a:rPr>
              <a:t>"</a:t>
            </a:r>
            <a:endParaRPr b="0" lang="ru-RU" sz="3200" spc="-1" strike="noStrike">
              <a:solidFill>
                <a:srgbClr val="000000"/>
              </a:solidFill>
              <a:latin typeface="Arial"/>
            </a:endParaRPr>
          </a:p>
          <a:p>
            <a:pPr marL="172800" indent="-129600" algn="just">
              <a:lnSpc>
                <a:spcPct val="100000"/>
              </a:lnSpc>
              <a:spcBef>
                <a:spcPts val="1417"/>
              </a:spcBef>
              <a:buClr>
                <a:srgbClr val="000000"/>
              </a:buClr>
              <a:buFont typeface="StarSymbol"/>
              <a:buAutoNum type="arabicPeriod"/>
              <a:tabLst>
                <a:tab algn="l" pos="0"/>
              </a:tabLst>
            </a:pPr>
            <a:r>
              <a:rPr b="0" lang="ru-RU" sz="3200" spc="-1" strike="noStrike">
                <a:solidFill>
                  <a:srgbClr val="000000"/>
                </a:solidFill>
                <a:latin typeface="Arial"/>
              </a:rPr>
              <a:t>Дана последовательность, состоящая из целых чисел. Напишите программу, которая подсчитывает количество положительных чисел среди элементов последовательности.</a:t>
            </a:r>
            <a:endParaRPr b="0" lang="ru-RU" sz="3200" spc="-1" strike="noStrike">
              <a:solidFill>
                <a:srgbClr val="000000"/>
              </a:solidFill>
              <a:latin typeface="Arial"/>
            </a:endParaRPr>
          </a:p>
          <a:p>
            <a:pPr marL="172800" indent="-129600" algn="just">
              <a:lnSpc>
                <a:spcPct val="100000"/>
              </a:lnSpc>
              <a:spcBef>
                <a:spcPts val="1417"/>
              </a:spcBef>
              <a:buClr>
                <a:srgbClr val="000000"/>
              </a:buClr>
              <a:buFont typeface="StarSymbol"/>
              <a:buAutoNum type="arabicPeriod"/>
              <a:tabLst>
                <a:tab algn="l" pos="0"/>
              </a:tabLst>
            </a:pPr>
            <a:r>
              <a:rPr b="0" lang="ru-RU" sz="3200" spc="-1" strike="noStrike">
                <a:solidFill>
                  <a:srgbClr val="000000"/>
                </a:solidFill>
                <a:latin typeface="Arial"/>
                <a:ea typeface="DejaVu Sans"/>
              </a:rPr>
              <a:t>Дано целое число n. Выведите следующее за ним четное число. При решении этой задачи нельзя использовать условную инструкцию if и циклы.</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Links</a:t>
            </a:r>
            <a:endParaRPr b="0" lang="ru-RU" sz="4400" spc="-1" strike="noStrike">
              <a:solidFill>
                <a:srgbClr val="000000"/>
              </a:solidFill>
              <a:latin typeface="Arial"/>
            </a:endParaRPr>
          </a:p>
        </p:txBody>
      </p:sp>
      <p:sp>
        <p:nvSpPr>
          <p:cNvPr id="251"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89000"/>
          </a:bodyPr>
          <a:p>
            <a:pPr marL="384480" indent="-288360">
              <a:lnSpc>
                <a:spcPct val="100000"/>
              </a:lnSpc>
              <a:spcBef>
                <a:spcPts val="1417"/>
              </a:spcBef>
              <a:buClr>
                <a:srgbClr val="000000"/>
              </a:buClr>
              <a:buSzPct val="45000"/>
              <a:buFont typeface="Wingdings" charset="2"/>
              <a:buChar char=""/>
            </a:pPr>
            <a:r>
              <a:rPr b="0" lang="ru-RU" sz="2400" spc="-1" strike="noStrike" u="sng">
                <a:solidFill>
                  <a:srgbClr val="ffffff"/>
                </a:solidFill>
                <a:uFillTx/>
                <a:latin typeface="Arial"/>
                <a:hlinkClick r:id="rId1"/>
              </a:rPr>
              <a:t>https://go.dev</a:t>
            </a:r>
            <a:endParaRPr b="0" lang="ru-RU" sz="2400" spc="-1" strike="noStrike">
              <a:solidFill>
                <a:srgbClr val="000000"/>
              </a:solidFill>
              <a:latin typeface="Arial"/>
            </a:endParaRPr>
          </a:p>
          <a:p>
            <a:pPr marL="384480" indent="-288360">
              <a:lnSpc>
                <a:spcPct val="100000"/>
              </a:lnSpc>
              <a:spcBef>
                <a:spcPts val="1417"/>
              </a:spcBef>
              <a:buClr>
                <a:srgbClr val="000000"/>
              </a:buClr>
              <a:buSzPct val="45000"/>
              <a:buFont typeface="Wingdings" charset="2"/>
              <a:buChar char=""/>
            </a:pPr>
            <a:r>
              <a:rPr b="0" lang="ru-RU" sz="2400" spc="-1" strike="noStrike" u="sng">
                <a:solidFill>
                  <a:srgbClr val="ffffff"/>
                </a:solidFill>
                <a:uFillTx/>
                <a:latin typeface="Arial"/>
                <a:hlinkClick r:id="rId2"/>
              </a:rPr>
              <a:t>How to Write Go Code</a:t>
            </a:r>
            <a:endParaRPr b="0" lang="ru-RU" sz="2400" spc="-1" strike="noStrike">
              <a:solidFill>
                <a:srgbClr val="000000"/>
              </a:solidFill>
              <a:latin typeface="Arial"/>
            </a:endParaRPr>
          </a:p>
          <a:p>
            <a:pPr marL="384480" indent="-288360">
              <a:lnSpc>
                <a:spcPct val="100000"/>
              </a:lnSpc>
              <a:spcBef>
                <a:spcPts val="1417"/>
              </a:spcBef>
              <a:buClr>
                <a:srgbClr val="000000"/>
              </a:buClr>
              <a:buSzPct val="45000"/>
              <a:buFont typeface="Wingdings" charset="2"/>
              <a:buChar char=""/>
            </a:pPr>
            <a:r>
              <a:rPr b="0" lang="ru-RU" sz="2400" spc="-1" strike="noStrike" u="sng">
                <a:solidFill>
                  <a:srgbClr val="ffffff"/>
                </a:solidFill>
                <a:uFillTx/>
                <a:latin typeface="Arial"/>
                <a:hlinkClick r:id="rId3"/>
              </a:rPr>
              <a:t>Всё, что вы хотели знать про GOPATH и GOROOT</a:t>
            </a:r>
            <a:endParaRPr b="0" lang="ru-RU" sz="2400" spc="-1" strike="noStrike">
              <a:solidFill>
                <a:srgbClr val="000000"/>
              </a:solidFill>
              <a:latin typeface="Arial"/>
            </a:endParaRPr>
          </a:p>
          <a:p>
            <a:pPr marL="384480" indent="-288360">
              <a:lnSpc>
                <a:spcPct val="100000"/>
              </a:lnSpc>
              <a:spcBef>
                <a:spcPts val="1417"/>
              </a:spcBef>
              <a:buClr>
                <a:srgbClr val="000000"/>
              </a:buClr>
              <a:buSzPct val="45000"/>
              <a:buFont typeface="Wingdings" charset="2"/>
              <a:buChar char=""/>
            </a:pPr>
            <a:r>
              <a:rPr b="0" lang="ru-RU" sz="2400" spc="-1" strike="noStrike" u="sng">
                <a:solidFill>
                  <a:srgbClr val="ffffff"/>
                </a:solidFill>
                <a:uFillTx/>
                <a:latin typeface="Arial"/>
                <a:hlinkClick r:id="rId4"/>
              </a:rPr>
              <a:t>Знакомство с GOPATH</a:t>
            </a:r>
            <a:endParaRPr b="0" lang="ru-RU" sz="2400" spc="-1" strike="noStrike">
              <a:solidFill>
                <a:srgbClr val="000000"/>
              </a:solidFill>
              <a:latin typeface="Arial"/>
            </a:endParaRPr>
          </a:p>
          <a:p>
            <a:pPr marL="384480" indent="-288360">
              <a:lnSpc>
                <a:spcPct val="100000"/>
              </a:lnSpc>
              <a:spcBef>
                <a:spcPts val="1417"/>
              </a:spcBef>
              <a:buClr>
                <a:srgbClr val="000000"/>
              </a:buClr>
              <a:buSzPct val="45000"/>
              <a:buFont typeface="Wingdings" charset="2"/>
              <a:buChar char=""/>
            </a:pPr>
            <a:r>
              <a:rPr b="0" lang="ru-RU" sz="2400" spc="-1" strike="noStrike" u="sng">
                <a:solidFill>
                  <a:srgbClr val="ffffff"/>
                </a:solidFill>
                <a:uFillTx/>
                <a:latin typeface="Arial"/>
                <a:hlinkClick r:id="rId5"/>
              </a:rPr>
              <a:t>Data types in Go</a:t>
            </a:r>
            <a:endParaRPr b="0" lang="ru-RU" sz="2400" spc="-1" strike="noStrike">
              <a:solidFill>
                <a:srgbClr val="000000"/>
              </a:solidFill>
              <a:latin typeface="Arial"/>
            </a:endParaRPr>
          </a:p>
          <a:p>
            <a:pPr marL="384480" indent="-288360">
              <a:lnSpc>
                <a:spcPct val="100000"/>
              </a:lnSpc>
              <a:spcBef>
                <a:spcPts val="1417"/>
              </a:spcBef>
              <a:buClr>
                <a:srgbClr val="000000"/>
              </a:buClr>
              <a:buSzPct val="45000"/>
              <a:buFont typeface="Wingdings" charset="2"/>
              <a:buChar char=""/>
            </a:pPr>
            <a:r>
              <a:rPr b="0" lang="ru-RU" sz="2400" spc="-1" strike="noStrike" u="sng">
                <a:solidFill>
                  <a:srgbClr val="ffffff"/>
                </a:solidFill>
                <a:uFillTx/>
                <a:latin typeface="Arial"/>
                <a:hlinkClick r:id="rId6"/>
              </a:rPr>
              <a:t>Integers in Golang</a:t>
            </a:r>
            <a:endParaRPr b="0" lang="ru-RU" sz="2400" spc="-1" strike="noStrike">
              <a:solidFill>
                <a:srgbClr val="000000"/>
              </a:solidFill>
              <a:latin typeface="Arial"/>
            </a:endParaRPr>
          </a:p>
          <a:p>
            <a:pPr marL="384480" indent="0">
              <a:lnSpc>
                <a:spcPct val="100000"/>
              </a:lnSpc>
              <a:spcBef>
                <a:spcPts val="1417"/>
              </a:spcBef>
              <a:buNone/>
              <a:tabLst>
                <a:tab algn="l" pos="0"/>
              </a:tabLst>
            </a:pPr>
            <a:r>
              <a:rPr b="0" lang="ru-RU" sz="2400" spc="-1" strike="noStrike">
                <a:solidFill>
                  <a:srgbClr val="000000"/>
                </a:solidFill>
                <a:latin typeface="Arial"/>
              </a:rPr>
              <a:t> </a:t>
            </a:r>
            <a:endParaRPr b="0" lang="ru-R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440000" y="254160"/>
            <a:ext cx="8459280" cy="124956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Отсутствие синтаксических средств</a:t>
            </a:r>
            <a:endParaRPr b="0" lang="ru-RU" sz="4400" spc="-1" strike="noStrike">
              <a:solidFill>
                <a:srgbClr val="000000"/>
              </a:solidFill>
              <a:latin typeface="Arial"/>
            </a:endParaRPr>
          </a:p>
        </p:txBody>
      </p:sp>
      <p:sp>
        <p:nvSpPr>
          <p:cNvPr id="106"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89000"/>
          </a:bodyPr>
          <a:p>
            <a:pPr marL="384480" indent="-28836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Структурная запись обработчиков исключений</a:t>
            </a:r>
            <a:endParaRPr b="0" lang="ru-RU" sz="3200" spc="-1" strike="noStrike">
              <a:solidFill>
                <a:srgbClr val="000000"/>
              </a:solidFill>
              <a:latin typeface="Arial"/>
            </a:endParaRPr>
          </a:p>
          <a:p>
            <a:pPr marL="384480" indent="-28836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Наследование</a:t>
            </a:r>
            <a:endParaRPr b="0" lang="ru-RU" sz="3200" spc="-1" strike="noStrike">
              <a:solidFill>
                <a:srgbClr val="000000"/>
              </a:solidFill>
              <a:latin typeface="Arial"/>
            </a:endParaRPr>
          </a:p>
          <a:p>
            <a:pPr marL="384480" indent="-28836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Использование assertion</a:t>
            </a:r>
            <a:endParaRPr b="0" lang="ru-RU" sz="3200" spc="-1" strike="noStrike">
              <a:solidFill>
                <a:srgbClr val="000000"/>
              </a:solidFill>
              <a:latin typeface="Arial"/>
            </a:endParaRPr>
          </a:p>
          <a:p>
            <a:pPr marL="384480" indent="-28836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Переопределение методов и функций</a:t>
            </a:r>
            <a:endParaRPr b="0" lang="ru-RU" sz="3200" spc="-1" strike="noStrike">
              <a:solidFill>
                <a:srgbClr val="000000"/>
              </a:solidFill>
              <a:latin typeface="Arial"/>
            </a:endParaRPr>
          </a:p>
          <a:p>
            <a:pPr marL="384480" indent="-288360">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Поддержка отрицательных индексов</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Преимущества</a:t>
            </a:r>
            <a:endParaRPr b="0" lang="ru-RU" sz="4400" spc="-1" strike="noStrike">
              <a:solidFill>
                <a:srgbClr val="000000"/>
              </a:solidFill>
              <a:latin typeface="Arial"/>
            </a:endParaRPr>
          </a:p>
        </p:txBody>
      </p:sp>
      <p:sp>
        <p:nvSpPr>
          <p:cNvPr id="108"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88000"/>
          </a:bodyPr>
          <a:p>
            <a:pPr marL="380160" indent="-285120" algn="just">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эффективное масштабирование</a:t>
            </a:r>
            <a:endParaRPr b="0" lang="ru-RU" sz="3200" spc="-1" strike="noStrike">
              <a:solidFill>
                <a:srgbClr val="000000"/>
              </a:solidFill>
              <a:latin typeface="Arial"/>
            </a:endParaRPr>
          </a:p>
          <a:p>
            <a:pPr marL="380160" indent="-285120" algn="just">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простой и понятный синтаксис</a:t>
            </a:r>
            <a:endParaRPr b="0" lang="ru-RU" sz="3200" spc="-1" strike="noStrike">
              <a:solidFill>
                <a:srgbClr val="000000"/>
              </a:solidFill>
              <a:latin typeface="Arial"/>
            </a:endParaRPr>
          </a:p>
          <a:p>
            <a:pPr marL="380160" indent="-285120" algn="just">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механизм сборки мусора</a:t>
            </a:r>
            <a:endParaRPr b="0" lang="ru-RU" sz="3200" spc="-1" strike="noStrike">
              <a:solidFill>
                <a:srgbClr val="000000"/>
              </a:solidFill>
              <a:latin typeface="Arial"/>
            </a:endParaRPr>
          </a:p>
          <a:p>
            <a:pPr marL="380160" indent="-285120" algn="just">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практичный язык - эффективность программ и удобство программиста</a:t>
            </a:r>
            <a:endParaRPr b="0" lang="ru-RU" sz="3200" spc="-1" strike="noStrike">
              <a:solidFill>
                <a:srgbClr val="000000"/>
              </a:solidFill>
              <a:latin typeface="Arial"/>
            </a:endParaRPr>
          </a:p>
          <a:p>
            <a:pPr marL="380160" indent="-285120" algn="just">
              <a:lnSpc>
                <a:spcPct val="100000"/>
              </a:lnSpc>
              <a:spcBef>
                <a:spcPts val="1417"/>
              </a:spcBef>
              <a:buClr>
                <a:srgbClr val="000000"/>
              </a:buClr>
              <a:buSzPct val="45000"/>
              <a:buFont typeface="Wingdings" charset="2"/>
              <a:buChar char=""/>
            </a:pPr>
            <a:r>
              <a:rPr b="0" lang="ru-RU" sz="3200" spc="-1" strike="noStrike">
                <a:solidFill>
                  <a:srgbClr val="000000"/>
                </a:solidFill>
                <a:latin typeface="Arial"/>
              </a:rPr>
              <a:t>парадигма ориентированная на задачу</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2. Установка компилятора и ПО</a:t>
            </a:r>
            <a:endParaRPr b="0" lang="ru-RU" sz="4400" spc="-1" strike="noStrike">
              <a:solidFill>
                <a:srgbClr val="000000"/>
              </a:solidFill>
              <a:latin typeface="Arial"/>
            </a:endParaRPr>
          </a:p>
        </p:txBody>
      </p:sp>
      <p:sp>
        <p:nvSpPr>
          <p:cNvPr id="110"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fontScale="60000"/>
          </a:bodyPr>
          <a:p>
            <a:pPr marL="259200" indent="-194400">
              <a:lnSpc>
                <a:spcPct val="100000"/>
              </a:lnSpc>
              <a:spcBef>
                <a:spcPts val="1417"/>
              </a:spcBef>
              <a:buClr>
                <a:srgbClr val="000000"/>
              </a:buClr>
              <a:buFont typeface="StarSymbol"/>
              <a:buAutoNum type="arabicPeriod"/>
            </a:pPr>
            <a:r>
              <a:rPr b="0" lang="ru-RU" sz="3200" spc="-1" strike="noStrike">
                <a:solidFill>
                  <a:srgbClr val="000000"/>
                </a:solidFill>
                <a:latin typeface="Arial"/>
              </a:rPr>
              <a:t>Скачать и установить компилятор</a:t>
            </a:r>
            <a:endParaRPr b="0" lang="ru-RU" sz="3200" spc="-1" strike="noStrike">
              <a:solidFill>
                <a:srgbClr val="000000"/>
              </a:solidFill>
              <a:latin typeface="Arial"/>
            </a:endParaRPr>
          </a:p>
          <a:p>
            <a:pPr marL="259200" indent="-194400">
              <a:lnSpc>
                <a:spcPct val="100000"/>
              </a:lnSpc>
              <a:spcBef>
                <a:spcPts val="1417"/>
              </a:spcBef>
              <a:buClr>
                <a:srgbClr val="000000"/>
              </a:buClr>
              <a:buFont typeface="StarSymbol"/>
              <a:buAutoNum type="arabicPeriod"/>
            </a:pPr>
            <a:r>
              <a:rPr b="0" lang="ru-RU" sz="3200" spc="-1" strike="noStrike">
                <a:solidFill>
                  <a:srgbClr val="000000"/>
                </a:solidFill>
                <a:latin typeface="Arial"/>
              </a:rPr>
              <a:t>Установка IDE</a:t>
            </a:r>
            <a:endParaRPr b="0" lang="ru-RU" sz="3200" spc="-1" strike="noStrike">
              <a:solidFill>
                <a:srgbClr val="000000"/>
              </a:solidFill>
              <a:latin typeface="Arial"/>
            </a:endParaRPr>
          </a:p>
          <a:p>
            <a:pPr lvl="1" marL="518400" indent="-194400">
              <a:lnSpc>
                <a:spcPct val="100000"/>
              </a:lnSpc>
              <a:spcBef>
                <a:spcPts val="1134"/>
              </a:spcBef>
              <a:buClr>
                <a:srgbClr val="000000"/>
              </a:buClr>
              <a:buFont typeface="StarSymbol"/>
              <a:buAutoNum type="arabicPeriod"/>
            </a:pPr>
            <a:r>
              <a:rPr b="0" lang="ru-RU" sz="2800" spc="-1" strike="noStrike">
                <a:solidFill>
                  <a:srgbClr val="000000"/>
                </a:solidFill>
                <a:latin typeface="Arial"/>
              </a:rPr>
              <a:t>VSCode</a:t>
            </a:r>
            <a:endParaRPr b="0" lang="ru-RU" sz="2800" spc="-1" strike="noStrike">
              <a:solidFill>
                <a:srgbClr val="000000"/>
              </a:solidFill>
              <a:latin typeface="Arial"/>
            </a:endParaRPr>
          </a:p>
          <a:p>
            <a:pPr lvl="1" marL="518400" indent="-194400">
              <a:lnSpc>
                <a:spcPct val="100000"/>
              </a:lnSpc>
              <a:spcBef>
                <a:spcPts val="1134"/>
              </a:spcBef>
              <a:buClr>
                <a:srgbClr val="000000"/>
              </a:buClr>
              <a:buFont typeface="StarSymbol"/>
              <a:buAutoNum type="arabicPeriod"/>
            </a:pPr>
            <a:r>
              <a:rPr b="0" lang="ru-RU" sz="2800" spc="-1" strike="noStrike">
                <a:solidFill>
                  <a:srgbClr val="000000"/>
                </a:solidFill>
                <a:latin typeface="Arial"/>
              </a:rPr>
              <a:t>GoLand</a:t>
            </a:r>
            <a:endParaRPr b="0" lang="ru-RU" sz="2800" spc="-1" strike="noStrike">
              <a:solidFill>
                <a:srgbClr val="000000"/>
              </a:solidFill>
              <a:latin typeface="Arial"/>
            </a:endParaRPr>
          </a:p>
          <a:p>
            <a:pPr lvl="1" marL="518400" indent="-194400">
              <a:lnSpc>
                <a:spcPct val="100000"/>
              </a:lnSpc>
              <a:spcBef>
                <a:spcPts val="1134"/>
              </a:spcBef>
              <a:buClr>
                <a:srgbClr val="000000"/>
              </a:buClr>
              <a:buFont typeface="StarSymbol"/>
              <a:buAutoNum type="arabicPeriod"/>
            </a:pPr>
            <a:r>
              <a:rPr b="0" lang="ru-RU" sz="2800" spc="-1" strike="noStrike">
                <a:solidFill>
                  <a:srgbClr val="000000"/>
                </a:solidFill>
                <a:latin typeface="Arial"/>
              </a:rPr>
              <a:t>Atom</a:t>
            </a:r>
            <a:endParaRPr b="0" lang="ru-RU" sz="2800" spc="-1" strike="noStrike">
              <a:solidFill>
                <a:srgbClr val="000000"/>
              </a:solidFill>
              <a:latin typeface="Arial"/>
            </a:endParaRPr>
          </a:p>
          <a:p>
            <a:pPr lvl="1" marL="518400" indent="-194400">
              <a:lnSpc>
                <a:spcPct val="100000"/>
              </a:lnSpc>
              <a:spcBef>
                <a:spcPts val="1134"/>
              </a:spcBef>
              <a:buClr>
                <a:srgbClr val="000000"/>
              </a:buClr>
              <a:buFont typeface="StarSymbol"/>
              <a:buAutoNum type="arabicPeriod"/>
            </a:pPr>
            <a:r>
              <a:rPr b="0" lang="ru-RU" sz="2800" spc="-1" strike="noStrike">
                <a:solidFill>
                  <a:srgbClr val="000000"/>
                </a:solidFill>
                <a:latin typeface="Arial"/>
              </a:rPr>
              <a:t>Sublime</a:t>
            </a:r>
            <a:endParaRPr b="0" lang="ru-RU" sz="2800" spc="-1" strike="noStrike">
              <a:solidFill>
                <a:srgbClr val="000000"/>
              </a:solidFill>
              <a:latin typeface="Arial"/>
            </a:endParaRPr>
          </a:p>
          <a:p>
            <a:pPr lvl="1" marL="518400" indent="-194400">
              <a:lnSpc>
                <a:spcPct val="100000"/>
              </a:lnSpc>
              <a:spcBef>
                <a:spcPts val="1134"/>
              </a:spcBef>
              <a:buClr>
                <a:srgbClr val="000000"/>
              </a:buClr>
              <a:buFont typeface="StarSymbol"/>
              <a:buAutoNum type="arabicPeriod"/>
            </a:pPr>
            <a:r>
              <a:rPr b="0" lang="ru-RU" sz="2800" spc="-1" strike="noStrike">
                <a:solidFill>
                  <a:srgbClr val="000000"/>
                </a:solidFill>
                <a:latin typeface="Arial"/>
              </a:rPr>
              <a:t>Vim</a:t>
            </a:r>
            <a:endParaRPr b="0" lang="ru-RU" sz="2800" spc="-1" strike="noStrike">
              <a:solidFill>
                <a:srgbClr val="000000"/>
              </a:solidFill>
              <a:latin typeface="Arial"/>
            </a:endParaRPr>
          </a:p>
          <a:p>
            <a:pPr marL="259200" indent="-194400">
              <a:lnSpc>
                <a:spcPct val="100000"/>
              </a:lnSpc>
              <a:spcBef>
                <a:spcPts val="1417"/>
              </a:spcBef>
              <a:buClr>
                <a:srgbClr val="000000"/>
              </a:buClr>
              <a:buFont typeface="StarSymbol"/>
              <a:buAutoNum type="arabicPeriod"/>
            </a:pPr>
            <a:r>
              <a:rPr b="0" lang="ru-RU" sz="3200" spc="-1" strike="noStrike">
                <a:solidFill>
                  <a:srgbClr val="000000"/>
                </a:solidFill>
                <a:latin typeface="Arial"/>
              </a:rPr>
              <a:t>Проверка установки</a:t>
            </a:r>
            <a:endParaRPr b="0" lang="ru-RU" sz="3200" spc="-1" strike="noStrike">
              <a:solidFill>
                <a:srgbClr val="000000"/>
              </a:solidFill>
              <a:latin typeface="Arial"/>
            </a:endParaRPr>
          </a:p>
          <a:p>
            <a:pPr marL="259200" indent="0">
              <a:lnSpc>
                <a:spcPct val="100000"/>
              </a:lnSpc>
              <a:spcBef>
                <a:spcPts val="1417"/>
              </a:spcBef>
              <a:buNone/>
              <a:tabLst>
                <a:tab algn="l" pos="0"/>
              </a:tabLst>
            </a:pPr>
            <a:r>
              <a:rPr b="1" lang="ru-RU" sz="3200" spc="-1" strike="noStrike">
                <a:solidFill>
                  <a:srgbClr val="000000"/>
                </a:solidFill>
                <a:latin typeface="FreeMono"/>
              </a:rPr>
              <a:t>$ </a:t>
            </a:r>
            <a:r>
              <a:rPr b="1" lang="ru-RU" sz="3200" spc="-1" strike="noStrike">
                <a:solidFill>
                  <a:srgbClr val="3465a4"/>
                </a:solidFill>
                <a:latin typeface="FreeMono"/>
              </a:rPr>
              <a:t>go</a:t>
            </a:r>
            <a:r>
              <a:rPr b="1" lang="ru-RU" sz="3200" spc="-1" strike="noStrike">
                <a:solidFill>
                  <a:srgbClr val="000000"/>
                </a:solidFill>
                <a:latin typeface="FreeMono"/>
              </a:rPr>
              <a:t> </a:t>
            </a:r>
            <a:r>
              <a:rPr b="1" lang="ru-RU" sz="3200" spc="-1" strike="noStrike">
                <a:solidFill>
                  <a:srgbClr val="b47804"/>
                </a:solidFill>
                <a:latin typeface="FreeMono"/>
              </a:rPr>
              <a:t>version</a:t>
            </a:r>
            <a:endParaRPr b="0" lang="ru-RU" sz="3200" spc="-1" strike="noStrike">
              <a:solidFill>
                <a:srgbClr val="000000"/>
              </a:solidFill>
              <a:latin typeface="Arial"/>
            </a:endParaRPr>
          </a:p>
        </p:txBody>
      </p:sp>
      <p:sp>
        <p:nvSpPr>
          <p:cNvPr id="111" name=""/>
          <p:cNvSpPr/>
          <p:nvPr/>
        </p:nvSpPr>
        <p:spPr>
          <a:xfrm>
            <a:off x="180000" y="5040360"/>
            <a:ext cx="179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1"/>
              </a:rPr>
              <a:t>https://go.dev/dl</a:t>
            </a:r>
            <a:endParaRPr b="0" lang="ru-RU" sz="1800" spc="-1" strike="noStrike">
              <a:solidFill>
                <a:srgbClr val="000000"/>
              </a:solidFill>
              <a:latin typeface="Arial"/>
            </a:endParaRPr>
          </a:p>
        </p:txBody>
      </p:sp>
      <p:pic>
        <p:nvPicPr>
          <p:cNvPr id="112" name="" descr=""/>
          <p:cNvPicPr/>
          <p:nvPr/>
        </p:nvPicPr>
        <p:blipFill>
          <a:blip r:embed="rId2"/>
          <a:stretch/>
        </p:blipFill>
        <p:spPr>
          <a:xfrm>
            <a:off x="5730480" y="1932840"/>
            <a:ext cx="4096800" cy="2890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000" spc="-1" strike="noStrike">
                <a:solidFill>
                  <a:srgbClr val="000000"/>
                </a:solidFill>
                <a:latin typeface="Arial"/>
              </a:rPr>
              <a:t>$GOPATH - $GOBIN - $GOROOT</a:t>
            </a:r>
            <a:endParaRPr b="0" lang="ru-RU" sz="4000" spc="-1" strike="noStrike">
              <a:solidFill>
                <a:srgbClr val="000000"/>
              </a:solidFill>
              <a:latin typeface="Arial"/>
            </a:endParaRPr>
          </a:p>
        </p:txBody>
      </p:sp>
      <p:sp>
        <p:nvSpPr>
          <p:cNvPr id="114" name="PlaceHolder 2"/>
          <p:cNvSpPr>
            <a:spLocks noGrp="1"/>
          </p:cNvSpPr>
          <p:nvPr>
            <p:ph/>
          </p:nvPr>
        </p:nvSpPr>
        <p:spPr>
          <a:xfrm>
            <a:off x="1440000" y="1620000"/>
            <a:ext cx="8459280" cy="3239280"/>
          </a:xfrm>
          <a:prstGeom prst="rect">
            <a:avLst/>
          </a:prstGeom>
          <a:solidFill>
            <a:srgbClr val="ffffff"/>
          </a:solidFill>
          <a:ln w="0">
            <a:noFill/>
          </a:ln>
        </p:spPr>
        <p:txBody>
          <a:bodyPr lIns="0" rIns="0" tIns="0" bIns="0" anchor="t">
            <a:normAutofit/>
          </a:bodyPr>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go</a:t>
            </a:r>
            <a:r>
              <a:rPr b="0" lang="ru-RU" sz="3200" spc="-1" strike="noStrike">
                <a:solidFill>
                  <a:srgbClr val="000000"/>
                </a:solidFill>
                <a:latin typeface="Arial"/>
              </a:rPr>
              <a:t> </a:t>
            </a:r>
            <a:r>
              <a:rPr b="0" lang="ru-RU" sz="3200" spc="-1" strike="noStrike">
                <a:solidFill>
                  <a:srgbClr val="b47804"/>
                </a:solidFill>
                <a:latin typeface="Arial"/>
              </a:rPr>
              <a:t>env</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go</a:t>
            </a:r>
            <a:r>
              <a:rPr b="0" lang="ru-RU" sz="3200" spc="-1" strike="noStrike">
                <a:solidFill>
                  <a:srgbClr val="000000"/>
                </a:solidFill>
                <a:latin typeface="Arial"/>
              </a:rPr>
              <a:t> </a:t>
            </a:r>
            <a:r>
              <a:rPr b="0" lang="ru-RU" sz="3200" spc="-1" strike="noStrike">
                <a:solidFill>
                  <a:srgbClr val="b47804"/>
                </a:solidFill>
                <a:latin typeface="Arial"/>
              </a:rPr>
              <a:t>env</a:t>
            </a:r>
            <a:r>
              <a:rPr b="0" lang="ru-RU" sz="3200" spc="-1" strike="noStrike">
                <a:solidFill>
                  <a:srgbClr val="000000"/>
                </a:solidFill>
                <a:latin typeface="Arial"/>
              </a:rPr>
              <a:t> </a:t>
            </a:r>
            <a:r>
              <a:rPr b="0" lang="ru-RU" sz="3200" spc="-1" strike="noStrike">
                <a:solidFill>
                  <a:srgbClr val="3465a4"/>
                </a:solidFill>
                <a:latin typeface="Arial"/>
              </a:rPr>
              <a:t>GOROOT</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go</a:t>
            </a:r>
            <a:r>
              <a:rPr b="0" lang="ru-RU" sz="3200" spc="-1" strike="noStrike">
                <a:solidFill>
                  <a:srgbClr val="000000"/>
                </a:solidFill>
                <a:latin typeface="Arial"/>
              </a:rPr>
              <a:t> </a:t>
            </a:r>
            <a:r>
              <a:rPr b="0" lang="ru-RU" sz="3200" spc="-1" strike="noStrike">
                <a:solidFill>
                  <a:srgbClr val="b47804"/>
                </a:solidFill>
                <a:latin typeface="Arial"/>
              </a:rPr>
              <a:t>env</a:t>
            </a:r>
            <a:r>
              <a:rPr b="0" lang="ru-RU" sz="3200" spc="-1" strike="noStrike">
                <a:solidFill>
                  <a:srgbClr val="000000"/>
                </a:solidFill>
                <a:latin typeface="Arial"/>
              </a:rPr>
              <a:t> </a:t>
            </a:r>
            <a:r>
              <a:rPr b="0" lang="ru-RU" sz="3200" spc="-1" strike="noStrike">
                <a:solidFill>
                  <a:srgbClr val="3465a4"/>
                </a:solidFill>
                <a:latin typeface="Arial"/>
              </a:rPr>
              <a:t>GOPATH</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 </a:t>
            </a:r>
            <a:r>
              <a:rPr b="0" lang="ru-RU" sz="3200" spc="-1" strike="noStrike">
                <a:solidFill>
                  <a:srgbClr val="3465a4"/>
                </a:solidFill>
                <a:latin typeface="Arial"/>
              </a:rPr>
              <a:t>go</a:t>
            </a:r>
            <a:r>
              <a:rPr b="0" lang="ru-RU" sz="3200" spc="-1" strike="noStrike">
                <a:solidFill>
                  <a:srgbClr val="000000"/>
                </a:solidFill>
                <a:latin typeface="Arial"/>
              </a:rPr>
              <a:t> </a:t>
            </a:r>
            <a:r>
              <a:rPr b="0" lang="ru-RU" sz="3200" spc="-1" strike="noStrike">
                <a:solidFill>
                  <a:srgbClr val="b47804"/>
                </a:solidFill>
                <a:latin typeface="Arial"/>
              </a:rPr>
              <a:t>env</a:t>
            </a:r>
            <a:r>
              <a:rPr b="0" lang="ru-RU" sz="3200" spc="-1" strike="noStrike">
                <a:solidFill>
                  <a:srgbClr val="000000"/>
                </a:solidFill>
                <a:latin typeface="Arial"/>
              </a:rPr>
              <a:t> </a:t>
            </a:r>
            <a:r>
              <a:rPr b="0" lang="ru-RU" sz="3200" spc="-1" strike="noStrike">
                <a:solidFill>
                  <a:srgbClr val="3465a4"/>
                </a:solidFill>
                <a:latin typeface="Arial"/>
              </a:rPr>
              <a:t>GOBIN</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000000"/>
                </a:solidFill>
                <a:latin typeface="Arial"/>
              </a:rPr>
              <a:t>$</a:t>
            </a:r>
            <a:r>
              <a:rPr b="0" lang="ru-RU" sz="3200" spc="-1" strike="noStrike">
                <a:solidFill>
                  <a:srgbClr val="3465a4"/>
                </a:solidFill>
                <a:latin typeface="Arial"/>
              </a:rPr>
              <a:t> export </a:t>
            </a:r>
            <a:r>
              <a:rPr b="0" lang="ru-RU" sz="3200" spc="-1" strike="noStrike">
                <a:solidFill>
                  <a:srgbClr val="b47804"/>
                </a:solidFill>
                <a:latin typeface="Arial"/>
              </a:rPr>
              <a:t>PATH</a:t>
            </a:r>
            <a:r>
              <a:rPr b="0" lang="ru-RU" sz="3200" spc="-1" strike="noStrike">
                <a:solidFill>
                  <a:srgbClr val="3465a4"/>
                </a:solidFill>
                <a:latin typeface="Arial"/>
              </a:rPr>
              <a:t>=</a:t>
            </a:r>
            <a:r>
              <a:rPr b="0" lang="ru-RU" sz="3200" spc="-1" strike="noStrike">
                <a:solidFill>
                  <a:srgbClr val="b47804"/>
                </a:solidFill>
                <a:latin typeface="Arial"/>
              </a:rPr>
              <a:t>$PATH</a:t>
            </a:r>
            <a:r>
              <a:rPr b="0" lang="ru-RU" sz="3200" spc="-1" strike="noStrike">
                <a:solidFill>
                  <a:srgbClr val="3465a4"/>
                </a:solidFill>
                <a:latin typeface="Arial"/>
              </a:rPr>
              <a:t>:</a:t>
            </a:r>
            <a:r>
              <a:rPr b="0" lang="ru-RU" sz="3200" spc="-1" strike="noStrike">
                <a:solidFill>
                  <a:srgbClr val="b47804"/>
                </a:solidFill>
                <a:latin typeface="Arial"/>
              </a:rPr>
              <a:t>$GOPATH</a:t>
            </a:r>
            <a:r>
              <a:rPr b="0" lang="ru-RU" sz="3200" spc="-1" strike="noStrike">
                <a:solidFill>
                  <a:srgbClr val="3465a4"/>
                </a:solidFill>
                <a:latin typeface="Arial"/>
              </a:rPr>
              <a:t>/bin</a:t>
            </a:r>
            <a:endParaRPr b="0" lang="ru-RU" sz="3200" spc="-1" strike="noStrike">
              <a:solidFill>
                <a:srgbClr val="000000"/>
              </a:solidFill>
              <a:latin typeface="Arial"/>
            </a:endParaRPr>
          </a:p>
          <a:p>
            <a:pPr indent="0">
              <a:lnSpc>
                <a:spcPct val="100000"/>
              </a:lnSpc>
              <a:spcBef>
                <a:spcPts val="1417"/>
              </a:spcBef>
              <a:buNone/>
              <a:tabLst>
                <a:tab algn="l" pos="0"/>
              </a:tabLst>
            </a:pPr>
            <a:endParaRPr b="0" lang="ru-RU" sz="3200" spc="-1" strike="noStrike">
              <a:solidFill>
                <a:srgbClr val="000000"/>
              </a:solidFill>
              <a:latin typeface="Arial"/>
            </a:endParaRPr>
          </a:p>
        </p:txBody>
      </p:sp>
      <p:sp>
        <p:nvSpPr>
          <p:cNvPr id="115" name="PlaceHolder 3"/>
          <p:cNvSpPr>
            <a:spLocks noGrp="1"/>
          </p:cNvSpPr>
          <p:nvPr>
            <p:ph/>
          </p:nvPr>
        </p:nvSpPr>
        <p:spPr>
          <a:xfrm>
            <a:off x="5940000" y="1620000"/>
            <a:ext cx="3959280" cy="2159280"/>
          </a:xfrm>
          <a:prstGeom prst="rect">
            <a:avLst/>
          </a:prstGeom>
          <a:solidFill>
            <a:srgbClr val="ffffff"/>
          </a:solidFill>
          <a:ln w="0">
            <a:noFill/>
          </a:ln>
        </p:spPr>
        <p:txBody>
          <a:bodyPr lIns="0" rIns="0" tIns="0" bIns="0" anchor="t">
            <a:normAutofit/>
          </a:bodyPr>
          <a:p>
            <a:pPr indent="0">
              <a:lnSpc>
                <a:spcPct val="100000"/>
              </a:lnSpc>
              <a:spcBef>
                <a:spcPts val="1417"/>
              </a:spcBef>
              <a:buNone/>
              <a:tabLst>
                <a:tab algn="l" pos="0"/>
              </a:tabLst>
            </a:pPr>
            <a:r>
              <a:rPr b="0" lang="ru-RU" sz="3200" spc="-1" strike="noStrike">
                <a:solidFill>
                  <a:srgbClr val="cccccc"/>
                </a:solidFill>
                <a:latin typeface="Arial"/>
              </a:rPr>
              <a:t>- все переменные</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cccccc"/>
                </a:solidFill>
                <a:latin typeface="Arial"/>
              </a:rPr>
              <a:t>- /usr/local/go</a:t>
            </a:r>
            <a:endParaRPr b="0" lang="ru-RU" sz="3200" spc="-1" strike="noStrike">
              <a:solidFill>
                <a:srgbClr val="000000"/>
              </a:solidFill>
              <a:latin typeface="Arial"/>
            </a:endParaRPr>
          </a:p>
          <a:p>
            <a:pPr indent="0">
              <a:lnSpc>
                <a:spcPct val="100000"/>
              </a:lnSpc>
              <a:spcBef>
                <a:spcPts val="1417"/>
              </a:spcBef>
              <a:buNone/>
              <a:tabLst>
                <a:tab algn="l" pos="0"/>
              </a:tabLst>
            </a:pPr>
            <a:r>
              <a:rPr b="0" lang="ru-RU" sz="3200" spc="-1" strike="noStrike">
                <a:solidFill>
                  <a:srgbClr val="cccccc"/>
                </a:solidFill>
                <a:latin typeface="Arial"/>
              </a:rPr>
              <a:t>- $HOME/go</a:t>
            </a:r>
            <a:endParaRPr b="0" lang="ru-RU" sz="3200" spc="-1" strike="noStrike">
              <a:solidFill>
                <a:srgbClr val="000000"/>
              </a:solidFill>
              <a:latin typeface="Arial"/>
            </a:endParaRPr>
          </a:p>
          <a:p>
            <a:pPr indent="0">
              <a:lnSpc>
                <a:spcPct val="100000"/>
              </a:lnSpc>
              <a:spcBef>
                <a:spcPts val="1417"/>
              </a:spcBef>
              <a:buNone/>
              <a:tabLst>
                <a:tab algn="l" pos="0"/>
              </a:tabLst>
            </a:pPr>
            <a:endParaRPr b="0" lang="ru-RU" sz="3200" spc="-1" strike="noStrike">
              <a:solidFill>
                <a:srgbClr val="000000"/>
              </a:solidFill>
              <a:latin typeface="Arial"/>
            </a:endParaRPr>
          </a:p>
        </p:txBody>
      </p:sp>
      <p:sp>
        <p:nvSpPr>
          <p:cNvPr id="116" name=""/>
          <p:cNvSpPr/>
          <p:nvPr/>
        </p:nvSpPr>
        <p:spPr>
          <a:xfrm>
            <a:off x="180000" y="5053320"/>
            <a:ext cx="56451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400" spc="-1" strike="noStrike" u="sng">
                <a:solidFill>
                  <a:srgbClr val="ffffff"/>
                </a:solidFill>
                <a:uFillTx/>
                <a:latin typeface="Arial"/>
                <a:ea typeface="DejaVu Sans"/>
                <a:hlinkClick r:id="rId1"/>
              </a:rPr>
              <a:t>https://pkg.go.dev/cmd/go#hdr-Environment_variables</a:t>
            </a:r>
            <a:endParaRPr b="0" lang="ru-R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1440000" y="406080"/>
            <a:ext cx="8459280" cy="945720"/>
          </a:xfrm>
          <a:prstGeom prst="rect">
            <a:avLst/>
          </a:prstGeom>
          <a:solidFill>
            <a:srgbClr val="ffff00"/>
          </a:solidFill>
          <a:ln cap="rnd" w="19080">
            <a:solidFill>
              <a:srgbClr val="000000"/>
            </a:solidFill>
            <a:round/>
          </a:ln>
        </p:spPr>
        <p:txBody>
          <a:bodyPr lIns="0" rIns="0" tIns="0" bIns="0" anchor="ctr">
            <a:noAutofit/>
          </a:bodyPr>
          <a:p>
            <a:pPr indent="0" algn="ctr">
              <a:lnSpc>
                <a:spcPct val="100000"/>
              </a:lnSpc>
              <a:buNone/>
              <a:tabLst>
                <a:tab algn="l" pos="0"/>
              </a:tabLst>
            </a:pPr>
            <a:r>
              <a:rPr b="0" lang="ru-RU" sz="4400" spc="-1" strike="noStrike">
                <a:solidFill>
                  <a:srgbClr val="000000"/>
                </a:solidFill>
                <a:latin typeface="Arial"/>
              </a:rPr>
              <a:t>Get started with Go (Linux)</a:t>
            </a:r>
            <a:endParaRPr b="0" lang="ru-RU" sz="4400" spc="-1" strike="noStrike">
              <a:solidFill>
                <a:srgbClr val="000000"/>
              </a:solidFill>
              <a:latin typeface="Arial"/>
            </a:endParaRPr>
          </a:p>
        </p:txBody>
      </p:sp>
      <p:sp>
        <p:nvSpPr>
          <p:cNvPr id="118" name="PlaceHolder 2"/>
          <p:cNvSpPr>
            <a:spLocks noGrp="1"/>
          </p:cNvSpPr>
          <p:nvPr>
            <p:ph/>
          </p:nvPr>
        </p:nvSpPr>
        <p:spPr>
          <a:xfrm>
            <a:off x="1440000" y="1620000"/>
            <a:ext cx="4499280" cy="3239280"/>
          </a:xfrm>
          <a:prstGeom prst="rect">
            <a:avLst/>
          </a:prstGeom>
          <a:solidFill>
            <a:srgbClr val="ffffff"/>
          </a:solidFill>
          <a:ln w="0">
            <a:noFill/>
          </a:ln>
        </p:spPr>
        <p:txBody>
          <a:bodyPr lIns="0" rIns="0" tIns="0" bIns="0" anchor="t">
            <a:normAutofit/>
          </a:bodyPr>
          <a:p>
            <a:pPr indent="0">
              <a:lnSpc>
                <a:spcPct val="100000"/>
              </a:lnSpc>
              <a:spcBef>
                <a:spcPts val="1417"/>
              </a:spcBef>
              <a:buNone/>
              <a:tabLst>
                <a:tab algn="l" pos="0"/>
              </a:tabLst>
            </a:pPr>
            <a:r>
              <a:rPr b="1" lang="ru-RU" sz="2100" spc="-1" strike="noStrike">
                <a:solidFill>
                  <a:srgbClr val="000000"/>
                </a:solidFill>
                <a:latin typeface="FreeMono"/>
              </a:rPr>
              <a:t>$ </a:t>
            </a:r>
            <a:r>
              <a:rPr b="1" lang="ru-RU" sz="2100" spc="-1" strike="noStrike">
                <a:solidFill>
                  <a:srgbClr val="2a6099"/>
                </a:solidFill>
                <a:latin typeface="FreeMono"/>
              </a:rPr>
              <a:t>cd</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000000"/>
                </a:solidFill>
                <a:latin typeface="FreeMono"/>
              </a:rPr>
              <a:t>$ </a:t>
            </a:r>
            <a:r>
              <a:rPr b="1" lang="ru-RU" sz="2100" spc="-1" strike="noStrike">
                <a:solidFill>
                  <a:srgbClr val="2a6099"/>
                </a:solidFill>
                <a:latin typeface="FreeMono"/>
              </a:rPr>
              <a:t>mkdir</a:t>
            </a:r>
            <a:r>
              <a:rPr b="1" lang="ru-RU" sz="2100" spc="-1" strike="noStrike">
                <a:solidFill>
                  <a:srgbClr val="000000"/>
                </a:solidFill>
                <a:latin typeface="FreeMono"/>
              </a:rPr>
              <a:t> hello</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000000"/>
                </a:solidFill>
                <a:latin typeface="FreeMono"/>
              </a:rPr>
              <a:t>$ </a:t>
            </a:r>
            <a:r>
              <a:rPr b="1" lang="ru-RU" sz="2100" spc="-1" strike="noStrike">
                <a:solidFill>
                  <a:srgbClr val="2a6099"/>
                </a:solidFill>
                <a:latin typeface="FreeMono"/>
              </a:rPr>
              <a:t>go</a:t>
            </a:r>
            <a:r>
              <a:rPr b="1" lang="ru-RU" sz="2100" spc="-1" strike="noStrike">
                <a:solidFill>
                  <a:srgbClr val="000000"/>
                </a:solidFill>
                <a:latin typeface="FreeMono"/>
              </a:rPr>
              <a:t> mod init </a:t>
            </a:r>
            <a:r>
              <a:rPr b="1" lang="ru-RU" sz="2100" spc="-1" strike="noStrike">
                <a:solidFill>
                  <a:srgbClr val="2a6099"/>
                </a:solidFill>
                <a:latin typeface="FreeMono"/>
              </a:rPr>
              <a:t>example/hello</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000000"/>
                </a:solidFill>
                <a:latin typeface="FreeMono"/>
              </a:rPr>
              <a:t>$ </a:t>
            </a:r>
            <a:r>
              <a:rPr b="1" lang="ru-RU" sz="2100" spc="-1" strike="noStrike">
                <a:solidFill>
                  <a:srgbClr val="2a6099"/>
                </a:solidFill>
                <a:latin typeface="FreeMono"/>
              </a:rPr>
              <a:t>nano</a:t>
            </a:r>
            <a:r>
              <a:rPr b="1" lang="ru-RU" sz="2100" spc="-1" strike="noStrike">
                <a:solidFill>
                  <a:srgbClr val="000000"/>
                </a:solidFill>
                <a:latin typeface="FreeMono"/>
              </a:rPr>
              <a:t> hello.go</a:t>
            </a:r>
            <a:endParaRPr b="0" lang="ru-RU" sz="2100" spc="-1" strike="noStrike">
              <a:solidFill>
                <a:srgbClr val="000000"/>
              </a:solidFill>
              <a:latin typeface="Arial"/>
            </a:endParaRPr>
          </a:p>
          <a:p>
            <a:pPr indent="0">
              <a:lnSpc>
                <a:spcPct val="100000"/>
              </a:lnSpc>
              <a:spcBef>
                <a:spcPts val="1417"/>
              </a:spcBef>
              <a:buNone/>
              <a:tabLst>
                <a:tab algn="l" pos="0"/>
              </a:tabLst>
            </a:pPr>
            <a:r>
              <a:rPr b="1" lang="ru-RU" sz="2100" spc="-1" strike="noStrike">
                <a:solidFill>
                  <a:srgbClr val="000000"/>
                </a:solidFill>
                <a:latin typeface="FreeMono"/>
              </a:rPr>
              <a:t>$</a:t>
            </a:r>
            <a:r>
              <a:rPr b="1" lang="ru-RU" sz="2100" spc="-1" strike="noStrike">
                <a:solidFill>
                  <a:srgbClr val="2a6099"/>
                </a:solidFill>
                <a:latin typeface="FreeMono"/>
              </a:rPr>
              <a:t> go </a:t>
            </a:r>
            <a:r>
              <a:rPr b="1" lang="ru-RU" sz="2100" spc="-1" strike="noStrike">
                <a:solidFill>
                  <a:srgbClr val="000000"/>
                </a:solidFill>
                <a:latin typeface="FreeMono"/>
              </a:rPr>
              <a:t>run</a:t>
            </a:r>
            <a:r>
              <a:rPr b="1" lang="ru-RU" sz="2100" spc="-1" strike="noStrike">
                <a:solidFill>
                  <a:srgbClr val="2a6099"/>
                </a:solidFill>
                <a:latin typeface="FreeMono"/>
              </a:rPr>
              <a:t> .</a:t>
            </a:r>
            <a:endParaRPr b="0" lang="ru-RU" sz="2100" spc="-1" strike="noStrike">
              <a:solidFill>
                <a:srgbClr val="000000"/>
              </a:solidFill>
              <a:latin typeface="Arial"/>
            </a:endParaRPr>
          </a:p>
        </p:txBody>
      </p:sp>
      <p:sp>
        <p:nvSpPr>
          <p:cNvPr id="119" name="PlaceHolder 3"/>
          <p:cNvSpPr>
            <a:spLocks noGrp="1"/>
          </p:cNvSpPr>
          <p:nvPr>
            <p:ph/>
          </p:nvPr>
        </p:nvSpPr>
        <p:spPr>
          <a:xfrm>
            <a:off x="5940000" y="1620000"/>
            <a:ext cx="3959280" cy="3239280"/>
          </a:xfrm>
          <a:prstGeom prst="rect">
            <a:avLst/>
          </a:prstGeom>
          <a:solidFill>
            <a:srgbClr val="ffffff"/>
          </a:solidFill>
          <a:ln w="0">
            <a:noFill/>
          </a:ln>
        </p:spPr>
        <p:txBody>
          <a:bodyPr lIns="0" rIns="0" tIns="0" bIns="0" anchor="t">
            <a:normAutofit/>
          </a:bodyPr>
          <a:p>
            <a:pPr indent="0">
              <a:lnSpc>
                <a:spcPct val="100000"/>
              </a:lnSpc>
              <a:spcBef>
                <a:spcPts val="1417"/>
              </a:spcBef>
              <a:buNone/>
              <a:tabLst>
                <a:tab algn="l" pos="0"/>
              </a:tabLst>
            </a:pPr>
            <a:r>
              <a:rPr b="0" lang="ru-RU" sz="1800" spc="-1" strike="noStrike">
                <a:solidFill>
                  <a:srgbClr val="cccccc"/>
                </a:solidFill>
                <a:latin typeface="Arial"/>
              </a:rPr>
              <a:t>- домашняя директория</a:t>
            </a:r>
            <a:endParaRPr b="0" lang="ru-RU" sz="1800" spc="-1" strike="noStrike">
              <a:solidFill>
                <a:srgbClr val="000000"/>
              </a:solidFill>
              <a:latin typeface="Arial"/>
            </a:endParaRPr>
          </a:p>
          <a:p>
            <a:pPr indent="0">
              <a:lnSpc>
                <a:spcPct val="100000"/>
              </a:lnSpc>
              <a:spcBef>
                <a:spcPts val="1417"/>
              </a:spcBef>
              <a:buNone/>
              <a:tabLst>
                <a:tab algn="l" pos="0"/>
              </a:tabLst>
            </a:pPr>
            <a:r>
              <a:rPr b="0" lang="ru-RU" sz="1800" spc="-1" strike="noStrike">
                <a:solidFill>
                  <a:srgbClr val="cccccc"/>
                </a:solidFill>
                <a:latin typeface="Arial"/>
              </a:rPr>
              <a:t>- создание директории</a:t>
            </a:r>
            <a:endParaRPr b="0" lang="ru-RU" sz="1800" spc="-1" strike="noStrike">
              <a:solidFill>
                <a:srgbClr val="000000"/>
              </a:solidFill>
              <a:latin typeface="Arial"/>
            </a:endParaRPr>
          </a:p>
          <a:p>
            <a:pPr indent="0">
              <a:lnSpc>
                <a:spcPct val="100000"/>
              </a:lnSpc>
              <a:spcBef>
                <a:spcPts val="1417"/>
              </a:spcBef>
              <a:buNone/>
              <a:tabLst>
                <a:tab algn="l" pos="0"/>
              </a:tabLst>
            </a:pPr>
            <a:r>
              <a:rPr b="0" lang="ru-RU" sz="1800" spc="-1" strike="noStrike">
                <a:solidFill>
                  <a:srgbClr val="cccccc"/>
                </a:solidFill>
                <a:latin typeface="Arial"/>
              </a:rPr>
              <a:t>- инициализация проекта (go.mod)</a:t>
            </a:r>
            <a:endParaRPr b="0" lang="ru-RU" sz="1800" spc="-1" strike="noStrike">
              <a:solidFill>
                <a:srgbClr val="000000"/>
              </a:solidFill>
              <a:latin typeface="Arial"/>
            </a:endParaRPr>
          </a:p>
          <a:p>
            <a:pPr indent="0">
              <a:lnSpc>
                <a:spcPct val="100000"/>
              </a:lnSpc>
              <a:spcBef>
                <a:spcPts val="1417"/>
              </a:spcBef>
              <a:buNone/>
              <a:tabLst>
                <a:tab algn="l" pos="0"/>
              </a:tabLst>
            </a:pPr>
            <a:r>
              <a:rPr b="0" lang="ru-RU" sz="1800" spc="-1" strike="noStrike">
                <a:solidFill>
                  <a:srgbClr val="cccccc"/>
                </a:solidFill>
                <a:latin typeface="Arial"/>
              </a:rPr>
              <a:t>- создание файла (hello.go)</a:t>
            </a:r>
            <a:endParaRPr b="0" lang="ru-RU" sz="1800" spc="-1" strike="noStrike">
              <a:solidFill>
                <a:srgbClr val="000000"/>
              </a:solidFill>
              <a:latin typeface="Arial"/>
            </a:endParaRPr>
          </a:p>
          <a:p>
            <a:pPr indent="0">
              <a:lnSpc>
                <a:spcPct val="100000"/>
              </a:lnSpc>
              <a:spcBef>
                <a:spcPts val="1417"/>
              </a:spcBef>
              <a:buNone/>
              <a:tabLst>
                <a:tab algn="l" pos="0"/>
              </a:tabLst>
            </a:pPr>
            <a:r>
              <a:rPr b="0" lang="ru-RU" sz="1800" spc="-1" strike="noStrike">
                <a:solidFill>
                  <a:srgbClr val="cccccc"/>
                </a:solidFill>
                <a:latin typeface="Arial"/>
              </a:rPr>
              <a:t>- запуск программы</a:t>
            </a:r>
            <a:endParaRPr b="0" lang="ru-RU" sz="1800" spc="-1" strike="noStrike">
              <a:solidFill>
                <a:srgbClr val="000000"/>
              </a:solidFill>
              <a:latin typeface="Arial"/>
            </a:endParaRPr>
          </a:p>
          <a:p>
            <a:pPr indent="0">
              <a:lnSpc>
                <a:spcPct val="100000"/>
              </a:lnSpc>
              <a:spcBef>
                <a:spcPts val="1417"/>
              </a:spcBef>
              <a:buNone/>
              <a:tabLst>
                <a:tab algn="l" pos="0"/>
              </a:tabLst>
            </a:pPr>
            <a:endParaRPr b="0" lang="ru-RU" sz="3200" spc="-1" strike="noStrike">
              <a:solidFill>
                <a:srgbClr val="000000"/>
              </a:solidFill>
              <a:latin typeface="Arial"/>
            </a:endParaRPr>
          </a:p>
        </p:txBody>
      </p:sp>
      <p:sp>
        <p:nvSpPr>
          <p:cNvPr id="120" name=""/>
          <p:cNvSpPr/>
          <p:nvPr/>
        </p:nvSpPr>
        <p:spPr>
          <a:xfrm>
            <a:off x="180000" y="5040720"/>
            <a:ext cx="467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1800" spc="-1" strike="noStrike" u="sng">
                <a:solidFill>
                  <a:srgbClr val="ffffff"/>
                </a:solidFill>
                <a:uFillTx/>
                <a:latin typeface="Arial"/>
                <a:ea typeface="DejaVu Sans"/>
                <a:hlinkClick r:id="rId1"/>
              </a:rPr>
              <a:t>https://go.dev/doc/tutorial/getting-started</a:t>
            </a:r>
            <a:endParaRPr b="0" lang="ru-RU" sz="1800" spc="-1" strike="noStrike">
              <a:solidFill>
                <a:srgbClr val="000000"/>
              </a:solidFill>
              <a:latin typeface="Arial"/>
            </a:endParaRPr>
          </a:p>
        </p:txBody>
      </p:sp>
      <p:grpSp>
        <p:nvGrpSpPr>
          <p:cNvPr id="121" name=""/>
          <p:cNvGrpSpPr/>
          <p:nvPr/>
        </p:nvGrpSpPr>
        <p:grpSpPr>
          <a:xfrm>
            <a:off x="5040000" y="3960000"/>
            <a:ext cx="3059280" cy="1619280"/>
            <a:chOff x="5040000" y="3960000"/>
            <a:chExt cx="3059280" cy="1619280"/>
          </a:xfrm>
        </p:grpSpPr>
        <p:sp>
          <p:nvSpPr>
            <p:cNvPr id="122" name=""/>
            <p:cNvSpPr/>
            <p:nvPr/>
          </p:nvSpPr>
          <p:spPr>
            <a:xfrm>
              <a:off x="5040000" y="3960000"/>
              <a:ext cx="3059280" cy="1619280"/>
            </a:xfrm>
            <a:prstGeom prst="rect">
              <a:avLst/>
            </a:prstGeom>
            <a:solidFill>
              <a:srgbClr val="eeeeee"/>
            </a:solidFill>
            <a:ln cap="rnd" w="0">
              <a:solidFill>
                <a:srgbClr val="3465a4"/>
              </a:solidFill>
              <a:prstDash val="lgDash"/>
            </a:ln>
          </p:spPr>
          <p:style>
            <a:lnRef idx="0"/>
            <a:fillRef idx="0"/>
            <a:effectRef idx="0"/>
            <a:fontRef idx="minor"/>
          </p:style>
          <p:txBody>
            <a:bodyPr lIns="0" rIns="0" tIns="0" bIns="0" anchor="t">
              <a:normAutofit/>
            </a:bodyPr>
            <a:p>
              <a:pPr>
                <a:lnSpc>
                  <a:spcPct val="100000"/>
                </a:lnSpc>
              </a:pPr>
              <a:r>
                <a:rPr b="1" lang="ru-RU" sz="1200" spc="-1" strike="noStrike">
                  <a:solidFill>
                    <a:srgbClr val="2a6099"/>
                  </a:solidFill>
                  <a:latin typeface="FreeMono"/>
                  <a:ea typeface="DejaVu Sans"/>
                </a:rPr>
                <a:t>package</a:t>
              </a:r>
              <a:r>
                <a:rPr b="1" lang="ru-RU" sz="1200" spc="-1" strike="noStrike">
                  <a:solidFill>
                    <a:srgbClr val="000000"/>
                  </a:solidFill>
                  <a:latin typeface="FreeMono"/>
                  <a:ea typeface="DejaVu Sans"/>
                </a:rPr>
                <a:t> main</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import</a:t>
              </a:r>
              <a:r>
                <a:rPr b="1" lang="ru-RU" sz="1200" spc="-1" strike="noStrike">
                  <a:solidFill>
                    <a:srgbClr val="000000"/>
                  </a:solidFill>
                  <a:latin typeface="FreeMono"/>
                  <a:ea typeface="DejaVu Sans"/>
                </a:rPr>
                <a:t> </a:t>
              </a:r>
              <a:r>
                <a:rPr b="1" lang="ru-RU" sz="1200" spc="-1" strike="noStrike">
                  <a:solidFill>
                    <a:srgbClr val="be480a"/>
                  </a:solidFill>
                  <a:latin typeface="FreeMono"/>
                  <a:ea typeface="DejaVu Sans"/>
                </a:rPr>
                <a:t>"fmt"</a:t>
              </a:r>
              <a:endParaRPr b="0" lang="ru-RU" sz="1200" spc="-1" strike="noStrike">
                <a:solidFill>
                  <a:srgbClr val="000000"/>
                </a:solidFill>
                <a:latin typeface="Arial"/>
              </a:endParaRPr>
            </a:p>
            <a:p>
              <a:pPr>
                <a:lnSpc>
                  <a:spcPct val="100000"/>
                </a:lnSpc>
              </a:pPr>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main</a:t>
              </a:r>
              <a:r>
                <a:rPr b="1" lang="ru-RU" sz="1200" spc="-1" strike="noStrike">
                  <a:solidFill>
                    <a:srgbClr val="000000"/>
                  </a:solidFill>
                  <a:latin typeface="FreeMono"/>
                  <a:ea typeface="DejaVu Sans"/>
                </a:rPr>
                <a:t>() {</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a:t>
              </a:r>
              <a:r>
                <a:rPr b="1" lang="ru-RU" sz="1200" spc="-1" strike="noStrike">
                  <a:solidFill>
                    <a:srgbClr val="b47804"/>
                  </a:solidFill>
                  <a:latin typeface="FreeMono"/>
                  <a:ea typeface="DejaVu Sans"/>
                </a:rPr>
                <a:t>Println</a:t>
              </a:r>
              <a:r>
                <a:rPr b="1" lang="ru-RU" sz="1200" spc="-1" strike="noStrike">
                  <a:solidFill>
                    <a:srgbClr val="000000"/>
                  </a:solidFill>
                  <a:latin typeface="FreeMono"/>
                  <a:ea typeface="DejaVu Sans"/>
                </a:rPr>
                <a:t>(</a:t>
              </a:r>
              <a:r>
                <a:rPr b="1" lang="ru-RU" sz="1200" spc="-1" strike="noStrike">
                  <a:solidFill>
                    <a:srgbClr val="be480a"/>
                  </a:solidFill>
                  <a:latin typeface="FreeMono"/>
                  <a:ea typeface="DejaVu Sans"/>
                </a:rPr>
                <a:t>"Hello, World!"</a:t>
              </a: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r>
                <a:rPr b="1" lang="ru-RU" sz="1200" spc="-1" strike="noStrike">
                  <a:solidFill>
                    <a:srgbClr val="000000"/>
                  </a:solidFill>
                  <a:latin typeface="FreeMono"/>
                  <a:ea typeface="DejaVu Sans"/>
                </a:rPr>
                <a:t>}</a:t>
              </a:r>
              <a:endParaRPr b="0" lang="ru-RU" sz="1200" spc="-1" strike="noStrike">
                <a:solidFill>
                  <a:srgbClr val="000000"/>
                </a:solidFill>
                <a:latin typeface="Arial"/>
              </a:endParaRPr>
            </a:p>
            <a:p>
              <a:pPr>
                <a:lnSpc>
                  <a:spcPct val="100000"/>
                </a:lnSpc>
              </a:pPr>
              <a:endParaRPr b="0" lang="ru-RU" sz="2100" spc="-1" strike="noStrike">
                <a:solidFill>
                  <a:srgbClr val="000000"/>
                </a:solidFill>
                <a:latin typeface="Arial"/>
              </a:endParaRPr>
            </a:p>
          </p:txBody>
        </p:sp>
        <p:sp>
          <p:nvSpPr>
            <p:cNvPr id="123" name=""/>
            <p:cNvSpPr/>
            <p:nvPr/>
          </p:nvSpPr>
          <p:spPr>
            <a:xfrm>
              <a:off x="7020000" y="3960000"/>
              <a:ext cx="1079280" cy="35928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ru-RU" sz="1800" spc="-1" strike="noStrike">
                  <a:solidFill>
                    <a:srgbClr val="3465a4"/>
                  </a:solidFill>
                  <a:latin typeface="Arial"/>
                  <a:ea typeface="DejaVu Sans"/>
                </a:rPr>
                <a:t>hello.go</a:t>
              </a:r>
              <a:endParaRPr b="0" lang="ru-RU"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1356</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2023-11-16T13:50:22Z</dcterms:created>
  <dc:creator/>
  <dc:description/>
  <dc:language>ru-RU</dc:language>
  <cp:lastModifiedBy/>
  <dcterms:modified xsi:type="dcterms:W3CDTF">2023-11-21T16:03:33Z</dcterms:modified>
  <cp:revision>36</cp:revision>
  <dc:subject/>
  <dc:title/>
</cp:coreProperties>
</file>

<file path=docProps/custom.xml><?xml version="1.0" encoding="utf-8"?>
<Properties xmlns="http://schemas.openxmlformats.org/officeDocument/2006/custom-properties" xmlns:vt="http://schemas.openxmlformats.org/officeDocument/2006/docPropsVTypes"/>
</file>