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4.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19480" y="812160"/>
            <a:ext cx="6520320" cy="4008960"/>
          </a:xfrm>
          <a:prstGeom prst="rect">
            <a:avLst/>
          </a:prstGeom>
          <a:noFill/>
          <a:ln w="0">
            <a:noFill/>
          </a:ln>
        </p:spPr>
        <p:txBody>
          <a:bodyPr lIns="0" rIns="0" tIns="0" bIns="0" anchor="ctr">
            <a:noAutofit/>
          </a:bodyPr>
          <a:p>
            <a:pPr algn="ctr"/>
            <a:r>
              <a:rPr b="0" lang="ru-RU" sz="4670" spc="-1" strike="noStrike">
                <a:solidFill>
                  <a:srgbClr val="000000"/>
                </a:solidFill>
                <a:latin typeface="Noto Sans"/>
              </a:rPr>
              <a:t>Click to move the slide</a:t>
            </a:r>
            <a:endParaRPr b="0" lang="ru-RU" sz="4670" spc="-1" strike="noStrike">
              <a:solidFill>
                <a:srgbClr val="000000"/>
              </a:solidFill>
              <a:latin typeface="Noto Sans"/>
            </a:endParaRPr>
          </a:p>
        </p:txBody>
      </p:sp>
      <p:sp>
        <p:nvSpPr>
          <p:cNvPr id="87" name="PlaceHolder 2"/>
          <p:cNvSpPr>
            <a:spLocks noGrp="1"/>
          </p:cNvSpPr>
          <p:nvPr>
            <p:ph type="body"/>
          </p:nvPr>
        </p:nvSpPr>
        <p:spPr>
          <a:xfrm>
            <a:off x="756000" y="5078160"/>
            <a:ext cx="6047640" cy="4811040"/>
          </a:xfrm>
          <a:prstGeom prst="rect">
            <a:avLst/>
          </a:prstGeom>
          <a:noFill/>
          <a:ln w="0">
            <a:noFill/>
          </a:ln>
        </p:spPr>
        <p:txBody>
          <a:bodyPr lIns="0" rIns="0" tIns="0" bIns="0" anchor="t">
            <a:noAutofit/>
          </a:bodyPr>
          <a:p>
            <a:pPr marL="216000" indent="0">
              <a:buNone/>
            </a:pPr>
            <a:r>
              <a:rPr b="0" lang="ru-RU" sz="2810" spc="-1" strike="noStrike">
                <a:solidFill>
                  <a:srgbClr val="000000"/>
                </a:solidFill>
                <a:latin typeface="Noto Sans"/>
              </a:rPr>
              <a:t>Click to edit the notes format</a:t>
            </a:r>
            <a:endParaRPr b="0" lang="ru-RU" sz="2810" spc="-1" strike="noStrike">
              <a:solidFill>
                <a:srgbClr val="000000"/>
              </a:solidFill>
              <a:latin typeface="Noto Sans"/>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Noto Sans"/>
              </a:rPr>
              <a:t>&lt;header&gt;</a:t>
            </a:r>
            <a:endParaRPr b="0" lang="ru-RU" sz="1400" spc="-1" strike="noStrike">
              <a:solidFill>
                <a:srgbClr val="000000"/>
              </a:solidFill>
              <a:latin typeface="Noto Sans"/>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Noto Sans"/>
              </a:defRPr>
            </a:lvl1pPr>
          </a:lstStyle>
          <a:p>
            <a:pPr indent="0" algn="r">
              <a:buNone/>
            </a:pPr>
            <a:fld id="{10BDBFC2-100F-453E-BF4C-A7FB21F11D0C}"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216000" y="812520"/>
            <a:ext cx="7127280" cy="4008960"/>
          </a:xfrm>
          <a:prstGeom prst="rect">
            <a:avLst/>
          </a:prstGeom>
          <a:ln w="0">
            <a:noFill/>
          </a:ln>
        </p:spPr>
      </p:sp>
      <p:sp>
        <p:nvSpPr>
          <p:cNvPr id="256" name="PlaceHolder 2"/>
          <p:cNvSpPr>
            <a:spLocks noGrp="1"/>
          </p:cNvSpPr>
          <p:nvPr>
            <p:ph type="body"/>
          </p:nvPr>
        </p:nvSpPr>
        <p:spPr>
          <a:xfrm>
            <a:off x="756000" y="5078520"/>
            <a:ext cx="6047640" cy="192661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Строковые литералы могут быть созданы с помощью двойных кавычек "Hello World" или с помощью обратных апострофов `Hello World`. Различие между ними в том, что строки в двойных кавычках позволяют использовать особые управляющие последовательности символов. Например, \n (перенос строки) или \t (символом табуляции).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Строка представляет собой неизменяемую последовательность байтов. Из этого следует ряд выводов:</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 строке применимы операции, применимые к массивам и срезам;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чтобы изменить строку, необходимо создать новую строку;</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можем итерироваться по строке как и по всякой последовательности, но итерируясь по строке, мы будем итерироваться по байтам, составляющим строку, а не по символам;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можем определить в строке подстроку.</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ПРОГРАММА ПОЯСНИТЬ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ExampleString()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Создадим строковый литерал s, значение которого "Это строка".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Строка состоит из 10 символов.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var s string = "Это строка"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Однако длина строки len(s) составит 19 байт, т.к. использованные кирилические символы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занимают 2 байта, а пробел занимает 1 байт.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fmt.Printf("Длина строки: %d байт\n", len(s))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Посмотрим как взять подстроку</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fmt.Printf("Напечатаем только второе слово в кавычках: \"%v\"\n", s[7:])</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Попробуем изменить что-то встроке: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s[3] = 12</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Ошибка компиляции: cannot assign to s[3], потому что строки - неизменяемые последовательности.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"Изменим строку", создав новую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 = s + " Новая строка"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fmt.Printf("%v\n", 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А теперь проитерируемся по этой строке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for _, b := range s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fmt.Printf("%v ", b)</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Output: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Длина строки: 19 байт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Напечатаем только второе слово в кавычках: "строка"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Это строка Новая строка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1069 1090 1086 32 1089 1090 1088 1086 1082 1072 32 1053 1086 1074 1072 1103 32 1089 1090 1088 1086 1082 1072</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16000" y="812520"/>
            <a:ext cx="7127280" cy="4008960"/>
          </a:xfrm>
          <a:prstGeom prst="rect">
            <a:avLst/>
          </a:prstGeom>
          <a:ln w="0">
            <a:noFill/>
          </a:ln>
        </p:spPr>
      </p:sp>
      <p:sp>
        <p:nvSpPr>
          <p:cNvPr id="25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строки поддерживают проверку на равенство и неравенство, а вот проверки &lt;&gt; со строками уже не дадут нужного нам результата, т.к. сравнивать Go будет байты, а не символы, т.е. результат для нас может быть не тот, что мы ожидаем (сравнивается не длина строк):</a:t>
            </a:r>
            <a:endParaRPr b="0" lang="ru-RU"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216000" y="812520"/>
            <a:ext cx="7127280" cy="4008960"/>
          </a:xfrm>
          <a:prstGeom prst="rect">
            <a:avLst/>
          </a:prstGeom>
          <a:ln w="0">
            <a:noFill/>
          </a:ln>
        </p:spPr>
      </p:sp>
      <p:sp>
        <p:nvSpPr>
          <p:cNvPr id="260" name="PlaceHolder 2"/>
          <p:cNvSpPr>
            <a:spLocks noGrp="1"/>
          </p:cNvSpPr>
          <p:nvPr>
            <p:ph type="body"/>
          </p:nvPr>
        </p:nvSpPr>
        <p:spPr>
          <a:xfrm>
            <a:off x="756000" y="5078520"/>
            <a:ext cx="6047640" cy="175662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Go содержит большое количество функций для работы со строками в пакете strings , кратко рассмотрим основные: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Содержится ли подстрока в строке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strings.Contains("test", "es"),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true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Кол-во подстрок в строке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strings.Count("test", "t"),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2</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Начинается ли строка с префикса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strings.HasPrefix("test", "te"),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true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Заканчивается ли строка суффиксом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strings.HasSuffix("test", "st"),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true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Возвращает начальный индекс подстроки в строке, а при отсутствии вхождения возвращает -1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strings.Index("test", "e"),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1</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объединяет массив строк через символ</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strings.Join([]string{"hello","world"},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"hello-world"</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Повторяет строку n раз подряд</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strings.Repeat("a", 5),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"aaaaa"</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Функция Replace заменяет любое вхождение old в вашей строке на new</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Если значение n равно -1, то будут заменены все вхождения.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Общий вид: func Replace(s, old, new string, n int)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strings.Replace("blanotblanot", "not", "***", </a:t>
            </a:r>
            <a:r>
              <a:rPr b="0" lang="ru-RU" sz="2000" spc="-1" strike="noStrike">
                <a:solidFill>
                  <a:srgbClr val="000000"/>
                </a:solidFill>
                <a:latin typeface="Arial"/>
              </a:rPr>
              <a:t>	</a:t>
            </a: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"bla***bla***"</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Разбивает строку согласно разделителю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strings.Split("a-b-c-d-e", "-"),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[]string{"a","b","c","d","e"}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Возвращает строку c нижним регистром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strings.ToLower("TEST"),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"test"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Возвращает строку c верхним регистром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strings.ToUpper("test"),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"TEST"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Возвращает строку с вырезанным набором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strings.Trim("tetstet", "te"),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результат: s</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216000" y="812520"/>
            <a:ext cx="7127280" cy="4008960"/>
          </a:xfrm>
          <a:prstGeom prst="rect">
            <a:avLst/>
          </a:prstGeom>
          <a:ln w="0">
            <a:noFill/>
          </a:ln>
        </p:spPr>
      </p:sp>
      <p:sp>
        <p:nvSpPr>
          <p:cNvPr id="262" name="PlaceHolder 2"/>
          <p:cNvSpPr>
            <a:spLocks noGrp="1"/>
          </p:cNvSpPr>
          <p:nvPr>
            <p:ph type="body"/>
          </p:nvPr>
        </p:nvSpPr>
        <p:spPr>
          <a:xfrm>
            <a:off x="756000" y="5078520"/>
            <a:ext cx="6047640" cy="164329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Когда мы рассматривали строки, то говорили, что строки - это последовательность байт. Пришло время кратко рассмотреть этот тип данных. Кратко потому, что байтовый срез (последовательность байт) - это изменяемая последовательность чисел (тип byte соответствует типу uint8.), из чего мы делаем следующие выводы: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байтовый срез можно изменять (в отличие от строки);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 байтовому срезу применимо все, что применимо к массивам и срезам других типов (взятие среза, итерация);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 отдельным байтам применимы операции, применимые к числам.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ExampleByteSlice()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Используем тип string, который конвертируем в []byte,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чтобы не использовать абстрактные цифры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bs := []byte("Это байтовый срез")</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fmt.Printf("Так байтовый срез выглядит внутри: %v\n", bs)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Продемонстрируем, что байтовый срез можно изменить,</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а затем напечатаем его в виде строки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for i := range bs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if bs[i]%2 == 0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bs[i] = bs[i] + 1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continue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bs[i] = bs[i] - 1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fmt.Printf("Измененный байтовый срез в виде строки: %s", bs)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Output: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Так байтовый срез выглядит внутри: [208 173 209 130 208 190 32 208 177 208 176 208 185 209 130 208 190 208 178 209 139 208 185 32 209 129 209 128 208 181 208 183]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Измененный байтовый срез в виде строки: ѬЃѿ!ѰѱѸЃѿѳЊѸ!ЀЁѴѶ</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Заканчивая разговор о байтовом срезе нужно сказать, что т.к. этот тип может хранить фактически любые данные и является изменяемым, то регулярно используется в стандартной библиотеке для совершенно разных целей. Строки же используются значительно реже.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216000" y="812520"/>
            <a:ext cx="7127280" cy="4008960"/>
          </a:xfrm>
          <a:prstGeom prst="rect">
            <a:avLst/>
          </a:prstGeom>
          <a:ln w="0">
            <a:noFill/>
          </a:ln>
        </p:spPr>
      </p:sp>
      <p:sp>
        <p:nvSpPr>
          <p:cNvPr id="264" name="PlaceHolder 2"/>
          <p:cNvSpPr>
            <a:spLocks noGrp="1"/>
          </p:cNvSpPr>
          <p:nvPr>
            <p:ph type="body"/>
          </p:nvPr>
        </p:nvSpPr>
        <p:spPr>
          <a:xfrm>
            <a:off x="756000" y="5078520"/>
            <a:ext cx="6047640" cy="133164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Попробуем опять же кратко поговорить о том, что из себя представляет тип rune.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Думаю, что все слышали о кодировке Unicode, таблица, в которой собраны все символы из всех мировых систем письменности плюс разнообразные символы ударений и прочие диакритические знаки, управляющие коды наподобие символов табуляции и возврата каретки и многое другое. Каждому такому символу назначен стандартный номер — код символа Unicode (Unicode code point), или, в терминологии Go, руна (rune).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Когда мы говорили о типах string и []byte, то выяснили, что 1 символ может занимать более одного байта. Слегка упрощая мы можем сказать, что тип []rune - это последовательность на самом деле кодов символов, причем 1 символ состоит из 1 кода (тип rune соответствует типу int32).</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Методы работы с типом []rune показаны в следующем примере (обратите внимание на тип используемых в примере кавычек, это не те же самые кавычки, что мы используем при работе со строками):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ExampleRune()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Поступим также, как в работе с типом []byte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rs := []rune("Это срез рун")</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Итерируясь мы будем заменять символ 'р' на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for i := range rs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if rs[i] == 'р'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rs[i] =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fmt.Printf("Измененнный срез в виде строки: %s\n", string(rs))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Output: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Измененнный срез в виде строки: Это с*ез *ун</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216000" y="812520"/>
            <a:ext cx="7127280" cy="4008960"/>
          </a:xfrm>
          <a:prstGeom prst="rect">
            <a:avLst/>
          </a:prstGeom>
          <a:ln w="0">
            <a:noFill/>
          </a:ln>
        </p:spPr>
      </p:sp>
      <p:sp>
        <p:nvSpPr>
          <p:cNvPr id="266" name="PlaceHolder 2"/>
          <p:cNvSpPr>
            <a:spLocks noGrp="1"/>
          </p:cNvSpPr>
          <p:nvPr>
            <p:ph type="body"/>
          </p:nvPr>
        </p:nvSpPr>
        <p:spPr>
          <a:xfrm>
            <a:off x="756000" y="5078520"/>
            <a:ext cx="6047640" cy="7992360"/>
          </a:xfrm>
          <a:prstGeom prst="rect">
            <a:avLst/>
          </a:prstGeom>
          <a:noFill/>
          <a:ln w="0">
            <a:noFill/>
          </a:ln>
        </p:spPr>
        <p:txBody>
          <a:bodyPr lIns="0" rIns="0" tIns="0" bIns="0" anchor="t">
            <a:noAutofit/>
          </a:bodyPr>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Помимо пакета strings, есть некоторые полезные функции из пакета unicode для работы с символами.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package main</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import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"unicode"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func main()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функции ниже принимают на вход тип rune</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проверка символа на цифру</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fmt.Println(unicode.IsDigit('1')) // true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проверка символа на букву</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fmt.Println(unicode.IsLetter('a')) // true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проверка символа на нижний регистр</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fmt.Println(unicode.IsLower('A')) // false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проверка символа на верхний регистр</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fmt.Println(unicode.IsUpper('A')) // true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проверка символа на пробел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пробел это не только ' ', но 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'\t', '\n', '\v', '\f', '\r' - подробнее читайте в документации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fmt.Println(unicode.IsSpace('\t')) // true </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С помощью функции Is можно проверять на кастомный RangeTable: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например, проверка на латиницу:</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fmt.Println(unicode.Is(unicode.Latin, 'ы')) // false</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функции преобразований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fmt.Println(string(unicode.ToLower('F'))) // f</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fmt.Println(string(unicode.ToUpper('f'))) // F</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Если хотите ознакомиться подробнее с этим пакетом — ссылка на документацию</a:t>
            </a:r>
            <a:endParaRPr b="0" lang="ru-RU" sz="14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216000" y="812520"/>
            <a:ext cx="7127280" cy="4008960"/>
          </a:xfrm>
          <a:prstGeom prst="rect">
            <a:avLst/>
          </a:prstGeom>
          <a:ln w="0">
            <a:noFill/>
          </a:ln>
        </p:spPr>
      </p:sp>
      <p:sp>
        <p:nvSpPr>
          <p:cNvPr id="268" name="PlaceHolder 2"/>
          <p:cNvSpPr>
            <a:spLocks noGrp="1"/>
          </p:cNvSpPr>
          <p:nvPr>
            <p:ph type="body"/>
          </p:nvPr>
        </p:nvSpPr>
        <p:spPr>
          <a:xfrm>
            <a:off x="756000" y="5078520"/>
            <a:ext cx="6047640" cy="87832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Многие новички забывают что функция len() возвращает количество байт которое занимает строка, а не количество символов. Поэтому это будет работать только при использование латиницы и некоторых специальных символов (ASCII), так как они занимают 1 байт на 1 символ. А вот русские буквы уже занимают 2 байта на символ, мы можем это видеть в примере: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получения количества символов используйте utf8.RuneCountInString()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"unicode/utf8"</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var en = "english"</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var ru = "русский"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fmt.Println(len(en), len(ru))</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fmt.Println(utf8.RuneCountInString(en), utf8.RuneCountInString(ru))</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Вывод будет такой:</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r>
              <a:rPr b="0" lang="ru-RU" sz="2000" spc="-1" strike="noStrike">
                <a:solidFill>
                  <a:srgbClr val="000000"/>
                </a:solidFill>
                <a:latin typeface="Arial"/>
              </a:rPr>
              <a:t>7 14 // en -7 байтов, ru - 14 байтов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7 7 // а длина у строк одинаковая</a:t>
            </a:r>
            <a:endParaRPr b="0" lang="ru-RU" sz="20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216000" y="812520"/>
            <a:ext cx="7127280" cy="4008960"/>
          </a:xfrm>
          <a:prstGeom prst="rect">
            <a:avLst/>
          </a:prstGeom>
          <a:ln w="0">
            <a:noFill/>
          </a:ln>
        </p:spPr>
      </p:sp>
      <p:sp>
        <p:nvSpPr>
          <p:cNvPr id="270" name="PlaceHolder 2"/>
          <p:cNvSpPr>
            <a:spLocks noGrp="1"/>
          </p:cNvSpPr>
          <p:nvPr>
            <p:ph type="body"/>
          </p:nvPr>
        </p:nvSpPr>
        <p:spPr>
          <a:xfrm>
            <a:off x="756000" y="5078520"/>
            <a:ext cx="6047640" cy="220993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Отображения - структура данных, неупорядоченная коллекция пар "ключ-значение", в которой все ключи различны, а значение, связанное с заданным ключом, можно получить, обновить или удалить независимо от размера карты (отображения).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Отображение в Go представляет собой ссылку на хеш-таблицу, а его тип записывается как map[K]V, где К и V являются типами его ключей и значений.</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Все ключи в данном отображении имеют один и тот же тип, как и все значения имеют один и тот же тип, но тип ключей не обязан совпадать с типом значений. Тип ключа К должен быть сравниваемым с помощью оператора ==, чтобы отображение могло проверить, равен ли данный ключ одному из имеющихся в нем.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Создание отображений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Объявление map выглядит так:</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users map[string]int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string - ключ, int - значения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Но так делать опасно, так мы не инициализировали его и при добавлении значений будут ошибки. (см. ниже)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Поэтому есть 2 более правильных способа создания отображений в Go:</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с помощью встроенной функции make: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m1 := make(map[int]int)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с помощью использования литерала отображения: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m2 := map[int]int{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Пары ключ:значение указываются при необходимости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12: 2,</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1: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fmt.Println(m1) // map[]</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fmt.Println(m2) // map[1:5 12:2]</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Почему мы не можем просто объявить отображение с помощью ключевого слова var? Объявляя переменную с использованием ключевого слова var, но не присваивая ей явно начальное значение, мы присваиваем ей нулевое значение. Отображение в Go - ссылка на хэш-таблицу, а нулевое значение ссылки nil. Попытавшись в дальнейшем добавить значение для определенного ключа мы получим ошибку "assignment to entry in nil map", которая приведет к панике: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m map[int]int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m[12] = 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fmt.Println(m)</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Вывод (сработает паника):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panic: assignment to entry in nil map</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Конечно же мы можем использовать такое объявление когда нам не нужно вручную добавлять элементы, например просто присвоить результату из функции, но нужно быть крайне осторожным в таких случаях.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m map[int]int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 = someFunc()</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fmt.Println(m)</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Второй вариант безопаснее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m = map[int]int{}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 = someFunc()</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fmt.Println(m)</a:t>
            </a:r>
            <a:endParaRPr b="0" lang="ru-RU"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16000" y="812520"/>
            <a:ext cx="7127280" cy="4008960"/>
          </a:xfrm>
          <a:prstGeom prst="rect">
            <a:avLst/>
          </a:prstGeom>
          <a:ln w="0">
            <a:noFill/>
          </a:ln>
        </p:spPr>
      </p:sp>
      <p:sp>
        <p:nvSpPr>
          <p:cNvPr id="272" name="PlaceHolder 2"/>
          <p:cNvSpPr>
            <a:spLocks noGrp="1"/>
          </p:cNvSpPr>
          <p:nvPr>
            <p:ph type="body"/>
          </p:nvPr>
        </p:nvSpPr>
        <p:spPr>
          <a:xfrm>
            <a:off x="756000" y="5078520"/>
            <a:ext cx="6047640" cy="53834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На своем пути разработчика вы будете часто встречаться с задачами, в которых нельзя без преобразования типов. Преобразование  одного типа может положительно сказаться как на удобстве разработки, так и на производительности самого приложения. А может быть вам просто нужно вызвать функцию которая принимает только определенный тип данных.</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Поговорим о Golang с точки зрения типов. Это статически типизированный язык, понятнее говоря, типы данных в Go (и других статически типизированных языках) связаны с переменной, а не с ее значением. Вы уже усвоили, что в переменной типа int могут храниться только целые числа. Но Go позволяет преобразовывать целочисленные типы, числа с плавающей запятой, строки, байты и так далее. </a:t>
            </a:r>
            <a:endParaRPr b="0" lang="ru-RU"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216000" y="812520"/>
            <a:ext cx="7127280" cy="4008960"/>
          </a:xfrm>
          <a:prstGeom prst="rect">
            <a:avLst/>
          </a:prstGeom>
          <a:ln w="0">
            <a:noFill/>
          </a:ln>
        </p:spPr>
      </p:sp>
      <p:sp>
        <p:nvSpPr>
          <p:cNvPr id="274" name="PlaceHolder 2"/>
          <p:cNvSpPr>
            <a:spLocks noGrp="1"/>
          </p:cNvSpPr>
          <p:nvPr>
            <p:ph type="body"/>
          </p:nvPr>
        </p:nvSpPr>
        <p:spPr>
          <a:xfrm>
            <a:off x="756000" y="5078520"/>
            <a:ext cx="6047640" cy="13766040"/>
          </a:xfrm>
          <a:prstGeom prst="rect">
            <a:avLst/>
          </a:prstGeom>
          <a:noFill/>
          <a:ln w="0">
            <a:noFill/>
          </a:ln>
        </p:spPr>
        <p:txBody>
          <a:bodyPr lIns="0" rIns="0" tIns="0" bIns="0" anchor="t">
            <a:noAutofit/>
          </a:bodyPr>
          <a:p>
            <a:pPr marL="216000" indent="0">
              <a:buNone/>
            </a:pPr>
            <a:r>
              <a:rPr b="0" lang="ru-RU" sz="1500" spc="-1" strike="noStrike">
                <a:solidFill>
                  <a:srgbClr val="000000"/>
                </a:solidFill>
                <a:latin typeface="Arial"/>
              </a:rPr>
              <a:t>Выбор одного или другого типа в основном зависит от производительности, однако в некоторых случаях вам придется преобразовать один целочисленный тип в другой. Например, Go иногда автоматически генерирует числовые значения как int, а это может не соответствовать вашему входному значению. Если вы введете значение int32, вы не сможете использовать числа int и int32 в одном и том же математическом выражении, пока не преобразуете их типы данных соответствующим образом.</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И так, преобразования между целыми числами делают очень просто. Вам нужно обернуть в скобки переменную которую вы хотите конвертировать и слева от скобок написать нужный тип, например:</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Преобразование int8 в int32 делается таким образом:</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var index int8 = 15</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bigIndex int32</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bigIndex = int32(index)</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 Выведем:</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fmt.Println(bigIndex)         // 15</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fmt.Printf("%T \n", bigIndex) // int32</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 По аналогии выше легко понять как конвертировать в другие типы:</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a int32 = 22</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b uint64</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b = uint64(a)</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 Выведем</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fmt.Println(b)         // 22</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fmt.Printf("%T \n", b) // uint64</a:t>
            </a:r>
            <a:endParaRPr b="0" lang="ru-RU" sz="15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500" spc="-1" strike="noStrike">
                <a:solidFill>
                  <a:srgbClr val="000000"/>
                </a:solidFill>
                <a:latin typeface="Arial"/>
              </a:rPr>
              <a:t>Примечание: %T - параметр функции Printf, позволяющий вывести тип переменной. </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Важно: Go позволяет преобразовывать типы с большим количеством бит в типы с меньшим количеством бит. </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Сделать это можно вот так:</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big int64 = 64</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little int8</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little = int8(big)</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fmt.Println(little) //64</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Однако, при преобразовании целых чисел, может быть превышено максимальное значение для данного типа данных, и выполнится перенос (потеря данных):</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big int64 = 129</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var little = int8(big)</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fmt.Println(little)  //-127</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Для того чтобы узнать какое максимальное значение мы можем положить в определенный тип воспользуемся константами из пакета math:</a:t>
            </a:r>
            <a:endParaRPr b="0" lang="ru-RU" sz="1500" spc="-1" strike="noStrike">
              <a:solidFill>
                <a:srgbClr val="000000"/>
              </a:solidFill>
              <a:latin typeface="Arial"/>
            </a:endParaRPr>
          </a:p>
          <a:p>
            <a:pPr marL="216000" indent="0">
              <a:buNone/>
            </a:pP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fmt.Println(math.MaxInt8)   // 127</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fmt.Println(math.MaxUint8)  // 255</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fmt.Println(math.MaxInt16)  // 32767</a:t>
            </a:r>
            <a:endParaRPr b="0" lang="ru-RU" sz="1500" spc="-1" strike="noStrike">
              <a:solidFill>
                <a:srgbClr val="000000"/>
              </a:solidFill>
              <a:latin typeface="Arial"/>
            </a:endParaRPr>
          </a:p>
          <a:p>
            <a:pPr marL="216000" indent="0">
              <a:buNone/>
            </a:pPr>
            <a:r>
              <a:rPr b="0" lang="ru-RU" sz="1500" spc="-1" strike="noStrike">
                <a:solidFill>
                  <a:srgbClr val="000000"/>
                </a:solidFill>
                <a:latin typeface="Arial"/>
              </a:rPr>
              <a:t>fmt.Println(math.MaxUint16) // 65535</a:t>
            </a:r>
            <a:endParaRPr b="0" lang="ru-RU" sz="15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216000" y="812520"/>
            <a:ext cx="7127280" cy="4008960"/>
          </a:xfrm>
          <a:prstGeom prst="rect">
            <a:avLst/>
          </a:prstGeom>
          <a:ln w="0">
            <a:noFill/>
          </a:ln>
        </p:spPr>
      </p:sp>
      <p:sp>
        <p:nvSpPr>
          <p:cNvPr id="27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Строка в Go это срез байтов, поэтому мы можем конвертировать байты в строку и наоборот: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Первая строка вывода - значение переменной "a", вторая - ее побайтовый срез, третья - значение переменной "c", являющейся  результатом конвертации байтов в строку.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Тоже самое работает и со срезами типа rune: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216000" y="812520"/>
            <a:ext cx="7127280" cy="4008960"/>
          </a:xfrm>
          <a:prstGeom prst="rect">
            <a:avLst/>
          </a:prstGeom>
          <a:ln w="0">
            <a:noFill/>
          </a:ln>
        </p:spPr>
      </p:sp>
      <p:sp>
        <p:nvSpPr>
          <p:cNvPr id="278" name="PlaceHolder 2"/>
          <p:cNvSpPr>
            <a:spLocks noGrp="1"/>
          </p:cNvSpPr>
          <p:nvPr>
            <p:ph type="body"/>
          </p:nvPr>
        </p:nvSpPr>
        <p:spPr>
          <a:xfrm>
            <a:off x="756000" y="5078520"/>
            <a:ext cx="6047640" cy="286156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начала рассмотрим конвертацию целых чисел в строки. Golang - язык со статической и строгой типизацией. Он не позволит вам сложить строку и число. Например напишем такой код:</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user := "ученик"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steps := 4</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fmt.Println("Поздравляю, " + user + "! Ты прошел " + steps + " шага по приведению типов.")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получим ошибку во время компиляции: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invalid operation: ("Поздравляю, " + user + "! Ты прошел ") + steps (mismatched types string and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конвертации чисел в строки очень удобно использовать пакет strconv, он обладает методом Itoa, превращающим числовое значение (int) переменной в строковое (string).</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теории звучит очень сложно, на деле - просто. Рассмотрим на примере.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 := strconv.Itoa(2020) // int -&gt;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fmt.Printf("%T \n", a) // тип -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fmt.Println(a) // 2020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А теперь вернемся к примеру выше. Чтобы исправить прошлую ошибку - надо привести steps к строке.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user := "ученик"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steps := 4</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fmt.Println("Поздравляю, " + user + "! Ты прошел " + strconv.Itoa(steps) + " шага по приведению типов.")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Да, в этом примере не обязательно использовать strconv, мы могли бы просто перечислить в Print все переменные как аргументы функции, но могут возникнуть ситуации где никак не обойтись без конвертации. Мы лишь показали как это делать.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Интересное дополнение, метод Itoa это всего-лишь обертка для FormatInt: (кусок исходного кода пакета strconv)</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Itoa is equivalent to FormatInt(int64(i),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Itoa(i int) string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FormatInt(int64(i),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То-есть вызывая метод Itoa мы по сути вызываем FormatInt который принимает систему счисления в качестве 2 аргумента, но туда сразу передается - десятичная система счисления.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Но никто нам не мешает напрямую вызыватьFormatInt, полезно если работаем с разными системами счисления: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приставка '0x' означает что число в шестнадцатеричной системе счисления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var a int64 = 0xB // 'B' в шестнадцатеричной это 11 в десятичной системе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fmt.Println(strconv.FormatInt(a, 10)) // 11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fmt.Println(strconv.FormatInt(a, 16)) // b</a:t>
            </a:r>
            <a:endParaRPr b="0" lang="ru-RU"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216000" y="812520"/>
            <a:ext cx="7127280" cy="4008960"/>
          </a:xfrm>
          <a:prstGeom prst="rect">
            <a:avLst/>
          </a:prstGeom>
          <a:ln w="0">
            <a:noFill/>
          </a:ln>
        </p:spPr>
      </p:sp>
      <p:sp>
        <p:nvSpPr>
          <p:cNvPr id="280" name="PlaceHolder 2"/>
          <p:cNvSpPr>
            <a:spLocks noGrp="1"/>
          </p:cNvSpPr>
          <p:nvPr>
            <p:ph type="body"/>
          </p:nvPr>
        </p:nvSpPr>
        <p:spPr>
          <a:xfrm>
            <a:off x="756000" y="5078520"/>
            <a:ext cx="6047640" cy="286156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начала рассмотрим конвертацию целых чисел в строки. Golang - язык со статической и строгой типизацией. Он не позволит вам сложить строку и число. Например напишем такой код:</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user := "ученик"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steps := 4</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fmt.Println("Поздравляю, " + user + "! Ты прошел " + steps + " шага по приведению типов.")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получим ошибку во время компиляции: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invalid operation: ("Поздравляю, " + user + "! Ты прошел ") + steps (mismatched types string and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конвертации чисел в строки очень удобно использовать пакет strconv, он обладает методом Itoa, превращающим числовое значение (int) переменной в строковое (string).</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теории звучит очень сложно, на деле - просто. Рассмотрим на примере.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 := strconv.Itoa(2020) // int -&gt;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fmt.Printf("%T \n", a) // тип -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fmt.Println(a) // 2020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А теперь вернемся к примеру выше. Чтобы исправить прошлую ошибку - надо привести steps к строке.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user := "ученик"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steps := 4</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fmt.Println("Поздравляю, " + user + "! Ты прошел " + strconv.Itoa(steps) + " шага по приведению типов.")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Да, в этом примере не обязательно использовать strconv, мы могли бы просто перечислить в Print все переменные как аргументы функции, но могут возникнуть ситуации где никак не обойтись без конвертации. Мы лишь показали как это делать.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Интересное дополнение, метод Itoa это всего-лишь обертка для FormatInt: (кусок исходного кода пакета strconv)</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Itoa is equivalent to FormatInt(int64(i),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Itoa(i int) string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FormatInt(int64(i),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То-есть вызывая метод Itoa мы по сути вызываем FormatInt который принимает систему счисления в качестве 2 аргумента, но туда сразу передается - десятичная система счисления.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Но никто нам не мешает напрямую вызыватьFormatInt, полезно если работаем с разными системами счисления: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package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import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"strconv"</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приставка '0x' означает что число в шестнадцатеричной системе счисления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var a int64 = 0xB // 'B' в шестнадцатеричной это 11 в десятичной системе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fmt.Println(strconv.FormatInt(a, 10)) // 11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fmt.Println(strconv.FormatInt(a, 16)) // b</a:t>
            </a:r>
            <a:endParaRPr b="0" lang="ru-RU"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216000" y="812520"/>
            <a:ext cx="7127280" cy="4008960"/>
          </a:xfrm>
          <a:prstGeom prst="rect">
            <a:avLst/>
          </a:prstGeom>
          <a:ln w="0">
            <a:noFill/>
          </a:ln>
        </p:spPr>
      </p:sp>
      <p:sp>
        <p:nvSpPr>
          <p:cNvPr id="250" name="PlaceHolder 2"/>
          <p:cNvSpPr>
            <a:spLocks noGrp="1"/>
          </p:cNvSpPr>
          <p:nvPr>
            <p:ph type="body"/>
          </p:nvPr>
        </p:nvSpPr>
        <p:spPr>
          <a:xfrm>
            <a:off x="756000" y="5078520"/>
            <a:ext cx="6047640" cy="10780200"/>
          </a:xfrm>
          <a:prstGeom prst="rect">
            <a:avLst/>
          </a:prstGeom>
          <a:noFill/>
          <a:ln w="0">
            <a:noFill/>
          </a:ln>
        </p:spPr>
        <p:txBody>
          <a:bodyPr lIns="0" rIns="0" tIns="0" bIns="0" anchor="t">
            <a:noAutofit/>
          </a:bodyPr>
          <a:p>
            <a:pPr marL="216000" indent="0">
              <a:buNone/>
            </a:pPr>
            <a:r>
              <a:rPr b="0" lang="ru-RU" sz="1000" spc="-1" strike="noStrike">
                <a:solidFill>
                  <a:srgbClr val="000000"/>
                </a:solidFill>
                <a:latin typeface="Arial"/>
              </a:rPr>
              <a:t>Условные выражения представляют операции отношения и логические операции. Они представляют некоторое условие и возвращают значение типа bool: true (если условие истинно) или false (если условие ложно).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 позволяют сравнить два значения. В языке Go есть следующие операции отношения:</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"равно". Возвращает true, если оба операнда равны, и false, если они не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package main</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import "fmt"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func main()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c bool = a == b</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fmt.Println(c)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чем". Возвращает true, если первый операнд больше второго, и false, если первый операнд меньше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чем". Возвращает true, если первый операнд меньше второго, и false, если первый операнд больше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или равно". Возвращает true, если первый операнд меньше или равен второму, и false, если первый операнд больше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или равно". Возвращает true, если первый операнд больше или равен второму, и false, если первый операнд меньше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"не равно". Возвращает true, если первый операнд не равен второму, и false, если оба операнда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d bool = a != 8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Как правило, операции отношения применяются в условных конструкциях типа if...else, которые мы далее рассмотрим.</a:t>
            </a:r>
            <a:endParaRPr b="0" lang="ru-RU" sz="1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216000" y="812520"/>
            <a:ext cx="7127280" cy="4008960"/>
          </a:xfrm>
          <a:prstGeom prst="rect">
            <a:avLst/>
          </a:prstGeom>
          <a:ln w="0">
            <a:noFill/>
          </a:ln>
        </p:spPr>
      </p:sp>
      <p:sp>
        <p:nvSpPr>
          <p:cNvPr id="252" name="PlaceHolder 2"/>
          <p:cNvSpPr>
            <a:spLocks noGrp="1"/>
          </p:cNvSpPr>
          <p:nvPr>
            <p:ph type="body"/>
          </p:nvPr>
        </p:nvSpPr>
        <p:spPr>
          <a:xfrm>
            <a:off x="756000" y="5078520"/>
            <a:ext cx="6047640" cy="10780200"/>
          </a:xfrm>
          <a:prstGeom prst="rect">
            <a:avLst/>
          </a:prstGeom>
          <a:noFill/>
          <a:ln w="0">
            <a:noFill/>
          </a:ln>
        </p:spPr>
        <p:txBody>
          <a:bodyPr lIns="0" rIns="0" tIns="0" bIns="0" anchor="t">
            <a:noAutofit/>
          </a:bodyPr>
          <a:p>
            <a:pPr marL="216000" indent="0">
              <a:buNone/>
            </a:pPr>
            <a:r>
              <a:rPr b="0" lang="ru-RU" sz="1000" spc="-1" strike="noStrike">
                <a:solidFill>
                  <a:srgbClr val="000000"/>
                </a:solidFill>
                <a:latin typeface="Arial"/>
              </a:rPr>
              <a:t>Условные выражения представляют операции отношения и логические операции. Они представляют некоторое условие и возвращают значение типа bool: true (если условие истинно) или false (если условие ложно).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 позволяют сравнить два значения. В языке Go есть следующие операции отношения:</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"равно". Возвращает true, если оба операнда равны, и false, если они не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package main</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import "fmt"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func main()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c bool = a == b</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fmt.Println(c)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чем". Возвращает true, если первый операнд больше второго, и false, если первый операнд меньше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чем". Возвращает true, если первый операнд меньше второго, и false, если первый операнд больше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или равно". Возвращает true, если первый операнд меньше или равен второму, и false, если первый операнд больше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или равно". Возвращает true, если первый операнд больше или равен второму, и false, если первый операнд меньше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"не равно". Возвращает true, если первый операнд не равен второму, и false, если оба операнда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d bool = a != 8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Как правило, операции отношения применяются в условных конструкциях типа if...else, которые мы далее рассмотрим.</a:t>
            </a:r>
            <a:endParaRPr b="0" lang="ru-RU" sz="1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216000" y="812520"/>
            <a:ext cx="7127280" cy="4008960"/>
          </a:xfrm>
          <a:prstGeom prst="rect">
            <a:avLst/>
          </a:prstGeom>
          <a:ln w="0">
            <a:noFill/>
          </a:ln>
        </p:spPr>
      </p:sp>
      <p:sp>
        <p:nvSpPr>
          <p:cNvPr id="254" name="PlaceHolder 2"/>
          <p:cNvSpPr>
            <a:spLocks noGrp="1"/>
          </p:cNvSpPr>
          <p:nvPr>
            <p:ph type="body"/>
          </p:nvPr>
        </p:nvSpPr>
        <p:spPr>
          <a:xfrm>
            <a:off x="756000" y="5078520"/>
            <a:ext cx="6047640" cy="96332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Объявление цикла for разбивается на три части. Вначале идет инициализация счетчика: i := 1. Фактически она представляет объявление переменной, которая будет использоваться внутри цикла. В данном случае это счетчик i, начальное значение которого равно 1.</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Вторая часть представляет условие: i &lt; 10. Пока это условие истинно, то есть возвращает true, будет продолжаться цикл.</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Третья часть представляет изменение (увеличение) счетчика на единицу.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Нам необязательно указывать все условия при объявлении цикла. Например, можно вынести объявление переменной вовне: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9471FC7-FB6F-4158-925D-C650CD244CFB}"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1B427B4-FFF4-499F-B38A-3FD3E58209F3}"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AC11E00-EB4B-491B-92CE-DAF412829309}"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A3296ED-2D36-45DB-A9AE-A4978CC89EFB}"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4EC3377-0030-440C-9DDD-3A397DBF4710}"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47C3272-28D2-4340-A867-687980693C97}"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76746E9-1BC2-4321-862A-FCC9724FAE26}"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4F44DBD-D37B-4901-B47D-E32E96959973}"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3DE2051-4439-42EC-9E6D-5BC4EBE173DD}"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0D02053-FC7F-434C-9516-E4D76C88B053}"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D985A9E-3982-4460-B615-5BB874D85158}"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A5116C-D9FE-4AD7-AEAC-6A9A0032DA06}"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A8EBBC2-701E-4B78-B726-DE75E119AD3F}"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3E1F093-D6CE-4AFC-9456-FA49F0A908F2}"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EDABD49-36B4-43DD-9A45-CBBAECE050B1}"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431CC8B-2A50-4FB1-92CB-8AD535135A6C}"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2F9E4F9-8E5B-4B44-B48B-5B172F62CEAC}"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DC9A5A8-2DD5-4197-9E8A-4F726B9A8DFB}"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97CD0E6-3167-423A-BA37-795DB35E738E}"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DAB65F-6E69-4FB5-B642-C8DC489C120B}"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15D91FC-4EB8-449B-9C4B-76FB2B3AD77B}"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EA408D4-FC94-4A45-AD1F-EF8E9EABFA26}"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6099F0-E735-4328-A52A-C1A935C369DD}"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D1EF22F-1184-42FC-91E6-90666E51318C}"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1" name="PlaceHolder 2"/>
          <p:cNvSpPr>
            <a:spLocks noGrp="1"/>
          </p:cNvSpPr>
          <p:nvPr>
            <p:ph type="body"/>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a:t>
            </a:r>
            <a:r>
              <a:rPr b="0" lang="ru-RU" sz="3200" spc="-1" strike="noStrike">
                <a:solidFill>
                  <a:srgbClr val="000000"/>
                </a:solidFill>
                <a:latin typeface="Arial"/>
              </a:rPr>
              <a:t>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a:t>
            </a:r>
            <a:r>
              <a:rPr b="0" lang="ru-RU" sz="2000" spc="-1" strike="noStrike">
                <a:solidFill>
                  <a:srgbClr val="000000"/>
                </a:solidFill>
                <a:latin typeface="Arial"/>
              </a:rPr>
              <a:t>Level</a:t>
            </a:r>
            <a:endParaRPr b="0" lang="ru-R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fld id="{C7571AA3-BA20-4317-A050-0A61F637E0B3}"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pic>
        <p:nvPicPr>
          <p:cNvPr id="5" name="" descr=""/>
          <p:cNvPicPr/>
          <p:nvPr/>
        </p:nvPicPr>
        <p:blipFill>
          <a:blip r:embed="rId2"/>
          <a:stretch/>
        </p:blipFill>
        <p:spPr>
          <a:xfrm>
            <a:off x="36000" y="900000"/>
            <a:ext cx="1098000" cy="413640"/>
          </a:xfrm>
          <a:prstGeom prst="rect">
            <a:avLst/>
          </a:prstGeom>
          <a:ln w="0">
            <a:noFill/>
          </a:ln>
        </p:spPr>
      </p:pic>
      <p:sp>
        <p:nvSpPr>
          <p:cNvPr id="6" name=""/>
          <p:cNvSpPr/>
          <p:nvPr/>
        </p:nvSpPr>
        <p:spPr>
          <a:xfrm>
            <a:off x="0" y="1450800"/>
            <a:ext cx="10044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440000" y="226080"/>
            <a:ext cx="8134920" cy="946080"/>
          </a:xfrm>
          <a:prstGeom prst="rect">
            <a:avLst/>
          </a:prstGeom>
          <a:noFill/>
          <a:ln w="0">
            <a:noFill/>
          </a:ln>
        </p:spPr>
        <p:txBody>
          <a:bodyPr lIns="0" rIns="0" tIns="0" bIns="0" anchor="ctr">
            <a:noAutofit/>
          </a:bodyPr>
          <a:p>
            <a:pPr indent="0" algn="ctr">
              <a:buNone/>
            </a:pPr>
            <a:r>
              <a:rPr b="0" lang="ru-RU" sz="4000" spc="-1" strike="noStrike">
                <a:solidFill>
                  <a:srgbClr val="000000"/>
                </a:solidFill>
                <a:latin typeface="Noto Sans"/>
              </a:rPr>
              <a:t>Click to edit the title text format</a:t>
            </a:r>
            <a:endParaRPr b="0" lang="ru-RU" sz="4000" spc="-1" strike="noStrike">
              <a:solidFill>
                <a:srgbClr val="000000"/>
              </a:solidFill>
              <a:latin typeface="Noto Sans"/>
            </a:endParaRPr>
          </a:p>
        </p:txBody>
      </p:sp>
      <p:sp>
        <p:nvSpPr>
          <p:cNvPr id="44" name="PlaceHolder 2"/>
          <p:cNvSpPr>
            <a:spLocks noGrp="1"/>
          </p:cNvSpPr>
          <p:nvPr>
            <p:ph type="body"/>
          </p:nvPr>
        </p:nvSpPr>
        <p:spPr>
          <a:xfrm>
            <a:off x="503640" y="1326600"/>
            <a:ext cx="907128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ru-RU" sz="3200" spc="-1" strike="noStrike">
                <a:solidFill>
                  <a:srgbClr val="000000"/>
                </a:solidFill>
                <a:latin typeface="Noto Sans"/>
              </a:rPr>
              <a:t>Click to edit the outline text format</a:t>
            </a:r>
            <a:endParaRPr b="0" lang="ru-RU"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Noto Sans"/>
              </a:rPr>
              <a:t>Second Outline Level</a:t>
            </a:r>
            <a:endParaRPr b="0" lang="ru-RU"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Noto Sans"/>
              </a:rPr>
              <a:t>Third Outline Level</a:t>
            </a:r>
            <a:endParaRPr b="0" lang="ru-RU"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Noto Sans"/>
              </a:rPr>
              <a:t>Fourth Outline Level</a:t>
            </a:r>
            <a:endParaRPr b="0" lang="ru-RU"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Noto Sans"/>
              </a:rPr>
              <a:t>Fifth Outline Level</a:t>
            </a:r>
            <a:endParaRPr b="0" lang="ru-RU"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Noto Sans"/>
              </a:rPr>
              <a:t>Sixth Outline Level</a:t>
            </a:r>
            <a:endParaRPr b="0" lang="ru-RU"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Noto Sans"/>
              </a:rPr>
              <a:t>Seventh Outline Level</a:t>
            </a:r>
            <a:endParaRPr b="0" lang="ru-RU" sz="2000" spc="-1" strike="noStrike">
              <a:solidFill>
                <a:srgbClr val="000000"/>
              </a:solidFill>
              <a:latin typeface="Noto Sans"/>
            </a:endParaRPr>
          </a:p>
        </p:txBody>
      </p:sp>
      <p:sp>
        <p:nvSpPr>
          <p:cNvPr id="45" name="PlaceHolder 3"/>
          <p:cNvSpPr>
            <a:spLocks noGrp="1"/>
          </p:cNvSpPr>
          <p:nvPr>
            <p:ph type="dt" idx="4"/>
          </p:nvPr>
        </p:nvSpPr>
        <p:spPr>
          <a:xfrm>
            <a:off x="503640" y="5164920"/>
            <a:ext cx="234792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46" name="PlaceHolder 4"/>
          <p:cNvSpPr>
            <a:spLocks noGrp="1"/>
          </p:cNvSpPr>
          <p:nvPr>
            <p:ph type="ftr" idx="5"/>
          </p:nvPr>
        </p:nvSpPr>
        <p:spPr>
          <a:xfrm>
            <a:off x="3447000" y="516492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Noto Sans"/>
              </a:defRPr>
            </a:lvl1pPr>
          </a:lstStyle>
          <a:p>
            <a:pPr indent="0" algn="ctr">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47" name="PlaceHolder 5"/>
          <p:cNvSpPr>
            <a:spLocks noGrp="1"/>
          </p:cNvSpPr>
          <p:nvPr>
            <p:ph type="sldNum" idx="6"/>
          </p:nvPr>
        </p:nvSpPr>
        <p:spPr>
          <a:xfrm>
            <a:off x="7227000" y="5164920"/>
            <a:ext cx="234792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fld id="{97F6CF1F-751B-405A-9111-47E038CF26A8}"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pic>
        <p:nvPicPr>
          <p:cNvPr id="48" name="" descr=""/>
          <p:cNvPicPr/>
          <p:nvPr/>
        </p:nvPicPr>
        <p:blipFill>
          <a:blip r:embed="rId2"/>
          <a:stretch/>
        </p:blipFill>
        <p:spPr>
          <a:xfrm>
            <a:off x="36000" y="360000"/>
            <a:ext cx="1624680" cy="612000"/>
          </a:xfrm>
          <a:prstGeom prst="rect">
            <a:avLst/>
          </a:prstGeom>
          <a:ln w="0">
            <a:noFill/>
          </a:ln>
        </p:spPr>
      </p:pic>
      <p:sp>
        <p:nvSpPr>
          <p:cNvPr id="49" name=""/>
          <p:cNvSpPr/>
          <p:nvPr/>
        </p:nvSpPr>
        <p:spPr>
          <a:xfrm>
            <a:off x="0" y="1229040"/>
            <a:ext cx="7740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godoc.org/strings" TargetMode="External"/><Relationship Id="rId2" Type="http://schemas.openxmlformats.org/officeDocument/2006/relationships/slideLayout" Target="../slideLayouts/slideLayout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pkg.go.dev/unicode" TargetMode="External"/><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hyperlink" Target="https://go.dev/tour/moretypes/19" TargetMode="External"/><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hyperlink" Target="https://go.dev/tour/moretypes/22" TargetMode="External"/><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hyperlink" Target="https://go.dev/tour/basics/13" TargetMode="External"/><Relationship Id="rId2" Type="http://schemas.openxmlformats.org/officeDocument/2006/relationships/slideLayout" Target="../slideLayouts/slideLayout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s://www.geeksforgeeks.org/how-to-convert-int-data-type-to-float-in-golang/" TargetMode="External"/><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s://yourbasic.org/golang/fmt-printf-reference-cheat-sheet/" TargetMode="External"/><Relationship Id="rId2" Type="http://schemas.openxmlformats.org/officeDocument/2006/relationships/slideLayout" Target="../slideLayouts/slideLayout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hyperlink" Target="https://ru.wikipedia.org/wiki/&#1057;&#1074;&#1103;&#1079;&#1085;&#1099;&#1081;_&#1089;&#1087;&#1080;&#1089;&#1086;&#1082;" TargetMode="External"/><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hyperlink" Target="https://go.dev/tour/flowcontrol/1" TargetMode="External"/><Relationship Id="rId2" Type="http://schemas.openxmlformats.org/officeDocument/2006/relationships/hyperlink" Target="https://pkg.go.dev/strings" TargetMode="External"/><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288000" y="2304000"/>
            <a:ext cx="7560000" cy="546120"/>
          </a:xfrm>
          <a:prstGeom prst="rect">
            <a:avLst/>
          </a:prstGeom>
          <a:noFill/>
          <a:ln w="0">
            <a:noFill/>
          </a:ln>
        </p:spPr>
        <p:txBody>
          <a:bodyPr lIns="90000" rIns="90000" tIns="45000" bIns="45000" anchor="t">
            <a:noAutofit/>
          </a:bodyPr>
          <a:p>
            <a:pPr algn="ctr">
              <a:lnSpc>
                <a:spcPct val="115000"/>
              </a:lnSpc>
            </a:pPr>
            <a:r>
              <a:rPr b="0" lang="ru-RU" sz="2800" spc="-1" strike="noStrike">
                <a:solidFill>
                  <a:srgbClr val="ffffff"/>
                </a:solidFill>
                <a:latin typeface="Arial"/>
              </a:rPr>
              <a:t>Основы Go</a:t>
            </a:r>
            <a:endParaRPr b="0" lang="ru-RU" sz="2800" spc="-1" strike="noStrike">
              <a:solidFill>
                <a:srgbClr val="000000"/>
              </a:solidFill>
              <a:latin typeface="Nimbus Sans"/>
            </a:endParaRPr>
          </a:p>
        </p:txBody>
      </p:sp>
      <p:pic>
        <p:nvPicPr>
          <p:cNvPr id="93" name="" descr=""/>
          <p:cNvPicPr/>
          <p:nvPr/>
        </p:nvPicPr>
        <p:blipFill>
          <a:blip r:embed="rId1"/>
          <a:stretch/>
        </p:blipFill>
        <p:spPr>
          <a:xfrm>
            <a:off x="8100000" y="132120"/>
            <a:ext cx="1742760" cy="5447880"/>
          </a:xfrm>
          <a:prstGeom prst="rect">
            <a:avLst/>
          </a:prstGeom>
          <a:ln w="0">
            <a:noFill/>
          </a:ln>
        </p:spPr>
      </p:pic>
      <p:sp>
        <p:nvSpPr>
          <p:cNvPr id="94" name=""/>
          <p:cNvSpPr/>
          <p:nvPr/>
        </p:nvSpPr>
        <p:spPr>
          <a:xfrm>
            <a:off x="900000" y="3600000"/>
            <a:ext cx="3060000" cy="108000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r>
              <a:rPr b="0" lang="ru-RU" sz="1800" spc="-1" strike="noStrike">
                <a:solidFill>
                  <a:srgbClr val="000000"/>
                </a:solidFill>
                <a:latin typeface="Arial"/>
              </a:rPr>
              <a:t>Управляющие операторы</a:t>
            </a:r>
            <a:endParaRPr b="0" lang="ru-RU" sz="1800" spc="-1" strike="noStrike">
              <a:solidFill>
                <a:srgbClr val="000000"/>
              </a:solidFill>
              <a:latin typeface="Arial"/>
            </a:endParaRPr>
          </a:p>
        </p:txBody>
      </p:sp>
      <p:sp>
        <p:nvSpPr>
          <p:cNvPr id="95" name=""/>
          <p:cNvSpPr/>
          <p:nvPr/>
        </p:nvSpPr>
        <p:spPr>
          <a:xfrm>
            <a:off x="4320000" y="3600000"/>
            <a:ext cx="3060000" cy="108000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r>
              <a:rPr b="0" lang="ru-RU" sz="2200" spc="-1" strike="noStrike">
                <a:solidFill>
                  <a:srgbClr val="ffffff"/>
                </a:solidFill>
                <a:latin typeface="Arial"/>
              </a:rPr>
              <a:t>Модуль 2</a:t>
            </a:r>
            <a:endParaRPr b="0" lang="ru-RU" sz="2200" spc="-1" strike="noStrike">
              <a:solidFill>
                <a:srgbClr val="ffffff"/>
              </a:solidFill>
              <a:latin typeface="Arial"/>
            </a:endParaRPr>
          </a:p>
        </p:txBody>
      </p:sp>
      <p:sp>
        <p:nvSpPr>
          <p:cNvPr id="96" name=""/>
          <p:cNvSpPr txBox="1"/>
          <p:nvPr/>
        </p:nvSpPr>
        <p:spPr>
          <a:xfrm>
            <a:off x="6120000" y="1260000"/>
            <a:ext cx="1620000" cy="36000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p:nvPr>
        </p:nvSpPr>
        <p:spPr>
          <a:xfrm>
            <a:off x="1440000" y="1620000"/>
            <a:ext cx="4860000" cy="360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необязательно указывать все условия при объявлении цикла. Например, можно вынести объявление переменной вовне</a:t>
            </a:r>
            <a:endParaRPr b="0" lang="ru-RU" sz="3200" spc="-1" strike="noStrike">
              <a:solidFill>
                <a:srgbClr val="000000"/>
              </a:solidFill>
              <a:latin typeface="Arial"/>
            </a:endParaRPr>
          </a:p>
        </p:txBody>
      </p:sp>
      <p:sp>
        <p:nvSpPr>
          <p:cNvPr id="135"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Циклы в Go [2]</a:t>
            </a:r>
            <a:endParaRPr b="0" lang="ru-RU" sz="4400" spc="-1" strike="noStrike">
              <a:solidFill>
                <a:srgbClr val="000000"/>
              </a:solidFill>
              <a:latin typeface="Arial"/>
            </a:endParaRPr>
          </a:p>
        </p:txBody>
      </p:sp>
      <p:grpSp>
        <p:nvGrpSpPr>
          <p:cNvPr id="136" name=""/>
          <p:cNvGrpSpPr/>
          <p:nvPr/>
        </p:nvGrpSpPr>
        <p:grpSpPr>
          <a:xfrm>
            <a:off x="6480000" y="1620000"/>
            <a:ext cx="3240000" cy="3600000"/>
            <a:chOff x="6480000" y="1620000"/>
            <a:chExt cx="3240000" cy="3600000"/>
          </a:xfrm>
        </p:grpSpPr>
        <p:sp>
          <p:nvSpPr>
            <p:cNvPr id="137" name=""/>
            <p:cNvSpPr txBox="1"/>
            <p:nvPr/>
          </p:nvSpPr>
          <p:spPr>
            <a:xfrm>
              <a:off x="6480000" y="1620000"/>
              <a:ext cx="3240000" cy="360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i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 i &lt; 10;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fmt.Println(i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fmt.Println(sum)</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38" name=""/>
            <p:cNvSpPr txBox="1"/>
            <p:nvPr/>
          </p:nvSpPr>
          <p:spPr>
            <a:xfrm>
              <a:off x="8280000" y="1620000"/>
              <a:ext cx="144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main242for.go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1440000" y="1620000"/>
            <a:ext cx="3240000" cy="540000"/>
          </a:xfrm>
          <a:prstGeom prst="rect">
            <a:avLst/>
          </a:prstGeom>
          <a:solidFill>
            <a:srgbClr val="ffffff"/>
          </a:solidFill>
          <a:ln w="0">
            <a:noFill/>
          </a:ln>
        </p:spPr>
        <p:txBody>
          <a:bodyPr lIns="0" rIns="0" tIns="0" bIns="0" anchor="t">
            <a:normAutofit fontScale="52000"/>
          </a:bodyPr>
          <a:p>
            <a:pPr indent="0">
              <a:spcBef>
                <a:spcPts val="1417"/>
              </a:spcBef>
              <a:buNone/>
            </a:pPr>
            <a:r>
              <a:rPr b="0" lang="ru-RU" sz="3200" spc="-1" strike="noStrike">
                <a:solidFill>
                  <a:srgbClr val="000000"/>
                </a:solidFill>
                <a:latin typeface="Arial"/>
              </a:rPr>
              <a:t>Если цикл использует только условие, то его можно сократить</a:t>
            </a:r>
            <a:endParaRPr b="0" lang="ru-RU" sz="3200" spc="-1" strike="noStrike">
              <a:solidFill>
                <a:srgbClr val="000000"/>
              </a:solidFill>
              <a:latin typeface="Arial"/>
            </a:endParaRPr>
          </a:p>
        </p:txBody>
      </p:sp>
      <p:sp>
        <p:nvSpPr>
          <p:cNvPr id="14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Циклы в Go [3]</a:t>
            </a:r>
            <a:endParaRPr b="0" lang="ru-RU" sz="4400" spc="-1" strike="noStrike">
              <a:solidFill>
                <a:srgbClr val="000000"/>
              </a:solidFill>
              <a:latin typeface="Arial"/>
            </a:endParaRPr>
          </a:p>
        </p:txBody>
      </p:sp>
      <p:grpSp>
        <p:nvGrpSpPr>
          <p:cNvPr id="141" name=""/>
          <p:cNvGrpSpPr/>
          <p:nvPr/>
        </p:nvGrpSpPr>
        <p:grpSpPr>
          <a:xfrm>
            <a:off x="1440000" y="2340000"/>
            <a:ext cx="3240000" cy="2520000"/>
            <a:chOff x="1440000" y="2340000"/>
            <a:chExt cx="3240000" cy="2520000"/>
          </a:xfrm>
        </p:grpSpPr>
        <p:sp>
          <p:nvSpPr>
            <p:cNvPr id="142" name=""/>
            <p:cNvSpPr txBox="1"/>
            <p:nvPr/>
          </p:nvSpPr>
          <p:spPr>
            <a:xfrm>
              <a:off x="1440000" y="2340000"/>
              <a:ext cx="3240000" cy="25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i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&lt;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fmt.Println(i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fmt.Println(sum)</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43" name=""/>
            <p:cNvSpPr txBox="1"/>
            <p:nvPr/>
          </p:nvSpPr>
          <p:spPr>
            <a:xfrm>
              <a:off x="3537000" y="2340000"/>
              <a:ext cx="1143000" cy="8082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controlfor3.go</a:t>
              </a:r>
              <a:endParaRPr b="0" lang="ru-RU" sz="1300" spc="-1" strike="noStrike">
                <a:solidFill>
                  <a:srgbClr val="000000"/>
                </a:solidFill>
                <a:latin typeface="Arial"/>
              </a:endParaRPr>
            </a:p>
          </p:txBody>
        </p:sp>
      </p:grpSp>
      <p:sp>
        <p:nvSpPr>
          <p:cNvPr id="144" name="PlaceHolder 3"/>
          <p:cNvSpPr>
            <a:spLocks noGrp="1"/>
          </p:cNvSpPr>
          <p:nvPr>
            <p:ph/>
          </p:nvPr>
        </p:nvSpPr>
        <p:spPr>
          <a:xfrm>
            <a:off x="6480000" y="1620000"/>
            <a:ext cx="3240000" cy="540000"/>
          </a:xfrm>
          <a:prstGeom prst="rect">
            <a:avLst/>
          </a:prstGeom>
          <a:solidFill>
            <a:srgbClr val="ffffff"/>
          </a:solidFill>
          <a:ln w="0">
            <a:noFill/>
          </a:ln>
        </p:spPr>
        <p:txBody>
          <a:bodyPr lIns="0" rIns="0" tIns="0" bIns="0" anchor="t">
            <a:normAutofit fontScale="76000"/>
          </a:bodyPr>
          <a:p>
            <a:pPr indent="0">
              <a:spcBef>
                <a:spcPts val="1417"/>
              </a:spcBef>
              <a:buNone/>
            </a:pPr>
            <a:r>
              <a:rPr b="0" lang="ru-RU" sz="3200" spc="-1" strike="noStrike">
                <a:solidFill>
                  <a:srgbClr val="000000"/>
                </a:solidFill>
                <a:latin typeface="Arial"/>
              </a:rPr>
              <a:t>Бесконечный цикл</a:t>
            </a:r>
            <a:endParaRPr b="0" lang="ru-RU" sz="3200" spc="-1" strike="noStrike">
              <a:solidFill>
                <a:srgbClr val="000000"/>
              </a:solidFill>
              <a:latin typeface="Arial"/>
            </a:endParaRPr>
          </a:p>
        </p:txBody>
      </p:sp>
      <p:grpSp>
        <p:nvGrpSpPr>
          <p:cNvPr id="145" name=""/>
          <p:cNvGrpSpPr/>
          <p:nvPr/>
        </p:nvGrpSpPr>
        <p:grpSpPr>
          <a:xfrm>
            <a:off x="6480000" y="2340000"/>
            <a:ext cx="3240000" cy="2520000"/>
            <a:chOff x="6480000" y="2340000"/>
            <a:chExt cx="3240000" cy="2520000"/>
          </a:xfrm>
        </p:grpSpPr>
        <p:sp>
          <p:nvSpPr>
            <p:cNvPr id="146" name=""/>
            <p:cNvSpPr txBox="1"/>
            <p:nvPr/>
          </p:nvSpPr>
          <p:spPr>
            <a:xfrm>
              <a:off x="6480000" y="2340000"/>
              <a:ext cx="3240000" cy="25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fmt.Println("test")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47" name=""/>
            <p:cNvSpPr txBox="1"/>
            <p:nvPr/>
          </p:nvSpPr>
          <p:spPr>
            <a:xfrm>
              <a:off x="8460000" y="2340000"/>
              <a:ext cx="1260000" cy="360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main243for.go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1440000" y="1620000"/>
            <a:ext cx="4860000" cy="3600000"/>
          </a:xfrm>
          <a:prstGeom prst="rect">
            <a:avLst/>
          </a:prstGeom>
          <a:solidFill>
            <a:srgbClr val="ffffff"/>
          </a:solidFill>
          <a:ln w="0">
            <a:noFill/>
          </a:ln>
        </p:spPr>
        <p:txBody>
          <a:bodyPr lIns="0" rIns="0" tIns="0" bIns="0" anchor="t">
            <a:normAutofit fontScale="54000"/>
          </a:bodyPr>
          <a:p>
            <a:pPr marL="233280" indent="-174960">
              <a:spcBef>
                <a:spcPts val="1417"/>
              </a:spcBef>
              <a:buClr>
                <a:srgbClr val="000000"/>
              </a:buClr>
              <a:buSzPct val="45000"/>
              <a:buFont typeface="Wingdings" charset="2"/>
              <a:buChar char=""/>
            </a:pPr>
            <a:r>
              <a:rPr b="0" lang="ru-RU" sz="3200" spc="-1" strike="noStrike">
                <a:solidFill>
                  <a:srgbClr val="000000"/>
                </a:solidFill>
                <a:latin typeface="Arial"/>
              </a:rPr>
              <a:t>Может возникнуть ситуация, когда надо при определенных условиях завершить текущую итерацию цикла, не выполнять все инструкции цикла, а сразу перейти к следующей итерации</a:t>
            </a:r>
            <a:endParaRPr b="0" lang="ru-RU"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ru-RU" sz="3200" spc="-1" strike="noStrike">
                <a:solidFill>
                  <a:srgbClr val="000000"/>
                </a:solidFill>
                <a:latin typeface="Arial"/>
              </a:rPr>
              <a:t>В этом случае можно использовать оператор continue. Например, нам нужно в диапазоне от 1 до 10 посчитать сумму нечетных чисел. </a:t>
            </a:r>
            <a:endParaRPr b="0" lang="ru-RU"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ru-RU" sz="3200" spc="-1" strike="noStrike">
                <a:solidFill>
                  <a:srgbClr val="000000"/>
                </a:solidFill>
                <a:latin typeface="Arial"/>
              </a:rPr>
              <a:t>Если встретится четное число, мы можем просто перейти к следующей итерации с помощью </a:t>
            </a:r>
            <a:r>
              <a:rPr b="1" lang="ru-RU" sz="3200" spc="-1" strike="noStrike">
                <a:solidFill>
                  <a:srgbClr val="000000"/>
                </a:solidFill>
                <a:latin typeface="Arial"/>
              </a:rPr>
              <a:t>continue</a:t>
            </a:r>
            <a:endParaRPr b="0" lang="ru-RU"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ru-RU" sz="3200" spc="-1" strike="noStrike">
                <a:solidFill>
                  <a:srgbClr val="000000"/>
                </a:solidFill>
                <a:latin typeface="Arial"/>
              </a:rPr>
              <a:t>Оператор </a:t>
            </a:r>
            <a:r>
              <a:rPr b="1" lang="ru-RU" sz="3200" spc="-1" strike="noStrike">
                <a:solidFill>
                  <a:srgbClr val="000000"/>
                </a:solidFill>
                <a:latin typeface="Arial"/>
              </a:rPr>
              <a:t>break </a:t>
            </a:r>
            <a:r>
              <a:rPr b="0" lang="ru-RU" sz="3200" spc="-1" strike="noStrike">
                <a:solidFill>
                  <a:srgbClr val="000000"/>
                </a:solidFill>
                <a:latin typeface="Arial"/>
              </a:rPr>
              <a:t>полностью осуществляет выход из цикла</a:t>
            </a:r>
            <a:endParaRPr b="0" lang="ru-RU" sz="3200" spc="-1" strike="noStrike">
              <a:solidFill>
                <a:srgbClr val="000000"/>
              </a:solidFill>
              <a:latin typeface="Arial"/>
            </a:endParaRPr>
          </a:p>
        </p:txBody>
      </p:sp>
      <p:sp>
        <p:nvSpPr>
          <p:cNvPr id="149"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5. break и continue</a:t>
            </a:r>
            <a:endParaRPr b="0" lang="ru-RU" sz="4400" spc="-1" strike="noStrike">
              <a:solidFill>
                <a:srgbClr val="000000"/>
              </a:solidFill>
              <a:latin typeface="Arial"/>
            </a:endParaRPr>
          </a:p>
        </p:txBody>
      </p:sp>
      <p:grpSp>
        <p:nvGrpSpPr>
          <p:cNvPr id="150" name=""/>
          <p:cNvGrpSpPr/>
          <p:nvPr/>
        </p:nvGrpSpPr>
        <p:grpSpPr>
          <a:xfrm>
            <a:off x="6480000" y="1620000"/>
            <a:ext cx="3240000" cy="3600000"/>
            <a:chOff x="6480000" y="1620000"/>
            <a:chExt cx="3240000" cy="3600000"/>
          </a:xfrm>
        </p:grpSpPr>
        <p:sp>
          <p:nvSpPr>
            <p:cNvPr id="151" name=""/>
            <p:cNvSpPr txBox="1"/>
            <p:nvPr/>
          </p:nvSpPr>
          <p:spPr>
            <a:xfrm>
              <a:off x="6480000" y="1620000"/>
              <a:ext cx="3240000" cy="3600000"/>
            </a:xfrm>
            <a:prstGeom prst="rect">
              <a:avLst/>
            </a:prstGeom>
            <a:solidFill>
              <a:srgbClr val="eeeeee"/>
            </a:solidFill>
            <a:ln cap="rnd" w="0">
              <a:solidFill>
                <a:srgbClr val="3465a4"/>
              </a:solidFill>
              <a:prstDash val="lgDash"/>
            </a:ln>
          </p:spPr>
          <p:txBody>
            <a:bodyPr lIns="0" rIns="0" tIns="0" bIns="0" anchor="t">
              <a:normAutofit fontScale="90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var sum = 0</a:t>
              </a:r>
              <a:endParaRPr b="0" lang="ru-RU" sz="1200" spc="-1" strike="noStrike">
                <a:solidFill>
                  <a:srgbClr val="000000"/>
                </a:solidFill>
                <a:latin typeface="Arial"/>
              </a:endParaRPr>
            </a:p>
            <a:p>
              <a:r>
                <a:rPr b="1" lang="ru-RU" sz="1200" spc="-1" strike="noStrike">
                  <a:solidFill>
                    <a:srgbClr val="000000"/>
                  </a:solidFill>
                  <a:latin typeface="FreeMono"/>
                </a:rPr>
                <a:t>for i := 1; i &lt;= 10;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i % 2 == 0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Continue  // переходим к следующей итерации</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i &gt; 4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break       // если число больше 4 выходим из цикла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i</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fmt.Println("Сумма: ", sum)  // Сумма: 25</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52" name=""/>
            <p:cNvSpPr txBox="1"/>
            <p:nvPr/>
          </p:nvSpPr>
          <p:spPr>
            <a:xfrm>
              <a:off x="8100000" y="1620000"/>
              <a:ext cx="162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main251break.go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6. Строки (string)</a:t>
            </a:r>
            <a:endParaRPr b="0" lang="ru-RU" sz="4400" spc="-1" strike="noStrike">
              <a:solidFill>
                <a:srgbClr val="000000"/>
              </a:solidFill>
              <a:latin typeface="Arial"/>
            </a:endParaRPr>
          </a:p>
        </p:txBody>
      </p:sp>
      <p:sp>
        <p:nvSpPr>
          <p:cNvPr id="154" name="PlaceHolder 2"/>
          <p:cNvSpPr>
            <a:spLocks noGrp="1"/>
          </p:cNvSpPr>
          <p:nvPr>
            <p:ph/>
          </p:nvPr>
        </p:nvSpPr>
        <p:spPr>
          <a:xfrm>
            <a:off x="1440000" y="1620000"/>
            <a:ext cx="2880000" cy="3240000"/>
          </a:xfrm>
          <a:prstGeom prst="rect">
            <a:avLst/>
          </a:prstGeom>
          <a:solidFill>
            <a:srgbClr val="ffffff"/>
          </a:solidFill>
          <a:ln w="0">
            <a:noFill/>
          </a:ln>
        </p:spPr>
        <p:txBody>
          <a:bodyPr lIns="0" rIns="0" tIns="0" bIns="0" anchor="t">
            <a:normAutofit fontScale="39000"/>
          </a:bodyPr>
          <a:p>
            <a:pPr marL="168480" indent="0">
              <a:spcBef>
                <a:spcPts val="1417"/>
              </a:spcBef>
              <a:buNone/>
            </a:pPr>
            <a:r>
              <a:rPr b="0" lang="ru-RU" sz="3200" spc="-1" strike="noStrike">
                <a:solidFill>
                  <a:srgbClr val="000000"/>
                </a:solidFill>
                <a:latin typeface="Arial"/>
              </a:rPr>
              <a:t>Строка представляет собой неизменяемую последовательность байтов. Из этого следует ряд выводов:</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к строке применимы операции, применимые к массивам и срезам;</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чтобы изменить строку, необходимо создать новую строку;</a:t>
            </a:r>
            <a:endParaRPr b="0" lang="ru-RU" sz="3200" spc="-1" strike="noStrike">
              <a:solidFill>
                <a:srgbClr val="000000"/>
              </a:solidFill>
              <a:latin typeface="Arial"/>
            </a:endParaRPr>
          </a:p>
          <a:p>
            <a:pPr marL="168480" indent="-126360" algn="just">
              <a:spcBef>
                <a:spcPts val="1417"/>
              </a:spcBef>
              <a:buClr>
                <a:srgbClr val="000000"/>
              </a:buClr>
              <a:buSzPct val="45000"/>
              <a:buFont typeface="Wingdings" charset="2"/>
              <a:buChar char=""/>
            </a:pPr>
            <a:r>
              <a:rPr b="0" lang="ru-RU" sz="3200" spc="-1" strike="noStrike">
                <a:solidFill>
                  <a:srgbClr val="000000"/>
                </a:solidFill>
                <a:latin typeface="Arial"/>
              </a:rPr>
              <a:t>можно итерироваться по строке как и по всякой последовательности, но итерируясь по строке, мы будем итерироваться по байтам, составляющим строку, а не по символам;</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можно определить в строке подстроку.</a:t>
            </a:r>
            <a:endParaRPr b="0" lang="ru-RU" sz="3200" spc="-1" strike="noStrike">
              <a:solidFill>
                <a:srgbClr val="000000"/>
              </a:solidFill>
              <a:latin typeface="Arial"/>
            </a:endParaRPr>
          </a:p>
        </p:txBody>
      </p:sp>
      <p:grpSp>
        <p:nvGrpSpPr>
          <p:cNvPr id="155" name=""/>
          <p:cNvGrpSpPr/>
          <p:nvPr/>
        </p:nvGrpSpPr>
        <p:grpSpPr>
          <a:xfrm>
            <a:off x="4500000" y="1620000"/>
            <a:ext cx="5220000" cy="3240000"/>
            <a:chOff x="4500000" y="1620000"/>
            <a:chExt cx="5220000" cy="3240000"/>
          </a:xfrm>
        </p:grpSpPr>
        <p:sp>
          <p:nvSpPr>
            <p:cNvPr id="156" name=""/>
            <p:cNvSpPr txBox="1"/>
            <p:nvPr/>
          </p:nvSpPr>
          <p:spPr>
            <a:xfrm>
              <a:off x="4500000" y="1620000"/>
              <a:ext cx="5220000" cy="324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s </a:t>
              </a:r>
              <a:r>
                <a:rPr b="1" lang="ru-RU" sz="1200" spc="-1" strike="noStrike">
                  <a:solidFill>
                    <a:srgbClr val="3465a4"/>
                  </a:solidFill>
                  <a:latin typeface="FreeMono"/>
                </a:rPr>
                <a:t>string</a:t>
              </a:r>
              <a:r>
                <a:rPr b="1" lang="ru-RU" sz="1200" spc="-1" strike="noStrike">
                  <a:solidFill>
                    <a:srgbClr val="000000"/>
                  </a:solidFill>
                  <a:latin typeface="FreeMono"/>
                </a:rPr>
                <a:t> = </a:t>
              </a:r>
              <a:r>
                <a:rPr b="1" lang="ru-RU" sz="1200" spc="-1" strike="noStrike">
                  <a:solidFill>
                    <a:srgbClr val="00a933"/>
                  </a:solidFill>
                  <a:latin typeface="FreeMono"/>
                </a:rPr>
                <a:t>"Это строка"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Printf</a:t>
              </a:r>
              <a:r>
                <a:rPr b="1" lang="ru-RU" sz="1200" spc="-1" strike="noStrike">
                  <a:solidFill>
                    <a:srgbClr val="000000"/>
                  </a:solidFill>
                  <a:latin typeface="FreeMono"/>
                </a:rPr>
                <a:t>(</a:t>
              </a:r>
              <a:r>
                <a:rPr b="1" lang="ru-RU" sz="1200" spc="-1" strike="noStrike">
                  <a:solidFill>
                    <a:srgbClr val="00a933"/>
                  </a:solidFill>
                  <a:latin typeface="FreeMono"/>
                </a:rPr>
                <a:t>"Длина строки: %d байт\n"</a:t>
              </a:r>
              <a:r>
                <a:rPr b="1" lang="ru-RU" sz="1200" spc="-1" strike="noStrike">
                  <a:solidFill>
                    <a:srgbClr val="000000"/>
                  </a:solidFill>
                  <a:latin typeface="FreeMono"/>
                </a:rPr>
                <a:t>, </a:t>
              </a:r>
              <a:r>
                <a:rPr b="1" lang="ru-RU" sz="1200" spc="-1" strike="noStrike">
                  <a:solidFill>
                    <a:srgbClr val="b47804"/>
                  </a:solidFill>
                  <a:latin typeface="FreeMono"/>
                </a:rPr>
                <a:t>len</a:t>
              </a:r>
              <a:r>
                <a:rPr b="1" lang="ru-RU" sz="1200" spc="-1" strike="noStrike">
                  <a:solidFill>
                    <a:srgbClr val="000000"/>
                  </a:solidFill>
                  <a:latin typeface="FreeMono"/>
                </a:rPr>
                <a:t>(s))</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Printf</a:t>
              </a:r>
              <a:r>
                <a:rPr b="1" lang="ru-RU" sz="1200" spc="-1" strike="noStrike">
                  <a:solidFill>
                    <a:srgbClr val="000000"/>
                  </a:solidFill>
                  <a:latin typeface="FreeMono"/>
                </a:rPr>
                <a:t>(</a:t>
              </a:r>
              <a:r>
                <a:rPr b="1" lang="ru-RU" sz="1200" spc="-1" strike="noStrike">
                  <a:solidFill>
                    <a:srgbClr val="00a933"/>
                  </a:solidFill>
                  <a:latin typeface="FreeMono"/>
                </a:rPr>
                <a:t>"Напечатаем только второе слово в кавычках: \"%v\"\n"</a:t>
              </a:r>
              <a:r>
                <a:rPr b="1" lang="ru-RU" sz="1200" spc="-1" strike="noStrike">
                  <a:solidFill>
                    <a:srgbClr val="000000"/>
                  </a:solidFill>
                  <a:latin typeface="FreeMono"/>
                </a:rPr>
                <a:t>, s[7:])</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 S[3] = 12 // </a:t>
              </a:r>
              <a:r>
                <a:rPr b="1" lang="ru-RU" sz="1200" spc="-1" strike="noStrike">
                  <a:solidFill>
                    <a:srgbClr val="000000"/>
                  </a:solidFill>
                  <a:latin typeface="FreeMono"/>
                </a:rPr>
                <a:t>Попробуем изменить что-то встроке:</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 = s + </a:t>
              </a:r>
              <a:r>
                <a:rPr b="1" lang="ru-RU" sz="1200" spc="-1" strike="noStrike">
                  <a:solidFill>
                    <a:srgbClr val="00a933"/>
                  </a:solidFill>
                  <a:latin typeface="FreeMono"/>
                </a:rPr>
                <a:t>" Новая строка"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Printf</a:t>
              </a:r>
              <a:r>
                <a:rPr b="1" lang="ru-RU" sz="1200" spc="-1" strike="noStrike">
                  <a:solidFill>
                    <a:srgbClr val="000000"/>
                  </a:solidFill>
                  <a:latin typeface="FreeMono"/>
                </a:rPr>
                <a:t>(</a:t>
              </a:r>
              <a:r>
                <a:rPr b="1" lang="ru-RU" sz="1200" spc="-1" strike="noStrike">
                  <a:solidFill>
                    <a:srgbClr val="00a933"/>
                  </a:solidFill>
                  <a:latin typeface="FreeMono"/>
                </a:rPr>
                <a:t>"%v\n"</a:t>
              </a:r>
              <a:r>
                <a:rPr b="1" lang="ru-RU" sz="1200" spc="-1" strike="noStrike">
                  <a:solidFill>
                    <a:srgbClr val="000000"/>
                  </a:solidFill>
                  <a:latin typeface="FreeMono"/>
                </a:rPr>
                <a:t>, s)</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for</a:t>
              </a:r>
              <a:r>
                <a:rPr b="1" lang="ru-RU" sz="1200" spc="-1" strike="noStrike">
                  <a:solidFill>
                    <a:srgbClr val="000000"/>
                  </a:solidFill>
                  <a:latin typeface="FreeMono"/>
                </a:rPr>
                <a:t> _, b := </a:t>
              </a:r>
              <a:r>
                <a:rPr b="1" lang="ru-RU" sz="1200" spc="-1" strike="noStrike">
                  <a:solidFill>
                    <a:srgbClr val="3465a4"/>
                  </a:solidFill>
                  <a:latin typeface="FreeMono"/>
                </a:rPr>
                <a:t>range</a:t>
              </a:r>
              <a:r>
                <a:rPr b="1" lang="ru-RU" sz="1200" spc="-1" strike="noStrike">
                  <a:solidFill>
                    <a:srgbClr val="000000"/>
                  </a:solidFill>
                  <a:latin typeface="FreeMono"/>
                </a:rPr>
                <a:t> s { fmt.</a:t>
              </a:r>
              <a:r>
                <a:rPr b="1" lang="ru-RU" sz="1200" spc="-1" strike="noStrike">
                  <a:solidFill>
                    <a:srgbClr val="b47804"/>
                  </a:solidFill>
                  <a:latin typeface="FreeMono"/>
                </a:rPr>
                <a:t>Printf</a:t>
              </a:r>
              <a:r>
                <a:rPr b="1" lang="ru-RU" sz="1200" spc="-1" strike="noStrike">
                  <a:solidFill>
                    <a:srgbClr val="000000"/>
                  </a:solidFill>
                  <a:latin typeface="FreeMono"/>
                </a:rPr>
                <a:t>(</a:t>
              </a:r>
              <a:r>
                <a:rPr b="1" lang="ru-RU" sz="1200" spc="-1" strike="noStrike">
                  <a:solidFill>
                    <a:srgbClr val="00a933"/>
                  </a:solidFill>
                  <a:latin typeface="FreeMono"/>
                </a:rPr>
                <a:t>"%v "</a:t>
              </a:r>
              <a:r>
                <a:rPr b="1" lang="ru-RU" sz="1200" spc="-1" strike="noStrike">
                  <a:solidFill>
                    <a:srgbClr val="000000"/>
                  </a:solidFill>
                  <a:latin typeface="FreeMono"/>
                </a:rPr>
                <a:t>, b)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57" name=""/>
            <p:cNvSpPr txBox="1"/>
            <p:nvPr/>
          </p:nvSpPr>
          <p:spPr>
            <a:xfrm>
              <a:off x="7878600" y="1620000"/>
              <a:ext cx="1841400" cy="360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main261strings.go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Строки — проверка на равенство</a:t>
            </a:r>
            <a:endParaRPr b="0" lang="ru-RU" sz="4000" spc="-1" strike="noStrike">
              <a:solidFill>
                <a:srgbClr val="000000"/>
              </a:solidFill>
              <a:latin typeface="Arial"/>
            </a:endParaRPr>
          </a:p>
        </p:txBody>
      </p:sp>
      <p:grpSp>
        <p:nvGrpSpPr>
          <p:cNvPr id="159" name=""/>
          <p:cNvGrpSpPr/>
          <p:nvPr/>
        </p:nvGrpSpPr>
        <p:grpSpPr>
          <a:xfrm>
            <a:off x="2160000" y="1620000"/>
            <a:ext cx="5220000" cy="3240000"/>
            <a:chOff x="2160000" y="1620000"/>
            <a:chExt cx="5220000" cy="3240000"/>
          </a:xfrm>
        </p:grpSpPr>
        <p:sp>
          <p:nvSpPr>
            <p:cNvPr id="160" name=""/>
            <p:cNvSpPr txBox="1"/>
            <p:nvPr/>
          </p:nvSpPr>
          <p:spPr>
            <a:xfrm>
              <a:off x="2160000" y="1620000"/>
              <a:ext cx="5220000" cy="3240000"/>
            </a:xfrm>
            <a:prstGeom prst="rect">
              <a:avLst/>
            </a:prstGeom>
            <a:solidFill>
              <a:srgbClr val="eeeeee"/>
            </a:solidFill>
            <a:ln cap="rnd" w="0">
              <a:solidFill>
                <a:srgbClr val="3465a4"/>
              </a:solidFill>
              <a:prstDash val="lgDash"/>
            </a:ln>
          </p:spPr>
          <p:txBody>
            <a:bodyPr lIns="0" rIns="0" tIns="0" bIns="0" anchor="t">
              <a:normAutofit fontScale="94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a:t>
              </a:r>
              <a:r>
                <a:rPr b="1" lang="ru-RU" sz="1200" spc="-1" strike="noStrike">
                  <a:solidFill>
                    <a:srgbClr val="00a933"/>
                  </a:solidFill>
                  <a:latin typeface="FreeMono"/>
                </a:rPr>
                <a:t>"Сравнение на равенство строк \"строка1\" и \"строка2\": %v\n"</a:t>
              </a:r>
              <a:r>
                <a:rPr b="1" lang="ru-RU" sz="1200" spc="-1" strike="noStrike">
                  <a:solidFill>
                    <a:srgbClr val="000000"/>
                  </a:solidFill>
                  <a:latin typeface="FreeMono"/>
                </a:rPr>
                <a:t>, </a:t>
              </a:r>
              <a:r>
                <a:rPr b="1" lang="ru-RU" sz="1200" spc="-1" strike="noStrike">
                  <a:solidFill>
                    <a:srgbClr val="00a933"/>
                  </a:solidFill>
                  <a:latin typeface="FreeMono"/>
                </a:rPr>
                <a:t>"строка1"</a:t>
              </a:r>
              <a:r>
                <a:rPr b="1" lang="ru-RU" sz="1200" spc="-1" strike="noStrike">
                  <a:solidFill>
                    <a:srgbClr val="000000"/>
                  </a:solidFill>
                  <a:latin typeface="FreeMono"/>
                </a:rPr>
                <a:t> == </a:t>
              </a:r>
              <a:r>
                <a:rPr b="1" lang="ru-RU" sz="1200" spc="-1" strike="noStrike">
                  <a:solidFill>
                    <a:srgbClr val="00a933"/>
                  </a:solidFill>
                  <a:latin typeface="FreeMono"/>
                </a:rPr>
                <a:t>"строка2"</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a:t>
              </a:r>
              <a:r>
                <a:rPr b="1" lang="ru-RU" sz="1200" spc="-1" strike="noStrike">
                  <a:solidFill>
                    <a:srgbClr val="00a933"/>
                  </a:solidFill>
                  <a:latin typeface="FreeMono"/>
                </a:rPr>
                <a:t>"Сравнение на неравенство строк \"строка1\" и \"строка2\": %v\n"</a:t>
              </a:r>
              <a:r>
                <a:rPr b="1" lang="ru-RU" sz="1200" spc="-1" strike="noStrike">
                  <a:solidFill>
                    <a:srgbClr val="000000"/>
                  </a:solidFill>
                  <a:latin typeface="FreeMono"/>
                </a:rPr>
                <a:t>, </a:t>
              </a:r>
              <a:r>
                <a:rPr b="1" lang="ru-RU" sz="1200" spc="-1" strike="noStrike">
                  <a:solidFill>
                    <a:srgbClr val="00a933"/>
                  </a:solidFill>
                  <a:latin typeface="FreeMono"/>
                </a:rPr>
                <a:t>"строка1"</a:t>
              </a:r>
              <a:r>
                <a:rPr b="1" lang="ru-RU" sz="1200" spc="-1" strike="noStrike">
                  <a:solidFill>
                    <a:srgbClr val="000000"/>
                  </a:solidFill>
                  <a:latin typeface="FreeMono"/>
                </a:rPr>
                <a:t> != </a:t>
              </a:r>
              <a:r>
                <a:rPr b="1" lang="ru-RU" sz="1200" spc="-1" strike="noStrike">
                  <a:solidFill>
                    <a:srgbClr val="00a933"/>
                  </a:solidFill>
                  <a:latin typeface="FreeMono"/>
                </a:rPr>
                <a:t>"строка2"</a:t>
              </a:r>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a:t>
              </a:r>
              <a:r>
                <a:rPr b="1" lang="ru-RU" sz="1200" spc="-1" strike="noStrike">
                  <a:solidFill>
                    <a:srgbClr val="00a933"/>
                  </a:solidFill>
                  <a:latin typeface="FreeMono"/>
                </a:rPr>
                <a:t>"\"Строка1\" &gt; \"Строка2\": %v", "Строка1" &gt; "Строка2"</a:t>
              </a:r>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e16173"/>
                  </a:solidFill>
                  <a:latin typeface="FreeMono"/>
                </a:rPr>
                <a:t>// Output:</a:t>
              </a:r>
              <a:endParaRPr b="0" lang="ru-RU" sz="1200" spc="-1" strike="noStrike">
                <a:solidFill>
                  <a:srgbClr val="000000"/>
                </a:solidFill>
                <a:latin typeface="Arial"/>
              </a:endParaRPr>
            </a:p>
            <a:p>
              <a:r>
                <a:rPr b="1" lang="ru-RU" sz="1200" spc="-1" strike="noStrike">
                  <a:solidFill>
                    <a:srgbClr val="e16173"/>
                  </a:solidFill>
                  <a:latin typeface="FreeMono"/>
                </a:rPr>
                <a:t>// Сравнение на равенство строк "строка1" и "строка2": false</a:t>
              </a:r>
              <a:endParaRPr b="0" lang="ru-RU" sz="1200" spc="-1" strike="noStrike">
                <a:solidFill>
                  <a:srgbClr val="000000"/>
                </a:solidFill>
                <a:latin typeface="Arial"/>
              </a:endParaRPr>
            </a:p>
            <a:p>
              <a:r>
                <a:rPr b="1" lang="ru-RU" sz="1200" spc="-1" strike="noStrike">
                  <a:solidFill>
                    <a:srgbClr val="e16173"/>
                  </a:solidFill>
                  <a:latin typeface="FreeMono"/>
                </a:rPr>
                <a:t>// Сравнение на неравенство строк "строка1" и "строка2": true</a:t>
              </a:r>
              <a:endParaRPr b="0" lang="ru-RU" sz="1200" spc="-1" strike="noStrike">
                <a:solidFill>
                  <a:srgbClr val="000000"/>
                </a:solidFill>
                <a:latin typeface="Arial"/>
              </a:endParaRPr>
            </a:p>
            <a:p>
              <a:r>
                <a:rPr b="1" lang="ru-RU" sz="1200" spc="-1" strike="noStrike">
                  <a:solidFill>
                    <a:srgbClr val="e16173"/>
                  </a:solidFill>
                  <a:latin typeface="FreeMono"/>
                </a:rPr>
                <a:t>// "Строка1" &gt; "Строка2": false</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61" name=""/>
            <p:cNvSpPr txBox="1"/>
            <p:nvPr/>
          </p:nvSpPr>
          <p:spPr>
            <a:xfrm>
              <a:off x="5538600" y="1620000"/>
              <a:ext cx="1841400" cy="360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main262strings.go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40000" y="366840"/>
            <a:ext cx="8460000" cy="102420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Функции для работы со строками (пакет strings)</a:t>
            </a:r>
            <a:endParaRPr b="0" lang="ru-RU" sz="3600" spc="-1" strike="noStrike">
              <a:solidFill>
                <a:srgbClr val="000000"/>
              </a:solidFill>
              <a:latin typeface="Arial"/>
            </a:endParaRPr>
          </a:p>
        </p:txBody>
      </p:sp>
      <p:grpSp>
        <p:nvGrpSpPr>
          <p:cNvPr id="163" name=""/>
          <p:cNvGrpSpPr/>
          <p:nvPr/>
        </p:nvGrpSpPr>
        <p:grpSpPr>
          <a:xfrm>
            <a:off x="1296000" y="1512000"/>
            <a:ext cx="4140000" cy="3888000"/>
            <a:chOff x="1296000" y="1512000"/>
            <a:chExt cx="4140000" cy="3888000"/>
          </a:xfrm>
        </p:grpSpPr>
        <p:sp>
          <p:nvSpPr>
            <p:cNvPr id="164" name=""/>
            <p:cNvSpPr txBox="1"/>
            <p:nvPr/>
          </p:nvSpPr>
          <p:spPr>
            <a:xfrm>
              <a:off x="1296000" y="1512000"/>
              <a:ext cx="4140000" cy="3888000"/>
            </a:xfrm>
            <a:prstGeom prst="rect">
              <a:avLst/>
            </a:prstGeom>
            <a:solidFill>
              <a:srgbClr val="eeeeee"/>
            </a:solidFill>
            <a:ln cap="rnd" w="0">
              <a:solidFill>
                <a:srgbClr val="3465a4"/>
              </a:solidFill>
              <a:prstDash val="lgDash"/>
            </a:ln>
          </p:spPr>
          <p:txBody>
            <a:bodyPr lIns="0" rIns="0" tIns="0" bIns="0" anchor="t">
              <a:normAutofit fontScale="93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Содержится ли подстрока в строке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strings.Contains("test", "es"),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Кол-во подстрок в строке</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strings.Count("test", "t"),</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Начинается ли строка с префикса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strings.HasPrefix("test", "te"),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Заканчивается ли строка суффиксом</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strings.HasSuffix("test", "st"),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Возвращает начальный индекс подстроки в строке, а при отсутствии вхождения возвращает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strings.Index("test", "e"),</a:t>
              </a:r>
              <a:endParaRPr b="0" lang="ru-RU" sz="1200" spc="-1" strike="noStrike">
                <a:solidFill>
                  <a:srgbClr val="000000"/>
                </a:solidFill>
                <a:latin typeface="Arial"/>
              </a:endParaRPr>
            </a:p>
          </p:txBody>
        </p:sp>
        <p:sp>
          <p:nvSpPr>
            <p:cNvPr id="165" name=""/>
            <p:cNvSpPr txBox="1"/>
            <p:nvPr/>
          </p:nvSpPr>
          <p:spPr>
            <a:xfrm>
              <a:off x="3975480" y="1512000"/>
              <a:ext cx="14605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main263strings.go</a:t>
              </a:r>
              <a:endParaRPr b="0" lang="ru-RU" sz="1300" spc="-1" strike="noStrike">
                <a:solidFill>
                  <a:srgbClr val="000000"/>
                </a:solidFill>
                <a:latin typeface="Arial"/>
              </a:endParaRPr>
            </a:p>
          </p:txBody>
        </p:sp>
      </p:grpSp>
      <p:grpSp>
        <p:nvGrpSpPr>
          <p:cNvPr id="166" name=""/>
          <p:cNvGrpSpPr/>
          <p:nvPr/>
        </p:nvGrpSpPr>
        <p:grpSpPr>
          <a:xfrm>
            <a:off x="5580000" y="1620000"/>
            <a:ext cx="4140000" cy="3960000"/>
            <a:chOff x="5580000" y="1620000"/>
            <a:chExt cx="4140000" cy="3960000"/>
          </a:xfrm>
        </p:grpSpPr>
        <p:sp>
          <p:nvSpPr>
            <p:cNvPr id="167" name=""/>
            <p:cNvSpPr txBox="1"/>
            <p:nvPr/>
          </p:nvSpPr>
          <p:spPr>
            <a:xfrm>
              <a:off x="5580000" y="1620000"/>
              <a:ext cx="4140000" cy="3960000"/>
            </a:xfrm>
            <a:prstGeom prst="rect">
              <a:avLst/>
            </a:prstGeom>
            <a:solidFill>
              <a:srgbClr val="eeeeee"/>
            </a:solidFill>
            <a:ln cap="rnd" w="0">
              <a:solidFill>
                <a:srgbClr val="3465a4"/>
              </a:solidFill>
              <a:prstDash val="lgDash"/>
            </a:ln>
          </p:spPr>
          <p:txBody>
            <a:bodyPr lIns="0" rIns="0" tIns="0" bIns="0" anchor="t">
              <a:normAutofit fontScale="71000"/>
            </a:bodyPr>
            <a:p>
              <a:r>
                <a:rPr b="1" lang="ru-RU" sz="1200" spc="-1" strike="noStrike">
                  <a:solidFill>
                    <a:srgbClr val="000000"/>
                  </a:solidFill>
                  <a:latin typeface="FreeMono"/>
                </a:rPr>
                <a:t>  </a:t>
              </a:r>
              <a:r>
                <a:rPr b="1" lang="ru-RU" sz="1200" spc="-1" strike="noStrike">
                  <a:solidFill>
                    <a:srgbClr val="000000"/>
                  </a:solidFill>
                  <a:latin typeface="FreeMono"/>
                </a:rPr>
                <a:t>// объединяет массив строк через символ</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strings.Join([]string{"hello","world"},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Повторяет строку n раз подряд</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strings.Repeat("a", 5),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Функция Replace заменяет любое вхождение old в вашей строке на new</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Если значение n равно -1, то будут заменены все вхождения.</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Общий вид: func Replace(s, old, new string, n int) string</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strings.Replace("blanotblanot", "not", "***", </a:t>
              </a:r>
              <a:r>
                <a:rPr b="1" lang="ru-RU" sz="1200" spc="-1" strike="noStrike">
                  <a:solidFill>
                    <a:srgbClr val="000000"/>
                  </a:solidFill>
                  <a:latin typeface="FreeMono"/>
                </a:rPr>
                <a:t>	</a:t>
              </a:r>
              <a:r>
                <a:rPr b="1" lang="ru-RU" sz="1200" spc="-1" strike="noStrike">
                  <a:solidFill>
                    <a:srgbClr val="000000"/>
                  </a:solidFill>
                  <a:latin typeface="FreeMono"/>
                </a:rPr>
                <a:t>-1),</a:t>
              </a:r>
              <a:endParaRPr b="0" lang="ru-RU" sz="1200" spc="-1" strike="noStrike">
                <a:solidFill>
                  <a:srgbClr val="000000"/>
                </a:solidFill>
                <a:latin typeface="Arial"/>
              </a:endParaRPr>
            </a:p>
            <a:p>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Разбивает строку согласно разделителю</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strings.Split("a-b-c-d-e", "-"), </a:t>
              </a:r>
              <a:endParaRPr b="0" lang="ru-RU" sz="1200" spc="-1" strike="noStrike">
                <a:solidFill>
                  <a:srgbClr val="000000"/>
                </a:solidFill>
                <a:latin typeface="Arial"/>
              </a:endParaRPr>
            </a:p>
            <a:p>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Возвращает строку c нижним регистром</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strings.ToLower("TEST"), </a:t>
              </a:r>
              <a:endParaRPr b="0" lang="ru-RU" sz="1200" spc="-1" strike="noStrike">
                <a:solidFill>
                  <a:srgbClr val="000000"/>
                </a:solidFill>
                <a:latin typeface="Arial"/>
              </a:endParaRPr>
            </a:p>
            <a:p>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Возвращает строку c верхним регистром</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strings.ToUpper("test"), </a:t>
              </a:r>
              <a:endParaRPr b="0" lang="ru-RU" sz="1200" spc="-1" strike="noStrike">
                <a:solidFill>
                  <a:srgbClr val="000000"/>
                </a:solidFill>
                <a:latin typeface="Arial"/>
              </a:endParaRPr>
            </a:p>
            <a:p>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Возвращает строку с вырезанным набором</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strings.Trim("tetstet", "te"),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grpSp>
      <p:sp>
        <p:nvSpPr>
          <p:cNvPr id="168" name=""/>
          <p:cNvSpPr txBox="1"/>
          <p:nvPr/>
        </p:nvSpPr>
        <p:spPr>
          <a:xfrm>
            <a:off x="-25560" y="5359320"/>
            <a:ext cx="261756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https://godoc.org/strings</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Байтовые срезы ([]byte) для строк</a:t>
            </a:r>
            <a:endParaRPr b="0" lang="ru-RU" sz="4000" spc="-1" strike="noStrike">
              <a:solidFill>
                <a:srgbClr val="000000"/>
              </a:solidFill>
              <a:latin typeface="Arial"/>
            </a:endParaRPr>
          </a:p>
        </p:txBody>
      </p:sp>
      <p:sp>
        <p:nvSpPr>
          <p:cNvPr id="170" name="PlaceHolder 2"/>
          <p:cNvSpPr>
            <a:spLocks noGrp="1"/>
          </p:cNvSpPr>
          <p:nvPr>
            <p:ph/>
          </p:nvPr>
        </p:nvSpPr>
        <p:spPr>
          <a:xfrm>
            <a:off x="1440000" y="1620000"/>
            <a:ext cx="3240000" cy="3240000"/>
          </a:xfrm>
          <a:prstGeom prst="rect">
            <a:avLst/>
          </a:prstGeom>
          <a:solidFill>
            <a:srgbClr val="ffffff"/>
          </a:solidFill>
          <a:ln w="0">
            <a:noFill/>
          </a:ln>
        </p:spPr>
        <p:txBody>
          <a:bodyPr lIns="0" rIns="0" tIns="0" bIns="0" anchor="t">
            <a:normAutofit fontScale="47000"/>
          </a:bodyPr>
          <a:p>
            <a:pPr marL="203040" indent="0">
              <a:spcBef>
                <a:spcPts val="1417"/>
              </a:spcBef>
              <a:buNone/>
            </a:pPr>
            <a:r>
              <a:rPr b="0" lang="ru-RU" sz="3200" spc="-1" strike="noStrike">
                <a:solidFill>
                  <a:srgbClr val="000000"/>
                </a:solidFill>
                <a:latin typeface="Arial"/>
              </a:rPr>
              <a:t>Байтовый срез (последовательность байт) - это изменяемая последовательность чисел (тип byte соответствует типу uint8)</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байтовый срез можно изменять (в отличие от строки);</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к байтовому срезу применимо все, что применимо к массивам и срезам других типов (взятие среза, итерация);</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к отдельным байтам применимы операции, применимые к числам.</a:t>
            </a:r>
            <a:endParaRPr b="0" lang="ru-RU" sz="3200" spc="-1" strike="noStrike">
              <a:solidFill>
                <a:srgbClr val="000000"/>
              </a:solidFill>
              <a:latin typeface="Arial"/>
            </a:endParaRPr>
          </a:p>
        </p:txBody>
      </p:sp>
      <p:grpSp>
        <p:nvGrpSpPr>
          <p:cNvPr id="171" name=""/>
          <p:cNvGrpSpPr/>
          <p:nvPr/>
        </p:nvGrpSpPr>
        <p:grpSpPr>
          <a:xfrm>
            <a:off x="5220000" y="1512000"/>
            <a:ext cx="4140000" cy="3888000"/>
            <a:chOff x="5220000" y="1512000"/>
            <a:chExt cx="4140000" cy="3888000"/>
          </a:xfrm>
        </p:grpSpPr>
        <p:sp>
          <p:nvSpPr>
            <p:cNvPr id="172" name=""/>
            <p:cNvSpPr txBox="1"/>
            <p:nvPr/>
          </p:nvSpPr>
          <p:spPr>
            <a:xfrm>
              <a:off x="5220000" y="1512000"/>
              <a:ext cx="4140000" cy="3888000"/>
            </a:xfrm>
            <a:prstGeom prst="rect">
              <a:avLst/>
            </a:prstGeom>
            <a:solidFill>
              <a:srgbClr val="eeeeee"/>
            </a:solidFill>
            <a:ln cap="rnd" w="0">
              <a:solidFill>
                <a:srgbClr val="3465a4"/>
              </a:solidFill>
              <a:prstDash val="lgDash"/>
            </a:ln>
          </p:spPr>
          <p:txBody>
            <a:bodyPr lIns="0" rIns="0" tIns="0" bIns="0" anchor="t">
              <a:normAutofit fontScale="9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bs := []byte("Это байтовый срез")</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fmt.Printf("Так байтовый срез выглядит внутри: %v\n", bs)</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range bs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bs[i]%2 == 0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bs[i] = bs[i]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continue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bs[i] = bs[i]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fmt.Printf("Измененный байтовый срез в виде строки: %s", bs)</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3" name=""/>
            <p:cNvSpPr txBox="1"/>
            <p:nvPr/>
          </p:nvSpPr>
          <p:spPr>
            <a:xfrm>
              <a:off x="7899480" y="1512000"/>
              <a:ext cx="14605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main264strings.go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Срезы рун ([]rune) для строк</a:t>
            </a:r>
            <a:endParaRPr b="0" lang="ru-RU" sz="4400" spc="-1" strike="noStrike">
              <a:solidFill>
                <a:srgbClr val="000000"/>
              </a:solidFill>
              <a:latin typeface="Arial"/>
            </a:endParaRPr>
          </a:p>
        </p:txBody>
      </p:sp>
      <p:grpSp>
        <p:nvGrpSpPr>
          <p:cNvPr id="175" name=""/>
          <p:cNvGrpSpPr/>
          <p:nvPr/>
        </p:nvGrpSpPr>
        <p:grpSpPr>
          <a:xfrm>
            <a:off x="2016000" y="1512000"/>
            <a:ext cx="6480000" cy="3888000"/>
            <a:chOff x="2016000" y="1512000"/>
            <a:chExt cx="6480000" cy="3888000"/>
          </a:xfrm>
        </p:grpSpPr>
        <p:sp>
          <p:nvSpPr>
            <p:cNvPr id="176" name=""/>
            <p:cNvSpPr txBox="1"/>
            <p:nvPr/>
          </p:nvSpPr>
          <p:spPr>
            <a:xfrm>
              <a:off x="2016000" y="1512000"/>
              <a:ext cx="6480000" cy="3888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rs := []rune("Это срез рун")</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Итерируясь по срезу заменяем символ 'р' на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range rs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rs[i] == 'р'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rs[i]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fmt.Printf("Измененнный срез в виде строки: %s\n", string(rs))</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Output: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Измененнный срез в виде строки: Это с*ез *ун</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7" name=""/>
            <p:cNvSpPr txBox="1"/>
            <p:nvPr/>
          </p:nvSpPr>
          <p:spPr>
            <a:xfrm>
              <a:off x="6210000" y="1512000"/>
              <a:ext cx="2286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main265strings.go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Unicode</a:t>
            </a:r>
            <a:endParaRPr b="0" lang="ru-RU" sz="4400" spc="-1" strike="noStrike">
              <a:solidFill>
                <a:srgbClr val="000000"/>
              </a:solidFill>
              <a:latin typeface="Arial"/>
            </a:endParaRPr>
          </a:p>
        </p:txBody>
      </p:sp>
      <p:sp>
        <p:nvSpPr>
          <p:cNvPr id="179" name=""/>
          <p:cNvSpPr txBox="1"/>
          <p:nvPr/>
        </p:nvSpPr>
        <p:spPr>
          <a:xfrm>
            <a:off x="0" y="5323320"/>
            <a:ext cx="284472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https://pkg.go.dev/unicode</a:t>
            </a:r>
            <a:r>
              <a:rPr b="0" lang="ru-RU" sz="1800" spc="-1" strike="noStrike">
                <a:solidFill>
                  <a:srgbClr val="ffffff"/>
                </a:solidFill>
                <a:latin typeface="Arial"/>
              </a:rPr>
              <a:t> </a:t>
            </a:r>
            <a:endParaRPr b="0" lang="ru-RU" sz="1800" spc="-1" strike="noStrike">
              <a:solidFill>
                <a:srgbClr val="000000"/>
              </a:solidFill>
              <a:latin typeface="Arial"/>
            </a:endParaRPr>
          </a:p>
        </p:txBody>
      </p:sp>
      <p:grpSp>
        <p:nvGrpSpPr>
          <p:cNvPr id="180" name=""/>
          <p:cNvGrpSpPr/>
          <p:nvPr/>
        </p:nvGrpSpPr>
        <p:grpSpPr>
          <a:xfrm>
            <a:off x="2340000" y="1512000"/>
            <a:ext cx="6480000" cy="3888000"/>
            <a:chOff x="2340000" y="1512000"/>
            <a:chExt cx="6480000" cy="3888000"/>
          </a:xfrm>
        </p:grpSpPr>
        <p:sp>
          <p:nvSpPr>
            <p:cNvPr id="181" name=""/>
            <p:cNvSpPr txBox="1"/>
            <p:nvPr/>
          </p:nvSpPr>
          <p:spPr>
            <a:xfrm>
              <a:off x="2340000" y="1512000"/>
              <a:ext cx="6480000" cy="3888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fmt.Println(unicode.IsDigit('1')) // true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fmt.Println(unicode.IsLetter('a')) // true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fmt.Println(unicode.IsLower('A')) // false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fmt.Println(unicode.IsUpper('A')) // true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fmt.Println(unicode.IsSpace('\t')) // true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fmt.Println(unicode.Is(unicode.Latin, 'ы')) // false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fmt.Println(string(unicode.ToLower('F'))) // f</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fmt.Println(string(unicode.ToUpper('f'))) // F</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82" name=""/>
            <p:cNvSpPr txBox="1"/>
            <p:nvPr/>
          </p:nvSpPr>
          <p:spPr>
            <a:xfrm>
              <a:off x="6534000" y="1512000"/>
              <a:ext cx="2286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main266unicode.go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Количество символов в строке</a:t>
            </a:r>
            <a:endParaRPr b="0" lang="ru-RU" sz="4400" spc="-1" strike="noStrike">
              <a:solidFill>
                <a:srgbClr val="000000"/>
              </a:solidFill>
              <a:latin typeface="Arial"/>
            </a:endParaRPr>
          </a:p>
        </p:txBody>
      </p:sp>
      <p:sp>
        <p:nvSpPr>
          <p:cNvPr id="184" name="PlaceHolder 2"/>
          <p:cNvSpPr>
            <a:spLocks noGrp="1"/>
          </p:cNvSpPr>
          <p:nvPr>
            <p:ph/>
          </p:nvPr>
        </p:nvSpPr>
        <p:spPr>
          <a:xfrm>
            <a:off x="1440000" y="1620000"/>
            <a:ext cx="3060000" cy="3240000"/>
          </a:xfrm>
          <a:prstGeom prst="rect">
            <a:avLst/>
          </a:prstGeom>
          <a:solidFill>
            <a:srgbClr val="ffffff"/>
          </a:solidFill>
          <a:ln w="0">
            <a:noFill/>
          </a:ln>
        </p:spPr>
        <p:txBody>
          <a:bodyPr lIns="0" rIns="0" tIns="0" bIns="0" anchor="t">
            <a:normAutofit fontScale="55000"/>
          </a:bodyPr>
          <a:p>
            <a:pPr marL="237600" indent="-178200">
              <a:spcBef>
                <a:spcPts val="1417"/>
              </a:spcBef>
              <a:buClr>
                <a:srgbClr val="000000"/>
              </a:buClr>
              <a:buSzPct val="45000"/>
              <a:buFont typeface="Wingdings" charset="2"/>
              <a:buChar char=""/>
            </a:pPr>
            <a:r>
              <a:rPr b="0" lang="ru-RU" sz="3200" spc="-1" strike="noStrike">
                <a:solidFill>
                  <a:srgbClr val="000000"/>
                </a:solidFill>
                <a:latin typeface="Arial"/>
              </a:rPr>
              <a:t>функция </a:t>
            </a:r>
            <a:r>
              <a:rPr b="1" lang="ru-RU" sz="3200" spc="-1" strike="noStrike">
                <a:solidFill>
                  <a:srgbClr val="000000"/>
                </a:solidFill>
                <a:latin typeface="Arial"/>
              </a:rPr>
              <a:t>len()</a:t>
            </a:r>
            <a:r>
              <a:rPr b="0" lang="ru-RU" sz="3200" spc="-1" strike="noStrike">
                <a:solidFill>
                  <a:srgbClr val="000000"/>
                </a:solidFill>
                <a:latin typeface="Arial"/>
              </a:rPr>
              <a:t> возвращает количество </a:t>
            </a:r>
            <a:r>
              <a:rPr b="1" lang="ru-RU" sz="3200" spc="-1" strike="noStrike">
                <a:solidFill>
                  <a:srgbClr val="000000"/>
                </a:solidFill>
                <a:latin typeface="Arial"/>
              </a:rPr>
              <a:t>байт </a:t>
            </a:r>
            <a:r>
              <a:rPr b="0" lang="ru-RU" sz="3200" spc="-1" strike="noStrike">
                <a:solidFill>
                  <a:srgbClr val="000000"/>
                </a:solidFill>
                <a:latin typeface="Arial"/>
              </a:rPr>
              <a:t>которое занимает строка, а не количество символов- корректно длялатиницы и некоторых специальных символов (ASCII), так как они занимают 1 байт на 1 символ. Кириллистические символы занимают уже 2 байта на символ</a:t>
            </a:r>
            <a:endParaRPr b="0" lang="ru-RU" sz="3200" spc="-1" strike="noStrike">
              <a:solidFill>
                <a:srgbClr val="000000"/>
              </a:solidFill>
              <a:latin typeface="Arial"/>
            </a:endParaRPr>
          </a:p>
        </p:txBody>
      </p:sp>
      <p:grpSp>
        <p:nvGrpSpPr>
          <p:cNvPr id="185" name=""/>
          <p:cNvGrpSpPr/>
          <p:nvPr/>
        </p:nvGrpSpPr>
        <p:grpSpPr>
          <a:xfrm>
            <a:off x="4680000" y="1512000"/>
            <a:ext cx="5040000" cy="3348000"/>
            <a:chOff x="4680000" y="1512000"/>
            <a:chExt cx="5040000" cy="3348000"/>
          </a:xfrm>
        </p:grpSpPr>
        <p:sp>
          <p:nvSpPr>
            <p:cNvPr id="186" name=""/>
            <p:cNvSpPr txBox="1"/>
            <p:nvPr/>
          </p:nvSpPr>
          <p:spPr>
            <a:xfrm>
              <a:off x="4680000" y="1512000"/>
              <a:ext cx="5040000" cy="3348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en = "english"</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ru = "русский"</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fmt.Println(len(en), len(ru))</a:t>
              </a:r>
              <a:endParaRPr b="0" lang="ru-RU" sz="1400" spc="-1" strike="noStrike">
                <a:solidFill>
                  <a:srgbClr val="000000"/>
                </a:solidFill>
                <a:latin typeface="Arial"/>
              </a:endParaRPr>
            </a:p>
            <a:p>
              <a:r>
                <a:rPr b="1" lang="ru-RU" sz="1400" spc="-1" strike="noStrike">
                  <a:solidFill>
                    <a:srgbClr val="000000"/>
                  </a:solidFill>
                  <a:latin typeface="FreeMono"/>
                  <a:ea typeface="DejaVu Sans"/>
                </a:rPr>
                <a:t>  </a:t>
              </a:r>
              <a:r>
                <a:rPr b="1" lang="ru-RU" sz="1400" spc="-1" strike="noStrike">
                  <a:solidFill>
                    <a:srgbClr val="000000"/>
                  </a:solidFill>
                  <a:latin typeface="FreeMono"/>
                  <a:ea typeface="DejaVu Sans"/>
                </a:rPr>
                <a:t>fmt.Println(utf8.RuneCountInString(en)) </a:t>
              </a:r>
              <a:r>
                <a:rPr b="1" lang="ru-RU" sz="1400" spc="-1" strike="noStrike">
                  <a:solidFill>
                    <a:srgbClr val="000000"/>
                  </a:solidFill>
                  <a:latin typeface="FreeMono"/>
                </a:rPr>
                <a:t>        fmt.Println(utf8.RuneCountInString(ru))</a:t>
              </a:r>
              <a:endParaRPr b="0" lang="ru-RU" sz="14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87" name=""/>
            <p:cNvSpPr txBox="1"/>
            <p:nvPr/>
          </p:nvSpPr>
          <p:spPr>
            <a:xfrm>
              <a:off x="7942320" y="1512000"/>
              <a:ext cx="177768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main267cyrilikcount.go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60000" cy="3780000"/>
          </a:xfrm>
          <a:prstGeom prst="rect">
            <a:avLst/>
          </a:prstGeom>
          <a:solidFill>
            <a:srgbClr val="ffffff"/>
          </a:solidFill>
          <a:ln w="0">
            <a:noFill/>
          </a:ln>
        </p:spPr>
        <p:txBody>
          <a:bodyPr lIns="0" rIns="0" tIns="0" bIns="0" anchor="t">
            <a:normAutofit fontScale="68000"/>
          </a:bodyPr>
          <a:p>
            <a:pPr marL="293760" indent="-220320">
              <a:spcBef>
                <a:spcPts val="1417"/>
              </a:spcBef>
              <a:buClr>
                <a:srgbClr val="000000"/>
              </a:buClr>
              <a:buFont typeface="StarSymbol"/>
              <a:buAutoNum type="arabicPeriod"/>
            </a:pPr>
            <a:r>
              <a:rPr b="0" lang="ru-RU" sz="3200" spc="-1" strike="noStrike">
                <a:solidFill>
                  <a:srgbClr val="000000"/>
                </a:solidFill>
                <a:latin typeface="Arial"/>
              </a:rPr>
              <a:t>Операции отношения</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Условная конструкция if</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Условная конструкция switch</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Циклы</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Break and continue</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Строки</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Отображения (map)</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Преобразование типов данных</a:t>
            </a:r>
            <a:endParaRPr b="0" lang="ru-RU" sz="3200" spc="-1" strike="noStrike">
              <a:solidFill>
                <a:srgbClr val="000000"/>
              </a:solidFill>
              <a:latin typeface="Arial"/>
            </a:endParaRPr>
          </a:p>
          <a:p>
            <a:pPr marL="293760" indent="-220320">
              <a:spcBef>
                <a:spcPts val="1417"/>
              </a:spcBef>
              <a:buClr>
                <a:srgbClr val="000000"/>
              </a:buClr>
              <a:buFont typeface="StarSymbol"/>
              <a:buAutoNum type="arabicPeriod"/>
            </a:pPr>
            <a:r>
              <a:rPr b="0" lang="ru-RU" sz="3200" spc="-1" strike="noStrike">
                <a:solidFill>
                  <a:srgbClr val="000000"/>
                </a:solidFill>
                <a:latin typeface="Arial"/>
              </a:rPr>
              <a:t>Списки</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7. Отображения (map)</a:t>
            </a:r>
            <a:endParaRPr b="0" lang="ru-RU" sz="4400" spc="-1" strike="noStrike">
              <a:solidFill>
                <a:srgbClr val="000000"/>
              </a:solidFill>
              <a:latin typeface="Arial"/>
            </a:endParaRPr>
          </a:p>
        </p:txBody>
      </p:sp>
      <p:sp>
        <p:nvSpPr>
          <p:cNvPr id="189" name="PlaceHolder 2"/>
          <p:cNvSpPr>
            <a:spLocks noGrp="1"/>
          </p:cNvSpPr>
          <p:nvPr>
            <p:ph/>
          </p:nvPr>
        </p:nvSpPr>
        <p:spPr>
          <a:xfrm>
            <a:off x="1440000" y="1620000"/>
            <a:ext cx="3240000" cy="3240000"/>
          </a:xfrm>
          <a:prstGeom prst="rect">
            <a:avLst/>
          </a:prstGeom>
          <a:solidFill>
            <a:srgbClr val="ffffff"/>
          </a:solidFill>
          <a:ln w="0">
            <a:noFill/>
          </a:ln>
        </p:spPr>
        <p:txBody>
          <a:bodyPr lIns="0" rIns="0" tIns="0" bIns="0" anchor="t">
            <a:normAutofit fontScale="36000"/>
          </a:bodyPr>
          <a:p>
            <a:pPr marL="155520" indent="-116640" algn="just">
              <a:spcBef>
                <a:spcPts val="1417"/>
              </a:spcBef>
              <a:buClr>
                <a:srgbClr val="000000"/>
              </a:buClr>
              <a:buSzPct val="45000"/>
              <a:buFont typeface="Wingdings" charset="2"/>
              <a:buChar char=""/>
            </a:pPr>
            <a:r>
              <a:rPr b="0" lang="ru-RU" sz="3200" spc="-1" strike="noStrike">
                <a:solidFill>
                  <a:srgbClr val="000000"/>
                </a:solidFill>
                <a:latin typeface="Arial"/>
              </a:rPr>
              <a:t>Отображения (map, ассоциативный массив) - структура данных, неупорядоченная коллекция пар </a:t>
            </a:r>
            <a:r>
              <a:rPr b="1" lang="ru-RU" sz="3200" spc="-1" strike="noStrike">
                <a:solidFill>
                  <a:srgbClr val="000000"/>
                </a:solidFill>
                <a:latin typeface="Arial"/>
              </a:rPr>
              <a:t>"ключ-значение"</a:t>
            </a:r>
            <a:r>
              <a:rPr b="0" lang="ru-RU" sz="3200" spc="-1" strike="noStrike">
                <a:solidFill>
                  <a:srgbClr val="000000"/>
                </a:solidFill>
                <a:latin typeface="Arial"/>
              </a:rPr>
              <a:t>, в которой все ключи различны, а значение, связанное с заданным ключом, можно получить, обновить или удалить независимо от размера отображения.</a:t>
            </a:r>
            <a:endParaRPr b="0" lang="ru-RU" sz="3200" spc="-1" strike="noStrike">
              <a:solidFill>
                <a:srgbClr val="000000"/>
              </a:solidFill>
              <a:latin typeface="Arial"/>
            </a:endParaRPr>
          </a:p>
          <a:p>
            <a:pPr marL="155520" indent="-116640" algn="just">
              <a:spcBef>
                <a:spcPts val="1417"/>
              </a:spcBef>
              <a:buClr>
                <a:srgbClr val="000000"/>
              </a:buClr>
              <a:buSzPct val="45000"/>
              <a:buFont typeface="Wingdings" charset="2"/>
              <a:buChar char=""/>
            </a:pPr>
            <a:r>
              <a:rPr b="0" lang="ru-RU" sz="3200" spc="-1" strike="noStrike">
                <a:solidFill>
                  <a:srgbClr val="000000"/>
                </a:solidFill>
                <a:latin typeface="Arial"/>
              </a:rPr>
              <a:t>Отображение в Go представляет собой ссылку на хеш-таблицу, а его тип записывается как </a:t>
            </a:r>
            <a:r>
              <a:rPr b="1" lang="ru-RU" sz="3200" spc="-1" strike="noStrike">
                <a:solidFill>
                  <a:srgbClr val="000000"/>
                </a:solidFill>
                <a:latin typeface="Arial"/>
              </a:rPr>
              <a:t>map[K]V</a:t>
            </a:r>
            <a:r>
              <a:rPr b="0" lang="ru-RU" sz="3200" spc="-1" strike="noStrike">
                <a:solidFill>
                  <a:srgbClr val="000000"/>
                </a:solidFill>
                <a:latin typeface="Arial"/>
              </a:rPr>
              <a:t>, где </a:t>
            </a:r>
            <a:r>
              <a:rPr b="1" lang="ru-RU" sz="3200" spc="-1" strike="noStrike">
                <a:solidFill>
                  <a:srgbClr val="000000"/>
                </a:solidFill>
                <a:latin typeface="Arial"/>
              </a:rPr>
              <a:t>К</a:t>
            </a:r>
            <a:r>
              <a:rPr b="0" lang="ru-RU" sz="3200" spc="-1" strike="noStrike">
                <a:solidFill>
                  <a:srgbClr val="000000"/>
                </a:solidFill>
                <a:latin typeface="Arial"/>
              </a:rPr>
              <a:t> и </a:t>
            </a:r>
            <a:r>
              <a:rPr b="1" lang="ru-RU" sz="3200" spc="-1" strike="noStrike">
                <a:solidFill>
                  <a:srgbClr val="000000"/>
                </a:solidFill>
                <a:latin typeface="Arial"/>
              </a:rPr>
              <a:t>V</a:t>
            </a:r>
            <a:r>
              <a:rPr b="0" lang="ru-RU" sz="3200" spc="-1" strike="noStrike">
                <a:solidFill>
                  <a:srgbClr val="000000"/>
                </a:solidFill>
                <a:latin typeface="Arial"/>
              </a:rPr>
              <a:t> являются типами его ключей и значений.</a:t>
            </a:r>
            <a:endParaRPr b="0" lang="ru-RU" sz="3200" spc="-1" strike="noStrike">
              <a:solidFill>
                <a:srgbClr val="000000"/>
              </a:solidFill>
              <a:latin typeface="Arial"/>
            </a:endParaRPr>
          </a:p>
          <a:p>
            <a:pPr marL="155520" indent="-116640" algn="just">
              <a:spcBef>
                <a:spcPts val="1417"/>
              </a:spcBef>
              <a:buClr>
                <a:srgbClr val="000000"/>
              </a:buClr>
              <a:buSzPct val="45000"/>
              <a:buFont typeface="Wingdings" charset="2"/>
              <a:buChar char=""/>
            </a:pPr>
            <a:r>
              <a:rPr b="0" lang="ru-RU" sz="3200" spc="-1" strike="noStrike">
                <a:solidFill>
                  <a:srgbClr val="000000"/>
                </a:solidFill>
                <a:latin typeface="Arial"/>
              </a:rPr>
              <a:t>Все ключи в данном отображении имеют один и тот же тип, как и все значения имеют один и тот же тип, но тип ключей не обязан совпадать с типом значений. Тип ключа </a:t>
            </a:r>
            <a:r>
              <a:rPr b="1" lang="ru-RU" sz="3200" spc="-1" strike="noStrike">
                <a:solidFill>
                  <a:srgbClr val="000000"/>
                </a:solidFill>
                <a:latin typeface="Arial"/>
              </a:rPr>
              <a:t>К</a:t>
            </a:r>
            <a:r>
              <a:rPr b="0" lang="ru-RU" sz="3200" spc="-1" strike="noStrike">
                <a:solidFill>
                  <a:srgbClr val="000000"/>
                </a:solidFill>
                <a:latin typeface="Arial"/>
              </a:rPr>
              <a:t> должен быть сравниваемым с помощью оператора </a:t>
            </a:r>
            <a:r>
              <a:rPr b="1" lang="ru-RU" sz="3200" spc="-1" strike="noStrike">
                <a:solidFill>
                  <a:srgbClr val="000000"/>
                </a:solidFill>
                <a:latin typeface="Arial"/>
              </a:rPr>
              <a:t>==</a:t>
            </a:r>
            <a:r>
              <a:rPr b="0" lang="ru-RU" sz="3200" spc="-1" strike="noStrike">
                <a:solidFill>
                  <a:srgbClr val="000000"/>
                </a:solidFill>
                <a:latin typeface="Arial"/>
              </a:rPr>
              <a:t>, чтобы отображение могло проверить, равен ли данный ключ одному из имеющихся в нем.</a:t>
            </a:r>
            <a:endParaRPr b="0" lang="ru-RU" sz="3200" spc="-1" strike="noStrike">
              <a:solidFill>
                <a:srgbClr val="000000"/>
              </a:solidFill>
              <a:latin typeface="Arial"/>
            </a:endParaRPr>
          </a:p>
        </p:txBody>
      </p:sp>
      <p:grpSp>
        <p:nvGrpSpPr>
          <p:cNvPr id="190" name=""/>
          <p:cNvGrpSpPr/>
          <p:nvPr/>
        </p:nvGrpSpPr>
        <p:grpSpPr>
          <a:xfrm>
            <a:off x="4860000" y="1620000"/>
            <a:ext cx="5040000" cy="3348000"/>
            <a:chOff x="4860000" y="1620000"/>
            <a:chExt cx="5040000" cy="3348000"/>
          </a:xfrm>
        </p:grpSpPr>
        <p:sp>
          <p:nvSpPr>
            <p:cNvPr id="191" name=""/>
            <p:cNvSpPr txBox="1"/>
            <p:nvPr/>
          </p:nvSpPr>
          <p:spPr>
            <a:xfrm>
              <a:off x="4860000" y="1620000"/>
              <a:ext cx="5040000" cy="3348000"/>
            </a:xfrm>
            <a:prstGeom prst="rect">
              <a:avLst/>
            </a:prstGeom>
            <a:solidFill>
              <a:srgbClr val="eeeeee"/>
            </a:solidFill>
            <a:ln cap="rnd" w="0">
              <a:solidFill>
                <a:srgbClr val="3465a4"/>
              </a:solidFill>
              <a:prstDash val="lgDash"/>
            </a:ln>
          </p:spPr>
          <p:txBody>
            <a:bodyPr lIns="0" rIns="0" tIns="0" bIns="0" anchor="t">
              <a:normAutofit fontScale="73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m map[int]int // небезопасно!</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 m[12]=3 //panic: assignment to entry in nil map </a:t>
              </a:r>
              <a:endParaRPr b="0" lang="ru-RU" sz="14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m1 := make(map[int]int)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m2 := map[int]int{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110: 7,</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120: 15,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m = map[int]int{}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m = someFunc()</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fmt.Println(m)</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2" name=""/>
            <p:cNvSpPr txBox="1"/>
            <p:nvPr/>
          </p:nvSpPr>
          <p:spPr>
            <a:xfrm>
              <a:off x="8122320" y="1620000"/>
              <a:ext cx="1777680" cy="3952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main271maps.go</a:t>
              </a:r>
              <a:endParaRPr b="0" lang="ru-RU" sz="1300" spc="-1" strike="noStrike">
                <a:solidFill>
                  <a:srgbClr val="000000"/>
                </a:solidFill>
                <a:latin typeface="Arial"/>
              </a:endParaRPr>
            </a:p>
          </p:txBody>
        </p:sp>
      </p:grpSp>
      <p:sp>
        <p:nvSpPr>
          <p:cNvPr id="193" name=""/>
          <p:cNvSpPr txBox="1"/>
          <p:nvPr/>
        </p:nvSpPr>
        <p:spPr>
          <a:xfrm>
            <a:off x="0" y="5323320"/>
            <a:ext cx="34556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https://go.dev/tour/moretypes/19</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Работа с отображениями</a:t>
            </a:r>
            <a:endParaRPr b="0" lang="ru-RU" sz="4400" spc="-1" strike="noStrike">
              <a:solidFill>
                <a:srgbClr val="000000"/>
              </a:solidFill>
              <a:latin typeface="Arial"/>
            </a:endParaRPr>
          </a:p>
        </p:txBody>
      </p:sp>
      <p:grpSp>
        <p:nvGrpSpPr>
          <p:cNvPr id="195" name=""/>
          <p:cNvGrpSpPr/>
          <p:nvPr/>
        </p:nvGrpSpPr>
        <p:grpSpPr>
          <a:xfrm>
            <a:off x="1944000" y="1620000"/>
            <a:ext cx="6660000" cy="3780000"/>
            <a:chOff x="1944000" y="1620000"/>
            <a:chExt cx="6660000" cy="3780000"/>
          </a:xfrm>
        </p:grpSpPr>
        <p:sp>
          <p:nvSpPr>
            <p:cNvPr id="196" name=""/>
            <p:cNvSpPr txBox="1"/>
            <p:nvPr/>
          </p:nvSpPr>
          <p:spPr>
            <a:xfrm>
              <a:off x="1944000" y="1620000"/>
              <a:ext cx="6660000" cy="3780000"/>
            </a:xfrm>
            <a:prstGeom prst="rect">
              <a:avLst/>
            </a:prstGeom>
            <a:solidFill>
              <a:srgbClr val="eeeeee"/>
            </a:solidFill>
            <a:ln cap="rnd" w="0">
              <a:solidFill>
                <a:srgbClr val="3465a4"/>
              </a:solidFill>
              <a:prstDash val="lgDash"/>
            </a:ln>
          </p:spPr>
          <p:txBody>
            <a:bodyPr lIns="0" rIns="0" tIns="0" bIns="0" anchor="t">
              <a:normAutofit fontScale="9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users</a:t>
              </a:r>
              <a:r>
                <a:rPr b="1" lang="ru-RU" sz="1200" spc="-1" strike="noStrike">
                  <a:solidFill>
                    <a:srgbClr val="000000"/>
                  </a:solidFill>
                  <a:latin typeface="FreeMono"/>
                </a:rPr>
                <a:t> := map[int]string{</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110: "pupkin",</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120: </a:t>
              </a:r>
              <a:r>
                <a:rPr b="1" lang="ru-RU" sz="1200" spc="-1" strike="noStrike">
                  <a:solidFill>
                    <a:srgbClr val="000000"/>
                  </a:solidFill>
                  <a:latin typeface="FreeMono"/>
                </a:rPr>
                <a:t>"ivanov",</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fmt.Println(m[120])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delete(m, 110)</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users[130] = </a:t>
              </a:r>
              <a:r>
                <a:rPr b="1" lang="ru-RU" sz="1200" spc="-1" strike="noStrike">
                  <a:solidFill>
                    <a:srgbClr val="000000"/>
                  </a:solidFill>
                  <a:latin typeface="FreeMono"/>
                </a:rPr>
                <a:t>"petrov"</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key, value := range users {    fmt.Println(key, value)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7" name=""/>
            <p:cNvSpPr txBox="1"/>
            <p:nvPr/>
          </p:nvSpPr>
          <p:spPr>
            <a:xfrm>
              <a:off x="6255000" y="1620000"/>
              <a:ext cx="2349000" cy="4464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main272mapmutate.go</a:t>
              </a:r>
              <a:endParaRPr b="0" lang="ru-RU" sz="1300" spc="-1" strike="noStrike">
                <a:solidFill>
                  <a:srgbClr val="000000"/>
                </a:solidFill>
                <a:latin typeface="Arial"/>
              </a:endParaRPr>
            </a:p>
          </p:txBody>
        </p:sp>
      </p:grpSp>
      <p:sp>
        <p:nvSpPr>
          <p:cNvPr id="198" name=""/>
          <p:cNvSpPr txBox="1"/>
          <p:nvPr/>
        </p:nvSpPr>
        <p:spPr>
          <a:xfrm>
            <a:off x="0" y="5323320"/>
            <a:ext cx="34556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https://go.dev/tour/moretypes/22</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8. Преобразование типов данных</a:t>
            </a:r>
            <a:endParaRPr b="0" lang="ru-RU" sz="4000" spc="-1" strike="noStrike">
              <a:solidFill>
                <a:srgbClr val="000000"/>
              </a:solidFill>
              <a:latin typeface="Arial"/>
            </a:endParaRPr>
          </a:p>
        </p:txBody>
      </p:sp>
      <p:sp>
        <p:nvSpPr>
          <p:cNvPr id="20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80000"/>
          </a:bodyPr>
          <a:p>
            <a:pPr marL="345600" indent="-259200">
              <a:spcBef>
                <a:spcPts val="1417"/>
              </a:spcBef>
              <a:buClr>
                <a:srgbClr val="000000"/>
              </a:buClr>
              <a:buSzPct val="45000"/>
              <a:buFont typeface="Wingdings" charset="2"/>
              <a:buChar char=""/>
            </a:pPr>
            <a:r>
              <a:rPr b="0" lang="ru-RU" sz="3200" spc="-1" strike="noStrike">
                <a:solidFill>
                  <a:srgbClr val="000000"/>
                </a:solidFill>
                <a:latin typeface="Arial"/>
              </a:rPr>
              <a:t>Golang - статически типизированный язык, типы данных в Go связаны с переменной, а не с ее значением. </a:t>
            </a:r>
            <a:endParaRPr b="0" lang="ru-RU" sz="3200" spc="-1" strike="noStrike">
              <a:solidFill>
                <a:srgbClr val="000000"/>
              </a:solidFill>
              <a:latin typeface="Arial"/>
            </a:endParaRPr>
          </a:p>
          <a:p>
            <a:pPr marL="345600" indent="-259200">
              <a:spcBef>
                <a:spcPts val="1417"/>
              </a:spcBef>
              <a:buClr>
                <a:srgbClr val="000000"/>
              </a:buClr>
              <a:buSzPct val="45000"/>
              <a:buFont typeface="Wingdings" charset="2"/>
              <a:buChar char=""/>
            </a:pPr>
            <a:r>
              <a:rPr b="0" lang="ru-RU" sz="3200" spc="-1" strike="noStrike">
                <a:solidFill>
                  <a:srgbClr val="000000"/>
                </a:solidFill>
                <a:latin typeface="Arial"/>
              </a:rPr>
              <a:t>в переменной типа int могут храниться только целые числа, float32/64 — вещественные и т.д. </a:t>
            </a:r>
            <a:endParaRPr b="0" lang="ru-RU" sz="3200" spc="-1" strike="noStrike">
              <a:solidFill>
                <a:srgbClr val="000000"/>
              </a:solidFill>
              <a:latin typeface="Arial"/>
            </a:endParaRPr>
          </a:p>
          <a:p>
            <a:pPr marL="345600" indent="-259200">
              <a:spcBef>
                <a:spcPts val="1417"/>
              </a:spcBef>
              <a:buClr>
                <a:srgbClr val="000000"/>
              </a:buClr>
              <a:buSzPct val="45000"/>
              <a:buFont typeface="Wingdings" charset="2"/>
              <a:buChar char=""/>
            </a:pPr>
            <a:r>
              <a:rPr b="0" lang="ru-RU" sz="3200" spc="-1" strike="noStrike">
                <a:solidFill>
                  <a:srgbClr val="000000"/>
                </a:solidFill>
                <a:latin typeface="Arial"/>
              </a:rPr>
              <a:t>Go позволяет преобразовывать целочисленные типы, числа с плавающей запятой, строки, байты и остальные.</a:t>
            </a:r>
            <a:endParaRPr b="0" lang="ru-RU" sz="3200" spc="-1" strike="noStrike">
              <a:solidFill>
                <a:srgbClr val="000000"/>
              </a:solidFill>
              <a:latin typeface="Arial"/>
            </a:endParaRPr>
          </a:p>
        </p:txBody>
      </p:sp>
      <p:sp>
        <p:nvSpPr>
          <p:cNvPr id="201" name=""/>
          <p:cNvSpPr txBox="1"/>
          <p:nvPr/>
        </p:nvSpPr>
        <p:spPr>
          <a:xfrm>
            <a:off x="23400" y="5323320"/>
            <a:ext cx="303660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https://go.dev/tour/basics/13</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Приведение целочисленных типов</a:t>
            </a:r>
            <a:endParaRPr b="0" lang="ru-RU" sz="4400" spc="-1" strike="noStrike">
              <a:solidFill>
                <a:srgbClr val="000000"/>
              </a:solidFill>
              <a:latin typeface="Arial"/>
            </a:endParaRPr>
          </a:p>
        </p:txBody>
      </p:sp>
      <p:grpSp>
        <p:nvGrpSpPr>
          <p:cNvPr id="203" name=""/>
          <p:cNvGrpSpPr/>
          <p:nvPr/>
        </p:nvGrpSpPr>
        <p:grpSpPr>
          <a:xfrm>
            <a:off x="1440000" y="1620000"/>
            <a:ext cx="3636000" cy="3780000"/>
            <a:chOff x="1440000" y="1620000"/>
            <a:chExt cx="3636000" cy="3780000"/>
          </a:xfrm>
        </p:grpSpPr>
        <p:sp>
          <p:nvSpPr>
            <p:cNvPr id="204" name=""/>
            <p:cNvSpPr txBox="1"/>
            <p:nvPr/>
          </p:nvSpPr>
          <p:spPr>
            <a:xfrm>
              <a:off x="1440000" y="1620000"/>
              <a:ext cx="3636000" cy="3780000"/>
            </a:xfrm>
            <a:prstGeom prst="rect">
              <a:avLst/>
            </a:prstGeom>
            <a:solidFill>
              <a:srgbClr val="eeeeee"/>
            </a:solidFill>
            <a:ln cap="rnd" w="0">
              <a:solidFill>
                <a:srgbClr val="3465a4"/>
              </a:solidFill>
              <a:prstDash val="lgDash"/>
            </a:ln>
          </p:spPr>
          <p:txBody>
            <a:bodyPr lIns="0" rIns="0" tIns="0" bIns="0" anchor="t">
              <a:normAutofit fontScale="8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index int8 = 15</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bigIndex int32</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bigIndex = int32(index)</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fmt.Println(bigIndex)         // 15</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fmt.Printf("%T \n", bigIndex) // int32</a:t>
              </a:r>
              <a:endParaRPr b="0" lang="ru-RU" sz="1400" spc="-1" strike="noStrike">
                <a:solidFill>
                  <a:srgbClr val="000000"/>
                </a:solidFill>
                <a:latin typeface="Arial"/>
              </a:endParaRPr>
            </a:p>
            <a:p>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a int32 = 22</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var b uint64 = uint64(a)</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fmt.Println(b)         // 22</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fmt.Printf("%T \n", b) // uint64</a:t>
              </a:r>
              <a:endParaRPr b="0" lang="ru-RU" sz="1400" spc="-1" strike="noStrike">
                <a:solidFill>
                  <a:srgbClr val="000000"/>
                </a:solidFill>
                <a:latin typeface="Arial"/>
              </a:endParaRPr>
            </a:p>
          </p:txBody>
        </p:sp>
        <p:sp>
          <p:nvSpPr>
            <p:cNvPr id="205" name=""/>
            <p:cNvSpPr txBox="1"/>
            <p:nvPr/>
          </p:nvSpPr>
          <p:spPr>
            <a:xfrm>
              <a:off x="3456000" y="1620000"/>
              <a:ext cx="162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main281convint.go</a:t>
              </a:r>
              <a:endParaRPr b="0" lang="ru-RU" sz="1300" spc="-1" strike="noStrike">
                <a:solidFill>
                  <a:srgbClr val="000000"/>
                </a:solidFill>
                <a:latin typeface="Arial"/>
              </a:endParaRPr>
            </a:p>
          </p:txBody>
        </p:sp>
      </p:grpSp>
      <p:grpSp>
        <p:nvGrpSpPr>
          <p:cNvPr id="206" name=""/>
          <p:cNvGrpSpPr/>
          <p:nvPr/>
        </p:nvGrpSpPr>
        <p:grpSpPr>
          <a:xfrm>
            <a:off x="5364000" y="1620000"/>
            <a:ext cx="3636000" cy="3780000"/>
            <a:chOff x="5364000" y="1620000"/>
            <a:chExt cx="3636000" cy="3780000"/>
          </a:xfrm>
        </p:grpSpPr>
        <p:sp>
          <p:nvSpPr>
            <p:cNvPr id="207" name=""/>
            <p:cNvSpPr txBox="1"/>
            <p:nvPr/>
          </p:nvSpPr>
          <p:spPr>
            <a:xfrm>
              <a:off x="5364000" y="1620000"/>
              <a:ext cx="3636000" cy="3780000"/>
            </a:xfrm>
            <a:prstGeom prst="rect">
              <a:avLst/>
            </a:prstGeom>
            <a:solidFill>
              <a:srgbClr val="eeeeee"/>
            </a:solidFill>
            <a:ln cap="rnd" w="0">
              <a:solidFill>
                <a:srgbClr val="3465a4"/>
              </a:solidFill>
              <a:prstDash val="lgDash"/>
            </a:ln>
          </p:spPr>
          <p:txBody>
            <a:bodyPr lIns="0" rIns="0" tIns="0" bIns="0" anchor="t">
              <a:normAutofit fontScale="85000"/>
            </a:bodyPr>
            <a:p>
              <a:r>
                <a:rPr b="1" lang="ru-RU" sz="1400" spc="-1" strike="noStrike">
                  <a:solidFill>
                    <a:srgbClr val="000000"/>
                  </a:solidFill>
                  <a:latin typeface="FreeMono"/>
                </a:rPr>
                <a:t>var big int64 = 64</a:t>
              </a:r>
              <a:endParaRPr b="0" lang="ru-RU" sz="1400" spc="-1" strike="noStrike">
                <a:solidFill>
                  <a:srgbClr val="000000"/>
                </a:solidFill>
                <a:latin typeface="Arial"/>
              </a:endParaRPr>
            </a:p>
            <a:p>
              <a:r>
                <a:rPr b="1" lang="ru-RU" sz="1400" spc="-1" strike="noStrike">
                  <a:solidFill>
                    <a:srgbClr val="000000"/>
                  </a:solidFill>
                  <a:latin typeface="FreeMono"/>
                </a:rPr>
                <a:t>var little int8</a:t>
              </a:r>
              <a:endParaRPr b="0" lang="ru-RU" sz="1400" spc="-1" strike="noStrike">
                <a:solidFill>
                  <a:srgbClr val="000000"/>
                </a:solidFill>
                <a:latin typeface="Arial"/>
              </a:endParaRPr>
            </a:p>
            <a:p>
              <a:r>
                <a:rPr b="1" lang="ru-RU" sz="1400" spc="-1" strike="noStrike">
                  <a:solidFill>
                    <a:srgbClr val="000000"/>
                  </a:solidFill>
                  <a:latin typeface="FreeMono"/>
                </a:rPr>
                <a:t>little = int8(big)</a:t>
              </a:r>
              <a:endParaRPr b="0" lang="ru-RU" sz="1400" spc="-1" strike="noStrike">
                <a:solidFill>
                  <a:srgbClr val="000000"/>
                </a:solidFill>
                <a:latin typeface="Arial"/>
              </a:endParaRPr>
            </a:p>
            <a:p>
              <a:r>
                <a:rPr b="1" lang="ru-RU" sz="1400" spc="-1" strike="noStrike">
                  <a:solidFill>
                    <a:srgbClr val="000000"/>
                  </a:solidFill>
                  <a:latin typeface="FreeMono"/>
                </a:rPr>
                <a:t>fmt.Println(little) //64</a:t>
              </a:r>
              <a:endParaRPr b="0" lang="ru-RU" sz="1400" spc="-1" strike="noStrike">
                <a:solidFill>
                  <a:srgbClr val="000000"/>
                </a:solidFill>
                <a:latin typeface="Arial"/>
              </a:endParaRPr>
            </a:p>
            <a:p>
              <a:r>
                <a:rPr b="1" lang="ru-RU" sz="1400" spc="-1" strike="noStrike">
                  <a:solidFill>
                    <a:srgbClr val="000000"/>
                  </a:solidFill>
                  <a:latin typeface="FreeMono"/>
                </a:rPr>
                <a:t>var big int64 = 129</a:t>
              </a:r>
              <a:endParaRPr b="0" lang="ru-RU" sz="1400" spc="-1" strike="noStrike">
                <a:solidFill>
                  <a:srgbClr val="000000"/>
                </a:solidFill>
                <a:latin typeface="Arial"/>
              </a:endParaRPr>
            </a:p>
            <a:p>
              <a:r>
                <a:rPr b="1" lang="ru-RU" sz="1400" spc="-1" strike="noStrike">
                  <a:solidFill>
                    <a:srgbClr val="000000"/>
                  </a:solidFill>
                  <a:latin typeface="FreeMono"/>
                </a:rPr>
                <a:t>var little = int8(big)</a:t>
              </a:r>
              <a:endParaRPr b="0" lang="ru-RU" sz="1400" spc="-1" strike="noStrike">
                <a:solidFill>
                  <a:srgbClr val="000000"/>
                </a:solidFill>
                <a:latin typeface="Arial"/>
              </a:endParaRPr>
            </a:p>
            <a:p>
              <a:r>
                <a:rPr b="1" lang="ru-RU" sz="1400" spc="-1" strike="noStrike">
                  <a:solidFill>
                    <a:srgbClr val="000000"/>
                  </a:solidFill>
                  <a:latin typeface="FreeMono"/>
                </a:rPr>
                <a:t>fmt.Println(little)  //-127</a:t>
              </a:r>
              <a:endParaRPr b="0" lang="ru-RU" sz="1400" spc="-1" strike="noStrike">
                <a:solidFill>
                  <a:srgbClr val="000000"/>
                </a:solidFill>
                <a:latin typeface="Arial"/>
              </a:endParaRPr>
            </a:p>
            <a:p>
              <a:endParaRPr b="0" lang="ru-RU" sz="1400" spc="-1" strike="noStrike">
                <a:solidFill>
                  <a:srgbClr val="000000"/>
                </a:solidFill>
                <a:latin typeface="Arial"/>
              </a:endParaRPr>
            </a:p>
            <a:p>
              <a:r>
                <a:rPr b="1" lang="ru-RU" sz="1400" spc="-1" strike="noStrike">
                  <a:solidFill>
                    <a:srgbClr val="000000"/>
                  </a:solidFill>
                  <a:latin typeface="FreeMono"/>
                </a:rPr>
                <a:t>fmt.Println(math.MaxInt8)   // 127</a:t>
              </a:r>
              <a:endParaRPr b="0" lang="ru-RU" sz="1400" spc="-1" strike="noStrike">
                <a:solidFill>
                  <a:srgbClr val="000000"/>
                </a:solidFill>
                <a:latin typeface="Arial"/>
              </a:endParaRPr>
            </a:p>
            <a:p>
              <a:r>
                <a:rPr b="1" lang="ru-RU" sz="1400" spc="-1" strike="noStrike">
                  <a:solidFill>
                    <a:srgbClr val="000000"/>
                  </a:solidFill>
                  <a:latin typeface="FreeMono"/>
                </a:rPr>
                <a:t>fmt.Println(math.MaxUint8)  // 255</a:t>
              </a:r>
              <a:endParaRPr b="0" lang="ru-RU" sz="1400" spc="-1" strike="noStrike">
                <a:solidFill>
                  <a:srgbClr val="000000"/>
                </a:solidFill>
                <a:latin typeface="Arial"/>
              </a:endParaRPr>
            </a:p>
            <a:p>
              <a:r>
                <a:rPr b="1" lang="ru-RU" sz="1400" spc="-1" strike="noStrike">
                  <a:solidFill>
                    <a:srgbClr val="000000"/>
                  </a:solidFill>
                  <a:latin typeface="FreeMono"/>
                </a:rPr>
                <a:t>fmt.Println(math.MaxInt16)  // 32767</a:t>
              </a:r>
              <a:endParaRPr b="0" lang="ru-RU" sz="1400" spc="-1" strike="noStrike">
                <a:solidFill>
                  <a:srgbClr val="000000"/>
                </a:solidFill>
                <a:latin typeface="Arial"/>
              </a:endParaRPr>
            </a:p>
            <a:p>
              <a:r>
                <a:rPr b="1" lang="ru-RU" sz="1400" spc="-1" strike="noStrike">
                  <a:solidFill>
                    <a:srgbClr val="000000"/>
                  </a:solidFill>
                  <a:latin typeface="FreeMono"/>
                </a:rPr>
                <a:t>fmt.Println(math.MaxUint16) // 65535</a:t>
              </a:r>
              <a:endParaRPr b="0" lang="ru-RU" sz="14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Приведение целых чисел и чисел с плавающей точкой</a:t>
            </a:r>
            <a:endParaRPr b="0" lang="ru-RU" sz="3200" spc="-1" strike="noStrike">
              <a:solidFill>
                <a:srgbClr val="000000"/>
              </a:solidFill>
              <a:latin typeface="Arial"/>
            </a:endParaRPr>
          </a:p>
        </p:txBody>
      </p:sp>
      <p:grpSp>
        <p:nvGrpSpPr>
          <p:cNvPr id="209" name=""/>
          <p:cNvGrpSpPr/>
          <p:nvPr/>
        </p:nvGrpSpPr>
        <p:grpSpPr>
          <a:xfrm>
            <a:off x="3060000" y="1620000"/>
            <a:ext cx="3636000" cy="3780000"/>
            <a:chOff x="3060000" y="1620000"/>
            <a:chExt cx="3636000" cy="3780000"/>
          </a:xfrm>
        </p:grpSpPr>
        <p:sp>
          <p:nvSpPr>
            <p:cNvPr id="210" name=""/>
            <p:cNvSpPr txBox="1"/>
            <p:nvPr/>
          </p:nvSpPr>
          <p:spPr>
            <a:xfrm>
              <a:off x="3060000" y="1620000"/>
              <a:ext cx="3636000" cy="3780000"/>
            </a:xfrm>
            <a:prstGeom prst="rect">
              <a:avLst/>
            </a:prstGeom>
            <a:solidFill>
              <a:srgbClr val="eeeeee"/>
            </a:solidFill>
            <a:ln cap="rnd" w="0">
              <a:solidFill>
                <a:srgbClr val="3465a4"/>
              </a:solidFill>
              <a:prstDash val="lgDash"/>
            </a:ln>
          </p:spPr>
          <p:txBody>
            <a:bodyPr lIns="0" rIns="0" tIns="0" bIns="0" anchor="t">
              <a:normAutofit fontScale="93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var x int64 = 57</a:t>
              </a:r>
              <a:endParaRPr b="0" lang="ru-RU" sz="1400" spc="-1" strike="noStrike">
                <a:solidFill>
                  <a:srgbClr val="000000"/>
                </a:solidFill>
                <a:latin typeface="Arial"/>
              </a:endParaRPr>
            </a:p>
            <a:p>
              <a:r>
                <a:rPr b="1" lang="ru-RU" sz="1400" spc="-1" strike="noStrike">
                  <a:solidFill>
                    <a:srgbClr val="000000"/>
                  </a:solidFill>
                  <a:latin typeface="FreeMono"/>
                </a:rPr>
                <a:t>var y float64 = float64(x)</a:t>
              </a:r>
              <a:endParaRPr b="0" lang="ru-RU" sz="1400" spc="-1" strike="noStrike">
                <a:solidFill>
                  <a:srgbClr val="000000"/>
                </a:solidFill>
                <a:latin typeface="Arial"/>
              </a:endParaRPr>
            </a:p>
            <a:p>
              <a:r>
                <a:rPr b="1" lang="ru-RU" sz="1400" spc="-1" strike="noStrike">
                  <a:solidFill>
                    <a:srgbClr val="000000"/>
                  </a:solidFill>
                  <a:latin typeface="FreeMono"/>
                </a:rPr>
                <a:t>fmt.Print(y) // 57</a:t>
              </a:r>
              <a:endParaRPr b="0" lang="ru-RU" sz="1400" spc="-1" strike="noStrike">
                <a:solidFill>
                  <a:srgbClr val="000000"/>
                </a:solidFill>
                <a:latin typeface="Arial"/>
              </a:endParaRPr>
            </a:p>
            <a:p>
              <a:r>
                <a:rPr b="1" lang="ru-RU" sz="1400" spc="-1" strike="noStrike">
                  <a:solidFill>
                    <a:srgbClr val="000000"/>
                  </a:solidFill>
                  <a:latin typeface="FreeMono"/>
                </a:rPr>
                <a:t>var f float64 = 56.231</a:t>
              </a:r>
              <a:endParaRPr b="0" lang="ru-RU" sz="1400" spc="-1" strike="noStrike">
                <a:solidFill>
                  <a:srgbClr val="000000"/>
                </a:solidFill>
                <a:latin typeface="Arial"/>
              </a:endParaRPr>
            </a:p>
            <a:p>
              <a:r>
                <a:rPr b="1" lang="ru-RU" sz="1400" spc="-1" strike="noStrike">
                  <a:solidFill>
                    <a:srgbClr val="000000"/>
                  </a:solidFill>
                  <a:latin typeface="FreeMono"/>
                </a:rPr>
                <a:t>var i int = int(f)</a:t>
              </a:r>
              <a:endParaRPr b="0" lang="ru-RU" sz="1400" spc="-1" strike="noStrike">
                <a:solidFill>
                  <a:srgbClr val="000000"/>
                </a:solidFill>
                <a:latin typeface="Arial"/>
              </a:endParaRPr>
            </a:p>
            <a:p>
              <a:r>
                <a:rPr b="1" lang="ru-RU" sz="1400" spc="-1" strike="noStrike">
                  <a:solidFill>
                    <a:srgbClr val="000000"/>
                  </a:solidFill>
                  <a:latin typeface="FreeMono"/>
                </a:rPr>
                <a:t>fmt.Println(f) // 56.231</a:t>
              </a:r>
              <a:endParaRPr b="0" lang="ru-RU" sz="1400" spc="-1" strike="noStrike">
                <a:solidFill>
                  <a:srgbClr val="000000"/>
                </a:solidFill>
                <a:latin typeface="Arial"/>
              </a:endParaRPr>
            </a:p>
            <a:p>
              <a:r>
                <a:rPr b="1" lang="ru-RU" sz="1400" spc="-1" strike="noStrike">
                  <a:solidFill>
                    <a:srgbClr val="000000"/>
                  </a:solidFill>
                  <a:latin typeface="FreeMono"/>
                </a:rPr>
                <a:t>fmt.Println(i) // 56</a:t>
              </a:r>
              <a:endParaRPr b="0" lang="ru-RU" sz="1400" spc="-1" strike="noStrike">
                <a:solidFill>
                  <a:srgbClr val="000000"/>
                </a:solidFill>
                <a:latin typeface="Arial"/>
              </a:endParaRPr>
            </a:p>
            <a:p>
              <a:r>
                <a:rPr b="1" lang="ru-RU" sz="1400" spc="-1" strike="noStrike">
                  <a:solidFill>
                    <a:srgbClr val="000000"/>
                  </a:solidFill>
                  <a:latin typeface="FreeMono"/>
                </a:rPr>
                <a:t>a := 5.0 / 2</a:t>
              </a:r>
              <a:endParaRPr b="0" lang="ru-RU" sz="1400" spc="-1" strike="noStrike">
                <a:solidFill>
                  <a:srgbClr val="000000"/>
                </a:solidFill>
                <a:latin typeface="Arial"/>
              </a:endParaRPr>
            </a:p>
            <a:p>
              <a:r>
                <a:rPr b="1" lang="ru-RU" sz="1400" spc="-1" strike="noStrike">
                  <a:solidFill>
                    <a:srgbClr val="000000"/>
                  </a:solidFill>
                  <a:latin typeface="FreeMono"/>
                </a:rPr>
                <a:t>fmt.Println(a) //2.5</a:t>
              </a:r>
              <a:endParaRPr b="0" lang="ru-RU" sz="1400" spc="-1" strike="noStrike">
                <a:solidFill>
                  <a:srgbClr val="000000"/>
                </a:solidFill>
                <a:latin typeface="Arial"/>
              </a:endParaRPr>
            </a:p>
          </p:txBody>
        </p:sp>
        <p:sp>
          <p:nvSpPr>
            <p:cNvPr id="211" name=""/>
            <p:cNvSpPr txBox="1"/>
            <p:nvPr/>
          </p:nvSpPr>
          <p:spPr>
            <a:xfrm>
              <a:off x="4860000" y="1620000"/>
              <a:ext cx="1836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main282convfloat.go</a:t>
              </a:r>
              <a:endParaRPr b="0" lang="ru-RU" sz="1300" spc="-1" strike="noStrike">
                <a:solidFill>
                  <a:srgbClr val="000000"/>
                </a:solidFill>
                <a:latin typeface="Arial"/>
              </a:endParaRPr>
            </a:p>
          </p:txBody>
        </p:sp>
      </p:grpSp>
      <p:sp>
        <p:nvSpPr>
          <p:cNvPr id="212" name=""/>
          <p:cNvSpPr txBox="1"/>
          <p:nvPr/>
        </p:nvSpPr>
        <p:spPr>
          <a:xfrm>
            <a:off x="0" y="5323320"/>
            <a:ext cx="805680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https://www.geeksforgeeks.org/how-to-convert-int-data-type-to-float-in-golang/</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Конвертация строк в байты/rune</a:t>
            </a:r>
            <a:endParaRPr b="0" lang="ru-RU" sz="4400" spc="-1" strike="noStrike">
              <a:solidFill>
                <a:srgbClr val="000000"/>
              </a:solidFill>
              <a:latin typeface="Arial"/>
            </a:endParaRPr>
          </a:p>
        </p:txBody>
      </p:sp>
      <p:grpSp>
        <p:nvGrpSpPr>
          <p:cNvPr id="214" name=""/>
          <p:cNvGrpSpPr/>
          <p:nvPr/>
        </p:nvGrpSpPr>
        <p:grpSpPr>
          <a:xfrm>
            <a:off x="1440000" y="1620000"/>
            <a:ext cx="3780000" cy="3780000"/>
            <a:chOff x="1440000" y="1620000"/>
            <a:chExt cx="3780000" cy="3780000"/>
          </a:xfrm>
        </p:grpSpPr>
        <p:sp>
          <p:nvSpPr>
            <p:cNvPr id="215" name=""/>
            <p:cNvSpPr txBox="1"/>
            <p:nvPr/>
          </p:nvSpPr>
          <p:spPr>
            <a:xfrm>
              <a:off x="1440000" y="1620000"/>
              <a:ext cx="378000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a := "str"</a:t>
              </a:r>
              <a:endParaRPr b="0" lang="ru-RU" sz="1400" spc="-1" strike="noStrike">
                <a:solidFill>
                  <a:srgbClr val="000000"/>
                </a:solidFill>
                <a:latin typeface="Arial"/>
              </a:endParaRPr>
            </a:p>
            <a:p>
              <a:r>
                <a:rPr b="1" lang="ru-RU" sz="1400" spc="-1" strike="noStrike">
                  <a:solidFill>
                    <a:srgbClr val="000000"/>
                  </a:solidFill>
                  <a:latin typeface="FreeMono"/>
                </a:rPr>
                <a:t>b := []byte(a)</a:t>
              </a:r>
              <a:endParaRPr b="0" lang="ru-RU" sz="1400" spc="-1" strike="noStrike">
                <a:solidFill>
                  <a:srgbClr val="000000"/>
                </a:solidFill>
                <a:latin typeface="Arial"/>
              </a:endParaRPr>
            </a:p>
            <a:p>
              <a:r>
                <a:rPr b="1" lang="ru-RU" sz="1400" spc="-1" strike="noStrike">
                  <a:solidFill>
                    <a:srgbClr val="000000"/>
                  </a:solidFill>
                  <a:latin typeface="FreeMono"/>
                </a:rPr>
                <a:t>c := string(b)</a:t>
              </a:r>
              <a:endParaRPr b="0" lang="ru-RU" sz="1400" spc="-1" strike="noStrike">
                <a:solidFill>
                  <a:srgbClr val="000000"/>
                </a:solidFill>
                <a:latin typeface="Arial"/>
              </a:endParaRPr>
            </a:p>
            <a:p>
              <a:r>
                <a:rPr b="1" lang="ru-RU" sz="1400" spc="-1" strike="noStrike">
                  <a:solidFill>
                    <a:srgbClr val="000000"/>
                  </a:solidFill>
                  <a:latin typeface="FreeMono"/>
                </a:rPr>
                <a:t>fmt.Println(a) // str</a:t>
              </a:r>
              <a:endParaRPr b="0" lang="ru-RU" sz="1400" spc="-1" strike="noStrike">
                <a:solidFill>
                  <a:srgbClr val="000000"/>
                </a:solidFill>
                <a:latin typeface="Arial"/>
              </a:endParaRPr>
            </a:p>
            <a:p>
              <a:r>
                <a:rPr b="1" lang="ru-RU" sz="1400" spc="-1" strike="noStrike">
                  <a:solidFill>
                    <a:srgbClr val="000000"/>
                  </a:solidFill>
                  <a:latin typeface="FreeMono"/>
                </a:rPr>
                <a:t>fmt.Println(b) // [115 116 114] - побайтовый срез</a:t>
              </a:r>
              <a:endParaRPr b="0" lang="ru-RU" sz="1400" spc="-1" strike="noStrike">
                <a:solidFill>
                  <a:srgbClr val="000000"/>
                </a:solidFill>
                <a:latin typeface="Arial"/>
              </a:endParaRPr>
            </a:p>
            <a:p>
              <a:r>
                <a:rPr b="1" lang="ru-RU" sz="1400" spc="-1" strike="noStrike">
                  <a:solidFill>
                    <a:srgbClr val="000000"/>
                  </a:solidFill>
                  <a:latin typeface="FreeMono"/>
                </a:rPr>
                <a:t>fmt.Println(c) // str</a:t>
              </a:r>
              <a:endParaRPr b="0" lang="ru-RU" sz="14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16" name=""/>
            <p:cNvSpPr txBox="1"/>
            <p:nvPr/>
          </p:nvSpPr>
          <p:spPr>
            <a:xfrm>
              <a:off x="331128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main283strings.go</a:t>
              </a:r>
              <a:endParaRPr b="0" lang="ru-RU" sz="1300" spc="-1" strike="noStrike">
                <a:solidFill>
                  <a:srgbClr val="000000"/>
                </a:solidFill>
                <a:latin typeface="Arial"/>
              </a:endParaRPr>
            </a:p>
          </p:txBody>
        </p:sp>
      </p:grpSp>
      <p:grpSp>
        <p:nvGrpSpPr>
          <p:cNvPr id="217" name=""/>
          <p:cNvGrpSpPr/>
          <p:nvPr/>
        </p:nvGrpSpPr>
        <p:grpSpPr>
          <a:xfrm>
            <a:off x="6120000" y="1620000"/>
            <a:ext cx="3780000" cy="3780000"/>
            <a:chOff x="6120000" y="1620000"/>
            <a:chExt cx="3780000" cy="3780000"/>
          </a:xfrm>
        </p:grpSpPr>
        <p:sp>
          <p:nvSpPr>
            <p:cNvPr id="218" name=""/>
            <p:cNvSpPr txBox="1"/>
            <p:nvPr/>
          </p:nvSpPr>
          <p:spPr>
            <a:xfrm>
              <a:off x="6120000" y="1620000"/>
              <a:ext cx="378000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a := "строка"</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b := []rune(a) // срез рун</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c := string(b)</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fmt.Println(a) // строка</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fmt.Println(b) // [1089 1090 1088 1086 1082 1072] - срез рун</a:t>
              </a:r>
              <a:endParaRPr b="0" lang="ru-RU" sz="1400" spc="-1" strike="noStrike">
                <a:solidFill>
                  <a:srgbClr val="000000"/>
                </a:solidFill>
                <a:latin typeface="Arial"/>
              </a:endParaRPr>
            </a:p>
            <a:p>
              <a:r>
                <a:rPr b="1" lang="ru-RU" sz="1400" spc="-1" strike="noStrike">
                  <a:solidFill>
                    <a:srgbClr val="000000"/>
                  </a:solidFill>
                  <a:latin typeface="FreeMono"/>
                </a:rPr>
                <a:t>   </a:t>
              </a:r>
              <a:r>
                <a:rPr b="1" lang="ru-RU" sz="1400" spc="-1" strike="noStrike">
                  <a:solidFill>
                    <a:srgbClr val="000000"/>
                  </a:solidFill>
                  <a:latin typeface="FreeMono"/>
                </a:rPr>
                <a:t>fmt.Println(c) // строка</a:t>
              </a:r>
              <a:endParaRPr b="0" lang="ru-RU" sz="14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19" name=""/>
            <p:cNvSpPr txBox="1"/>
            <p:nvPr/>
          </p:nvSpPr>
          <p:spPr>
            <a:xfrm>
              <a:off x="799128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main284strings.go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Конвертация в строки</a:t>
            </a:r>
            <a:endParaRPr b="0" lang="ru-RU" sz="4400" spc="-1" strike="noStrike">
              <a:solidFill>
                <a:srgbClr val="000000"/>
              </a:solidFill>
              <a:latin typeface="Arial"/>
            </a:endParaRPr>
          </a:p>
        </p:txBody>
      </p:sp>
      <p:grpSp>
        <p:nvGrpSpPr>
          <p:cNvPr id="221" name=""/>
          <p:cNvGrpSpPr/>
          <p:nvPr/>
        </p:nvGrpSpPr>
        <p:grpSpPr>
          <a:xfrm>
            <a:off x="1439640" y="1620000"/>
            <a:ext cx="3780000" cy="3780000"/>
            <a:chOff x="1439640" y="1620000"/>
            <a:chExt cx="3780000" cy="3780000"/>
          </a:xfrm>
        </p:grpSpPr>
        <p:sp>
          <p:nvSpPr>
            <p:cNvPr id="222" name=""/>
            <p:cNvSpPr txBox="1"/>
            <p:nvPr/>
          </p:nvSpPr>
          <p:spPr>
            <a:xfrm>
              <a:off x="1439640" y="1620000"/>
              <a:ext cx="3780000" cy="3780000"/>
            </a:xfrm>
            <a:prstGeom prst="rect">
              <a:avLst/>
            </a:prstGeom>
            <a:solidFill>
              <a:srgbClr val="eeeeee"/>
            </a:solidFill>
            <a:ln cap="rnd" w="0">
              <a:solidFill>
                <a:srgbClr val="3465a4"/>
              </a:solidFill>
              <a:prstDash val="lgDash"/>
            </a:ln>
          </p:spPr>
          <p:txBody>
            <a:bodyPr lIns="0" rIns="0" tIns="0" bIns="0" anchor="t">
              <a:normAutofit fontScale="92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a := strconv.Itoa(2023) // int -&gt; string</a:t>
              </a:r>
              <a:endParaRPr b="0" lang="ru-RU" sz="1200" spc="-1" strike="noStrike">
                <a:solidFill>
                  <a:srgbClr val="000000"/>
                </a:solidFill>
                <a:latin typeface="Arial"/>
              </a:endParaRPr>
            </a:p>
            <a:p>
              <a:r>
                <a:rPr b="1" lang="ru-RU" sz="1200" spc="-1" strike="noStrike">
                  <a:solidFill>
                    <a:srgbClr val="000000"/>
                  </a:solidFill>
                  <a:latin typeface="FreeMono"/>
                </a:rPr>
                <a:t>fmt.Printf("%T \n", a) // тип - string</a:t>
              </a:r>
              <a:endParaRPr b="0" lang="ru-RU" sz="1200" spc="-1" strike="noStrike">
                <a:solidFill>
                  <a:srgbClr val="000000"/>
                </a:solidFill>
                <a:latin typeface="Arial"/>
              </a:endParaRPr>
            </a:p>
            <a:p>
              <a:r>
                <a:rPr b="1" lang="ru-RU" sz="1200" spc="-1" strike="noStrike">
                  <a:solidFill>
                    <a:srgbClr val="000000"/>
                  </a:solidFill>
                  <a:latin typeface="FreeMono"/>
                </a:rPr>
                <a:t>fmt.Println(a) // 2023</a:t>
              </a:r>
              <a:endParaRPr b="0" lang="ru-RU" sz="1200" spc="-1" strike="noStrike">
                <a:solidFill>
                  <a:srgbClr val="000000"/>
                </a:solidFill>
                <a:latin typeface="Arial"/>
              </a:endParaRPr>
            </a:p>
            <a:p>
              <a:r>
                <a:rPr b="1" lang="ru-RU" sz="1200" spc="-1" strike="noStrike">
                  <a:solidFill>
                    <a:srgbClr val="000000"/>
                  </a:solidFill>
                  <a:latin typeface="FreeMono"/>
                </a:rPr>
                <a:t>// ПРИМЕР</a:t>
              </a:r>
              <a:endParaRPr b="0" lang="ru-RU" sz="1200" spc="-1" strike="noStrike">
                <a:solidFill>
                  <a:srgbClr val="000000"/>
                </a:solidFill>
                <a:latin typeface="Arial"/>
              </a:endParaRPr>
            </a:p>
            <a:p>
              <a:r>
                <a:rPr b="1" lang="ru-RU" sz="1400" spc="-1" strike="noStrike">
                  <a:solidFill>
                    <a:srgbClr val="000000"/>
                  </a:solidFill>
                  <a:latin typeface="FreeMono"/>
                </a:rPr>
                <a:t>user := "ученик"</a:t>
              </a:r>
              <a:endParaRPr b="0" lang="ru-RU" sz="1400" spc="-1" strike="noStrike">
                <a:solidFill>
                  <a:srgbClr val="000000"/>
                </a:solidFill>
                <a:latin typeface="Arial"/>
              </a:endParaRPr>
            </a:p>
            <a:p>
              <a:r>
                <a:rPr b="1" lang="ru-RU" sz="1400" spc="-1" strike="noStrike">
                  <a:solidFill>
                    <a:srgbClr val="000000"/>
                  </a:solidFill>
                  <a:latin typeface="FreeMono"/>
                </a:rPr>
                <a:t>code := 115</a:t>
              </a:r>
              <a:endParaRPr b="0" lang="ru-RU" sz="1400" spc="-1" strike="noStrike">
                <a:solidFill>
                  <a:srgbClr val="000000"/>
                </a:solidFill>
                <a:latin typeface="Arial"/>
              </a:endParaRPr>
            </a:p>
            <a:p>
              <a:r>
                <a:rPr b="1" lang="ru-RU" sz="1400" spc="-1" strike="noStrike">
                  <a:solidFill>
                    <a:srgbClr val="000000"/>
                  </a:solidFill>
                  <a:latin typeface="FreeMono"/>
                </a:rPr>
                <a:t>fmt.Println("Пользователю, " + user + " назначен код " + strconv.Itoa(code))</a:t>
              </a:r>
              <a:endParaRPr b="0" lang="ru-RU" sz="1400" spc="-1" strike="noStrike">
                <a:solidFill>
                  <a:srgbClr val="000000"/>
                </a:solidFill>
                <a:latin typeface="Arial"/>
              </a:endParaRPr>
            </a:p>
            <a:p>
              <a:endParaRPr b="0" lang="ru-RU" sz="14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23" name=""/>
            <p:cNvSpPr txBox="1"/>
            <p:nvPr/>
          </p:nvSpPr>
          <p:spPr>
            <a:xfrm>
              <a:off x="331092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main285convstrings.go</a:t>
              </a:r>
              <a:endParaRPr b="0" lang="ru-RU" sz="1300" spc="-1" strike="noStrike">
                <a:solidFill>
                  <a:srgbClr val="000000"/>
                </a:solidFill>
                <a:latin typeface="Arial"/>
              </a:endParaRPr>
            </a:p>
          </p:txBody>
        </p:sp>
      </p:grpSp>
      <p:grpSp>
        <p:nvGrpSpPr>
          <p:cNvPr id="224" name=""/>
          <p:cNvGrpSpPr/>
          <p:nvPr/>
        </p:nvGrpSpPr>
        <p:grpSpPr>
          <a:xfrm>
            <a:off x="5400000" y="1620000"/>
            <a:ext cx="3780000" cy="3780000"/>
            <a:chOff x="5400000" y="1620000"/>
            <a:chExt cx="3780000" cy="3780000"/>
          </a:xfrm>
        </p:grpSpPr>
        <p:sp>
          <p:nvSpPr>
            <p:cNvPr id="225" name=""/>
            <p:cNvSpPr txBox="1"/>
            <p:nvPr/>
          </p:nvSpPr>
          <p:spPr>
            <a:xfrm>
              <a:off x="5400000" y="1620000"/>
              <a:ext cx="3780000" cy="3780000"/>
            </a:xfrm>
            <a:prstGeom prst="rect">
              <a:avLst/>
            </a:prstGeom>
            <a:solidFill>
              <a:srgbClr val="eeeeee"/>
            </a:solidFill>
            <a:ln cap="rnd" w="0">
              <a:solidFill>
                <a:srgbClr val="3465a4"/>
              </a:solidFill>
              <a:prstDash val="lgDash"/>
            </a:ln>
          </p:spPr>
          <p:txBody>
            <a:bodyPr lIns="0" rIns="0" tIns="0" bIns="0" anchor="t">
              <a:normAutofit fontScale="92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'0x' означает что число в шестнадцатеричной системе счисления</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 int64 = 0xB // 'B' в шестнадцатеричной это 11 в десятичной системе</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fmt.Println(strconv.FormatInt(a, 10)) // 11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fmt.Println(strconv.FormatInt(a, 16)) // b</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b uint64 = 10101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 := strconv.FormatUint(b,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fmt.Println(res) // 10101</a:t>
              </a:r>
              <a:endParaRPr b="0" lang="ru-RU" sz="12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26" name=""/>
            <p:cNvSpPr txBox="1"/>
            <p:nvPr/>
          </p:nvSpPr>
          <p:spPr>
            <a:xfrm>
              <a:off x="727128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main286formatint.go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Конвертация чисел с плавающей запятой в строку </a:t>
            </a:r>
            <a:endParaRPr b="0" lang="ru-RU" sz="3200" spc="-1" strike="noStrike">
              <a:solidFill>
                <a:srgbClr val="000000"/>
              </a:solidFill>
              <a:latin typeface="Arial"/>
            </a:endParaRPr>
          </a:p>
        </p:txBody>
      </p:sp>
      <p:grpSp>
        <p:nvGrpSpPr>
          <p:cNvPr id="228" name=""/>
          <p:cNvGrpSpPr/>
          <p:nvPr/>
        </p:nvGrpSpPr>
        <p:grpSpPr>
          <a:xfrm>
            <a:off x="1439640" y="1620000"/>
            <a:ext cx="3780000" cy="3780000"/>
            <a:chOff x="1439640" y="1620000"/>
            <a:chExt cx="3780000" cy="3780000"/>
          </a:xfrm>
        </p:grpSpPr>
        <p:sp>
          <p:nvSpPr>
            <p:cNvPr id="229" name=""/>
            <p:cNvSpPr txBox="1"/>
            <p:nvPr/>
          </p:nvSpPr>
          <p:spPr>
            <a:xfrm>
              <a:off x="1439640" y="1620000"/>
              <a:ext cx="3780000" cy="3780000"/>
            </a:xfrm>
            <a:prstGeom prst="rect">
              <a:avLst/>
            </a:prstGeom>
            <a:solidFill>
              <a:srgbClr val="eeeeee"/>
            </a:solidFill>
            <a:ln cap="rnd" w="0">
              <a:solidFill>
                <a:srgbClr val="3465a4"/>
              </a:solidFill>
              <a:prstDash val="lgDash"/>
            </a:ln>
          </p:spPr>
          <p:txBody>
            <a:bodyPr lIns="0" rIns="0" tIns="0" bIns="0" anchor="t">
              <a:normAutofit fontScale="50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var a float64 = 1.0123456789</a:t>
              </a:r>
              <a:endParaRPr b="0" lang="ru-RU" sz="1200" spc="-1" strike="noStrike">
                <a:solidFill>
                  <a:srgbClr val="000000"/>
                </a:solidFill>
                <a:latin typeface="Arial"/>
              </a:endParaRPr>
            </a:p>
            <a:p>
              <a:r>
                <a:rPr b="1" lang="ru-RU" sz="1200" spc="-1" strike="noStrike">
                  <a:solidFill>
                    <a:srgbClr val="000000"/>
                  </a:solidFill>
                  <a:latin typeface="FreeMono"/>
                </a:rPr>
                <a:t>// 1 параметр - число для конвертации, fmt — форматирование, prec - точность (кол-во знаков после запятой), bitSize - 32 или 64 (32 для float32, 64 для float64)</a:t>
              </a:r>
              <a:endParaRPr b="0" lang="ru-RU" sz="1200" spc="-1" strike="noStrike">
                <a:solidFill>
                  <a:srgbClr val="000000"/>
                </a:solidFill>
                <a:latin typeface="Arial"/>
              </a:endParaRPr>
            </a:p>
            <a:p>
              <a:r>
                <a:rPr b="1" lang="ru-RU" sz="1200" spc="-1" strike="noStrike">
                  <a:solidFill>
                    <a:srgbClr val="000000"/>
                  </a:solidFill>
                  <a:latin typeface="FreeMono"/>
                </a:rPr>
                <a:t>fmt.Println(strconv.FormatFloat(a, 'f', 2, 64)) // 1.01</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если мы хотим учесть все цифры после запятой, то можем в prec передать -1</a:t>
              </a:r>
              <a:endParaRPr b="0" lang="ru-RU" sz="1200" spc="-1" strike="noStrike">
                <a:solidFill>
                  <a:srgbClr val="000000"/>
                </a:solidFill>
                <a:latin typeface="Arial"/>
              </a:endParaRPr>
            </a:p>
            <a:p>
              <a:r>
                <a:rPr b="1" lang="ru-RU" sz="1200" spc="-1" strike="noStrike">
                  <a:solidFill>
                    <a:srgbClr val="000000"/>
                  </a:solidFill>
                  <a:latin typeface="FreeMono"/>
                </a:rPr>
                <a:t>fmt.Println(strconv.FormatFloat(a, 'f', -1, 64)) // 1.0123456789</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Возможные форматы fmt:</a:t>
              </a:r>
              <a:endParaRPr b="0" lang="ru-RU" sz="1200" spc="-1" strike="noStrike">
                <a:solidFill>
                  <a:srgbClr val="000000"/>
                </a:solidFill>
                <a:latin typeface="Arial"/>
              </a:endParaRPr>
            </a:p>
            <a:p>
              <a:r>
                <a:rPr b="1" lang="ru-RU" sz="1200" spc="-1" strike="noStrike">
                  <a:solidFill>
                    <a:srgbClr val="000000"/>
                  </a:solidFill>
                  <a:latin typeface="FreeMono"/>
                </a:rPr>
                <a:t>// 'f' (-ddd.dddd, no exponent),</a:t>
              </a:r>
              <a:endParaRPr b="0" lang="ru-RU" sz="1200" spc="-1" strike="noStrike">
                <a:solidFill>
                  <a:srgbClr val="000000"/>
                </a:solidFill>
                <a:latin typeface="Arial"/>
              </a:endParaRPr>
            </a:p>
            <a:p>
              <a:r>
                <a:rPr b="1" lang="ru-RU" sz="1200" spc="-1" strike="noStrike">
                  <a:solidFill>
                    <a:srgbClr val="000000"/>
                  </a:solidFill>
                  <a:latin typeface="FreeMono"/>
                </a:rPr>
                <a:t>// 'b' (-ddddp±ddd, a binary exponent),</a:t>
              </a:r>
              <a:endParaRPr b="0" lang="ru-RU" sz="1200" spc="-1" strike="noStrike">
                <a:solidFill>
                  <a:srgbClr val="000000"/>
                </a:solidFill>
                <a:latin typeface="Arial"/>
              </a:endParaRPr>
            </a:p>
            <a:p>
              <a:r>
                <a:rPr b="1" lang="ru-RU" sz="1200" spc="-1" strike="noStrike">
                  <a:solidFill>
                    <a:srgbClr val="000000"/>
                  </a:solidFill>
                  <a:latin typeface="FreeMono"/>
                </a:rPr>
                <a:t>// 'e' (-d.dddde±dd, a decimal exponent),</a:t>
              </a:r>
              <a:endParaRPr b="0" lang="ru-RU" sz="1200" spc="-1" strike="noStrike">
                <a:solidFill>
                  <a:srgbClr val="000000"/>
                </a:solidFill>
                <a:latin typeface="Arial"/>
              </a:endParaRPr>
            </a:p>
            <a:p>
              <a:r>
                <a:rPr b="1" lang="ru-RU" sz="1200" spc="-1" strike="noStrike">
                  <a:solidFill>
                    <a:srgbClr val="000000"/>
                  </a:solidFill>
                  <a:latin typeface="FreeMono"/>
                </a:rPr>
                <a:t>// 'E' (-d.ddddE±dd, a decimal exponent),</a:t>
              </a:r>
              <a:endParaRPr b="0" lang="ru-RU" sz="1200" spc="-1" strike="noStrike">
                <a:solidFill>
                  <a:srgbClr val="000000"/>
                </a:solidFill>
                <a:latin typeface="Arial"/>
              </a:endParaRPr>
            </a:p>
            <a:p>
              <a:r>
                <a:rPr b="1" lang="ru-RU" sz="1200" spc="-1" strike="noStrike">
                  <a:solidFill>
                    <a:srgbClr val="000000"/>
                  </a:solidFill>
                  <a:latin typeface="FreeMono"/>
                </a:rPr>
                <a:t>// 'g' ('e' for large exponents, 'f' otherwise),</a:t>
              </a:r>
              <a:endParaRPr b="0" lang="ru-RU" sz="1200" spc="-1" strike="noStrike">
                <a:solidFill>
                  <a:srgbClr val="000000"/>
                </a:solidFill>
                <a:latin typeface="Arial"/>
              </a:endParaRPr>
            </a:p>
            <a:p>
              <a:r>
                <a:rPr b="1" lang="ru-RU" sz="1200" spc="-1" strike="noStrike">
                  <a:solidFill>
                    <a:srgbClr val="000000"/>
                  </a:solidFill>
                  <a:latin typeface="FreeMono"/>
                </a:rPr>
                <a:t>// 'G' ('E' for large exponents, 'f' otherwise),</a:t>
              </a:r>
              <a:endParaRPr b="0" lang="ru-RU" sz="1200" spc="-1" strike="noStrike">
                <a:solidFill>
                  <a:srgbClr val="000000"/>
                </a:solidFill>
                <a:latin typeface="Arial"/>
              </a:endParaRPr>
            </a:p>
            <a:p>
              <a:r>
                <a:rPr b="1" lang="ru-RU" sz="1200" spc="-1" strike="noStrike">
                  <a:solidFill>
                    <a:srgbClr val="000000"/>
                  </a:solidFill>
                  <a:latin typeface="FreeMono"/>
                </a:rPr>
                <a:t>// 'x' (-0xd.ddddp±ddd, a hexadecimal fraction and binary exponent), or</a:t>
              </a:r>
              <a:endParaRPr b="0" lang="ru-RU" sz="1200" spc="-1" strike="noStrike">
                <a:solidFill>
                  <a:srgbClr val="000000"/>
                </a:solidFill>
                <a:latin typeface="Arial"/>
              </a:endParaRPr>
            </a:p>
            <a:p>
              <a:r>
                <a:rPr b="1" lang="ru-RU" sz="1200" spc="-1" strike="noStrike">
                  <a:solidFill>
                    <a:srgbClr val="000000"/>
                  </a:solidFill>
                  <a:latin typeface="FreeMono"/>
                </a:rPr>
                <a:t>// 'X' (-0Xd.ddddP±ddd, a hexadecimal fraction and binary exponent).</a:t>
              </a:r>
              <a:endParaRPr b="0" lang="ru-RU" sz="1200" spc="-1" strike="noStrike">
                <a:solidFill>
                  <a:srgbClr val="000000"/>
                </a:solidFill>
                <a:latin typeface="Arial"/>
              </a:endParaRPr>
            </a:p>
            <a:p>
              <a:r>
                <a:rPr b="1" lang="ru-RU" sz="1200" spc="-1" strike="noStrike">
                  <a:solidFill>
                    <a:srgbClr val="000000"/>
                  </a:solidFill>
                  <a:latin typeface="FreeMono"/>
                </a:rPr>
                <a:t>var b float64 = 2222 * 1023 * 245 * 2 * 52</a:t>
              </a:r>
              <a:endParaRPr b="0" lang="ru-RU" sz="1200" spc="-1" strike="noStrike">
                <a:solidFill>
                  <a:srgbClr val="000000"/>
                </a:solidFill>
                <a:latin typeface="Arial"/>
              </a:endParaRPr>
            </a:p>
            <a:p>
              <a:r>
                <a:rPr b="1" lang="ru-RU" sz="1200" spc="-1" strike="noStrike">
                  <a:solidFill>
                    <a:srgbClr val="000000"/>
                  </a:solidFill>
                  <a:latin typeface="FreeMono"/>
                </a:rPr>
                <a:t>fmt.Println(strconv.FormatFloat(b, 'e', -1, 64)) // 5.791874088e+10</a:t>
              </a:r>
              <a:endParaRPr b="0" lang="ru-RU" sz="12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30" name=""/>
            <p:cNvSpPr txBox="1"/>
            <p:nvPr/>
          </p:nvSpPr>
          <p:spPr>
            <a:xfrm>
              <a:off x="331092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main287convfloat.go</a:t>
              </a:r>
              <a:endParaRPr b="0" lang="ru-RU" sz="1300" spc="-1" strike="noStrike">
                <a:solidFill>
                  <a:srgbClr val="000000"/>
                </a:solidFill>
                <a:latin typeface="Arial"/>
              </a:endParaRPr>
            </a:p>
          </p:txBody>
        </p:sp>
      </p:grpSp>
      <p:grpSp>
        <p:nvGrpSpPr>
          <p:cNvPr id="231" name=""/>
          <p:cNvGrpSpPr/>
          <p:nvPr/>
        </p:nvGrpSpPr>
        <p:grpSpPr>
          <a:xfrm>
            <a:off x="5400000" y="1620000"/>
            <a:ext cx="3780000" cy="3780000"/>
            <a:chOff x="5400000" y="1620000"/>
            <a:chExt cx="3780000" cy="3780000"/>
          </a:xfrm>
        </p:grpSpPr>
        <p:sp>
          <p:nvSpPr>
            <p:cNvPr id="232" name=""/>
            <p:cNvSpPr txBox="1"/>
            <p:nvPr/>
          </p:nvSpPr>
          <p:spPr>
            <a:xfrm>
              <a:off x="5400000" y="1620000"/>
              <a:ext cx="378000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fmt.Println(fmt.Sprint(20.19)) // Краткая форма</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 := 20.20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fmt.Println(fmt.Sprintf("%f", a)) // Полная форма</a:t>
              </a:r>
              <a:endParaRPr b="0" lang="ru-RU" sz="12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33" name=""/>
            <p:cNvSpPr txBox="1"/>
            <p:nvPr/>
          </p:nvSpPr>
          <p:spPr>
            <a:xfrm>
              <a:off x="7271280" y="1620000"/>
              <a:ext cx="19087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main288sprint.go</a:t>
              </a:r>
              <a:endParaRPr b="0" lang="ru-RU" sz="1300" spc="-1" strike="noStrike">
                <a:solidFill>
                  <a:srgbClr val="000000"/>
                </a:solidFill>
                <a:latin typeface="Arial"/>
              </a:endParaRPr>
            </a:p>
          </p:txBody>
        </p:sp>
      </p:grpSp>
      <p:sp>
        <p:nvSpPr>
          <p:cNvPr id="234" name=""/>
          <p:cNvSpPr txBox="1"/>
          <p:nvPr/>
        </p:nvSpPr>
        <p:spPr>
          <a:xfrm>
            <a:off x="-20880" y="5323320"/>
            <a:ext cx="63208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https://yourbasic.org/golang/fmt-printf-reference-cheat-sheet/</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Конвертация string в bool</a:t>
            </a:r>
            <a:endParaRPr b="0" lang="ru-RU" sz="4400" spc="-1" strike="noStrike">
              <a:solidFill>
                <a:srgbClr val="000000"/>
              </a:solidFill>
              <a:latin typeface="Arial"/>
            </a:endParaRPr>
          </a:p>
        </p:txBody>
      </p:sp>
      <p:grpSp>
        <p:nvGrpSpPr>
          <p:cNvPr id="236" name=""/>
          <p:cNvGrpSpPr/>
          <p:nvPr/>
        </p:nvGrpSpPr>
        <p:grpSpPr>
          <a:xfrm>
            <a:off x="2340000" y="1620000"/>
            <a:ext cx="6838560" cy="3780000"/>
            <a:chOff x="2340000" y="1620000"/>
            <a:chExt cx="6838560" cy="3780000"/>
          </a:xfrm>
        </p:grpSpPr>
        <p:sp>
          <p:nvSpPr>
            <p:cNvPr id="237" name=""/>
            <p:cNvSpPr txBox="1"/>
            <p:nvPr/>
          </p:nvSpPr>
          <p:spPr>
            <a:xfrm>
              <a:off x="2340000" y="1620000"/>
              <a:ext cx="683856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s := "true"</a:t>
              </a:r>
              <a:endParaRPr b="0" lang="ru-RU" sz="1200" spc="-1" strike="noStrike">
                <a:solidFill>
                  <a:srgbClr val="000000"/>
                </a:solidFill>
                <a:latin typeface="Arial"/>
              </a:endParaRPr>
            </a:p>
            <a:p>
              <a:r>
                <a:rPr b="1" lang="ru-RU" sz="1200" spc="-1" strike="noStrike">
                  <a:solidFill>
                    <a:srgbClr val="000000"/>
                  </a:solidFill>
                  <a:latin typeface="FreeMono"/>
                </a:rPr>
                <a:t>res, err := strconv.ParseBool(s)</a:t>
              </a:r>
              <a:endParaRPr b="0" lang="ru-RU" sz="1200" spc="-1" strike="noStrike">
                <a:solidFill>
                  <a:srgbClr val="000000"/>
                </a:solidFill>
                <a:latin typeface="Arial"/>
              </a:endParaRPr>
            </a:p>
            <a:p>
              <a:r>
                <a:rPr b="1" lang="ru-RU" sz="1200" spc="-1" strike="noStrike">
                  <a:solidFill>
                    <a:srgbClr val="000000"/>
                  </a:solidFill>
                  <a:latin typeface="FreeMono"/>
                </a:rPr>
                <a:t>if err != nil { // не забываем проверить ошибку</a:t>
              </a:r>
              <a:endParaRPr b="0" lang="ru-RU" sz="1200" spc="-1" strike="noStrike">
                <a:solidFill>
                  <a:srgbClr val="000000"/>
                </a:solidFill>
                <a:latin typeface="Arial"/>
              </a:endParaRPr>
            </a:p>
            <a:p>
              <a:r>
                <a:rPr b="1" lang="ru-RU" sz="1200" spc="-1" strike="noStrike">
                  <a:solidFill>
                    <a:srgbClr val="000000"/>
                  </a:solidFill>
                  <a:latin typeface="FreeMono"/>
                </a:rPr>
                <a:t>panic(err)</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fmt.Println(res)      // true</a:t>
              </a:r>
              <a:endParaRPr b="0" lang="ru-RU" sz="1200" spc="-1" strike="noStrike">
                <a:solidFill>
                  <a:srgbClr val="000000"/>
                </a:solidFill>
                <a:latin typeface="Arial"/>
              </a:endParaRPr>
            </a:p>
            <a:p>
              <a:r>
                <a:rPr b="1" lang="ru-RU" sz="1200" spc="-1" strike="noStrike">
                  <a:solidFill>
                    <a:srgbClr val="000000"/>
                  </a:solidFill>
                  <a:latin typeface="FreeMono"/>
                </a:rPr>
                <a:t>fmt.Printf("%T", res)  // bool</a:t>
              </a:r>
              <a:endParaRPr b="0" lang="ru-RU" sz="1200" spc="-1" strike="noStrike">
                <a:solidFill>
                  <a:srgbClr val="000000"/>
                </a:solidFill>
                <a:latin typeface="Arial"/>
              </a:endParaRPr>
            </a:p>
            <a:p>
              <a:r>
                <a:rPr b="1" lang="ru-RU" sz="1400" spc="-1" strike="noStrike">
                  <a:solidFill>
                    <a:srgbClr val="000000"/>
                  </a:solidFill>
                  <a:latin typeface="FreeMono"/>
                </a:rPr>
                <a:t>}</a:t>
              </a:r>
              <a:endParaRPr b="0" lang="ru-RU" sz="1400" spc="-1" strike="noStrike">
                <a:solidFill>
                  <a:srgbClr val="000000"/>
                </a:solidFill>
                <a:latin typeface="Arial"/>
              </a:endParaRPr>
            </a:p>
          </p:txBody>
        </p:sp>
        <p:sp>
          <p:nvSpPr>
            <p:cNvPr id="238" name=""/>
            <p:cNvSpPr txBox="1"/>
            <p:nvPr/>
          </p:nvSpPr>
          <p:spPr>
            <a:xfrm>
              <a:off x="5725440" y="1620000"/>
              <a:ext cx="345312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main289convbool.go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9.</a:t>
            </a:r>
            <a:r>
              <a:rPr b="0" lang="ru-RU" sz="4400" spc="-1" strike="noStrike">
                <a:solidFill>
                  <a:srgbClr val="000000"/>
                </a:solidFill>
                <a:latin typeface="Arial"/>
                <a:hlinkClick r:id="rId1"/>
              </a:rPr>
              <a:t>Списки</a:t>
            </a:r>
            <a:endParaRPr b="0" lang="ru-RU" sz="4400" spc="-1" strike="noStrike">
              <a:solidFill>
                <a:srgbClr val="000000"/>
              </a:solidFill>
              <a:latin typeface="Arial"/>
            </a:endParaRPr>
          </a:p>
        </p:txBody>
      </p:sp>
      <p:sp>
        <p:nvSpPr>
          <p:cNvPr id="240" name="PlaceHolder 2"/>
          <p:cNvSpPr>
            <a:spLocks noGrp="1"/>
          </p:cNvSpPr>
          <p:nvPr>
            <p:ph/>
          </p:nvPr>
        </p:nvSpPr>
        <p:spPr>
          <a:xfrm>
            <a:off x="1440000" y="1620000"/>
            <a:ext cx="8460000" cy="2340000"/>
          </a:xfrm>
          <a:prstGeom prst="rect">
            <a:avLst/>
          </a:prstGeom>
          <a:solidFill>
            <a:srgbClr val="ffffff"/>
          </a:solidFill>
          <a:ln w="0">
            <a:noFill/>
          </a:ln>
        </p:spPr>
        <p:txBody>
          <a:bodyPr lIns="0" rIns="0" tIns="0" bIns="0" anchor="t">
            <a:normAutofit fontScale="57000"/>
          </a:bodyPr>
          <a:p>
            <a:pPr marL="246240" indent="-184680">
              <a:spcBef>
                <a:spcPts val="1417"/>
              </a:spcBef>
              <a:buClr>
                <a:srgbClr val="000000"/>
              </a:buClr>
              <a:buSzPct val="45000"/>
              <a:buFont typeface="Wingdings" charset="2"/>
              <a:buChar char=""/>
            </a:pPr>
            <a:r>
              <a:rPr b="0" lang="ru-RU" sz="3200" spc="-1" strike="noStrike">
                <a:solidFill>
                  <a:srgbClr val="000000"/>
                </a:solidFill>
                <a:latin typeface="Arial"/>
              </a:rPr>
              <a:t>Свя́зный спи́сок — базовая динамическая структура данных в информатике, состоящая из узлов, содержащих данные и ссылки («связки») на следующий и/или предыдущий узел списка.</a:t>
            </a:r>
            <a:endParaRPr b="0" lang="ru-RU" sz="3200" spc="-1" strike="noStrike">
              <a:solidFill>
                <a:srgbClr val="000000"/>
              </a:solidFill>
              <a:latin typeface="Arial"/>
            </a:endParaRPr>
          </a:p>
          <a:p>
            <a:pPr marL="246240" indent="-184680">
              <a:spcBef>
                <a:spcPts val="1417"/>
              </a:spcBef>
              <a:buClr>
                <a:srgbClr val="000000"/>
              </a:buClr>
              <a:buSzPct val="45000"/>
              <a:buFont typeface="Wingdings" charset="2"/>
              <a:buChar char=""/>
            </a:pPr>
            <a:r>
              <a:rPr b="0" lang="ru-RU" sz="3200" spc="-1" strike="noStrike">
                <a:solidFill>
                  <a:srgbClr val="000000"/>
                </a:solidFill>
                <a:latin typeface="Arial"/>
              </a:rPr>
              <a:t>Принципиальным преимуществом перед массивом является структурная гибкость: порядок элементов связного списка может не совпадать с порядком расположения элементов данных в памяти компьютера, а порядок обхода списка всегда явно задаётся его внутренними связями</a:t>
            </a:r>
            <a:endParaRPr b="0" lang="ru-RU" sz="3200" spc="-1" strike="noStrike">
              <a:solidFill>
                <a:srgbClr val="000000"/>
              </a:solidFill>
              <a:latin typeface="Arial"/>
            </a:endParaRPr>
          </a:p>
          <a:p>
            <a:pPr marL="246240" indent="-184680">
              <a:spcBef>
                <a:spcPts val="1417"/>
              </a:spcBef>
              <a:buClr>
                <a:srgbClr val="000000"/>
              </a:buClr>
              <a:buSzPct val="45000"/>
              <a:buFont typeface="Wingdings" charset="2"/>
              <a:buChar char=""/>
            </a:pPr>
            <a:r>
              <a:rPr b="0" lang="ru-RU" sz="3200" spc="-1" strike="noStrike">
                <a:solidFill>
                  <a:srgbClr val="000000"/>
                </a:solidFill>
                <a:latin typeface="Arial"/>
              </a:rPr>
              <a:t>В Go списки создаются используя пакет "</a:t>
            </a:r>
            <a:r>
              <a:rPr b="1" lang="ru-RU" sz="3200" spc="-1" strike="noStrike">
                <a:solidFill>
                  <a:srgbClr val="000000"/>
                </a:solidFill>
                <a:latin typeface="FreeMono"/>
              </a:rPr>
              <a:t>container/list</a:t>
            </a:r>
            <a:r>
              <a:rPr b="0" lang="ru-RU" sz="3200" spc="-1" strike="noStrike">
                <a:solidFill>
                  <a:srgbClr val="000000"/>
                </a:solidFill>
                <a:latin typeface="Arial"/>
              </a:rPr>
              <a:t>"</a:t>
            </a:r>
            <a:endParaRPr b="0" lang="ru-RU" sz="3200" spc="-1" strike="noStrike">
              <a:solidFill>
                <a:srgbClr val="000000"/>
              </a:solidFill>
              <a:latin typeface="Arial"/>
            </a:endParaRPr>
          </a:p>
        </p:txBody>
      </p:sp>
      <p:pic>
        <p:nvPicPr>
          <p:cNvPr id="241" name="" descr=""/>
          <p:cNvPicPr/>
          <p:nvPr/>
        </p:nvPicPr>
        <p:blipFill>
          <a:blip r:embed="rId2"/>
          <a:stretch/>
        </p:blipFill>
        <p:spPr>
          <a:xfrm>
            <a:off x="1872000" y="4036320"/>
            <a:ext cx="7740000" cy="15868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50000"/>
          </a:bodyPr>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 - Операция "равно". Возвращает true, если оба операнда равны, и false, если они не равны</a:t>
            </a:r>
            <a:endParaRPr b="0" lang="ru-RU" sz="3200" spc="-1" strike="noStrike">
              <a:solidFill>
                <a:srgbClr val="000000"/>
              </a:solidFill>
              <a:latin typeface="Arial"/>
            </a:endParaRPr>
          </a:p>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&gt; - Операция "больше чем". Возвращает true, если первый операнд больше второго, и false, если первый операнд меньше второго или операнды равны</a:t>
            </a:r>
            <a:endParaRPr b="0" lang="ru-RU" sz="3200" spc="-1" strike="noStrike">
              <a:solidFill>
                <a:srgbClr val="000000"/>
              </a:solidFill>
              <a:latin typeface="Arial"/>
            </a:endParaRPr>
          </a:p>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&lt; - Операция "меньше чем". Возвращает true, если первый операнд меньше второго, и false, если первый операнд больше второго или операнды равны</a:t>
            </a:r>
            <a:endParaRPr b="0" lang="ru-RU" sz="3200" spc="-1" strike="noStrike">
              <a:solidFill>
                <a:srgbClr val="000000"/>
              </a:solidFill>
              <a:latin typeface="Arial"/>
            </a:endParaRPr>
          </a:p>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&lt;= - Операция "меньше или равно". Возвращает true, если первый операнд меньше или равен второму, и false, если первый операнд больше второго</a:t>
            </a:r>
            <a:endParaRPr b="0" lang="ru-RU" sz="3200" spc="-1" strike="noStrike">
              <a:solidFill>
                <a:srgbClr val="000000"/>
              </a:solidFill>
              <a:latin typeface="Arial"/>
            </a:endParaRPr>
          </a:p>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&gt;= - Операция "больше или равно". Возвращает true, если первый операнд больше или равен второму, и false, если первый операнд меньше второго</a:t>
            </a:r>
            <a:endParaRPr b="0" lang="ru-RU" sz="3200" spc="-1" strike="noStrike">
              <a:solidFill>
                <a:srgbClr val="000000"/>
              </a:solidFill>
              <a:latin typeface="Arial"/>
            </a:endParaRPr>
          </a:p>
          <a:p>
            <a:pPr marL="216000" indent="-162000">
              <a:spcBef>
                <a:spcPts val="1417"/>
              </a:spcBef>
              <a:buClr>
                <a:srgbClr val="000000"/>
              </a:buClr>
              <a:buSzPct val="45000"/>
              <a:buFont typeface="Wingdings" charset="2"/>
              <a:buChar char=""/>
            </a:pPr>
            <a:r>
              <a:rPr b="0" lang="ru-RU" sz="3200" spc="-1" strike="noStrike">
                <a:solidFill>
                  <a:srgbClr val="000000"/>
                </a:solidFill>
                <a:latin typeface="Arial"/>
              </a:rPr>
              <a:t>!= - Операция "не равно". Возвращает true, если первый операнд не равен второму, и false, если оба операнда равны</a:t>
            </a:r>
            <a:endParaRPr b="0" lang="ru-RU" sz="3200" spc="-1" strike="noStrike">
              <a:solidFill>
                <a:srgbClr val="000000"/>
              </a:solidFill>
              <a:latin typeface="Arial"/>
            </a:endParaRPr>
          </a:p>
        </p:txBody>
      </p:sp>
      <p:sp>
        <p:nvSpPr>
          <p:cNvPr id="10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1. Операции отношения</a:t>
            </a:r>
            <a:endParaRPr b="0" lang="ru-RU" sz="4400" spc="-1" strike="noStrike">
              <a:solidFill>
                <a:srgbClr val="000000"/>
              </a:solidFill>
              <a:latin typeface="Arial"/>
            </a:endParaRPr>
          </a:p>
        </p:txBody>
      </p:sp>
      <p:grpSp>
        <p:nvGrpSpPr>
          <p:cNvPr id="101" name=""/>
          <p:cNvGrpSpPr/>
          <p:nvPr/>
        </p:nvGrpSpPr>
        <p:grpSpPr>
          <a:xfrm>
            <a:off x="5760000" y="4572000"/>
            <a:ext cx="4140000" cy="1080000"/>
            <a:chOff x="5760000" y="4572000"/>
            <a:chExt cx="4140000" cy="1080000"/>
          </a:xfrm>
        </p:grpSpPr>
        <p:sp>
          <p:nvSpPr>
            <p:cNvPr id="102" name=""/>
            <p:cNvSpPr txBox="1"/>
            <p:nvPr/>
          </p:nvSpPr>
          <p:spPr>
            <a:xfrm>
              <a:off x="5760000" y="4572000"/>
              <a:ext cx="4140000" cy="1080000"/>
            </a:xfrm>
            <a:prstGeom prst="rect">
              <a:avLst/>
            </a:prstGeom>
            <a:solidFill>
              <a:srgbClr val="eeeeee"/>
            </a:solidFill>
            <a:ln cap="rnd" w="0">
              <a:solidFill>
                <a:srgbClr val="3465a4"/>
              </a:solidFill>
              <a:prstDash val="lgDash"/>
            </a:ln>
          </p:spPr>
          <p:txBody>
            <a:bodyPr lIns="0" rIns="0" tIns="0" bIns="0" anchor="t">
              <a:normAutofit fontScale="93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03" name=""/>
            <p:cNvSpPr txBox="1"/>
            <p:nvPr/>
          </p:nvSpPr>
          <p:spPr>
            <a:xfrm>
              <a:off x="8439120" y="4572000"/>
              <a:ext cx="1460880" cy="60228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main21relation.go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 реализации списка</a:t>
            </a:r>
            <a:endParaRPr b="0" lang="ru-RU" sz="4400" spc="-1" strike="noStrike">
              <a:solidFill>
                <a:srgbClr val="000000"/>
              </a:solidFill>
              <a:latin typeface="Arial"/>
            </a:endParaRPr>
          </a:p>
        </p:txBody>
      </p:sp>
      <p:sp>
        <p:nvSpPr>
          <p:cNvPr id="243" name=""/>
          <p:cNvSpPr txBox="1"/>
          <p:nvPr/>
        </p:nvSpPr>
        <p:spPr>
          <a:xfrm>
            <a:off x="3600000" y="1383840"/>
            <a:ext cx="4500000" cy="4286160"/>
          </a:xfrm>
          <a:prstGeom prst="rect">
            <a:avLst/>
          </a:prstGeom>
          <a:solidFill>
            <a:srgbClr val="dddddd"/>
          </a:solidFill>
          <a:ln w="0">
            <a:noFill/>
          </a:ln>
        </p:spPr>
        <p:txBody>
          <a:bodyPr lIns="90000" rIns="90000" tIns="45000" bIns="45000" anchor="t">
            <a:noAutofit/>
          </a:bodyPr>
          <a:p>
            <a:r>
              <a:rPr b="1" lang="ru-RU" sz="1200" spc="-1" strike="noStrike">
                <a:solidFill>
                  <a:srgbClr val="000000"/>
                </a:solidFill>
                <a:latin typeface="FreeMono"/>
              </a:rPr>
              <a:t>package main</a:t>
            </a:r>
            <a:endParaRPr b="1" lang="ru-RU" sz="1200" spc="-1" strike="noStrike">
              <a:solidFill>
                <a:srgbClr val="000000"/>
              </a:solidFill>
              <a:latin typeface="FreeMono"/>
            </a:endParaRPr>
          </a:p>
          <a:p>
            <a:endParaRPr b="1" lang="ru-RU" sz="1800" spc="-1" strike="noStrike">
              <a:solidFill>
                <a:srgbClr val="000000"/>
              </a:solidFill>
              <a:latin typeface="FreeMono"/>
            </a:endParaRPr>
          </a:p>
          <a:p>
            <a:r>
              <a:rPr b="1" lang="ru-RU" sz="1200" spc="-1" strike="noStrike">
                <a:solidFill>
                  <a:srgbClr val="000000"/>
                </a:solidFill>
                <a:latin typeface="FreeMono"/>
              </a:rPr>
              <a:t>import (</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"container/list"</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"fmt"</a:t>
            </a:r>
            <a:endParaRPr b="1" lang="ru-RU" sz="1200" spc="-1" strike="noStrike">
              <a:solidFill>
                <a:srgbClr val="000000"/>
              </a:solidFill>
              <a:latin typeface="FreeMono"/>
            </a:endParaRPr>
          </a:p>
          <a:p>
            <a:r>
              <a:rPr b="1" lang="ru-RU" sz="1200" spc="-1" strike="noStrike">
                <a:solidFill>
                  <a:srgbClr val="000000"/>
                </a:solidFill>
                <a:latin typeface="FreeMono"/>
              </a:rPr>
              <a:t>)</a:t>
            </a:r>
            <a:endParaRPr b="1" lang="ru-RU" sz="1200" spc="-1" strike="noStrike">
              <a:solidFill>
                <a:srgbClr val="000000"/>
              </a:solidFill>
              <a:latin typeface="FreeMono"/>
            </a:endParaRPr>
          </a:p>
          <a:p>
            <a:endParaRPr b="1" lang="ru-RU" sz="1800" spc="-1" strike="noStrike">
              <a:solidFill>
                <a:srgbClr val="000000"/>
              </a:solidFill>
              <a:latin typeface="FreeMono"/>
            </a:endParaRPr>
          </a:p>
          <a:p>
            <a:r>
              <a:rPr b="1" lang="ru-RU" sz="1200" spc="-1" strike="noStrike">
                <a:solidFill>
                  <a:srgbClr val="000000"/>
                </a:solidFill>
                <a:latin typeface="FreeMono"/>
              </a:rPr>
              <a:t>func main() {</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 := list.New()</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mylist.PushBack(1)</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mylist.PushBack(5)</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elem3 := mylist.PushBack(3)</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mylist.PushFront(10)</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mylist.PushFront(20)</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mylist.Remove(elem3)</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mylist.Remove(mylist.Front())</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mylist.Remove(mylist.Back())</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for temp := mylist.Front(); temp != nil; temp = temp.Next() {</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	</a:t>
            </a:r>
            <a:r>
              <a:rPr b="1" lang="ru-RU" sz="1200" spc="-1" strike="noStrike">
                <a:solidFill>
                  <a:srgbClr val="000000"/>
                </a:solidFill>
                <a:latin typeface="FreeMono"/>
              </a:rPr>
              <a:t>fmt.Println(temp.Value)</a:t>
            </a:r>
            <a:endParaRPr b="1" lang="ru-RU" sz="1200" spc="-1" strike="noStrike">
              <a:solidFill>
                <a:srgbClr val="000000"/>
              </a:solidFill>
              <a:latin typeface="FreeMono"/>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1" lang="ru-RU" sz="1200" spc="-1" strike="noStrike">
              <a:solidFill>
                <a:srgbClr val="000000"/>
              </a:solidFill>
              <a:latin typeface="FreeMono"/>
            </a:endParaRPr>
          </a:p>
          <a:p>
            <a:r>
              <a:rPr b="1" lang="ru-RU" sz="1200" spc="-1" strike="noStrike">
                <a:solidFill>
                  <a:srgbClr val="000000"/>
                </a:solidFill>
                <a:latin typeface="FreeMono"/>
              </a:rPr>
              <a:t>}</a:t>
            </a:r>
            <a:endParaRPr b="1" lang="ru-RU" sz="1200" spc="-1" strike="noStrike">
              <a:solidFill>
                <a:srgbClr val="000000"/>
              </a:solidFill>
              <a:latin typeface="FreeMono"/>
            </a:endParaRPr>
          </a:p>
        </p:txBody>
      </p:sp>
      <p:sp>
        <p:nvSpPr>
          <p:cNvPr id="244" name=""/>
          <p:cNvSpPr txBox="1"/>
          <p:nvPr/>
        </p:nvSpPr>
        <p:spPr>
          <a:xfrm>
            <a:off x="92160" y="5220000"/>
            <a:ext cx="33278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rPr>
              <a:t>https://pkg.go.dev/container/list</a:t>
            </a:r>
            <a:endParaRPr b="0" lang="ru-RU"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246"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7000"/>
          </a:bodyPr>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На </a:t>
            </a:r>
            <a:r>
              <a:rPr b="1" lang="ru-RU" sz="3200" spc="-1" strike="noStrike">
                <a:solidFill>
                  <a:srgbClr val="000000"/>
                </a:solidFill>
                <a:latin typeface="Arial"/>
              </a:rPr>
              <a:t>ввод </a:t>
            </a:r>
            <a:r>
              <a:rPr b="0" lang="ru-RU" sz="3200" spc="-1" strike="noStrike">
                <a:solidFill>
                  <a:srgbClr val="000000"/>
                </a:solidFill>
                <a:latin typeface="Arial"/>
              </a:rPr>
              <a:t>подается </a:t>
            </a:r>
            <a:r>
              <a:rPr b="1" lang="ru-RU" sz="3200" spc="-1" strike="noStrike">
                <a:solidFill>
                  <a:srgbClr val="000000"/>
                </a:solidFill>
                <a:latin typeface="Arial"/>
              </a:rPr>
              <a:t>целое </a:t>
            </a:r>
            <a:r>
              <a:rPr b="1" lang="ru-RU" sz="3200" spc="-1" strike="noStrike">
                <a:solidFill>
                  <a:srgbClr val="000000"/>
                </a:solidFill>
                <a:latin typeface="Arial"/>
              </a:rPr>
              <a:t>число</a:t>
            </a:r>
            <a:r>
              <a:rPr b="0" lang="ru-RU" sz="3200" spc="-1" strike="noStrike">
                <a:solidFill>
                  <a:srgbClr val="000000"/>
                </a:solidFill>
                <a:latin typeface="Arial"/>
              </a:rPr>
              <a:t>. Если число </a:t>
            </a:r>
            <a:r>
              <a:rPr b="0" lang="ru-RU" sz="3200" spc="-1" strike="noStrike">
                <a:solidFill>
                  <a:srgbClr val="000000"/>
                </a:solidFill>
                <a:latin typeface="Arial"/>
              </a:rPr>
              <a:t>положительное - вывести </a:t>
            </a:r>
            <a:r>
              <a:rPr b="0" lang="ru-RU" sz="3200" spc="-1" strike="noStrike">
                <a:solidFill>
                  <a:srgbClr val="000000"/>
                </a:solidFill>
                <a:latin typeface="Arial"/>
              </a:rPr>
              <a:t>сообщение </a:t>
            </a:r>
            <a:r>
              <a:rPr b="0" i="1" lang="ru-RU" sz="3200" spc="-1" strike="noStrike">
                <a:solidFill>
                  <a:srgbClr val="000000"/>
                </a:solidFill>
                <a:latin typeface="Arial"/>
              </a:rPr>
              <a:t>"Число </a:t>
            </a:r>
            <a:r>
              <a:rPr b="0" i="1" lang="ru-RU" sz="3200" spc="-1" strike="noStrike">
                <a:solidFill>
                  <a:srgbClr val="000000"/>
                </a:solidFill>
                <a:latin typeface="Arial"/>
              </a:rPr>
              <a:t>положительное"</a:t>
            </a:r>
            <a:r>
              <a:rPr b="0" lang="ru-RU" sz="3200" spc="-1" strike="noStrike">
                <a:solidFill>
                  <a:srgbClr val="000000"/>
                </a:solidFill>
                <a:latin typeface="Arial"/>
              </a:rPr>
              <a:t>, если число </a:t>
            </a:r>
            <a:r>
              <a:rPr b="0" lang="ru-RU" sz="3200" spc="-1" strike="noStrike">
                <a:solidFill>
                  <a:srgbClr val="000000"/>
                </a:solidFill>
                <a:latin typeface="Arial"/>
              </a:rPr>
              <a:t>отрицательное - </a:t>
            </a:r>
            <a:r>
              <a:rPr b="0" i="1" lang="ru-RU" sz="3200" spc="-1" strike="noStrike">
                <a:solidFill>
                  <a:srgbClr val="000000"/>
                </a:solidFill>
                <a:latin typeface="Arial"/>
              </a:rPr>
              <a:t>"Число </a:t>
            </a:r>
            <a:r>
              <a:rPr b="0" i="1" lang="ru-RU" sz="3200" spc="-1" strike="noStrike">
                <a:solidFill>
                  <a:srgbClr val="000000"/>
                </a:solidFill>
                <a:latin typeface="Arial"/>
              </a:rPr>
              <a:t>отрицательное"</a:t>
            </a:r>
            <a:r>
              <a:rPr b="0" lang="ru-RU" sz="3200" spc="-1" strike="noStrike">
                <a:solidFill>
                  <a:srgbClr val="000000"/>
                </a:solidFill>
                <a:latin typeface="Arial"/>
              </a:rPr>
              <a:t>. Если </a:t>
            </a:r>
            <a:r>
              <a:rPr b="0" lang="ru-RU" sz="3200" spc="-1" strike="noStrike">
                <a:solidFill>
                  <a:srgbClr val="000000"/>
                </a:solidFill>
                <a:latin typeface="Arial"/>
              </a:rPr>
              <a:t>подается ноль - вывести </a:t>
            </a:r>
            <a:r>
              <a:rPr b="0" lang="ru-RU" sz="3200" spc="-1" strike="noStrike">
                <a:solidFill>
                  <a:srgbClr val="000000"/>
                </a:solidFill>
                <a:latin typeface="Arial"/>
              </a:rPr>
              <a:t>сообщение </a:t>
            </a:r>
            <a:r>
              <a:rPr b="0" i="1" lang="ru-RU" sz="3200" spc="-1" strike="noStrike">
                <a:solidFill>
                  <a:srgbClr val="000000"/>
                </a:solidFill>
                <a:latin typeface="Arial"/>
              </a:rPr>
              <a:t>"Ноль"</a:t>
            </a:r>
            <a:endParaRPr b="0" lang="ru-RU" sz="3200" spc="-1" strike="noStrike">
              <a:solidFill>
                <a:srgbClr val="000000"/>
              </a:solidFill>
              <a:latin typeface="Arial"/>
            </a:endParaRPr>
          </a:p>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По введенному трехзначному </a:t>
            </a:r>
            <a:r>
              <a:rPr b="0" lang="ru-RU" sz="3200" spc="-1" strike="noStrike">
                <a:solidFill>
                  <a:srgbClr val="000000"/>
                </a:solidFill>
                <a:latin typeface="Arial"/>
              </a:rPr>
              <a:t>числу определите, все ли его </a:t>
            </a:r>
            <a:r>
              <a:rPr b="0" lang="ru-RU" sz="3200" spc="-1" strike="noStrike">
                <a:solidFill>
                  <a:srgbClr val="000000"/>
                </a:solidFill>
                <a:latin typeface="Arial"/>
              </a:rPr>
              <a:t>цифры различны.</a:t>
            </a:r>
            <a:endParaRPr b="0" lang="ru-RU" sz="3200" spc="-1" strike="noStrike">
              <a:solidFill>
                <a:srgbClr val="000000"/>
              </a:solidFill>
              <a:latin typeface="Arial"/>
            </a:endParaRPr>
          </a:p>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Дано неотрицательное целое </a:t>
            </a:r>
            <a:r>
              <a:rPr b="0" lang="ru-RU" sz="3200" spc="-1" strike="noStrike">
                <a:solidFill>
                  <a:srgbClr val="000000"/>
                </a:solidFill>
                <a:latin typeface="Arial"/>
              </a:rPr>
              <a:t>число. Найдите и выведите </a:t>
            </a:r>
            <a:r>
              <a:rPr b="0" lang="ru-RU" sz="3200" spc="-1" strike="noStrike">
                <a:solidFill>
                  <a:srgbClr val="000000"/>
                </a:solidFill>
                <a:latin typeface="Arial"/>
              </a:rPr>
              <a:t>первую цифру числа. </a:t>
            </a:r>
            <a:endParaRPr b="0" lang="ru-RU" sz="3200" spc="-1" strike="noStrike">
              <a:solidFill>
                <a:srgbClr val="000000"/>
              </a:solidFill>
              <a:latin typeface="Arial"/>
            </a:endParaRPr>
          </a:p>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Определите является ли </a:t>
            </a:r>
            <a:r>
              <a:rPr b="0" lang="ru-RU" sz="3200" spc="-1" strike="noStrike">
                <a:solidFill>
                  <a:srgbClr val="000000"/>
                </a:solidFill>
                <a:latin typeface="Arial"/>
              </a:rPr>
              <a:t>билет счастливым. </a:t>
            </a:r>
            <a:r>
              <a:rPr b="0" lang="ru-RU" sz="3200" spc="-1" strike="noStrike">
                <a:solidFill>
                  <a:srgbClr val="000000"/>
                </a:solidFill>
                <a:latin typeface="Arial"/>
              </a:rPr>
              <a:t>Счастливым считается билет, </a:t>
            </a:r>
            <a:r>
              <a:rPr b="0" lang="ru-RU" sz="3200" spc="-1" strike="noStrike">
                <a:solidFill>
                  <a:srgbClr val="000000"/>
                </a:solidFill>
                <a:latin typeface="Arial"/>
              </a:rPr>
              <a:t>в шестизначном номере </a:t>
            </a:r>
            <a:r>
              <a:rPr b="0" lang="ru-RU" sz="3200" spc="-1" strike="noStrike">
                <a:solidFill>
                  <a:srgbClr val="000000"/>
                </a:solidFill>
                <a:latin typeface="Arial"/>
              </a:rPr>
              <a:t>которого сумма первых трёх </a:t>
            </a:r>
            <a:r>
              <a:rPr b="0" lang="ru-RU" sz="3200" spc="-1" strike="noStrike">
                <a:solidFill>
                  <a:srgbClr val="000000"/>
                </a:solidFill>
                <a:latin typeface="Arial"/>
              </a:rPr>
              <a:t>цифр совпадает с суммой </a:t>
            </a:r>
            <a:r>
              <a:rPr b="0" lang="ru-RU" sz="3200" spc="-1" strike="noStrike">
                <a:solidFill>
                  <a:srgbClr val="000000"/>
                </a:solidFill>
                <a:latin typeface="Arial"/>
              </a:rPr>
              <a:t>трёх последних.</a:t>
            </a:r>
            <a:endParaRPr b="0" lang="ru-RU" sz="3200" spc="-1" strike="noStrike">
              <a:solidFill>
                <a:srgbClr val="000000"/>
              </a:solidFill>
              <a:latin typeface="Arial"/>
            </a:endParaRPr>
          </a:p>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Напишите программу, которая </a:t>
            </a:r>
            <a:r>
              <a:rPr b="0" lang="ru-RU" sz="3200" spc="-1" strike="noStrike">
                <a:solidFill>
                  <a:srgbClr val="000000"/>
                </a:solidFill>
                <a:latin typeface="Arial"/>
              </a:rPr>
              <a:t>в последовательности чисел </a:t>
            </a:r>
            <a:r>
              <a:rPr b="0" lang="ru-RU" sz="3200" spc="-1" strike="noStrike">
                <a:solidFill>
                  <a:srgbClr val="000000"/>
                </a:solidFill>
                <a:latin typeface="Arial"/>
              </a:rPr>
              <a:t>находит сумму двузначных </a:t>
            </a:r>
            <a:r>
              <a:rPr b="0" lang="ru-RU" sz="3200" spc="-1" strike="noStrike">
                <a:solidFill>
                  <a:srgbClr val="000000"/>
                </a:solidFill>
                <a:latin typeface="Arial"/>
              </a:rPr>
              <a:t>чисел, кратных </a:t>
            </a:r>
            <a:r>
              <a:rPr b="1" lang="ru-RU" sz="3200" spc="-1" strike="noStrike">
                <a:solidFill>
                  <a:srgbClr val="000000"/>
                </a:solidFill>
                <a:latin typeface="Arial"/>
              </a:rPr>
              <a:t>8</a:t>
            </a:r>
            <a:r>
              <a:rPr b="0" lang="ru-RU" sz="3200" spc="-1" strike="noStrike">
                <a:solidFill>
                  <a:srgbClr val="000000"/>
                </a:solidFill>
                <a:latin typeface="Arial"/>
              </a:rPr>
              <a:t>. Программа в </a:t>
            </a:r>
            <a:r>
              <a:rPr b="0" lang="ru-RU" sz="3200" spc="-1" strike="noStrike">
                <a:solidFill>
                  <a:srgbClr val="000000"/>
                </a:solidFill>
                <a:latin typeface="Arial"/>
              </a:rPr>
              <a:t>первой строке получает на </a:t>
            </a:r>
            <a:r>
              <a:rPr b="0" lang="ru-RU" sz="3200" spc="-1" strike="noStrike">
                <a:solidFill>
                  <a:srgbClr val="000000"/>
                </a:solidFill>
                <a:latin typeface="Arial"/>
              </a:rPr>
              <a:t>вход число </a:t>
            </a:r>
            <a:r>
              <a:rPr b="1" lang="ru-RU" sz="3200" spc="-1" strike="noStrike">
                <a:solidFill>
                  <a:srgbClr val="000000"/>
                </a:solidFill>
                <a:latin typeface="Arial"/>
              </a:rPr>
              <a:t>n </a:t>
            </a:r>
            <a:r>
              <a:rPr b="0" lang="ru-RU" sz="3200" spc="-1" strike="noStrike">
                <a:solidFill>
                  <a:srgbClr val="000000"/>
                </a:solidFill>
                <a:latin typeface="Arial"/>
              </a:rPr>
              <a:t>чисел, входящих </a:t>
            </a:r>
            <a:r>
              <a:rPr b="0" lang="ru-RU" sz="3200" spc="-1" strike="noStrike">
                <a:solidFill>
                  <a:srgbClr val="000000"/>
                </a:solidFill>
                <a:latin typeface="Arial"/>
              </a:rPr>
              <a:t>в данную </a:t>
            </a:r>
            <a:r>
              <a:rPr b="0" lang="ru-RU" sz="3200" spc="-1" strike="noStrike">
                <a:solidFill>
                  <a:srgbClr val="000000"/>
                </a:solidFill>
                <a:latin typeface="Arial"/>
              </a:rPr>
              <a:t>последовательность. </a:t>
            </a:r>
            <a:r>
              <a:rPr b="0" lang="ru-RU" sz="3200" spc="-1" strike="noStrike">
                <a:solidFill>
                  <a:srgbClr val="000000"/>
                </a:solidFill>
                <a:latin typeface="FreeMono"/>
              </a:rPr>
              <a:t>Input: </a:t>
            </a:r>
            <a:r>
              <a:rPr b="0" lang="ru-RU" sz="3200" spc="-1" strike="noStrike">
                <a:solidFill>
                  <a:srgbClr val="000000"/>
                </a:solidFill>
                <a:latin typeface="FreeMono"/>
              </a:rPr>
              <a:t>38 24 800 8 16, Output: </a:t>
            </a:r>
            <a:r>
              <a:rPr b="0" lang="ru-RU" sz="3200" spc="-1" strike="noStrike">
                <a:solidFill>
                  <a:srgbClr val="000000"/>
                </a:solidFill>
                <a:latin typeface="FreeMono"/>
              </a:rPr>
              <a:t>40</a:t>
            </a:r>
            <a:endParaRPr b="0" lang="ru-RU" sz="3200" spc="-1" strike="noStrike">
              <a:solidFill>
                <a:srgbClr val="000000"/>
              </a:solidFill>
              <a:latin typeface="Arial"/>
            </a:endParaRPr>
          </a:p>
          <a:p>
            <a:pPr marL="203040" indent="-152280" algn="just">
              <a:spcBef>
                <a:spcPts val="1417"/>
              </a:spcBef>
              <a:buClr>
                <a:srgbClr val="000000"/>
              </a:buClr>
              <a:buFont typeface="StarSymbol"/>
              <a:buAutoNum type="arabicPeriod"/>
            </a:pPr>
            <a:r>
              <a:rPr b="0" lang="ru-RU" sz="3200" spc="-1" strike="noStrike">
                <a:solidFill>
                  <a:srgbClr val="000000"/>
                </a:solidFill>
                <a:latin typeface="Arial"/>
              </a:rPr>
              <a:t>Вклад в банке составляет x </a:t>
            </a:r>
            <a:r>
              <a:rPr b="0" lang="ru-RU" sz="3200" spc="-1" strike="noStrike">
                <a:solidFill>
                  <a:srgbClr val="000000"/>
                </a:solidFill>
                <a:latin typeface="Arial"/>
              </a:rPr>
              <a:t>рублей. Ежегодно он </a:t>
            </a:r>
            <a:r>
              <a:rPr b="0" lang="ru-RU" sz="3200" spc="-1" strike="noStrike">
                <a:solidFill>
                  <a:srgbClr val="000000"/>
                </a:solidFill>
                <a:latin typeface="Arial"/>
              </a:rPr>
              <a:t>увеличивается на p процентов, </a:t>
            </a:r>
            <a:r>
              <a:rPr b="0" lang="ru-RU" sz="3200" spc="-1" strike="noStrike">
                <a:solidFill>
                  <a:srgbClr val="000000"/>
                </a:solidFill>
                <a:latin typeface="Arial"/>
              </a:rPr>
              <a:t>после чего дробная часть </a:t>
            </a:r>
            <a:r>
              <a:rPr b="0" lang="ru-RU" sz="3200" spc="-1" strike="noStrike">
                <a:solidFill>
                  <a:srgbClr val="000000"/>
                </a:solidFill>
                <a:latin typeface="Arial"/>
              </a:rPr>
              <a:t>копеек отбрасывается. </a:t>
            </a:r>
            <a:r>
              <a:rPr b="0" lang="ru-RU" sz="3200" spc="-1" strike="noStrike">
                <a:solidFill>
                  <a:srgbClr val="000000"/>
                </a:solidFill>
                <a:latin typeface="Arial"/>
              </a:rPr>
              <a:t>Каждый год сумма вклада </a:t>
            </a:r>
            <a:r>
              <a:rPr b="0" lang="ru-RU" sz="3200" spc="-1" strike="noStrike">
                <a:solidFill>
                  <a:srgbClr val="000000"/>
                </a:solidFill>
                <a:latin typeface="Arial"/>
              </a:rPr>
              <a:t>становится больше. </a:t>
            </a:r>
            <a:r>
              <a:rPr b="0" lang="ru-RU" sz="3200" spc="-1" strike="noStrike">
                <a:solidFill>
                  <a:srgbClr val="000000"/>
                </a:solidFill>
                <a:latin typeface="Arial"/>
              </a:rPr>
              <a:t>Определите, через сколько </a:t>
            </a:r>
            <a:r>
              <a:rPr b="0" lang="ru-RU" sz="3200" spc="-1" strike="noStrike">
                <a:solidFill>
                  <a:srgbClr val="000000"/>
                </a:solidFill>
                <a:latin typeface="Arial"/>
              </a:rPr>
              <a:t>лет вклад составит не менее y </a:t>
            </a:r>
            <a:r>
              <a:rPr b="0" lang="ru-RU" sz="3200" spc="-1" strike="noStrike">
                <a:solidFill>
                  <a:srgbClr val="000000"/>
                </a:solidFill>
                <a:latin typeface="Arial"/>
              </a:rPr>
              <a:t>рублей.</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24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1"/>
              </a:rPr>
              <a:t>https://go.dev/tour/flowcontrol/1</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2"/>
              </a:rPr>
              <a:t>String package standart library</a:t>
            </a:r>
            <a:endParaRPr b="0" lang="ru-RU" sz="2400" spc="-1" strike="noStrike">
              <a:solidFill>
                <a:srgbClr val="000000"/>
              </a:solidFill>
              <a:latin typeface="Arial"/>
            </a:endParaRPr>
          </a:p>
          <a:p>
            <a:pPr marL="432000" indent="0">
              <a:spcBef>
                <a:spcPts val="1417"/>
              </a:spcBef>
              <a:buNone/>
            </a:pPr>
            <a:r>
              <a:rPr b="0" lang="ru-RU" sz="2400" spc="-1" strike="noStrike">
                <a:solidFill>
                  <a:srgbClr val="000000"/>
                </a:solidFill>
                <a:latin typeface="Arial"/>
              </a:rPr>
              <a:t> </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1440000" y="1620000"/>
            <a:ext cx="5220000" cy="3600000"/>
          </a:xfrm>
          <a:prstGeom prst="rect">
            <a:avLst/>
          </a:prstGeom>
          <a:solidFill>
            <a:srgbClr val="ffffff"/>
          </a:solidFill>
          <a:ln w="0">
            <a:noFill/>
          </a:ln>
        </p:spPr>
        <p:txBody>
          <a:bodyPr lIns="0" rIns="0" tIns="0" bIns="0" anchor="t">
            <a:normAutofit fontScale="62000"/>
          </a:bodyPr>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Конструкция if принимает условие - выражение, которое возвращает значение типа bool. Если это условие истинно, то выполняется последующий блок инструкций</a:t>
            </a:r>
            <a:endParaRPr b="0" lang="ru-RU" sz="3200" spc="-1" strike="noStrike">
              <a:solidFill>
                <a:srgbClr val="000000"/>
              </a:solidFill>
              <a:latin typeface="Arial"/>
            </a:endParaRPr>
          </a:p>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Так же как и for (про него в следующем уроке), оператор if может начинаться с инструкции, которая будет выполнена перед проверкой условия</a:t>
            </a:r>
            <a:endParaRPr b="0" lang="ru-RU" sz="3200" spc="-1" strike="noStrike">
              <a:solidFill>
                <a:srgbClr val="000000"/>
              </a:solidFill>
              <a:latin typeface="Arial"/>
            </a:endParaRPr>
          </a:p>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Переменные, объявленные в этом блоке, доступны только в области видимости, которая существует до конца if</a:t>
            </a:r>
            <a:endParaRPr b="0" lang="ru-RU" sz="3200" spc="-1" strike="noStrike">
              <a:solidFill>
                <a:srgbClr val="000000"/>
              </a:solidFill>
              <a:latin typeface="Arial"/>
            </a:endParaRPr>
          </a:p>
        </p:txBody>
      </p:sp>
      <p:sp>
        <p:nvSpPr>
          <p:cNvPr id="105"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2. Условная конструкция </a:t>
            </a:r>
            <a:r>
              <a:rPr b="1" lang="ru-RU" sz="4400" spc="-1" strike="noStrike">
                <a:solidFill>
                  <a:srgbClr val="000000"/>
                </a:solidFill>
                <a:latin typeface="Arial"/>
              </a:rPr>
              <a:t>if</a:t>
            </a:r>
            <a:endParaRPr b="0" lang="ru-RU" sz="4400" spc="-1" strike="noStrike">
              <a:solidFill>
                <a:srgbClr val="000000"/>
              </a:solidFill>
              <a:latin typeface="Arial"/>
            </a:endParaRPr>
          </a:p>
        </p:txBody>
      </p:sp>
      <p:grpSp>
        <p:nvGrpSpPr>
          <p:cNvPr id="106" name=""/>
          <p:cNvGrpSpPr/>
          <p:nvPr/>
        </p:nvGrpSpPr>
        <p:grpSpPr>
          <a:xfrm>
            <a:off x="6840000" y="1620000"/>
            <a:ext cx="3060000" cy="3600000"/>
            <a:chOff x="6840000" y="1620000"/>
            <a:chExt cx="3060000" cy="3600000"/>
          </a:xfrm>
        </p:grpSpPr>
        <p:sp>
          <p:nvSpPr>
            <p:cNvPr id="107" name=""/>
            <p:cNvSpPr txBox="1"/>
            <p:nvPr/>
          </p:nvSpPr>
          <p:spPr>
            <a:xfrm>
              <a:off x="6840000" y="1620000"/>
              <a:ext cx="3060000" cy="360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 := 6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 := 7</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a &lt; b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меньше, чем b")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v := math.Pow(x, n); v &lt; lim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08" name=""/>
            <p:cNvSpPr txBox="1"/>
            <p:nvPr/>
          </p:nvSpPr>
          <p:spPr>
            <a:xfrm>
              <a:off x="8280000" y="1620000"/>
              <a:ext cx="1620000" cy="261000"/>
            </a:xfrm>
            <a:prstGeom prst="rect">
              <a:avLst/>
            </a:prstGeom>
            <a:noFill/>
            <a:ln w="0">
              <a:solidFill>
                <a:srgbClr val="3465a4"/>
              </a:solidFill>
            </a:ln>
          </p:spPr>
          <p:txBody>
            <a:bodyPr lIns="90000" rIns="90000" tIns="45000" bIns="45000" anchor="t">
              <a:noAutofit/>
            </a:bodyPr>
            <a:p>
              <a:r>
                <a:rPr b="0" lang="ru-RU" sz="1200" spc="-1" strike="noStrike">
                  <a:solidFill>
                    <a:srgbClr val="3465a4"/>
                  </a:solidFill>
                  <a:latin typeface="Arial"/>
                </a:rPr>
                <a:t>main221if.go</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1440000" y="1620000"/>
            <a:ext cx="3780000" cy="1080000"/>
          </a:xfrm>
          <a:prstGeom prst="rect">
            <a:avLst/>
          </a:prstGeom>
          <a:solidFill>
            <a:srgbClr val="ffffff"/>
          </a:solidFill>
          <a:ln w="0">
            <a:noFill/>
          </a:ln>
        </p:spPr>
        <p:txBody>
          <a:bodyPr lIns="0" rIns="0" tIns="0" bIns="0" anchor="t">
            <a:normAutofit fontScale="60000"/>
          </a:bodyPr>
          <a:p>
            <a:pPr marL="259200" indent="-194400">
              <a:spcBef>
                <a:spcPts val="1417"/>
              </a:spcBef>
              <a:buClr>
                <a:srgbClr val="000000"/>
              </a:buClr>
              <a:buSzPct val="45000"/>
              <a:buFont typeface="Wingdings" charset="2"/>
              <a:buChar char=""/>
            </a:pPr>
            <a:r>
              <a:rPr b="0" lang="ru-RU" sz="3200" spc="-1" strike="noStrike">
                <a:solidFill>
                  <a:srgbClr val="000000"/>
                </a:solidFill>
                <a:latin typeface="Arial"/>
              </a:rPr>
              <a:t>Если нам нужно проверить несколько условий, мы можем использовать оператор else if</a:t>
            </a:r>
            <a:endParaRPr b="0" lang="ru-RU" sz="3200" spc="-1" strike="noStrike">
              <a:solidFill>
                <a:srgbClr val="000000"/>
              </a:solidFill>
              <a:latin typeface="Arial"/>
            </a:endParaRPr>
          </a:p>
        </p:txBody>
      </p:sp>
      <p:sp>
        <p:nvSpPr>
          <p:cNvPr id="11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Условная конструкция </a:t>
            </a:r>
            <a:r>
              <a:rPr b="1" lang="ru-RU" sz="4400" spc="-1" strike="noStrike">
                <a:solidFill>
                  <a:srgbClr val="000000"/>
                </a:solidFill>
                <a:latin typeface="Arial"/>
              </a:rPr>
              <a:t>if else</a:t>
            </a:r>
            <a:endParaRPr b="0" lang="ru-RU" sz="4400" spc="-1" strike="noStrike">
              <a:solidFill>
                <a:srgbClr val="000000"/>
              </a:solidFill>
              <a:latin typeface="Arial"/>
            </a:endParaRPr>
          </a:p>
        </p:txBody>
      </p:sp>
      <p:grpSp>
        <p:nvGrpSpPr>
          <p:cNvPr id="111" name=""/>
          <p:cNvGrpSpPr/>
          <p:nvPr/>
        </p:nvGrpSpPr>
        <p:grpSpPr>
          <a:xfrm>
            <a:off x="5400000" y="1620000"/>
            <a:ext cx="4320000" cy="3600000"/>
            <a:chOff x="5400000" y="1620000"/>
            <a:chExt cx="4320000" cy="3600000"/>
          </a:xfrm>
        </p:grpSpPr>
        <p:sp>
          <p:nvSpPr>
            <p:cNvPr id="112" name=""/>
            <p:cNvSpPr txBox="1"/>
            <p:nvPr/>
          </p:nvSpPr>
          <p:spPr>
            <a:xfrm>
              <a:off x="5400000" y="1620000"/>
              <a:ext cx="4320000" cy="360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a &lt; b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меньше b")</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if a &gt; b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больше b")</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равно b")</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13" name=""/>
            <p:cNvSpPr txBox="1"/>
            <p:nvPr/>
          </p:nvSpPr>
          <p:spPr>
            <a:xfrm>
              <a:off x="8195760" y="1620000"/>
              <a:ext cx="1524240" cy="489960"/>
            </a:xfrm>
            <a:prstGeom prst="rect">
              <a:avLst/>
            </a:prstGeom>
            <a:noFill/>
            <a:ln w="0">
              <a:solidFill>
                <a:srgbClr val="3465a4"/>
              </a:solidFill>
            </a:ln>
          </p:spPr>
          <p:txBody>
            <a:bodyPr lIns="90000" rIns="90000" tIns="45000" bIns="45000" anchor="t">
              <a:noAutofit/>
            </a:bodyPr>
            <a:p>
              <a:r>
                <a:rPr b="0" lang="ru-RU" sz="1400" spc="-1" strike="noStrike">
                  <a:solidFill>
                    <a:srgbClr val="3465a4"/>
                  </a:solidFill>
                  <a:latin typeface="Arial"/>
                </a:rPr>
                <a:t>main222ifelse.go</a:t>
              </a:r>
              <a:endParaRPr b="0" lang="ru-RU"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p:nvPr>
        </p:nvSpPr>
        <p:spPr>
          <a:xfrm>
            <a:off x="1440000" y="1620000"/>
            <a:ext cx="4860000" cy="3600000"/>
          </a:xfrm>
          <a:prstGeom prst="rect">
            <a:avLst/>
          </a:prstGeom>
          <a:solidFill>
            <a:srgbClr val="ffffff"/>
          </a:solidFill>
          <a:ln w="0">
            <a:noFill/>
          </a:ln>
        </p:spPr>
        <p:txBody>
          <a:bodyPr lIns="0" rIns="0" tIns="0" bIns="0" anchor="t">
            <a:normAutofit fontScale="48000"/>
          </a:bodyPr>
          <a:p>
            <a:pPr marL="207360" indent="-155520">
              <a:spcBef>
                <a:spcPts val="1417"/>
              </a:spcBef>
              <a:buClr>
                <a:srgbClr val="000000"/>
              </a:buClr>
              <a:buSzPct val="45000"/>
              <a:buFont typeface="Wingdings" charset="2"/>
              <a:buChar char=""/>
            </a:pPr>
            <a:r>
              <a:rPr b="0" lang="ru-RU" sz="3200" spc="-1" strike="noStrike">
                <a:solidFill>
                  <a:srgbClr val="000000"/>
                </a:solidFill>
                <a:latin typeface="Arial"/>
              </a:rPr>
              <a:t>Переключатель начинается с ключевого слова switch, за которым следует выражение (в нашем случае i) и серия возможных значений (case). Значение выражения по очереди сравнивается с выражениями, следующими после ключевого слова case. Если они оказываются равны, то выполняется действие, описанное после :.</a:t>
            </a:r>
            <a:endParaRPr b="0" lang="ru-RU" sz="3200" spc="-1" strike="noStrike">
              <a:solidFill>
                <a:srgbClr val="000000"/>
              </a:solidFill>
              <a:latin typeface="Arial"/>
            </a:endParaRPr>
          </a:p>
          <a:p>
            <a:pPr marL="207360" indent="-155520">
              <a:spcBef>
                <a:spcPts val="1417"/>
              </a:spcBef>
              <a:buClr>
                <a:srgbClr val="000000"/>
              </a:buClr>
              <a:buSzPct val="45000"/>
              <a:buFont typeface="Wingdings" charset="2"/>
              <a:buChar char=""/>
            </a:pPr>
            <a:r>
              <a:rPr b="0" lang="ru-RU" sz="3200" spc="-1" strike="noStrike">
                <a:solidFill>
                  <a:srgbClr val="000000"/>
                </a:solidFill>
                <a:latin typeface="Arial"/>
              </a:rPr>
              <a:t>Как и условия, обход возможных значений осуществляется сверху вниз, и выбирается первое значение, которое сошлось с выражением. Переключатель также поддерживает действие по умолчанию, которое будет выполнено в случае, если не подошло ни одно из возможных значений (напоминает else в операторе if).</a:t>
            </a:r>
            <a:endParaRPr b="0" lang="ru-RU" sz="3200" spc="-1" strike="noStrike">
              <a:solidFill>
                <a:srgbClr val="000000"/>
              </a:solidFill>
              <a:latin typeface="Arial"/>
            </a:endParaRPr>
          </a:p>
          <a:p>
            <a:pPr marL="207360" indent="-155520">
              <a:spcBef>
                <a:spcPts val="1417"/>
              </a:spcBef>
              <a:buClr>
                <a:srgbClr val="000000"/>
              </a:buClr>
              <a:buSzPct val="45000"/>
              <a:buFont typeface="Wingdings" charset="2"/>
              <a:buChar char=""/>
            </a:pPr>
            <a:r>
              <a:rPr b="0" lang="ru-RU" sz="3200" spc="-1" strike="noStrike">
                <a:solidFill>
                  <a:srgbClr val="000000"/>
                </a:solidFill>
                <a:latin typeface="Arial"/>
              </a:rPr>
              <a:t>В switch можно использовать любой тип данных</a:t>
            </a:r>
            <a:endParaRPr b="0" lang="ru-RU" sz="3200" spc="-1" strike="noStrike">
              <a:solidFill>
                <a:srgbClr val="000000"/>
              </a:solidFill>
              <a:latin typeface="Arial"/>
            </a:endParaRPr>
          </a:p>
        </p:txBody>
      </p:sp>
      <p:sp>
        <p:nvSpPr>
          <p:cNvPr id="115"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3. Switch [1]</a:t>
            </a:r>
            <a:endParaRPr b="0" lang="ru-RU" sz="4400" spc="-1" strike="noStrike">
              <a:solidFill>
                <a:srgbClr val="000000"/>
              </a:solidFill>
              <a:latin typeface="Arial"/>
            </a:endParaRPr>
          </a:p>
        </p:txBody>
      </p:sp>
      <p:grpSp>
        <p:nvGrpSpPr>
          <p:cNvPr id="116" name=""/>
          <p:cNvGrpSpPr/>
          <p:nvPr/>
        </p:nvGrpSpPr>
        <p:grpSpPr>
          <a:xfrm>
            <a:off x="6480000" y="1620000"/>
            <a:ext cx="3240000" cy="3600000"/>
            <a:chOff x="6480000" y="1620000"/>
            <a:chExt cx="3240000" cy="3600000"/>
          </a:xfrm>
        </p:grpSpPr>
        <p:sp>
          <p:nvSpPr>
            <p:cNvPr id="117" name=""/>
            <p:cNvSpPr txBox="1"/>
            <p:nvPr/>
          </p:nvSpPr>
          <p:spPr>
            <a:xfrm>
              <a:off x="6480000" y="1620000"/>
              <a:ext cx="3240000" cy="3600000"/>
            </a:xfrm>
            <a:prstGeom prst="rect">
              <a:avLst/>
            </a:prstGeom>
            <a:solidFill>
              <a:srgbClr val="eeeeee"/>
            </a:solidFill>
            <a:ln cap="rnd" w="0">
              <a:solidFill>
                <a:srgbClr val="3465a4"/>
              </a:solidFill>
              <a:prstDash val="lgDash"/>
            </a:ln>
          </p:spPr>
          <p:txBody>
            <a:bodyPr lIns="0" rIns="0" tIns="0" bIns="0" anchor="t">
              <a:normAutofit fontScale="79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switch i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 fmt.Println("Понедельник")</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2: fmt.Println("Вторник")</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3: fmt.Println("Среда")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4: fmt.Println("Четверг")</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5: fmt.Println("Пятница")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6: fmt.Println("Суббота")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7: fmt.Println("Воскресенье")</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default: fmt.Println("Неизвестный день")</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18" name=""/>
            <p:cNvSpPr txBox="1"/>
            <p:nvPr/>
          </p:nvSpPr>
          <p:spPr>
            <a:xfrm>
              <a:off x="8100000" y="1620000"/>
              <a:ext cx="1620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main231switch1.go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1440000" y="1620000"/>
            <a:ext cx="4860000" cy="3600000"/>
          </a:xfrm>
          <a:prstGeom prst="rect">
            <a:avLst/>
          </a:prstGeom>
          <a:solidFill>
            <a:srgbClr val="ffffff"/>
          </a:solidFill>
          <a:ln w="0">
            <a:noFill/>
          </a:ln>
        </p:spPr>
        <p:txBody>
          <a:bodyPr lIns="0" rIns="0" tIns="0" bIns="0" anchor="t">
            <a:normAutofit fontScale="63000"/>
          </a:bodyPr>
          <a:p>
            <a:pPr marL="272160" indent="-204120">
              <a:spcBef>
                <a:spcPts val="1417"/>
              </a:spcBef>
              <a:buClr>
                <a:srgbClr val="000000"/>
              </a:buClr>
              <a:buSzPct val="45000"/>
              <a:buFont typeface="Wingdings" charset="2"/>
              <a:buChar char=""/>
            </a:pPr>
            <a:r>
              <a:rPr b="0" lang="ru-RU" sz="3200" spc="-1" strike="noStrike">
                <a:solidFill>
                  <a:srgbClr val="000000"/>
                </a:solidFill>
                <a:latin typeface="Arial"/>
              </a:rPr>
              <a:t>В Go код после case выполняется до следующего case, и нет нужды каждый case-блок заканчивать ключевым словом break (данная особенность добавлена в язык специально, чтобы уменьшить количество ошибок в switch-блоках). </a:t>
            </a:r>
            <a:endParaRPr b="0" lang="ru-RU" sz="3200" spc="-1" strike="noStrike">
              <a:solidFill>
                <a:srgbClr val="000000"/>
              </a:solidFill>
              <a:latin typeface="Arial"/>
            </a:endParaRPr>
          </a:p>
          <a:p>
            <a:pPr marL="272160" indent="-204120">
              <a:spcBef>
                <a:spcPts val="1417"/>
              </a:spcBef>
              <a:buClr>
                <a:srgbClr val="000000"/>
              </a:buClr>
              <a:buSzPct val="45000"/>
              <a:buFont typeface="Wingdings" charset="2"/>
              <a:buChar char=""/>
            </a:pPr>
            <a:r>
              <a:rPr b="0" lang="ru-RU" sz="3200" spc="-1" strike="noStrike">
                <a:solidFill>
                  <a:srgbClr val="000000"/>
                </a:solidFill>
                <a:latin typeface="Arial"/>
              </a:rPr>
              <a:t>Если в текущем case написать fallthrough, то тело следующего case выполнится вне зависимости от того истинно ли его (следующего case) условие</a:t>
            </a:r>
            <a:endParaRPr b="0" lang="ru-RU" sz="3200" spc="-1" strike="noStrike">
              <a:solidFill>
                <a:srgbClr val="000000"/>
              </a:solidFill>
              <a:latin typeface="Arial"/>
            </a:endParaRPr>
          </a:p>
        </p:txBody>
      </p:sp>
      <p:sp>
        <p:nvSpPr>
          <p:cNvPr id="12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Switch [2]</a:t>
            </a:r>
            <a:endParaRPr b="0" lang="ru-RU" sz="4400" spc="-1" strike="noStrike">
              <a:solidFill>
                <a:srgbClr val="000000"/>
              </a:solidFill>
              <a:latin typeface="Arial"/>
            </a:endParaRPr>
          </a:p>
        </p:txBody>
      </p:sp>
      <p:grpSp>
        <p:nvGrpSpPr>
          <p:cNvPr id="121" name=""/>
          <p:cNvGrpSpPr/>
          <p:nvPr/>
        </p:nvGrpSpPr>
        <p:grpSpPr>
          <a:xfrm>
            <a:off x="6480000" y="1620000"/>
            <a:ext cx="3240000" cy="3600000"/>
            <a:chOff x="6480000" y="1620000"/>
            <a:chExt cx="3240000" cy="3600000"/>
          </a:xfrm>
        </p:grpSpPr>
        <p:sp>
          <p:nvSpPr>
            <p:cNvPr id="122" name=""/>
            <p:cNvSpPr txBox="1"/>
            <p:nvPr/>
          </p:nvSpPr>
          <p:spPr>
            <a:xfrm>
              <a:off x="6480000" y="1620000"/>
              <a:ext cx="3240000" cy="3600000"/>
            </a:xfrm>
            <a:prstGeom prst="rect">
              <a:avLst/>
            </a:prstGeom>
            <a:solidFill>
              <a:srgbClr val="eeeeee"/>
            </a:solidFill>
            <a:ln cap="rnd" w="0">
              <a:solidFill>
                <a:srgbClr val="3465a4"/>
              </a:solidFill>
              <a:prstDash val="lgDash"/>
            </a:ln>
          </p:spPr>
          <p:txBody>
            <a:bodyPr lIns="0" rIns="0" tIns="0" bIns="0" anchor="t">
              <a:normAutofit fontScale="90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 := 42</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switch v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100: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fmt.Println(100)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fallthrough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42:</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fmt.Println(42)</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fallthrough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fallthrough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default: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fmt.Println("default")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23" name=""/>
            <p:cNvSpPr txBox="1"/>
            <p:nvPr/>
          </p:nvSpPr>
          <p:spPr>
            <a:xfrm>
              <a:off x="8100000" y="1620000"/>
              <a:ext cx="1620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main232switch.go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1440000" y="1620000"/>
            <a:ext cx="4680000" cy="1080000"/>
          </a:xfrm>
          <a:prstGeom prst="rect">
            <a:avLst/>
          </a:prstGeom>
          <a:solidFill>
            <a:srgbClr val="ffffff"/>
          </a:solidFill>
          <a:ln w="0">
            <a:noFill/>
          </a:ln>
        </p:spPr>
        <p:txBody>
          <a:bodyPr lIns="0" rIns="0" tIns="0" bIns="0" anchor="t">
            <a:normAutofit fontScale="58000"/>
          </a:bodyPr>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Существует специальная форма switch, допускающая использование произвольных условий в каждом case-блоке:</a:t>
            </a:r>
            <a:endParaRPr b="0" lang="ru-RU" sz="3200" spc="-1" strike="noStrike">
              <a:solidFill>
                <a:srgbClr val="000000"/>
              </a:solidFill>
              <a:latin typeface="Arial"/>
            </a:endParaRPr>
          </a:p>
        </p:txBody>
      </p:sp>
      <p:sp>
        <p:nvSpPr>
          <p:cNvPr id="125"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Switch [3]</a:t>
            </a:r>
            <a:endParaRPr b="0" lang="ru-RU" sz="4400" spc="-1" strike="noStrike">
              <a:solidFill>
                <a:srgbClr val="000000"/>
              </a:solidFill>
              <a:latin typeface="Arial"/>
            </a:endParaRPr>
          </a:p>
        </p:txBody>
      </p:sp>
      <p:grpSp>
        <p:nvGrpSpPr>
          <p:cNvPr id="126" name=""/>
          <p:cNvGrpSpPr/>
          <p:nvPr/>
        </p:nvGrpSpPr>
        <p:grpSpPr>
          <a:xfrm>
            <a:off x="6300000" y="1620000"/>
            <a:ext cx="3420000" cy="3420000"/>
            <a:chOff x="6300000" y="1620000"/>
            <a:chExt cx="3420000" cy="3420000"/>
          </a:xfrm>
        </p:grpSpPr>
        <p:sp>
          <p:nvSpPr>
            <p:cNvPr id="127" name=""/>
            <p:cNvSpPr txBox="1"/>
            <p:nvPr/>
          </p:nvSpPr>
          <p:spPr>
            <a:xfrm>
              <a:off x="6300000" y="1620000"/>
              <a:ext cx="342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c uint32</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fmt.Scan(&amp;c)</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switch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 &lt;= c &amp;&amp; c &lt;= 9:</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fmt.Println("от 1 до 9")</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100 &lt;= c &amp;&amp; c &lt;= 250: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fmt.Println("от 100 до 250")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case 1000 &lt;= c &amp;&amp; c &lt;= 6000: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fmt.Println("от 1000 до 6000")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28" name=""/>
            <p:cNvSpPr txBox="1"/>
            <p:nvPr/>
          </p:nvSpPr>
          <p:spPr>
            <a:xfrm>
              <a:off x="8100000" y="1620000"/>
              <a:ext cx="162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main233switch3.go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1440000" y="1620000"/>
            <a:ext cx="4860000" cy="1980000"/>
          </a:xfrm>
          <a:prstGeom prst="rect">
            <a:avLst/>
          </a:prstGeom>
          <a:solidFill>
            <a:srgbClr val="ffffff"/>
          </a:solidFill>
          <a:ln w="0">
            <a:noFill/>
          </a:ln>
        </p:spPr>
        <p:txBody>
          <a:bodyPr lIns="0" rIns="0" tIns="0" bIns="0" anchor="t">
            <a:normAutofit fontScale="60000"/>
          </a:bodyPr>
          <a:p>
            <a:pPr marL="259200" indent="-194400">
              <a:spcBef>
                <a:spcPts val="1417"/>
              </a:spcBef>
              <a:buClr>
                <a:srgbClr val="000000"/>
              </a:buClr>
              <a:buSzPct val="45000"/>
              <a:buFont typeface="Wingdings" charset="2"/>
              <a:buChar char=""/>
            </a:pPr>
            <a:r>
              <a:rPr b="0" lang="ru-RU" sz="3200" spc="-1" strike="noStrike">
                <a:solidFill>
                  <a:srgbClr val="000000"/>
                </a:solidFill>
                <a:latin typeface="Arial"/>
              </a:rPr>
              <a:t>Единственной конструкцией для циклов в Go является оператор for</a:t>
            </a:r>
            <a:endParaRPr b="0" lang="ru-RU" sz="3200" spc="-1" strike="noStrike">
              <a:solidFill>
                <a:srgbClr val="000000"/>
              </a:solidFill>
              <a:latin typeface="Arial"/>
            </a:endParaRPr>
          </a:p>
          <a:p>
            <a:pPr marL="259200" indent="0">
              <a:spcBef>
                <a:spcPts val="1417"/>
              </a:spcBef>
              <a:buNone/>
            </a:pPr>
            <a:r>
              <a:rPr b="0" lang="ru-RU" sz="3200" spc="-1" strike="noStrike">
                <a:solidFill>
                  <a:srgbClr val="000000"/>
                </a:solidFill>
                <a:latin typeface="Arial"/>
              </a:rPr>
              <a:t>for [инициализация счетчика]; [условие]; [изменение счетчика]{</a:t>
            </a:r>
            <a:endParaRPr b="0" lang="ru-RU" sz="3200" spc="-1" strike="noStrike">
              <a:solidFill>
                <a:srgbClr val="000000"/>
              </a:solidFill>
              <a:latin typeface="Arial"/>
            </a:endParaRPr>
          </a:p>
          <a:p>
            <a:pPr marL="259200"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 действия</a:t>
            </a:r>
            <a:endParaRPr b="0" lang="ru-RU" sz="3200" spc="-1" strike="noStrike">
              <a:solidFill>
                <a:srgbClr val="000000"/>
              </a:solidFill>
              <a:latin typeface="Arial"/>
            </a:endParaRPr>
          </a:p>
          <a:p>
            <a:pPr marL="259200"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p:txBody>
      </p:sp>
      <p:sp>
        <p:nvSpPr>
          <p:cNvPr id="13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4. Циклы в Go [1]</a:t>
            </a:r>
            <a:endParaRPr b="0" lang="ru-RU" sz="4400" spc="-1" strike="noStrike">
              <a:solidFill>
                <a:srgbClr val="000000"/>
              </a:solidFill>
              <a:latin typeface="Arial"/>
            </a:endParaRPr>
          </a:p>
        </p:txBody>
      </p:sp>
      <p:grpSp>
        <p:nvGrpSpPr>
          <p:cNvPr id="131" name=""/>
          <p:cNvGrpSpPr/>
          <p:nvPr/>
        </p:nvGrpSpPr>
        <p:grpSpPr>
          <a:xfrm>
            <a:off x="6480000" y="1620000"/>
            <a:ext cx="3240000" cy="1980000"/>
            <a:chOff x="6480000" y="1620000"/>
            <a:chExt cx="3240000" cy="1980000"/>
          </a:xfrm>
        </p:grpSpPr>
        <p:sp>
          <p:nvSpPr>
            <p:cNvPr id="132" name=""/>
            <p:cNvSpPr txBox="1"/>
            <p:nvPr/>
          </p:nvSpPr>
          <p:spPr>
            <a:xfrm>
              <a:off x="6480000" y="1620000"/>
              <a:ext cx="3240000" cy="19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10; i++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fmt.Println(sum)</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33" name=""/>
            <p:cNvSpPr txBox="1"/>
            <p:nvPr/>
          </p:nvSpPr>
          <p:spPr>
            <a:xfrm>
              <a:off x="8280000" y="1620000"/>
              <a:ext cx="144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main241for.go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842</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2023-11-21T21:47:32Z</dcterms:modified>
  <cp:revision>37</cp:revision>
  <dc:subject/>
  <dc:title/>
</cp:coreProperties>
</file>