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2.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4.xml.rels" ContentType="application/vnd.openxmlformats-package.relationships+xml"/>
  <Override PartName="/ppt/notesSlides/_rels/notesSlide24.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21.xml.rels" ContentType="application/vnd.openxmlformats-package.relationships+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19480" y="812160"/>
            <a:ext cx="6520320" cy="4008960"/>
          </a:xfrm>
          <a:prstGeom prst="rect">
            <a:avLst/>
          </a:prstGeom>
          <a:noFill/>
          <a:ln w="0">
            <a:noFill/>
          </a:ln>
        </p:spPr>
        <p:txBody>
          <a:bodyPr lIns="0" rIns="0" tIns="0" bIns="0" anchor="ctr">
            <a:noAutofit/>
          </a:bodyPr>
          <a:p>
            <a:pPr algn="ctr"/>
            <a:r>
              <a:rPr b="0" lang="ru-RU" sz="4670" spc="-1" strike="noStrike">
                <a:solidFill>
                  <a:srgbClr val="000000"/>
                </a:solidFill>
                <a:latin typeface="Noto Sans"/>
              </a:rPr>
              <a:t>Click to move the slide</a:t>
            </a:r>
            <a:endParaRPr b="0" lang="ru-RU" sz="4670" spc="-1" strike="noStrike">
              <a:solidFill>
                <a:srgbClr val="000000"/>
              </a:solidFill>
              <a:latin typeface="Noto Sans"/>
            </a:endParaRPr>
          </a:p>
        </p:txBody>
      </p:sp>
      <p:sp>
        <p:nvSpPr>
          <p:cNvPr id="87" name="PlaceHolder 2"/>
          <p:cNvSpPr>
            <a:spLocks noGrp="1"/>
          </p:cNvSpPr>
          <p:nvPr>
            <p:ph type="body"/>
          </p:nvPr>
        </p:nvSpPr>
        <p:spPr>
          <a:xfrm>
            <a:off x="756000" y="5078160"/>
            <a:ext cx="6047640" cy="4811040"/>
          </a:xfrm>
          <a:prstGeom prst="rect">
            <a:avLst/>
          </a:prstGeom>
          <a:noFill/>
          <a:ln w="0">
            <a:noFill/>
          </a:ln>
        </p:spPr>
        <p:txBody>
          <a:bodyPr lIns="0" rIns="0" tIns="0" bIns="0" anchor="t">
            <a:noAutofit/>
          </a:bodyPr>
          <a:p>
            <a:pPr marL="216000" indent="0">
              <a:buNone/>
            </a:pPr>
            <a:r>
              <a:rPr b="0" lang="ru-RU" sz="2810" spc="-1" strike="noStrike">
                <a:solidFill>
                  <a:srgbClr val="000000"/>
                </a:solidFill>
                <a:latin typeface="Noto Sans"/>
              </a:rPr>
              <a:t>Click to edit the notes format</a:t>
            </a:r>
            <a:endParaRPr b="0" lang="ru-RU" sz="2810" spc="-1" strike="noStrike">
              <a:solidFill>
                <a:srgbClr val="000000"/>
              </a:solidFill>
              <a:latin typeface="Noto Sans"/>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ru-RU" sz="1400" spc="-1" strike="noStrike">
                <a:solidFill>
                  <a:srgbClr val="000000"/>
                </a:solidFill>
                <a:latin typeface="Noto Sans"/>
              </a:rPr>
              <a:t>&lt;header&gt;</a:t>
            </a:r>
            <a:endParaRPr b="0" lang="ru-RU" sz="1400" spc="-1" strike="noStrike">
              <a:solidFill>
                <a:srgbClr val="000000"/>
              </a:solidFill>
              <a:latin typeface="Noto Sans"/>
            </a:endParaRPr>
          </a:p>
        </p:txBody>
      </p:sp>
      <p:sp>
        <p:nvSpPr>
          <p:cNvPr id="89"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90"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91"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ru-RU" sz="1400" spc="-1" strike="noStrike">
                <a:solidFill>
                  <a:srgbClr val="000000"/>
                </a:solidFill>
                <a:latin typeface="Noto Sans"/>
              </a:defRPr>
            </a:lvl1pPr>
          </a:lstStyle>
          <a:p>
            <a:pPr indent="0" algn="r">
              <a:buNone/>
            </a:pPr>
            <a:fld id="{04162449-9A53-4D33-AF70-BF5895DDA7EC}"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216000" y="812520"/>
            <a:ext cx="7127280" cy="4008960"/>
          </a:xfrm>
          <a:prstGeom prst="rect">
            <a:avLst/>
          </a:prstGeom>
          <a:ln w="0">
            <a:noFill/>
          </a:ln>
        </p:spPr>
      </p:sp>
      <p:sp>
        <p:nvSpPr>
          <p:cNvPr id="259" name="PlaceHolder 2"/>
          <p:cNvSpPr>
            <a:spLocks noGrp="1"/>
          </p:cNvSpPr>
          <p:nvPr>
            <p:ph type="body"/>
          </p:nvPr>
        </p:nvSpPr>
        <p:spPr>
          <a:xfrm>
            <a:off x="756000" y="5078520"/>
            <a:ext cx="6047640" cy="59500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Go позволяет проигнорировать все или определенные возвращаемые функцией значения, если мы не будем использовать их в дальнейшем. Для этого нам необходимо не присваивать им имена вообще либо заменить имя символом _. Рассмотрим это на примере: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Здесь мы создали функцию-заглушку, возвращающую 2 значения: число и ошибка.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первом примере мы проигнорировали оба возвращаемых значения, выполнив полезную работу функции (так мы часто делаем, когда используем функцию fmt.Print - игнорируя возвращаемые ею значения).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Во втором примере мы проигнорировали сообщение об ошибке (не делайте так), а в третьем - только проверили, возвратила ли функция ошибку, проигнорировав возвращаемое число.</a:t>
            </a:r>
            <a:endParaRPr b="0" lang="ru-RU"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216000" y="812520"/>
            <a:ext cx="7127280" cy="4008960"/>
          </a:xfrm>
          <a:prstGeom prst="rect">
            <a:avLst/>
          </a:prstGeom>
          <a:ln w="0">
            <a:noFill/>
          </a:ln>
        </p:spPr>
      </p:sp>
      <p:sp>
        <p:nvSpPr>
          <p:cNvPr id="26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1200" spc="-1" strike="noStrike">
                <a:solidFill>
                  <a:srgbClr val="000000"/>
                </a:solidFill>
                <a:latin typeface="Arial"/>
              </a:rPr>
              <a:t>Каждая функция имеет определенный тип, который складывается из списка типов параметров и списка типов возвращаемых результатов.</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Функции с одинаковой сигнатурой func(int, int) int</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func add(x int, y int) int{    return x + y }</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func multiply(x int, y int) int{    return x * y}</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Другая сигнатура func(string)</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func display(message string){    fmt.Println(message)}</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Но какое значение имеет тип функции? Это значит, что мы можем определять переменные или параметры функций, которые будут представлять определенный тип функциии. То есть фактически переменная может быть функцией.</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Здесь переменная f имеет тип func(int, int) int, то есть представляет любую функцию, которая принимает два параметра типа int и возвращает значение типа int. Поэтому мы можем присвоить этой переменной функцию add, которая соответствует данному типу:</a:t>
            </a:r>
            <a:endParaRPr b="0" lang="ru-RU" sz="1200" spc="-1" strike="noStrike">
              <a:solidFill>
                <a:srgbClr val="000000"/>
              </a:solidFill>
              <a:latin typeface="Arial"/>
            </a:endParaRPr>
          </a:p>
          <a:p>
            <a:pPr marL="216000" indent="0">
              <a:buNone/>
            </a:pPr>
            <a:r>
              <a:rPr b="0" lang="ru-RU" sz="1200" spc="-1" strike="noStrike">
                <a:solidFill>
                  <a:srgbClr val="000000"/>
                </a:solidFill>
                <a:latin typeface="Arial"/>
              </a:rPr>
              <a:t>При этом переменная может изменять функцию, на которую она указывает, но при этому функция обязательно должна соответствовать ее типу:</a:t>
            </a: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a:p>
            <a:pPr marL="216000" indent="0">
              <a:buNone/>
            </a:pPr>
            <a:endParaRPr b="0" lang="ru-RU"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216000" y="812520"/>
            <a:ext cx="7127280" cy="4008960"/>
          </a:xfrm>
          <a:prstGeom prst="rect">
            <a:avLst/>
          </a:prstGeom>
          <a:ln w="0">
            <a:noFill/>
          </a:ln>
        </p:spPr>
      </p:sp>
      <p:sp>
        <p:nvSpPr>
          <p:cNvPr id="26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Также функция может передаваться в качестве параметра в другую функцию. Например: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Здесь функция action принимает три параметра. Первые два параметра - числа, а третий параметр - функция, которая соответствует типу: func(int , int) int. То есть третий параметр представляет некоторое действие и может быть представлен любой функцией, которая принимает два значения типа int и возвращает также значение типа int. Для примера здесь как раз определены две подобных функции, которые соответствуют данному типу: add и multiply. Через имя параметра operation мы сможем вызывать данную функцию.</a:t>
            </a:r>
            <a:endParaRPr b="0" lang="ru-RU" sz="20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216000" y="812520"/>
            <a:ext cx="7127280" cy="4008960"/>
          </a:xfrm>
          <a:prstGeom prst="rect">
            <a:avLst/>
          </a:prstGeom>
          <a:ln w="0">
            <a:noFill/>
          </a:ln>
        </p:spPr>
      </p:sp>
      <p:sp>
        <p:nvSpPr>
          <p:cNvPr id="26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Анонимная функция может быть результатом друой функции</a:t>
            </a:r>
            <a:endParaRPr b="0" lang="ru-RU" sz="20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216000" y="812520"/>
            <a:ext cx="7127280" cy="4008960"/>
          </a:xfrm>
          <a:prstGeom prst="rect">
            <a:avLst/>
          </a:prstGeom>
          <a:ln w="0">
            <a:noFill/>
          </a:ln>
        </p:spPr>
      </p:sp>
      <p:sp>
        <p:nvSpPr>
          <p:cNvPr id="26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Преимуществом анонимных функций является то, что они имеют доступ к окружению, в котором они определяются.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Здесь функция square определяет локальную переменную x и возвращает анонимную функцию. Анонимная функция увеливичает значение переменной x и возвращает ее квадрат.</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Таким образом, мы можем зафисировать у внешней функции square состояние в виде переменной x, которое будет изменяться в анонимной функции.</a:t>
            </a:r>
            <a:endParaRPr b="0" lang="ru-RU" sz="20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216000" y="812520"/>
            <a:ext cx="7127280" cy="4008960"/>
          </a:xfrm>
          <a:prstGeom prst="rect">
            <a:avLst/>
          </a:prstGeom>
          <a:ln w="0">
            <a:noFill/>
          </a:ln>
        </p:spPr>
      </p:sp>
      <p:sp>
        <p:nvSpPr>
          <p:cNvPr id="269" name="PlaceHolder 2"/>
          <p:cNvSpPr>
            <a:spLocks noGrp="1"/>
          </p:cNvSpPr>
          <p:nvPr>
            <p:ph type="body"/>
          </p:nvPr>
        </p:nvSpPr>
        <p:spPr>
          <a:xfrm>
            <a:off x="756000" y="5078520"/>
            <a:ext cx="6047640" cy="969228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Рекурсивная функция представляет такую функцию, которая вызывает саму себя. Рекурсивные функции представляют мощный инструмент для обработки рекурсивных структур данных, например, различных деревьев.</a:t>
            </a:r>
            <a:endParaRPr b="0" lang="ru-RU" sz="14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400" spc="-1" strike="noStrike">
                <a:solidFill>
                  <a:srgbClr val="000000"/>
                </a:solidFill>
                <a:latin typeface="Arial"/>
              </a:rPr>
              <a:t>Например, определим функцию вычисления факториала числа, которая получает результат рекурсивным способом:</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Здесь функция factorial получает некоторое положительное число, для которого надо вычислить факториал. Полученный результат возвращается из функции. Вначале идет условие, что если число равно 0, то функция возвращает 1. Иначе функция возвращает произведение числа n на результат этой же функции для числа n-1.</a:t>
            </a:r>
            <a:endParaRPr b="0" lang="ru-RU" sz="14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400" spc="-1" strike="noStrike">
                <a:solidFill>
                  <a:srgbClr val="000000"/>
                </a:solidFill>
                <a:latin typeface="Arial"/>
              </a:rPr>
              <a:t>При создании рекурсивной функции в ней обязательно должен быть некоторый базовый вариант, который использует оператор return и помещается в начале функции. В случае с факториалом это if x == 0 {return 1}.</a:t>
            </a:r>
            <a:endParaRPr b="0" lang="ru-RU" sz="14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400" spc="-1" strike="noStrike">
                <a:solidFill>
                  <a:srgbClr val="000000"/>
                </a:solidFill>
                <a:latin typeface="Arial"/>
              </a:rPr>
              <a:t>И, кроме того, все рекурсивные вызовы должны обращаться к подфункциям, которые в конце концов сходятся к базовому варианту. Так, при передаче в функцию положительного числа при дальнейших рекурсивных вызовах подфункций в них будет передаваться каждый раз число, меньшее на единицу. И в конце концов мы дойдем до ситуации, когда число будет равно 0, и будет использован базовый вариант.</a:t>
            </a:r>
            <a:endParaRPr b="0" lang="ru-RU" sz="14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1400" spc="-1" strike="noStrike">
                <a:solidFill>
                  <a:srgbClr val="000000"/>
                </a:solidFill>
                <a:latin typeface="Arial"/>
              </a:rPr>
              <a:t>Например, вызов factorial(4) фактически можно расписать следующим образом:</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actorial(4)</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4 * factorial(3)</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4 * 3 * factorial(2)</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4 * 3 * 2 * factorial(1)</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4 * 3 * 2 * 1 * factorial(0)</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4 * 3 * 2 * 1 * 1</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Другим распространенным показательным примером рекурсивной функции служит функция, вычисляющая числа Фибоначчи. n-й член последовательности Фибоначчи определяется по формуле: f(n)=f(n-1) + f(n-2), причем f(0)=0, а f(1)=1.</a:t>
            </a:r>
            <a:endParaRPr b="0" lang="ru-RU" sz="14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216000" y="812520"/>
            <a:ext cx="7127280" cy="4008960"/>
          </a:xfrm>
          <a:prstGeom prst="rect">
            <a:avLst/>
          </a:prstGeom>
          <a:ln w="0">
            <a:noFill/>
          </a:ln>
        </p:spPr>
      </p:sp>
      <p:sp>
        <p:nvSpPr>
          <p:cNvPr id="271" name="PlaceHolder 2"/>
          <p:cNvSpPr>
            <a:spLocks noGrp="1"/>
          </p:cNvSpPr>
          <p:nvPr>
            <p:ph type="body"/>
          </p:nvPr>
        </p:nvSpPr>
        <p:spPr>
          <a:xfrm>
            <a:off x="756000" y="5078520"/>
            <a:ext cx="6047640" cy="55947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Хороший код должен правильно реагировать на непредвиденные обстоятельства, такие как ввод некорректных данных пользователем, разрыв сетевого подключения или отказ дисков. Обработка ошибок — это процесс обнаружения ситуаций, когда ваша программа находится в неожиданном состоянии, а также принятие мер для записи диагностической информации, которая будет полезна при последующей отладке.</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 отличие от других языков программирования, где разработчикам нужно обрабатывать ошибки с помощью специального синтаксиса (try catch/try except), ошибки в Go — это значения с типом error, возвращаемые функциями, как и любые другие значения. Для обработки ошибок в Go мы должны проверить ошибки, которые могут возвращать функции, решить, существует ли ошибка, а также принять надлежащие меры для защиты данных и сообщить пользователям или операторам, что произошла ошибка.</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Самая простая обработка - это проверка ошибки на пустоту. Многие методы и функции в GO при вызове возвращают не только нужный результат, но и ошибку</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В чем преимущество значений ошибок Go по сравнению с исключениями?</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Go подталкивает разработчиков к тому, чтобы они поняли причину ошибок, что приводит к более понятным программам, в то время как исключения обычно игнорируются по умолчанию. Значения ошибок не требуют специальных ключевых слов, делая их более простыми и в то же время гибкими.</a:t>
            </a:r>
            <a:endParaRPr b="0" lang="ru-RU" sz="14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216000" y="812520"/>
            <a:ext cx="7127280" cy="4008960"/>
          </a:xfrm>
          <a:prstGeom prst="rect">
            <a:avLst/>
          </a:prstGeom>
          <a:ln w="0">
            <a:noFill/>
          </a:ln>
        </p:spPr>
      </p:sp>
      <p:sp>
        <p:nvSpPr>
          <p:cNvPr id="273" name="PlaceHolder 2"/>
          <p:cNvSpPr>
            <a:spLocks noGrp="1"/>
          </p:cNvSpPr>
          <p:nvPr>
            <p:ph type="body"/>
          </p:nvPr>
        </p:nvSpPr>
        <p:spPr>
          <a:xfrm>
            <a:off x="756000" y="5078520"/>
            <a:ext cx="6047640" cy="147330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Стандартная библиотека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Основная идея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Начнем обзор с методов работы с ошибками, которые предлагает стандартная библиотека.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стандартной библиотеке ошибка - это интерфейс с одним методом, который возвращает строку:</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error interface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Error()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Лучше всего подход к ошибкам, который предполагается в стандартной библиотеке можно описать цитатой:</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ошибка должна рассказывать историю</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Из этого следует несколько простых правил:</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сообщение об ошибке должно быть максимально подробным</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сообщение об ошибке должно содержать весь контекст для расследования причин ошибки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сообщение должно однозначно характеризовать место возникновения ошибки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Такой интерфейс абсолютно бесполезен, если в зависимости от возникшей ошибки нужно изменять логику работы.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Распространённый пример:</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row, err := db.Select("SELECT * FROM dump_data")</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if err != nil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err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Большинство драйверов возвращают ошибку sql.ErrNoRows, в случае, когда результат запроса пустой. Как дать знать вызывающему коду, что произошла ошибка sql.ErrNoRows и при этом добавить информацию о месте возникновения ошибки?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этого существует функция fmt.Errorf, которая позволяет создавать новую ошибку и с помощью глагола %w добавлять в новую ошибку ссылку на причину. А после мы можем в цепочке ошибок (связанном списке) найти интересующую нас ошибку.</a:t>
            </a:r>
            <a:endParaRPr b="0" lang="ru-RU" sz="20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216000" y="812520"/>
            <a:ext cx="7127280" cy="4008960"/>
          </a:xfrm>
          <a:prstGeom prst="rect">
            <a:avLst/>
          </a:prstGeom>
          <a:ln w="0">
            <a:noFill/>
          </a:ln>
        </p:spPr>
      </p:sp>
      <p:sp>
        <p:nvSpPr>
          <p:cNvPr id="275" name="PlaceHolder 2"/>
          <p:cNvSpPr>
            <a:spLocks noGrp="1"/>
          </p:cNvSpPr>
          <p:nvPr>
            <p:ph type="body"/>
          </p:nvPr>
        </p:nvSpPr>
        <p:spPr>
          <a:xfrm>
            <a:off x="756000" y="5078520"/>
            <a:ext cx="6047640" cy="6800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Самая простая обработка - это проверка ошибки на пустоту. Многие методы и функции в GO при вызове возвращают не только нужный результат, но и ошибку. К примеру: у нас есть функция которая делит число на другое число и ввод переменной.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Однако, надо учесть, что пользователь может быть невнимательным и подать на вход все, кроме int, что может сломать нашу программу. Предотвратим это, используя специальную конструкцию:</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Теперь если наш пользователь введет переменную типа не int то он увидит нашу дружелюбную просьбу:</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nil - это пустота (null в других языках)</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переменная "err" не пустая - произошла ошибка, иначе - всё хорошо.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Не обрабатывать ошибки  - плохая практика, именно поэтому IDE (например Goland) всегда подскажет, что функция возвращает ошибку которую вы не обработали.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216000" y="812520"/>
            <a:ext cx="7127280" cy="4008960"/>
          </a:xfrm>
          <a:prstGeom prst="rect">
            <a:avLst/>
          </a:prstGeom>
          <a:ln w="0">
            <a:noFill/>
          </a:ln>
        </p:spPr>
      </p:sp>
      <p:sp>
        <p:nvSpPr>
          <p:cNvPr id="277" name="PlaceHolder 2"/>
          <p:cNvSpPr>
            <a:spLocks noGrp="1"/>
          </p:cNvSpPr>
          <p:nvPr>
            <p:ph type="body"/>
          </p:nvPr>
        </p:nvSpPr>
        <p:spPr>
          <a:xfrm>
            <a:off x="756000" y="5078520"/>
            <a:ext cx="6047640" cy="70833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Стандартная библиотека предоставляет две встроенные функции для создания ошибок: errors.New и fmt.Errorf. Обе эти функции позволяют нам указывать настраиваемое сообщение об ошибке, которое вы можете отображать вашим пользователям.</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errors.New получает один аргумент — сообщение об ошибке в виде строки, которую вы можете настроить, чтобы предупредить ваших пользователей о том, что пошло не так.</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Попробуйте запустить следующий пример, чтобы увидеть ошибку, созданную с помощью errors.New, которая выполняет стандартный вывод:</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использовали функцию errors.New из стандартной библиотеки для создания нового сообщения об ошибке со строкой "barnacles" в качестве сообщения об ошибке. Мы выполняли требование конвенции, используя строчные буквы для сообщения об ошибке, как показано в руководстве по стилю для языка программирования Go.</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216000" y="812520"/>
            <a:ext cx="7127280" cy="4008960"/>
          </a:xfrm>
          <a:prstGeom prst="rect">
            <a:avLst/>
          </a:prstGeom>
          <a:ln w="0">
            <a:noFill/>
          </a:ln>
        </p:spPr>
      </p:sp>
      <p:sp>
        <p:nvSpPr>
          <p:cNvPr id="279" name="PlaceHolder 2"/>
          <p:cNvSpPr>
            <a:spLocks noGrp="1"/>
          </p:cNvSpPr>
          <p:nvPr>
            <p:ph type="body"/>
          </p:nvPr>
        </p:nvSpPr>
        <p:spPr>
          <a:xfrm>
            <a:off x="756000" y="5078520"/>
            <a:ext cx="6047640" cy="65167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Оператор panic позволяет сгенерировать ошибку и выйти из программы: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Оператору panic мы можем передать любое сообщение, которое будет выводиться на консоль. Например, в данном случае в функции divide, если второй параметр равен 0, то осуществляется вызов panic("division by zero!").</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функции main в вызове fmt.Println(divide(4, 0)) будет выполняться оператор panic, поскольку второй параметр функции divide равен 0. И в этом случае все последующие операции, которые идут после этого вызова, например, в данном случае это вызов fmt.Println("Program has been finished"), не будут выполняться. В этом случае мы получим следующий консольный вывод:</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3</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panic: division by zero!</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 в конце вывода будет идти диагностическая информация о том, где возникла ошибка.</a:t>
            </a:r>
            <a:endParaRPr b="0" lang="ru-RU" sz="20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216000" y="812520"/>
            <a:ext cx="7127280" cy="4008960"/>
          </a:xfrm>
          <a:prstGeom prst="rect">
            <a:avLst/>
          </a:prstGeom>
          <a:ln w="0">
            <a:noFill/>
          </a:ln>
        </p:spPr>
      </p:sp>
      <p:sp>
        <p:nvSpPr>
          <p:cNvPr id="28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Функция g принимает на вход целое i и паникует, если i больше чем 3, или завёт себя с аргументом i+1. Функция f откладывает функцию, которая вызывает recover и печатает восстановленное значение (если оно не пустое).</a:t>
            </a:r>
            <a:endParaRPr b="0" lang="ru-RU"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216000" y="812520"/>
            <a:ext cx="7127280" cy="4008960"/>
          </a:xfrm>
          <a:prstGeom prst="rect">
            <a:avLst/>
          </a:prstGeom>
          <a:ln w="0">
            <a:noFill/>
          </a:ln>
        </p:spPr>
      </p:sp>
      <p:sp>
        <p:nvSpPr>
          <p:cNvPr id="283" name="PlaceHolder 2"/>
          <p:cNvSpPr>
            <a:spLocks noGrp="1"/>
          </p:cNvSpPr>
          <p:nvPr>
            <p:ph type="body"/>
          </p:nvPr>
        </p:nvSpPr>
        <p:spPr>
          <a:xfrm>
            <a:off x="756000" y="5078520"/>
            <a:ext cx="6047640" cy="113331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Оператор defer позволяет выполнить определенную функцию в конце программы  (даже если сработает panic), при этом не важно, где в реальности вызывается эта функция. Например: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Здесь функция finish вызывается с оператором defer, поэтому данная функция в реальности будет вызываться в самом конце выполнения программы, несмотря на то, что ее вызов определен в начале функции main. В частности, мы получим следующий консольный вывод:</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Program has been started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Program is working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Program has been finished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несколько функций вызываются с оператором defer, то те функции, которые вызываются раньше, будут выполняться позже всех. Например: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Консольный вывод:</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Program is working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Program has been started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Program has been finished</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Дополнение: команда defer помещает вызов функции в стек. Поэтому они выполняются в очередности -LIFO (Last-In, First-Out)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defer запоминает значения переменных, переданных в функцию, на момент объявления defer, а не на момент его вызова. То есть условно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a:=5</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defer myFunc(a) // когда вызовется myFunc - будет передано значение 5, а не 7</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 = 7</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216000" y="812520"/>
            <a:ext cx="7127280" cy="4008960"/>
          </a:xfrm>
          <a:prstGeom prst="rect">
            <a:avLst/>
          </a:prstGeom>
          <a:ln w="0">
            <a:noFill/>
          </a:ln>
        </p:spPr>
      </p:sp>
      <p:sp>
        <p:nvSpPr>
          <p:cNvPr id="285" name="PlaceHolder 2"/>
          <p:cNvSpPr>
            <a:spLocks noGrp="1"/>
          </p:cNvSpPr>
          <p:nvPr>
            <p:ph type="body"/>
          </p:nvPr>
        </p:nvSpPr>
        <p:spPr>
          <a:xfrm>
            <a:off x="756000" y="5078520"/>
            <a:ext cx="6047640" cy="7392960"/>
          </a:xfrm>
          <a:prstGeom prst="rect">
            <a:avLst/>
          </a:prstGeom>
          <a:noFill/>
          <a:ln w="0">
            <a:noFill/>
          </a:ln>
        </p:spPr>
        <p:txBody>
          <a:bodyPr lIns="0" rIns="0" tIns="0" bIns="0" anchor="t">
            <a:noAutofit/>
          </a:bodyPr>
          <a:p>
            <a:pPr marL="216000" indent="0">
              <a:buNone/>
            </a:pPr>
            <a:r>
              <a:rPr b="0" lang="ru-RU" sz="1400" spc="-1" strike="noStrike">
                <a:solidFill>
                  <a:srgbClr val="000000"/>
                </a:solidFill>
                <a:latin typeface="Arial"/>
              </a:rPr>
              <a:t>Указатели представляют собой объекты, значением которых служат адреса других объектов (например, переменных).</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Указатель определяется как обычная переменная, только перед типом данных ставится символ звездочки *. Например, определение указателя на объект типа int:</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var p *int</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Этому указателю можно присвоить адрес переменной типа int. Для получения адреса применяется операция &amp;, после которой указывается имя переменной (&amp;x).</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Здесь указатель p хранит адрес переменной x. Что важно, переменная x имеет тип int, и указатель p указывает именно на объект типа int. То есть должно быть соответствие по типу. И если мы попробуем вывести адрес переменной на консоль, то увидим, что он представляет шестнадцатеричное значение:</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По адресу, который хранит указатель, мы получить значение переменной x. Для этого применяется операция * или операция разыменования. Результатом этой операции является значение переменной, на которую указывает указатель. Применим данную операцию и получим значение переменной x:</a:t>
            </a:r>
            <a:endParaRPr b="0" lang="ru-RU" sz="1400" spc="-1" strike="noStrike">
              <a:solidFill>
                <a:srgbClr val="000000"/>
              </a:solidFill>
              <a:latin typeface="Arial"/>
            </a:endParaRPr>
          </a:p>
          <a:p>
            <a:pPr marL="216000" indent="0">
              <a:buNone/>
            </a:pP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Пустой указатель</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Если указателю не присвоен адрес какого-либо объекта, то такой указатель по умолчанию имеет значение nil (по сути отстутствие значения). Если мы попробуем получить значение по такому пустому указателю, то мы столкнемся с ошибкой:</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var pf *float64</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fmt.Println("Value:", *pf)  // ! ошибка, указатель не указывает на какой-либо объект</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Поэтому при работе с указателями иногда бывает целесообразано проверять на значение nil:</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var pf *float64</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if pf != nil{</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    </a:t>
            </a:r>
            <a:r>
              <a:rPr b="0" lang="ru-RU" sz="1400" spc="-1" strike="noStrike">
                <a:solidFill>
                  <a:srgbClr val="000000"/>
                </a:solidFill>
                <a:latin typeface="Arial"/>
              </a:rPr>
              <a:t>fmt.Println("Value:", *pf)</a:t>
            </a:r>
            <a:endParaRPr b="0" lang="ru-RU" sz="1400" spc="-1" strike="noStrike">
              <a:solidFill>
                <a:srgbClr val="000000"/>
              </a:solidFill>
              <a:latin typeface="Arial"/>
            </a:endParaRPr>
          </a:p>
          <a:p>
            <a:pPr marL="216000" indent="0">
              <a:buNone/>
            </a:pPr>
            <a:r>
              <a:rPr b="0" lang="ru-RU" sz="1400" spc="-1" strike="noStrike">
                <a:solidFill>
                  <a:srgbClr val="000000"/>
                </a:solidFill>
                <a:latin typeface="Arial"/>
              </a:rPr>
              <a:t>}</a:t>
            </a:r>
            <a:endParaRPr b="0" lang="ru-RU" sz="14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216000" y="812520"/>
            <a:ext cx="7127280" cy="4008960"/>
          </a:xfrm>
          <a:prstGeom prst="rect">
            <a:avLst/>
          </a:prstGeom>
          <a:ln w="0">
            <a:noFill/>
          </a:ln>
        </p:spPr>
      </p:sp>
      <p:sp>
        <p:nvSpPr>
          <p:cNvPr id="287" name="PlaceHolder 2"/>
          <p:cNvSpPr>
            <a:spLocks noGrp="1"/>
          </p:cNvSpPr>
          <p:nvPr>
            <p:ph type="body"/>
          </p:nvPr>
        </p:nvSpPr>
        <p:spPr>
          <a:xfrm>
            <a:off x="756000" y="5078520"/>
            <a:ext cx="6047640" cy="107665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Переменная представляет именованный объект в памяти. Язык Go также позволяет создавать безымянные объекты - они также размещаются в памяти, но не имеют имени как переменные. Для этого применяется функция new(type). В эту функцию передается тип, объект которого надо создать. Функция возвращает указатель на созданный объект:</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указатель p будет иметь тип *int, поскольку он указывает на объект типа int. Создаваемый объект имеет значение по умолчанию (для типа int это число 0).</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Объект, созданный с помощью функции new, ничем не отличается от обычной переменной. Единственное что, чтобы обратиться к этому объекту - получить или изменить его адрес, необходимо использовать указатель.</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new принимает аргументом тип, выделяет для него память и возвращает указатель на эту память.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некоторых языках программирования есть существенная разница между использованием new и &amp;, и в них нужно удалять всё, что было создано с помощью new. Go не такой - Go хороший. Go — язык с автоматической сборкой мусора. Это означает, что область памяти очищается автоматически, когда на неё не остаётся ссылок.</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Указатели редко используются в Go для встроенных типов, но они будут часто фигурировать в следующей главе (они чрезвычайно полезны при работе со структурами).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16000" y="812520"/>
            <a:ext cx="7127280" cy="4008960"/>
          </a:xfrm>
          <a:prstGeom prst="rect">
            <a:avLst/>
          </a:prstGeom>
          <a:ln w="0">
            <a:noFill/>
          </a:ln>
        </p:spPr>
      </p:sp>
      <p:sp>
        <p:nvSpPr>
          <p:cNvPr id="245" name="PlaceHolder 2"/>
          <p:cNvSpPr>
            <a:spLocks noGrp="1"/>
          </p:cNvSpPr>
          <p:nvPr>
            <p:ph type="body"/>
          </p:nvPr>
        </p:nvSpPr>
        <p:spPr>
          <a:xfrm>
            <a:off x="756000" y="5078520"/>
            <a:ext cx="6047640" cy="1473300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Функция представляет блок операторов, которые все вместе выполняют какую-то определенную задачу. С помощью функций можно многократно вызывать ее блок операторов как единое целое в других частях программы.</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объявляется следующим образом:</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имя_функции (список_параметров) (типы_возвращаемых_значений){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выполняемые_операторы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определяется с помощью ключевого слова func, после которого идет имя функции. Затем в скобках идет список параметров. После списка параметров определяются типы возвращаемых из функции значений (если функция возвращает значения). И далее в фигурных скобках идут собственно те операторы, из которых состоит функция.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Название функции вместе с типами ее параметров и типами возвращаемых значений еще называют сигнатурой.</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 умолчанию каждая программа на языке Go должна содержать как минимум одну функцию - функцию main, которая является входной точкой в приложение: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main начинается с ключевого слова func, затем идет название - main. Функция не принимает никаких параметров, поэтому после названия идут пустые скобки. Функция main не возвращает никакого результата, поэтому после пустых скобок не указывается тип возвращаемого значения. И тело функции в фигурных скобках фактически состоит из вызова другой функции - fmt.Println(), которая выводит строку на консоль.</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мы определили функцию hello, которая не принимает никаких параметров, ничего не возвращает и просто выводит на консоль строку. Определить функцию можно в том же файле, где расположена функция main. Но если мы запустим эту программу, но на консоли мы ничего не увидим. Потому что программа выполняет только те действия, которые определены внутри функции main. Имя она является входной точкой в приложение. И если мы хотим выполнить в программе нашу функцию hello, то нам надо вызвать ее в функции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216000" y="812520"/>
            <a:ext cx="7127280" cy="4008960"/>
          </a:xfrm>
          <a:prstGeom prst="rect">
            <a:avLst/>
          </a:prstGeom>
          <a:ln w="0">
            <a:noFill/>
          </a:ln>
        </p:spPr>
      </p:sp>
      <p:sp>
        <p:nvSpPr>
          <p:cNvPr id="247" name="PlaceHolder 2"/>
          <p:cNvSpPr>
            <a:spLocks noGrp="1"/>
          </p:cNvSpPr>
          <p:nvPr>
            <p:ph type="body"/>
          </p:nvPr>
        </p:nvSpPr>
        <p:spPr>
          <a:xfrm>
            <a:off x="756000" y="5078520"/>
            <a:ext cx="6047640" cy="110498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Через параметры функция получает входные данные. Параметры указываются в скобках после имени функции. Для каждого параметра указывается имя и тип (как для переменной). Друг от друга параметров разделяются запятыми. При вызове функции необходимо передать значения для всех ее параметров. Например, мы хотим использовать функцию, которая складывает два любых числа: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add имеет два параметра: x и y. Оба параметра представляют тип int, то есть целые числа. В самой функции определяется переменная, которая хранит сумму этих чисел. И затем сумма чисел выводится на консоль.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функции main вызывается функция add. Так как функция принимает два параметра, то при вызове ей необходимо передать значения для этих параметров или два аргумента. Причем эти значения должны соответствовать параметрам по типу. То есть если параметр представляет тип int, то ему необходимо передать число.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Значения передаются по позиции. То есть первое значение получит первый параметр, второе значение - входной параметр и так далее. В итоге мы получим следующий консольный вывод:</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Если несколько параметров подряд имеют один и тот же тип, то мы можем указать тип только для последнего параметра, а предыдущие параметры также будут представлять этот тип:</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качестве аргументов при вызове функции можно передавать и значения переменных, результаты операций или других функций, но при этом следует учитывать, что аргументы в функцию всегда передаются по значению:</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6000" y="812520"/>
            <a:ext cx="7127280" cy="4008960"/>
          </a:xfrm>
          <a:prstGeom prst="rect">
            <a:avLst/>
          </a:prstGeom>
          <a:ln w="0">
            <a:noFill/>
          </a:ln>
        </p:spPr>
      </p:sp>
      <p:sp>
        <p:nvSpPr>
          <p:cNvPr id="24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качестве аргументов при вызове функции можно передавать и значения переменных, результаты операций или других функций, но при этом следует учитывать, что аргументы в функцию всегда передаются по значению:</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в качестве аргумента в функцию increment передается значение переменной a. Параметр x получает это значение, и оно увеличивается на 10. Однако несмотря на то, что значение параметра x увеличилось, значение переменной a никак не изменилось. Потому что при вызове функции передается копия значения переменной.</a:t>
            </a:r>
            <a:endParaRPr b="0" lang="ru-RU"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16000" y="812520"/>
            <a:ext cx="7127280" cy="4008960"/>
          </a:xfrm>
          <a:prstGeom prst="rect">
            <a:avLst/>
          </a:prstGeom>
          <a:ln w="0">
            <a:noFill/>
          </a:ln>
        </p:spPr>
      </p:sp>
      <p:sp>
        <p:nvSpPr>
          <p:cNvPr id="251" name="PlaceHolder 2"/>
          <p:cNvSpPr>
            <a:spLocks noGrp="1"/>
          </p:cNvSpPr>
          <p:nvPr>
            <p:ph type="body"/>
          </p:nvPr>
        </p:nvSpPr>
        <p:spPr>
          <a:xfrm>
            <a:off x="756000" y="5078520"/>
            <a:ext cx="6047640" cy="878328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Go функция может принимать неопределенное количество параметров одного типа. Например, нам надо получить сумму чисел, но мы точно не значем, сколько чисел будут переданы в функцию:</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определения параметра, который представляет неопределенное количество значений, перед типом этих значений ставится многоточие: numbers ...int. То есть через подобный параметр мы получаем несколько значений типа int.</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вызове мы можем передать в функцию add разное количество чисел:</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От этого случае следует отличать передачу среза в качестве параметра: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add([]int{1, 2, 3})</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add([]int{1, 2, 3, 4})</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add([]int{5, 6, 7, 2, 3})</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данном случае мы получим ошибку, так как передача среза не эквивалентна передаче неопределенного количества параметров того же типа. Если мы хотим передать срез, то надо указать после аргумента-массива многоточие: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add([]int{1, 2, 3}...)</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add([]int{1, 2, 3, 4}...)</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nums = []int{5, 6, 7, 2, 3}</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add(nums...)</a:t>
            </a:r>
            <a:endParaRPr b="0" lang="ru-RU"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7280" cy="4008960"/>
          </a:xfrm>
          <a:prstGeom prst="rect">
            <a:avLst/>
          </a:prstGeom>
          <a:ln w="0">
            <a:noFill/>
          </a:ln>
        </p:spPr>
      </p:sp>
      <p:sp>
        <p:nvSpPr>
          <p:cNvPr id="253" name="PlaceHolder 2"/>
          <p:cNvSpPr>
            <a:spLocks noGrp="1"/>
          </p:cNvSpPr>
          <p:nvPr>
            <p:ph type="body"/>
          </p:nvPr>
        </p:nvSpPr>
        <p:spPr>
          <a:xfrm>
            <a:off x="756000" y="5078520"/>
            <a:ext cx="6047640" cy="566676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Функции могут возвращать результат. Для этого нужно после списка параметров функции указать тип возвращаемого результата. А в теле функции использовать оператор return, после которого указывается возвращаемое значение:</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Функция add возвращает значение типа int, поэтому данный тип указан после списка параметров. В самой функции после оператора return указывается возврашаемое значение. При этом данное значение может быть значением переменной, литералом, либо же, как в данном случае, результатом операции или вызова функции. То есть выражение x + y определяет возвращаемое значение.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Поскольку функция возвращает значение, то при вызове функции мы можем получить это значение и передать его переменной: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a = add(4, 5)   // 9</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b = add(20, 6)  // 26</a:t>
            </a:r>
            <a:endParaRPr b="0" lang="ru-RU"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216000" y="812520"/>
            <a:ext cx="7127280" cy="4008960"/>
          </a:xfrm>
          <a:prstGeom prst="rect">
            <a:avLst/>
          </a:prstGeom>
          <a:ln w="0">
            <a:noFill/>
          </a:ln>
        </p:spPr>
      </p:sp>
      <p:sp>
        <p:nvSpPr>
          <p:cNvPr id="25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Возвращаемый результат может быть именован:</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скобках после списка параметров фактически определяется переменная, значение которой будет возвращаться. В конце функции ставится оператор return, но теперь необязательно после этого оператора ставить возвращаемое значение. Фактически мы также могли бы написать:</a:t>
            </a:r>
            <a:endParaRPr b="0" lang="ru-RU"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216000" y="812520"/>
            <a:ext cx="7127280" cy="4008960"/>
          </a:xfrm>
          <a:prstGeom prst="rect">
            <a:avLst/>
          </a:prstGeom>
          <a:ln w="0">
            <a:noFill/>
          </a:ln>
        </p:spPr>
      </p:sp>
      <p:sp>
        <p:nvSpPr>
          <p:cNvPr id="25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В Go функция может возвращать сразу несколько значений. В этом случае после списка параметров указывается в скобках список типов возвращаемых значений. А после оператора return располагаются через запятую все возвращаемые значения</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3B4D68C-DD26-492E-A667-0C79BFF12554}" type="slidenum">
              <a:t>&lt;#&gt;</a:t>
            </a:fld>
          </a:p>
        </p:txBody>
      </p:sp>
      <p:sp>
        <p:nvSpPr>
          <p:cNvPr id="4" name="PlaceHolder 3"/>
          <p:cNvSpPr>
            <a:spLocks noGrp="1"/>
          </p:cNvSpPr>
          <p:nvPr>
            <p:ph type="dt" idx="1"/>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9"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0"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A068F29-F1CF-42B5-8EF4-1C84C60EDA8F}"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4"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5"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5F835AA-2EBE-44B3-BD29-15C3AAC65D23}" type="slidenum">
              <a:t>&lt;#&gt;</a:t>
            </a:fld>
          </a:p>
        </p:txBody>
      </p:sp>
      <p:sp>
        <p:nvSpPr>
          <p:cNvPr id="9" name="PlaceHolder 8"/>
          <p:cNvSpPr>
            <a:spLocks noGrp="1"/>
          </p:cNvSpPr>
          <p:nvPr>
            <p:ph type="dt" idx="1"/>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7"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8"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9"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2"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AAD8150-0AAE-4F84-B070-53352EFB8677}" type="slidenum">
              <a:t>&lt;#&gt;</a:t>
            </a:fld>
          </a:p>
        </p:txBody>
      </p:sp>
      <p:sp>
        <p:nvSpPr>
          <p:cNvPr id="11" name="PlaceHolder 10"/>
          <p:cNvSpPr>
            <a:spLocks noGrp="1"/>
          </p:cNvSpPr>
          <p:nvPr>
            <p:ph type="dt" idx="1"/>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CE7FBEA-CA5D-496F-BEDD-15AAEEED6142}"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1"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13EF613-205E-4D3D-ACC7-7E451DE1409B}"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BC09208-ACD2-45CF-9986-62C1DCF3F0CE}"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6"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B586C71-3361-4039-81F9-D0FD1A9F9D87}"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90B1199-06EF-487D-9B0A-6C844A2FE814}"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CA7A5EF-76D8-45F9-98CD-89F5F08B1E5B}"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0"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1"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6070029-8627-4FB6-81C5-27514222C83F}"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3A540F8-9677-4D09-8D29-92289BF991F5}"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4"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5"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6"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4F556D4-C1B2-42FE-9751-EBEE7D4A6394}"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8"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9"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0"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3DFAD5F-4147-41FD-8557-58A72D4BDBB9}"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2"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3"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B8ADC83-313D-4AE0-801A-2FB80420AC21}"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7"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8"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221A71B-71DF-4484-A39A-DD09DA587F46}"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0"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1"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2"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3"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4"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5"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9013F6C-927A-4009-8B9E-BA5CBE3F01E8}"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22FD277-3135-46BD-B0E9-D9BD90635DCE}"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A2911FF-2009-4FD6-8966-C53B0747D379}"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37C4FC4-7D1D-481D-9EC1-28014498113E}"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2C3D645-7A4F-4F9E-8409-2FAC8206BF4D}"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7"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5659A28-E276-471F-84CA-9C71013CF63C}"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1"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2"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403CA1A-4215-4CFA-9DE9-E9120BD95B1E}"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C3D0DF0-58B2-404C-990C-250D7DC94520}" type="slidenum">
              <a:t>&lt;#&gt;</a:t>
            </a:fld>
          </a:p>
        </p:txBody>
      </p:sp>
      <p:sp>
        <p:nvSpPr>
          <p:cNvPr id="8" name="PlaceHolder 7"/>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Click to edit the title text format</a:t>
            </a:r>
            <a:endParaRPr b="0" lang="ru-RU" sz="4400" spc="-1" strike="noStrike">
              <a:solidFill>
                <a:srgbClr val="000000"/>
              </a:solidFill>
              <a:latin typeface="Arial"/>
            </a:endParaRPr>
          </a:p>
        </p:txBody>
      </p:sp>
      <p:sp>
        <p:nvSpPr>
          <p:cNvPr id="1" name="PlaceHolder 2"/>
          <p:cNvSpPr>
            <a:spLocks noGrp="1"/>
          </p:cNvSpPr>
          <p:nvPr>
            <p:ph type="body"/>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Click to edit the outline text format</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Second Outline Level</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Third Outline Level</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Fourth Outline Level</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Times New Roman"/>
              </a:defRPr>
            </a:lvl1pPr>
          </a:lstStyle>
          <a:p>
            <a:pPr indent="0" algn="ctr">
              <a:buNone/>
            </a:pPr>
            <a:r>
              <a:rPr b="0" lang="ru-RU" sz="1400" spc="-1" strike="noStrike">
                <a:solidFill>
                  <a:srgbClr val="000000"/>
                </a:solidFill>
                <a:latin typeface="Times New Roman"/>
              </a:rPr>
              <a:t>&lt;footer&gt;</a:t>
            </a:r>
            <a:endParaRPr b="0" lang="ru-RU"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Times New Roman"/>
              </a:defRPr>
            </a:lvl1pPr>
          </a:lstStyle>
          <a:p>
            <a:pPr indent="0" algn="r">
              <a:buNone/>
            </a:pPr>
            <a:fld id="{84D30B4A-0BB0-4AB6-BA87-CBC9CEF9139D}" type="slidenum">
              <a:rPr b="0" lang="ru-RU" sz="1400" spc="-1" strike="noStrike">
                <a:solidFill>
                  <a:srgbClr val="000000"/>
                </a:solidFill>
                <a:latin typeface="Times New Roman"/>
              </a:rPr>
              <a:t>&lt;number&gt;</a:t>
            </a:fld>
            <a:endParaRPr b="0" lang="ru-RU" sz="1400" spc="-1" strike="noStrike">
              <a:solidFill>
                <a:srgbClr val="000000"/>
              </a:solidFill>
              <a:latin typeface="Times New Roman"/>
            </a:endParaRPr>
          </a:p>
        </p:txBody>
      </p:sp>
      <p:pic>
        <p:nvPicPr>
          <p:cNvPr id="5" name="" descr=""/>
          <p:cNvPicPr/>
          <p:nvPr/>
        </p:nvPicPr>
        <p:blipFill>
          <a:blip r:embed="rId2"/>
          <a:stretch/>
        </p:blipFill>
        <p:spPr>
          <a:xfrm>
            <a:off x="36000" y="900000"/>
            <a:ext cx="1098000" cy="413640"/>
          </a:xfrm>
          <a:prstGeom prst="rect">
            <a:avLst/>
          </a:prstGeom>
          <a:ln w="0">
            <a:noFill/>
          </a:ln>
        </p:spPr>
      </p:pic>
      <p:sp>
        <p:nvSpPr>
          <p:cNvPr id="6" name=""/>
          <p:cNvSpPr/>
          <p:nvPr/>
        </p:nvSpPr>
        <p:spPr>
          <a:xfrm>
            <a:off x="0" y="1450800"/>
            <a:ext cx="10044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440000" y="226080"/>
            <a:ext cx="8134920" cy="946080"/>
          </a:xfrm>
          <a:prstGeom prst="rect">
            <a:avLst/>
          </a:prstGeom>
          <a:noFill/>
          <a:ln w="0">
            <a:noFill/>
          </a:ln>
        </p:spPr>
        <p:txBody>
          <a:bodyPr lIns="0" rIns="0" tIns="0" bIns="0" anchor="ctr">
            <a:noAutofit/>
          </a:bodyPr>
          <a:p>
            <a:pPr indent="0" algn="ctr">
              <a:buNone/>
            </a:pPr>
            <a:r>
              <a:rPr b="0" lang="ru-RU" sz="4000" spc="-1" strike="noStrike">
                <a:solidFill>
                  <a:srgbClr val="000000"/>
                </a:solidFill>
                <a:latin typeface="Noto Sans"/>
              </a:rPr>
              <a:t>Click to edit the title text format</a:t>
            </a:r>
            <a:endParaRPr b="0" lang="ru-RU" sz="4000" spc="-1" strike="noStrike">
              <a:solidFill>
                <a:srgbClr val="000000"/>
              </a:solidFill>
              <a:latin typeface="Noto Sans"/>
            </a:endParaRPr>
          </a:p>
        </p:txBody>
      </p:sp>
      <p:sp>
        <p:nvSpPr>
          <p:cNvPr id="44" name="PlaceHolder 2"/>
          <p:cNvSpPr>
            <a:spLocks noGrp="1"/>
          </p:cNvSpPr>
          <p:nvPr>
            <p:ph type="body"/>
          </p:nvPr>
        </p:nvSpPr>
        <p:spPr>
          <a:xfrm>
            <a:off x="503640" y="1326600"/>
            <a:ext cx="907128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ru-RU" sz="3200" spc="-1" strike="noStrike">
                <a:solidFill>
                  <a:srgbClr val="000000"/>
                </a:solidFill>
                <a:latin typeface="Noto Sans"/>
              </a:rPr>
              <a:t>Click to edit the outline text format</a:t>
            </a:r>
            <a:endParaRPr b="0" lang="ru-RU"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Noto Sans"/>
              </a:rPr>
              <a:t>Second Outline Level</a:t>
            </a:r>
            <a:endParaRPr b="0" lang="ru-RU"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Noto Sans"/>
              </a:rPr>
              <a:t>Third Outline Level</a:t>
            </a:r>
            <a:endParaRPr b="0" lang="ru-RU"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Noto Sans"/>
              </a:rPr>
              <a:t>Fourth Outline Level</a:t>
            </a:r>
            <a:endParaRPr b="0" lang="ru-RU"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Noto Sans"/>
              </a:rPr>
              <a:t>Fifth Outline Level</a:t>
            </a:r>
            <a:endParaRPr b="0" lang="ru-RU"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Noto Sans"/>
              </a:rPr>
              <a:t>Sixth Outline Level</a:t>
            </a:r>
            <a:endParaRPr b="0" lang="ru-RU"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Noto Sans"/>
              </a:rPr>
              <a:t>Seventh Outline Level</a:t>
            </a:r>
            <a:endParaRPr b="0" lang="ru-RU" sz="2000" spc="-1" strike="noStrike">
              <a:solidFill>
                <a:srgbClr val="000000"/>
              </a:solidFill>
              <a:latin typeface="Noto Sans"/>
            </a:endParaRPr>
          </a:p>
        </p:txBody>
      </p:sp>
      <p:sp>
        <p:nvSpPr>
          <p:cNvPr id="45" name="PlaceHolder 3"/>
          <p:cNvSpPr>
            <a:spLocks noGrp="1"/>
          </p:cNvSpPr>
          <p:nvPr>
            <p:ph type="dt" idx="4"/>
          </p:nvPr>
        </p:nvSpPr>
        <p:spPr>
          <a:xfrm>
            <a:off x="503640" y="5164920"/>
            <a:ext cx="234792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46" name="PlaceHolder 4"/>
          <p:cNvSpPr>
            <a:spLocks noGrp="1"/>
          </p:cNvSpPr>
          <p:nvPr>
            <p:ph type="ftr" idx="5"/>
          </p:nvPr>
        </p:nvSpPr>
        <p:spPr>
          <a:xfrm>
            <a:off x="3447000" y="516492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Noto Sans"/>
              </a:defRPr>
            </a:lvl1pPr>
          </a:lstStyle>
          <a:p>
            <a:pPr indent="0" algn="ctr">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47" name="PlaceHolder 5"/>
          <p:cNvSpPr>
            <a:spLocks noGrp="1"/>
          </p:cNvSpPr>
          <p:nvPr>
            <p:ph type="sldNum" idx="6"/>
          </p:nvPr>
        </p:nvSpPr>
        <p:spPr>
          <a:xfrm>
            <a:off x="7227000" y="5164920"/>
            <a:ext cx="234792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fld id="{6DFEC6A2-8A49-4AD7-8C8C-8E78B0DFE1F1}"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pic>
        <p:nvPicPr>
          <p:cNvPr id="48" name="" descr=""/>
          <p:cNvPicPr/>
          <p:nvPr/>
        </p:nvPicPr>
        <p:blipFill>
          <a:blip r:embed="rId2"/>
          <a:stretch/>
        </p:blipFill>
        <p:spPr>
          <a:xfrm>
            <a:off x="36000" y="360000"/>
            <a:ext cx="1624680" cy="612000"/>
          </a:xfrm>
          <a:prstGeom prst="rect">
            <a:avLst/>
          </a:prstGeom>
          <a:ln w="0">
            <a:noFill/>
          </a:ln>
        </p:spPr>
      </p:pic>
      <p:sp>
        <p:nvSpPr>
          <p:cNvPr id="49" name=""/>
          <p:cNvSpPr/>
          <p:nvPr/>
        </p:nvSpPr>
        <p:spPr>
          <a:xfrm>
            <a:off x="0" y="1229040"/>
            <a:ext cx="7740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o.dev/" TargetMode="External"/><Relationship Id="rId3"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ru.wikipedia.org/wiki/&#1047;&#1072;&#1084;&#1099;&#1082;&#1072;&#1085;&#1080;&#1077;_(&#1087;&#1088;&#1086;&#1075;&#1088;&#1072;&#1084;&#1084;&#1080;&#1088;&#1086;&#1074;&#1072;&#1085;&#1080;&#1077;)" TargetMode="External"/><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hyperlink" Target="https://github.com/golang/go/wiki/CodeReviewComments#error-strings" TargetMode="External"/><Relationship Id="rId2" Type="http://schemas.openxmlformats.org/officeDocument/2006/relationships/slideLayout" Target="../slideLayouts/slideLayout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hyperlink" Target="https://go.dev/blog/defer-panic-and-recover" TargetMode="External"/><Relationship Id="rId2" Type="http://schemas.openxmlformats.org/officeDocument/2006/relationships/slideLayout" Target="../slideLayouts/slideLayout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s://go.dev/blog/defer-panic-and-recover" TargetMode="External"/><Relationship Id="rId2" Type="http://schemas.openxmlformats.org/officeDocument/2006/relationships/hyperlink" Target="https://gobyexample.com/recover" TargetMode="External"/><Relationship Id="rId3" Type="http://schemas.openxmlformats.org/officeDocument/2006/relationships/slideLayout" Target="../slideLayouts/slideLayout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hyperlink" Target="https://go.dev/tour/flowcontrol/12" TargetMode="External"/><Relationship Id="rId2" Type="http://schemas.openxmlformats.org/officeDocument/2006/relationships/slideLayout" Target="../slideLayouts/slideLayout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hyperlink" Target="https://go.dev/tour/moretypes/1" TargetMode="External"/><Relationship Id="rId2" Type="http://schemas.openxmlformats.org/officeDocument/2006/relationships/slideLayout" Target="../slideLayouts/slideLayout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s://habr.com/ru/articles/339192" TargetMode="External"/><Relationship Id="rId2" Type="http://schemas.openxmlformats.org/officeDocument/2006/relationships/slideLayout" Target="../slideLayouts/slideLayout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hyperlink" Target="https://go.dev/" TargetMode="External"/><Relationship Id="rId2" Type="http://schemas.openxmlformats.org/officeDocument/2006/relationships/hyperlink" Target="https://habr.com/ru/articles/745876/" TargetMode="External"/><Relationship Id="rId3" Type="http://schemas.openxmlformats.org/officeDocument/2006/relationships/hyperlink" Target="https://habr.com/ru/articles/339192/" TargetMode="External"/><Relationship Id="rId4" Type="http://schemas.openxmlformats.org/officeDocument/2006/relationships/hyperlink" Target="https://go.dev/blog/defer-panic-and-recover" TargetMode="External"/><Relationship Id="rId5"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go.dev/tour/basics/6" TargetMode="External"/><Relationship Id="rId2" Type="http://schemas.openxmlformats.org/officeDocument/2006/relationships/slideLayout" Target="../slideLayouts/slideLayout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288000" y="2304000"/>
            <a:ext cx="7560000" cy="546120"/>
          </a:xfrm>
          <a:prstGeom prst="rect">
            <a:avLst/>
          </a:prstGeom>
          <a:noFill/>
          <a:ln w="0">
            <a:noFill/>
          </a:ln>
        </p:spPr>
        <p:txBody>
          <a:bodyPr lIns="90000" rIns="90000" tIns="45000" bIns="45000" anchor="t">
            <a:noAutofit/>
          </a:bodyPr>
          <a:p>
            <a:pPr algn="ctr">
              <a:lnSpc>
                <a:spcPct val="115000"/>
              </a:lnSpc>
            </a:pPr>
            <a:r>
              <a:rPr b="0" lang="ru-RU" sz="2800" spc="-1" strike="noStrike">
                <a:solidFill>
                  <a:srgbClr val="ffffff"/>
                </a:solidFill>
                <a:latin typeface="Arial"/>
              </a:rPr>
              <a:t>Основы Go</a:t>
            </a:r>
            <a:endParaRPr b="0" lang="ru-RU" sz="2800" spc="-1" strike="noStrike">
              <a:solidFill>
                <a:srgbClr val="000000"/>
              </a:solidFill>
              <a:latin typeface="Nimbus Sans"/>
            </a:endParaRPr>
          </a:p>
        </p:txBody>
      </p:sp>
      <p:pic>
        <p:nvPicPr>
          <p:cNvPr id="93" name="" descr=""/>
          <p:cNvPicPr/>
          <p:nvPr/>
        </p:nvPicPr>
        <p:blipFill>
          <a:blip r:embed="rId1"/>
          <a:stretch/>
        </p:blipFill>
        <p:spPr>
          <a:xfrm>
            <a:off x="8100000" y="132120"/>
            <a:ext cx="1742760" cy="5447880"/>
          </a:xfrm>
          <a:prstGeom prst="rect">
            <a:avLst/>
          </a:prstGeom>
          <a:ln w="0">
            <a:noFill/>
          </a:ln>
        </p:spPr>
      </p:pic>
      <p:sp>
        <p:nvSpPr>
          <p:cNvPr id="94" name=""/>
          <p:cNvSpPr/>
          <p:nvPr/>
        </p:nvSpPr>
        <p:spPr>
          <a:xfrm>
            <a:off x="900000" y="3600000"/>
            <a:ext cx="3060000" cy="1080000"/>
          </a:xfrm>
          <a:prstGeom prst="roundRect">
            <a:avLst>
              <a:gd name="adj" fmla="val 9563"/>
            </a:avLst>
          </a:prstGeom>
          <a:solidFill>
            <a:srgbClr val="ffff00"/>
          </a:solidFill>
          <a:ln w="0">
            <a:solidFill>
              <a:srgbClr val="000000"/>
            </a:solidFill>
          </a:ln>
        </p:spPr>
        <p:style>
          <a:lnRef idx="0"/>
          <a:fillRef idx="0"/>
          <a:effectRef idx="0"/>
          <a:fontRef idx="minor"/>
        </p:style>
        <p:txBody>
          <a:bodyPr lIns="90000" rIns="90000" tIns="45000" bIns="45000" anchor="ctr">
            <a:noAutofit/>
          </a:bodyPr>
          <a:p>
            <a:pPr algn="ctr"/>
            <a:r>
              <a:rPr b="0" lang="ru-RU" sz="1800" spc="-1" strike="noStrike">
                <a:solidFill>
                  <a:srgbClr val="000000"/>
                </a:solidFill>
                <a:latin typeface="Arial"/>
              </a:rPr>
              <a:t>Функции и паника</a:t>
            </a:r>
            <a:endParaRPr b="0" lang="ru-RU" sz="1800" spc="-1" strike="noStrike">
              <a:solidFill>
                <a:srgbClr val="000000"/>
              </a:solidFill>
              <a:latin typeface="Arial"/>
            </a:endParaRPr>
          </a:p>
        </p:txBody>
      </p:sp>
      <p:sp>
        <p:nvSpPr>
          <p:cNvPr id="95" name=""/>
          <p:cNvSpPr/>
          <p:nvPr/>
        </p:nvSpPr>
        <p:spPr>
          <a:xfrm>
            <a:off x="4320000" y="3600000"/>
            <a:ext cx="3060000" cy="1080000"/>
          </a:xfrm>
          <a:prstGeom prst="roundRect">
            <a:avLst>
              <a:gd name="adj" fmla="val 10963"/>
            </a:avLst>
          </a:prstGeom>
          <a:noFill/>
          <a:ln w="0">
            <a:solidFill>
              <a:srgbClr val="ffffff"/>
            </a:solidFill>
          </a:ln>
        </p:spPr>
        <p:style>
          <a:lnRef idx="0"/>
          <a:fillRef idx="0"/>
          <a:effectRef idx="0"/>
          <a:fontRef idx="minor"/>
        </p:style>
        <p:txBody>
          <a:bodyPr lIns="90000" rIns="90000" tIns="45000" bIns="45000" anchor="ctr">
            <a:noAutofit/>
          </a:bodyPr>
          <a:p>
            <a:pPr algn="ctr"/>
            <a:r>
              <a:rPr b="0" lang="ru-RU" sz="2200" spc="-1" strike="noStrike">
                <a:solidFill>
                  <a:srgbClr val="ffffff"/>
                </a:solidFill>
                <a:latin typeface="Arial"/>
              </a:rPr>
              <a:t>Модуль 3</a:t>
            </a:r>
            <a:endParaRPr b="0" lang="ru-RU" sz="2200" spc="-1" strike="noStrike">
              <a:solidFill>
                <a:srgbClr val="ffffff"/>
              </a:solidFill>
              <a:latin typeface="Arial"/>
            </a:endParaRPr>
          </a:p>
        </p:txBody>
      </p:sp>
      <p:sp>
        <p:nvSpPr>
          <p:cNvPr id="96" name=""/>
          <p:cNvSpPr txBox="1"/>
          <p:nvPr/>
        </p:nvSpPr>
        <p:spPr>
          <a:xfrm>
            <a:off x="6120000" y="1260000"/>
            <a:ext cx="1620000" cy="36000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2"/>
              </a:rPr>
              <a:t>https://go.dev</a:t>
            </a:r>
            <a:endParaRPr b="0" lang="ru-RU" sz="18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2800" spc="-1" strike="noStrike">
                <a:solidFill>
                  <a:srgbClr val="000000"/>
                </a:solidFill>
                <a:latin typeface="Arial"/>
              </a:rPr>
              <a:t>Игнорирование возвращаемых значений</a:t>
            </a:r>
            <a:endParaRPr b="0" lang="ru-RU" sz="2800" spc="-1" strike="noStrike">
              <a:solidFill>
                <a:srgbClr val="000000"/>
              </a:solidFill>
              <a:latin typeface="Arial"/>
            </a:endParaRPr>
          </a:p>
        </p:txBody>
      </p:sp>
      <p:sp>
        <p:nvSpPr>
          <p:cNvPr id="138" name=""/>
          <p:cNvSpPr txBox="1"/>
          <p:nvPr/>
        </p:nvSpPr>
        <p:spPr>
          <a:xfrm>
            <a:off x="1440000" y="1800000"/>
            <a:ext cx="5760000" cy="3371040"/>
          </a:xfrm>
          <a:prstGeom prst="rect">
            <a:avLst/>
          </a:prstGeom>
          <a:solidFill>
            <a:srgbClr val="dddddd"/>
          </a:solidFill>
          <a:ln w="0">
            <a:noFill/>
          </a:ln>
        </p:spPr>
        <p:txBody>
          <a:bodyPr lIns="90000" rIns="90000" tIns="45000" bIns="45000" anchor="t">
            <a:noAutofit/>
          </a:bodyPr>
          <a:p>
            <a:r>
              <a:rPr b="1" lang="ru-RU" sz="1200" spc="-1" strike="noStrike">
                <a:solidFill>
                  <a:srgbClr val="000000"/>
                </a:solidFill>
                <a:latin typeface="FreeMono"/>
              </a:rPr>
              <a:t>func </a:t>
            </a:r>
            <a:r>
              <a:rPr b="1" lang="ru-RU" sz="1200" spc="-1" strike="noStrike">
                <a:solidFill>
                  <a:srgbClr val="b47804"/>
                </a:solidFill>
                <a:latin typeface="FreeMono"/>
              </a:rPr>
              <a:t>fn</a:t>
            </a:r>
            <a:r>
              <a:rPr b="1" lang="ru-RU" sz="1200" spc="-1" strike="noStrike">
                <a:solidFill>
                  <a:srgbClr val="000000"/>
                </a:solidFill>
                <a:latin typeface="FreeMono"/>
              </a:rPr>
              <a:t>() (</a:t>
            </a:r>
            <a:r>
              <a:rPr b="1" lang="ru-RU" sz="1200" spc="-1" strike="noStrike">
                <a:solidFill>
                  <a:srgbClr val="a7074b"/>
                </a:solidFill>
                <a:latin typeface="FreeMono"/>
              </a:rPr>
              <a:t>int, error</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Какая-то полезная работа</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 0, nil</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func </a:t>
            </a:r>
            <a:r>
              <a:rPr b="1" lang="ru-RU" sz="1200" spc="-1" strike="noStrike">
                <a:solidFill>
                  <a:srgbClr val="b47804"/>
                </a:solidFill>
                <a:latin typeface="FreeMono"/>
              </a:rPr>
              <a:t>ExampleIgnor</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fn()</a:t>
            </a:r>
            <a:endParaRPr b="0" lang="ru-RU" sz="1200" spc="-1" strike="noStrike">
              <a:solidFill>
                <a:srgbClr val="000000"/>
              </a:solidFill>
              <a:latin typeface="Arial"/>
            </a:endParaRPr>
          </a:p>
          <a:p>
            <a:endParaRPr b="0" lang="ru-RU" sz="18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 _ := fn()</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fmt.Println(i)</a:t>
            </a:r>
            <a:endParaRPr b="0" lang="ru-RU" sz="1200" spc="-1" strike="noStrike">
              <a:solidFill>
                <a:srgbClr val="000000"/>
              </a:solidFill>
              <a:latin typeface="Arial"/>
            </a:endParaRPr>
          </a:p>
          <a:p>
            <a:endParaRPr b="0" lang="ru-RU" sz="18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_, err := fn()</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err == nil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a:t>
            </a:r>
            <a:r>
              <a:rPr b="1" lang="ru-RU" sz="1200" spc="-1" strike="noStrike">
                <a:solidFill>
                  <a:srgbClr val="000000"/>
                </a:solidFill>
                <a:latin typeface="FreeMono"/>
              </a:rPr>
              <a:t>fmt.Println("Ошибок нет")</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18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a933"/>
                </a:solidFill>
                <a:latin typeface="FreeMono"/>
              </a:rPr>
              <a:t>// Output:</a:t>
            </a:r>
            <a:endParaRPr b="0" lang="ru-RU" sz="1200" spc="-1" strike="noStrike">
              <a:solidFill>
                <a:srgbClr val="000000"/>
              </a:solidFill>
              <a:latin typeface="Arial"/>
            </a:endParaRPr>
          </a:p>
          <a:p>
            <a:r>
              <a:rPr b="1" lang="ru-RU" sz="1200" spc="-1" strike="noStrike">
                <a:solidFill>
                  <a:srgbClr val="00a933"/>
                </a:solidFill>
                <a:latin typeface="FreeMono"/>
              </a:rPr>
              <a:t>	</a:t>
            </a:r>
            <a:r>
              <a:rPr b="1" lang="ru-RU" sz="1200" spc="-1" strike="noStrike">
                <a:solidFill>
                  <a:srgbClr val="00a933"/>
                </a:solidFill>
                <a:latin typeface="FreeMono"/>
              </a:rPr>
              <a:t>// 0</a:t>
            </a:r>
            <a:endParaRPr b="0" lang="ru-RU" sz="1200" spc="-1" strike="noStrike">
              <a:solidFill>
                <a:srgbClr val="000000"/>
              </a:solidFill>
              <a:latin typeface="Arial"/>
            </a:endParaRPr>
          </a:p>
          <a:p>
            <a:r>
              <a:rPr b="1" lang="ru-RU" sz="1200" spc="-1" strike="noStrike">
                <a:solidFill>
                  <a:srgbClr val="00a933"/>
                </a:solidFill>
                <a:latin typeface="FreeMono"/>
              </a:rPr>
              <a:t>	</a:t>
            </a:r>
            <a:r>
              <a:rPr b="1" lang="ru-RU" sz="1200" spc="-1" strike="noStrike">
                <a:solidFill>
                  <a:srgbClr val="00a933"/>
                </a:solidFill>
                <a:latin typeface="FreeMono"/>
              </a:rPr>
              <a:t>// Ошибок нет</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39" name=""/>
          <p:cNvSpPr txBox="1"/>
          <p:nvPr/>
        </p:nvSpPr>
        <p:spPr>
          <a:xfrm>
            <a:off x="5220000" y="1813680"/>
            <a:ext cx="1980000" cy="316080"/>
          </a:xfrm>
          <a:prstGeom prst="rect">
            <a:avLst/>
          </a:prstGeom>
          <a:noFill/>
          <a:ln w="0">
            <a:noFill/>
          </a:ln>
        </p:spPr>
        <p:txBody>
          <a:bodyPr lIns="90000" rIns="90000" tIns="45000" bIns="45000" anchor="t">
            <a:noAutofit/>
          </a:bodyPr>
          <a:p>
            <a:r>
              <a:rPr b="0" lang="ru-RU" sz="1600" spc="-1" strike="noStrike">
                <a:solidFill>
                  <a:srgbClr val="3465a4"/>
                </a:solidFill>
                <a:latin typeface="Arial"/>
              </a:rPr>
              <a:t>main3125return.go</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440000" y="254160"/>
            <a:ext cx="8460000" cy="125028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Сигнатура метода или тип функции</a:t>
            </a:r>
            <a:endParaRPr b="0" lang="ru-RU" sz="4400" spc="-1" strike="noStrike">
              <a:solidFill>
                <a:srgbClr val="000000"/>
              </a:solidFill>
              <a:latin typeface="Arial"/>
            </a:endParaRPr>
          </a:p>
        </p:txBody>
      </p:sp>
      <p:sp>
        <p:nvSpPr>
          <p:cNvPr id="141" name="PlaceHolder 2"/>
          <p:cNvSpPr>
            <a:spLocks noGrp="1"/>
          </p:cNvSpPr>
          <p:nvPr>
            <p:ph/>
          </p:nvPr>
        </p:nvSpPr>
        <p:spPr>
          <a:xfrm>
            <a:off x="1440000" y="1620000"/>
            <a:ext cx="3960000" cy="3240000"/>
          </a:xfrm>
          <a:prstGeom prst="rect">
            <a:avLst/>
          </a:prstGeom>
          <a:solidFill>
            <a:srgbClr val="ffffff"/>
          </a:solidFill>
          <a:ln w="0">
            <a:noFill/>
          </a:ln>
        </p:spPr>
        <p:txBody>
          <a:bodyPr lIns="0" rIns="0" tIns="0" bIns="0" anchor="t">
            <a:normAutofit fontScale="78000"/>
          </a:bodyPr>
          <a:p>
            <a:pPr marL="336960" indent="0" algn="just">
              <a:spcBef>
                <a:spcPts val="1417"/>
              </a:spcBef>
              <a:buNone/>
            </a:pPr>
            <a:r>
              <a:rPr b="0" lang="ru-RU" sz="3200" spc="-1" strike="noStrike">
                <a:solidFill>
                  <a:srgbClr val="000000"/>
                </a:solidFill>
                <a:latin typeface="Arial"/>
              </a:rPr>
              <a:t>Сигнатура метода (тип функции) - список типов параметров + список типов возвращаемых рехультатов</a:t>
            </a:r>
            <a:endParaRPr b="0" lang="ru-RU" sz="3200" spc="-1" strike="noStrike">
              <a:solidFill>
                <a:srgbClr val="000000"/>
              </a:solidFill>
              <a:latin typeface="Arial"/>
            </a:endParaRPr>
          </a:p>
          <a:p>
            <a:pPr marL="336960" indent="0" algn="just">
              <a:spcBef>
                <a:spcPts val="1417"/>
              </a:spcBef>
              <a:buNone/>
            </a:pPr>
            <a:r>
              <a:rPr b="1" lang="ru-RU" sz="3200" spc="-1" strike="noStrike">
                <a:solidFill>
                  <a:srgbClr val="b47804"/>
                </a:solidFill>
                <a:latin typeface="FreeMono"/>
              </a:rPr>
              <a:t>func</a:t>
            </a:r>
            <a:r>
              <a:rPr b="1" lang="ru-RU" sz="3200" spc="-1" strike="noStrike">
                <a:solidFill>
                  <a:srgbClr val="000000"/>
                </a:solidFill>
                <a:latin typeface="FreeMono"/>
              </a:rPr>
              <a:t>(</a:t>
            </a:r>
            <a:r>
              <a:rPr b="1" lang="ru-RU" sz="3200" spc="-1" strike="noStrike">
                <a:solidFill>
                  <a:srgbClr val="a7074b"/>
                </a:solidFill>
                <a:latin typeface="FreeMono"/>
              </a:rPr>
              <a:t>int, int</a:t>
            </a:r>
            <a:r>
              <a:rPr b="1" lang="ru-RU" sz="3200" spc="-1" strike="noStrike">
                <a:solidFill>
                  <a:srgbClr val="000000"/>
                </a:solidFill>
                <a:latin typeface="FreeMono"/>
              </a:rPr>
              <a:t>) </a:t>
            </a:r>
            <a:r>
              <a:rPr b="1" lang="ru-RU" sz="3200" spc="-1" strike="noStrike">
                <a:solidFill>
                  <a:srgbClr val="a7074b"/>
                </a:solidFill>
                <a:latin typeface="FreeMono"/>
              </a:rPr>
              <a:t>int</a:t>
            </a:r>
            <a:r>
              <a:rPr b="1" lang="ru-RU" sz="3200" spc="-1" strike="noStrike">
                <a:solidFill>
                  <a:srgbClr val="000000"/>
                </a:solidFill>
                <a:latin typeface="FreeMono"/>
              </a:rPr>
              <a:t>:</a:t>
            </a:r>
            <a:endParaRPr b="0" lang="ru-RU" sz="3200" spc="-1" strike="noStrike">
              <a:solidFill>
                <a:srgbClr val="000000"/>
              </a:solidFill>
              <a:latin typeface="Arial"/>
            </a:endParaRPr>
          </a:p>
          <a:p>
            <a:pPr lvl="1" marL="673920" indent="-252720" algn="just">
              <a:spcBef>
                <a:spcPts val="1134"/>
              </a:spcBef>
              <a:buClr>
                <a:srgbClr val="000000"/>
              </a:buClr>
              <a:buSzPct val="75000"/>
              <a:buFont typeface="Symbol" charset="2"/>
              <a:buChar char=""/>
            </a:pPr>
            <a:r>
              <a:rPr b="1" lang="ru-RU" sz="1800" spc="-1" strike="noStrike">
                <a:solidFill>
                  <a:srgbClr val="000000"/>
                </a:solidFill>
                <a:latin typeface="FreeMono"/>
              </a:rPr>
              <a:t>func add(x int, y int) int { return x + y }</a:t>
            </a:r>
            <a:endParaRPr b="0" lang="ru-RU" sz="1800" spc="-1" strike="noStrike">
              <a:solidFill>
                <a:srgbClr val="000000"/>
              </a:solidFill>
              <a:latin typeface="Arial"/>
            </a:endParaRPr>
          </a:p>
          <a:p>
            <a:pPr lvl="1" marL="673920" indent="-252720" algn="just">
              <a:spcBef>
                <a:spcPts val="1134"/>
              </a:spcBef>
              <a:buClr>
                <a:srgbClr val="000000"/>
              </a:buClr>
              <a:buSzPct val="75000"/>
              <a:buFont typeface="Symbol" charset="2"/>
              <a:buChar char=""/>
            </a:pPr>
            <a:r>
              <a:rPr b="1" lang="ru-RU" sz="1800" spc="-1" strike="noStrike">
                <a:solidFill>
                  <a:srgbClr val="000000"/>
                </a:solidFill>
                <a:latin typeface="FreeMono"/>
              </a:rPr>
              <a:t>func multiply(x int, y int) int { return x * y }</a:t>
            </a:r>
            <a:endParaRPr b="0" lang="ru-RU" sz="1800" spc="-1" strike="noStrike">
              <a:solidFill>
                <a:srgbClr val="000000"/>
              </a:solidFill>
              <a:latin typeface="Arial"/>
            </a:endParaRPr>
          </a:p>
        </p:txBody>
      </p:sp>
      <p:grpSp>
        <p:nvGrpSpPr>
          <p:cNvPr id="142" name=""/>
          <p:cNvGrpSpPr/>
          <p:nvPr/>
        </p:nvGrpSpPr>
        <p:grpSpPr>
          <a:xfrm>
            <a:off x="6120000" y="1764000"/>
            <a:ext cx="3600000" cy="3420000"/>
            <a:chOff x="6120000" y="1764000"/>
            <a:chExt cx="3600000" cy="3420000"/>
          </a:xfrm>
        </p:grpSpPr>
        <p:sp>
          <p:nvSpPr>
            <p:cNvPr id="143" name=""/>
            <p:cNvSpPr txBox="1"/>
            <p:nvPr/>
          </p:nvSpPr>
          <p:spPr>
            <a:xfrm>
              <a:off x="6120000" y="1764000"/>
              <a:ext cx="3600000" cy="3420000"/>
            </a:xfrm>
            <a:prstGeom prst="rect">
              <a:avLst/>
            </a:prstGeom>
            <a:solidFill>
              <a:srgbClr val="eeeeee"/>
            </a:solidFill>
            <a:ln cap="rnd" w="0">
              <a:solidFill>
                <a:srgbClr val="3465a4"/>
              </a:solidFill>
              <a:prstDash val="lgDash"/>
            </a:ln>
          </p:spPr>
          <p:txBody>
            <a:bodyPr lIns="0" rIns="0" tIns="0" bIns="0" anchor="t">
              <a:normAutofit fontScale="86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var</a:t>
              </a:r>
              <a:r>
                <a:rPr b="1" lang="ru-RU" sz="1200" spc="-1" strike="noStrike">
                  <a:solidFill>
                    <a:srgbClr val="000000"/>
                  </a:solidFill>
                  <a:latin typeface="FreeMono"/>
                </a:rPr>
                <a:t> f </a:t>
              </a:r>
              <a:r>
                <a:rPr b="1" lang="ru-RU" sz="1200" spc="-1" strike="noStrike">
                  <a:solidFill>
                    <a:srgbClr val="3465a4"/>
                  </a:solidFill>
                  <a:latin typeface="FreeMono"/>
                </a:rPr>
                <a:t>func(int, int) int</a:t>
              </a:r>
              <a:r>
                <a:rPr b="1" lang="ru-RU" sz="1200" spc="-1" strike="noStrike">
                  <a:solidFill>
                    <a:srgbClr val="000000"/>
                  </a:solidFill>
                  <a:latin typeface="FreeMono"/>
                </a:rPr>
                <a:t> = </a:t>
              </a:r>
              <a:r>
                <a:rPr b="1" lang="ru-RU" sz="1200" spc="-1" strike="noStrike">
                  <a:solidFill>
                    <a:srgbClr val="ff0000"/>
                  </a:solidFill>
                  <a:latin typeface="FreeMono"/>
                </a:rPr>
                <a:t>add</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(f(34, 57))</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 = </a:t>
              </a:r>
              <a:r>
                <a:rPr b="1" lang="ru-RU" sz="1200" spc="-1" strike="noStrike">
                  <a:solidFill>
                    <a:srgbClr val="ff0000"/>
                  </a:solidFill>
                  <a:latin typeface="FreeMono"/>
                </a:rPr>
                <a:t>multiply</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(f(34, 57))</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return</a:t>
              </a:r>
              <a:r>
                <a:rPr b="1" lang="ru-RU" sz="1200" spc="-1" strike="noStrike">
                  <a:solidFill>
                    <a:srgbClr val="000000"/>
                  </a:solidFill>
                  <a:latin typeface="FreeMono"/>
                </a:rPr>
                <a:t> x + y</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multiply</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p:txBody>
        </p:sp>
        <p:sp>
          <p:nvSpPr>
            <p:cNvPr id="144" name=""/>
            <p:cNvSpPr txBox="1"/>
            <p:nvPr/>
          </p:nvSpPr>
          <p:spPr>
            <a:xfrm>
              <a:off x="8449560" y="1764000"/>
              <a:ext cx="1270440" cy="48816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main313sign.go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440000" y="181800"/>
            <a:ext cx="8460000" cy="11858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Функции как параметры других функций</a:t>
            </a:r>
            <a:endParaRPr b="0" lang="ru-RU" sz="3200" spc="-1" strike="noStrike">
              <a:solidFill>
                <a:srgbClr val="000000"/>
              </a:solidFill>
              <a:latin typeface="Arial"/>
            </a:endParaRPr>
          </a:p>
        </p:txBody>
      </p:sp>
      <p:grpSp>
        <p:nvGrpSpPr>
          <p:cNvPr id="146" name=""/>
          <p:cNvGrpSpPr/>
          <p:nvPr/>
        </p:nvGrpSpPr>
        <p:grpSpPr>
          <a:xfrm>
            <a:off x="288000" y="1620000"/>
            <a:ext cx="5400000" cy="3960000"/>
            <a:chOff x="288000" y="1620000"/>
            <a:chExt cx="5400000" cy="3960000"/>
          </a:xfrm>
        </p:grpSpPr>
        <p:sp>
          <p:nvSpPr>
            <p:cNvPr id="147" name=""/>
            <p:cNvSpPr txBox="1"/>
            <p:nvPr/>
          </p:nvSpPr>
          <p:spPr>
            <a:xfrm>
              <a:off x="288000" y="1620000"/>
              <a:ext cx="5400000" cy="396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action</a:t>
              </a:r>
              <a:r>
                <a:rPr b="1" lang="ru-RU" sz="1200" spc="-1" strike="noStrike">
                  <a:solidFill>
                    <a:srgbClr val="000000"/>
                  </a:solidFill>
                  <a:latin typeface="FreeMono"/>
                </a:rPr>
                <a:t>(15, 30, add)</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action</a:t>
              </a:r>
              <a:r>
                <a:rPr b="1" lang="ru-RU" sz="1200" spc="-1" strike="noStrike">
                  <a:solidFill>
                    <a:srgbClr val="000000"/>
                  </a:solidFill>
                  <a:latin typeface="FreeMono"/>
                </a:rPr>
                <a:t>(15, 30, multiply)</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action</a:t>
              </a:r>
              <a:r>
                <a:rPr b="1" lang="ru-RU" sz="1200" spc="-1" strike="noStrike">
                  <a:solidFill>
                    <a:srgbClr val="000000"/>
                  </a:solidFill>
                  <a:latin typeface="FreeMono"/>
                  <a:ea typeface="DejaVu Sans"/>
                </a:rPr>
                <a:t>(n1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 </a:t>
              </a:r>
              <a:r>
                <a:rPr b="1" lang="ru-RU" sz="1200" spc="-1" strike="noStrike">
                  <a:solidFill>
                    <a:srgbClr val="000000"/>
                  </a:solidFill>
                  <a:latin typeface="FreeMono"/>
                </a:rPr>
                <a:t>n2 </a:t>
              </a:r>
              <a:r>
                <a:rPr b="1" lang="ru-RU" sz="1200" spc="-1" strike="noStrike">
                  <a:solidFill>
                    <a:srgbClr val="3465a4"/>
                  </a:solidFill>
                  <a:latin typeface="FreeMono"/>
                </a:rPr>
                <a:t>int</a:t>
              </a:r>
              <a:r>
                <a:rPr b="1" lang="ru-RU" sz="1200" spc="-1" strike="noStrike">
                  <a:solidFill>
                    <a:srgbClr val="000000"/>
                  </a:solidFill>
                  <a:latin typeface="FreeMono"/>
                </a:rPr>
                <a:t>, operation</a:t>
              </a:r>
              <a:r>
                <a:rPr b="1" lang="ru-RU" sz="1200" spc="-1" strike="noStrike">
                  <a:solidFill>
                    <a:srgbClr val="3465a4"/>
                  </a:solidFill>
                  <a:latin typeface="FreeMono"/>
                </a:rPr>
                <a:t> func(int, int) 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return</a:t>
              </a:r>
              <a:r>
                <a:rPr b="1" lang="ru-RU" sz="1200" spc="-1" strike="noStrike">
                  <a:solidFill>
                    <a:srgbClr val="000000"/>
                  </a:solidFill>
                  <a:latin typeface="FreeMono"/>
                </a:rPr>
                <a:t> operation(n1,n2)</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multiply</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p:txBody>
        </p:sp>
        <p:sp>
          <p:nvSpPr>
            <p:cNvPr id="148" name=""/>
            <p:cNvSpPr txBox="1"/>
            <p:nvPr/>
          </p:nvSpPr>
          <p:spPr>
            <a:xfrm>
              <a:off x="3420000" y="1620000"/>
              <a:ext cx="2268000" cy="41688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main3141fcs.go</a:t>
              </a:r>
              <a:endParaRPr b="0" lang="ru-RU" sz="1800" spc="-1" strike="noStrike">
                <a:solidFill>
                  <a:srgbClr val="000000"/>
                </a:solidFill>
                <a:latin typeface="Arial"/>
              </a:endParaRPr>
            </a:p>
          </p:txBody>
        </p:sp>
      </p:grpSp>
      <p:grpSp>
        <p:nvGrpSpPr>
          <p:cNvPr id="149" name=""/>
          <p:cNvGrpSpPr/>
          <p:nvPr/>
        </p:nvGrpSpPr>
        <p:grpSpPr>
          <a:xfrm>
            <a:off x="5940000" y="1620000"/>
            <a:ext cx="3960000" cy="3960000"/>
            <a:chOff x="5940000" y="1620000"/>
            <a:chExt cx="3960000" cy="3960000"/>
          </a:xfrm>
        </p:grpSpPr>
        <p:sp>
          <p:nvSpPr>
            <p:cNvPr id="150" name=""/>
            <p:cNvSpPr txBox="1"/>
            <p:nvPr/>
          </p:nvSpPr>
          <p:spPr>
            <a:xfrm>
              <a:off x="5940000" y="1620000"/>
              <a:ext cx="3960000" cy="3960000"/>
            </a:xfrm>
            <a:prstGeom prst="rect">
              <a:avLst/>
            </a:prstGeom>
            <a:solidFill>
              <a:srgbClr val="eeeeee"/>
            </a:solidFill>
            <a:ln cap="rnd" w="0">
              <a:solidFill>
                <a:srgbClr val="3465a4"/>
              </a:solidFill>
              <a:prstDash val="lgDash"/>
            </a:ln>
          </p:spPr>
          <p:txBody>
            <a:bodyPr lIns="0" rIns="0" tIns="0" bIns="0" anchor="t">
              <a:normAutofit fontScale="85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action</a:t>
              </a:r>
              <a:r>
                <a:rPr b="1" lang="ru-RU" sz="1200" spc="-1" strike="noStrike">
                  <a:solidFill>
                    <a:srgbClr val="000000"/>
                  </a:solidFill>
                  <a:latin typeface="FreeMono"/>
                </a:rPr>
                <a:t>(15, 30, add)</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action</a:t>
              </a:r>
              <a:r>
                <a:rPr b="1" lang="ru-RU" sz="1200" spc="-1" strike="noStrike">
                  <a:solidFill>
                    <a:srgbClr val="000000"/>
                  </a:solidFill>
                  <a:latin typeface="FreeMono"/>
                </a:rPr>
                <a:t>(15, 30, multiply)</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sum</a:t>
              </a:r>
              <a:r>
                <a:rPr b="1" lang="ru-RU" sz="1200" spc="-1" strike="noStrike">
                  <a:solidFill>
                    <a:srgbClr val="000000"/>
                  </a:solidFill>
                  <a:latin typeface="FreeMono"/>
                  <a:ea typeface="DejaVu Sans"/>
                </a:rPr>
                <a:t>(numbers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 </a:t>
              </a:r>
              <a:r>
                <a:rPr b="1" lang="ru-RU" sz="1200" spc="-1" strike="noStrike">
                  <a:solidFill>
                    <a:srgbClr val="000000"/>
                  </a:solidFill>
                  <a:latin typeface="FreeMono"/>
                </a:rPr>
                <a:t>n2 </a:t>
              </a:r>
              <a:r>
                <a:rPr b="1" lang="ru-RU" sz="1200" spc="-1" strike="noStrike">
                  <a:solidFill>
                    <a:srgbClr val="3465a4"/>
                  </a:solidFill>
                  <a:latin typeface="FreeMono"/>
                </a:rPr>
                <a:t>int</a:t>
              </a:r>
              <a:r>
                <a:rPr b="1" lang="ru-RU" sz="1200" spc="-1" strike="noStrike">
                  <a:solidFill>
                    <a:srgbClr val="000000"/>
                  </a:solidFill>
                  <a:latin typeface="FreeMono"/>
                </a:rPr>
                <a:t>, criteria </a:t>
              </a:r>
              <a:r>
                <a:rPr b="1" lang="ru-RU" sz="1200" spc="-1" strike="noStrike">
                  <a:solidFill>
                    <a:srgbClr val="3465a4"/>
                  </a:solidFill>
                  <a:latin typeface="FreeMono"/>
                </a:rPr>
                <a:t>func(int) bool</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for</a:t>
              </a:r>
              <a:r>
                <a:rPr b="1" lang="ru-RU" sz="1200" spc="-1" strike="noStrike">
                  <a:solidFill>
                    <a:srgbClr val="000000"/>
                  </a:solidFill>
                  <a:latin typeface="FreeMono"/>
                </a:rPr>
                <a:t> _,val := </a:t>
              </a:r>
              <a:r>
                <a:rPr b="1" lang="ru-RU" sz="1200" spc="-1" strike="noStrike">
                  <a:solidFill>
                    <a:srgbClr val="3465a4"/>
                  </a:solidFill>
                  <a:latin typeface="FreeMono"/>
                </a:rPr>
                <a:t>range</a:t>
              </a:r>
              <a:r>
                <a:rPr b="1" lang="ru-RU" sz="1200" spc="-1" strike="noStrike">
                  <a:solidFill>
                    <a:srgbClr val="000000"/>
                  </a:solidFill>
                  <a:latin typeface="FreeMono"/>
                </a:rPr>
                <a:t> numbers { if(criteria(val)){</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result += val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return</a:t>
              </a:r>
              <a:r>
                <a:rPr b="1" lang="ru-RU" sz="1200" spc="-1" strike="noStrike">
                  <a:solidFill>
                    <a:srgbClr val="000000"/>
                  </a:solidFill>
                  <a:latin typeface="FreeMono"/>
                </a:rPr>
                <a:t> result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isEven</a:t>
              </a:r>
              <a:r>
                <a:rPr b="1" lang="ru-RU" sz="1200" spc="-1" strike="noStrike">
                  <a:solidFill>
                    <a:srgbClr val="000000"/>
                  </a:solidFill>
                  <a:latin typeface="FreeMono"/>
                </a:rPr>
                <a:t>(n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bool</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n%2==0 }</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isPositive</a:t>
              </a:r>
              <a:r>
                <a:rPr b="1" lang="ru-RU" sz="1200" spc="-1" strike="noStrike">
                  <a:solidFill>
                    <a:srgbClr val="000000"/>
                  </a:solidFill>
                  <a:latin typeface="FreeMono"/>
                </a:rPr>
                <a:t>(n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bool</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n &gt; 0 }</a:t>
              </a:r>
              <a:endParaRPr b="0" lang="ru-RU" sz="1200" spc="-1" strike="noStrike">
                <a:solidFill>
                  <a:srgbClr val="000000"/>
                </a:solidFill>
                <a:latin typeface="Arial"/>
              </a:endParaRPr>
            </a:p>
          </p:txBody>
        </p:sp>
        <p:sp>
          <p:nvSpPr>
            <p:cNvPr id="151" name=""/>
            <p:cNvSpPr txBox="1"/>
            <p:nvPr/>
          </p:nvSpPr>
          <p:spPr>
            <a:xfrm>
              <a:off x="7740000" y="1620000"/>
              <a:ext cx="2160000" cy="349560"/>
            </a:xfrm>
            <a:prstGeom prst="rect">
              <a:avLst/>
            </a:prstGeom>
            <a:noFill/>
            <a:ln w="0">
              <a:solidFill>
                <a:srgbClr val="3465a4"/>
              </a:solidFill>
            </a:ln>
          </p:spPr>
          <p:txBody>
            <a:bodyPr lIns="90000" rIns="90000" tIns="45000" bIns="45000" anchor="t">
              <a:noAutofit/>
            </a:bodyPr>
            <a:p>
              <a:r>
                <a:rPr b="0" lang="ru-RU" sz="1500" spc="-1" strike="noStrike">
                  <a:solidFill>
                    <a:srgbClr val="3465a4"/>
                  </a:solidFill>
                  <a:latin typeface="Arial"/>
                </a:rPr>
                <a:t>main3142fcs.go</a:t>
              </a:r>
              <a:endParaRPr b="0" lang="ru-RU" sz="15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Функция как результат другой функции</a:t>
            </a:r>
            <a:endParaRPr b="0" lang="ru-RU" sz="3600" spc="-1" strike="noStrike">
              <a:solidFill>
                <a:srgbClr val="000000"/>
              </a:solidFill>
              <a:latin typeface="Arial"/>
            </a:endParaRPr>
          </a:p>
        </p:txBody>
      </p:sp>
      <p:grpSp>
        <p:nvGrpSpPr>
          <p:cNvPr id="153" name=""/>
          <p:cNvGrpSpPr/>
          <p:nvPr/>
        </p:nvGrpSpPr>
        <p:grpSpPr>
          <a:xfrm>
            <a:off x="1620000" y="1620000"/>
            <a:ext cx="4068000" cy="3960000"/>
            <a:chOff x="1620000" y="1620000"/>
            <a:chExt cx="4068000" cy="3960000"/>
          </a:xfrm>
        </p:grpSpPr>
        <p:sp>
          <p:nvSpPr>
            <p:cNvPr id="154" name=""/>
            <p:cNvSpPr txBox="1"/>
            <p:nvPr/>
          </p:nvSpPr>
          <p:spPr>
            <a:xfrm>
              <a:off x="1620000" y="1620000"/>
              <a:ext cx="4068000" cy="3960000"/>
            </a:xfrm>
            <a:prstGeom prst="rect">
              <a:avLst/>
            </a:prstGeom>
            <a:solidFill>
              <a:srgbClr val="eeeeee"/>
            </a:solidFill>
            <a:ln cap="rnd" w="0">
              <a:solidFill>
                <a:srgbClr val="3465a4"/>
              </a:solidFill>
              <a:prstDash val="lgDash"/>
            </a:ln>
          </p:spPr>
          <p:txBody>
            <a:bodyPr lIns="0" rIns="0" tIns="0" bIns="0" anchor="t">
              <a:normAutofit fontScale="77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 </a:t>
              </a:r>
              <a:r>
                <a:rPr b="1" lang="ru-RU" sz="1200" spc="-1" strike="noStrike">
                  <a:solidFill>
                    <a:srgbClr val="ff0000"/>
                  </a:solidFill>
                  <a:latin typeface="FreeMono"/>
                </a:rPr>
                <a:t>action</a:t>
              </a:r>
              <a:r>
                <a:rPr b="1" lang="ru-RU" sz="1200" spc="-1" strike="noStrike">
                  <a:solidFill>
                    <a:srgbClr val="000000"/>
                  </a:solidFill>
                  <a:latin typeface="FreeMono"/>
                </a:rPr>
                <a:t>(1)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 = </a:t>
              </a:r>
              <a:r>
                <a:rPr b="1" lang="ru-RU" sz="1200" spc="-1" strike="noStrike">
                  <a:solidFill>
                    <a:srgbClr val="ff0000"/>
                  </a:solidFill>
                  <a:latin typeface="FreeMono"/>
                </a:rPr>
                <a:t>action</a:t>
              </a:r>
              <a:r>
                <a:rPr b="1" lang="ru-RU" sz="1200" spc="-1" strike="noStrike">
                  <a:solidFill>
                    <a:srgbClr val="000000"/>
                  </a:solidFill>
                  <a:latin typeface="FreeMono"/>
                </a:rPr>
                <a:t>(3)</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fmt.Println(f(5,7))</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action</a:t>
              </a:r>
              <a:r>
                <a:rPr b="1" lang="ru-RU" sz="1200" spc="-1" strike="noStrike">
                  <a:solidFill>
                    <a:srgbClr val="000000"/>
                  </a:solidFill>
                  <a:latin typeface="FreeMono"/>
                  <a:ea typeface="DejaVu Sans"/>
                </a:rPr>
                <a:t>(n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a:t>
              </a:r>
              <a:r>
                <a:rPr b="1" lang="ru-RU" sz="1200" spc="-1" strike="noStrike">
                  <a:solidFill>
                    <a:srgbClr val="000000"/>
                  </a:solidFill>
                  <a:latin typeface="FreeMono"/>
                </a:rPr>
                <a:t> (</a:t>
              </a:r>
              <a:r>
                <a:rPr b="1" lang="ru-RU" sz="1200" spc="-1" strike="noStrike">
                  <a:solidFill>
                    <a:srgbClr val="3465a4"/>
                  </a:solidFill>
                  <a:latin typeface="FreeMono"/>
                </a:rPr>
                <a:t>func(int, int) int</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if</a:t>
              </a:r>
              <a:r>
                <a:rPr b="1" lang="ru-RU" sz="1200" spc="-1" strike="noStrike">
                  <a:solidFill>
                    <a:srgbClr val="000000"/>
                  </a:solidFill>
                  <a:latin typeface="FreeMono"/>
                </a:rPr>
                <a:t> n==1 { return add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else if n == 2 { return subtract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else if n == 3 { return multiply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Else { return nil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subtract</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multiply</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p:txBody>
        </p:sp>
        <p:sp>
          <p:nvSpPr>
            <p:cNvPr id="155" name=""/>
            <p:cNvSpPr txBox="1"/>
            <p:nvPr/>
          </p:nvSpPr>
          <p:spPr>
            <a:xfrm>
              <a:off x="3240000" y="1620000"/>
              <a:ext cx="2448000" cy="36000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main3143fcsreturn.go</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2. Анонимные функции</a:t>
            </a:r>
            <a:endParaRPr b="0" lang="ru-RU" sz="4400" spc="-1" strike="noStrike">
              <a:solidFill>
                <a:srgbClr val="000000"/>
              </a:solidFill>
              <a:latin typeface="Arial"/>
            </a:endParaRPr>
          </a:p>
        </p:txBody>
      </p:sp>
      <p:sp>
        <p:nvSpPr>
          <p:cNvPr id="157" name="PlaceHolder 2"/>
          <p:cNvSpPr>
            <a:spLocks noGrp="1"/>
          </p:cNvSpPr>
          <p:nvPr>
            <p:ph/>
          </p:nvPr>
        </p:nvSpPr>
        <p:spPr>
          <a:xfrm>
            <a:off x="1440000" y="1620000"/>
            <a:ext cx="4140000" cy="3240000"/>
          </a:xfrm>
          <a:prstGeom prst="rect">
            <a:avLst/>
          </a:prstGeom>
          <a:solidFill>
            <a:srgbClr val="ffffff"/>
          </a:solidFill>
          <a:ln w="0">
            <a:noFill/>
          </a:ln>
        </p:spPr>
        <p:txBody>
          <a:bodyPr lIns="0" rIns="0" tIns="0" bIns="0" anchor="t">
            <a:normAutofit fontScale="60000"/>
          </a:bodyPr>
          <a:p>
            <a:pPr marL="259200" indent="-194400">
              <a:spcBef>
                <a:spcPts val="1417"/>
              </a:spcBef>
              <a:buClr>
                <a:srgbClr val="000000"/>
              </a:buClr>
              <a:buSzPct val="45000"/>
              <a:buFont typeface="Wingdings" charset="2"/>
              <a:buChar char=""/>
            </a:pPr>
            <a:r>
              <a:rPr b="0" lang="ru-RU" sz="3200" spc="-1" strike="noStrike">
                <a:solidFill>
                  <a:srgbClr val="000000"/>
                </a:solidFill>
                <a:latin typeface="Arial"/>
              </a:rPr>
              <a:t>Анонимные функции - это функции, которым не назначено имя. Они отличаются от обычных функций также тем, что они могут определяться внутри других функций и также могут иметь доступ к контексту выполнения.</a:t>
            </a:r>
            <a:endParaRPr b="0" lang="ru-RU" sz="3200" spc="-1" strike="noStrike">
              <a:solidFill>
                <a:srgbClr val="000000"/>
              </a:solidFill>
              <a:latin typeface="Arial"/>
            </a:endParaRPr>
          </a:p>
          <a:p>
            <a:pPr marL="259200" indent="-194400">
              <a:spcBef>
                <a:spcPts val="1417"/>
              </a:spcBef>
              <a:buClr>
                <a:srgbClr val="000000"/>
              </a:buClr>
              <a:buSzPct val="45000"/>
              <a:buFont typeface="Wingdings" charset="2"/>
              <a:buChar char=""/>
            </a:pPr>
            <a:r>
              <a:rPr b="0" lang="ru-RU" sz="3200" spc="-1" strike="noStrike">
                <a:solidFill>
                  <a:srgbClr val="000000"/>
                </a:solidFill>
                <a:latin typeface="Arial"/>
              </a:rPr>
              <a:t>Анонимные функции позволяют нам определить некоторое действие непосредственно там, где оно применяется.</a:t>
            </a:r>
            <a:endParaRPr b="0" lang="ru-RU" sz="3200" spc="-1" strike="noStrike">
              <a:solidFill>
                <a:srgbClr val="000000"/>
              </a:solidFill>
              <a:latin typeface="Arial"/>
            </a:endParaRPr>
          </a:p>
        </p:txBody>
      </p:sp>
      <p:grpSp>
        <p:nvGrpSpPr>
          <p:cNvPr id="158" name=""/>
          <p:cNvGrpSpPr/>
          <p:nvPr/>
        </p:nvGrpSpPr>
        <p:grpSpPr>
          <a:xfrm>
            <a:off x="5940000" y="1764000"/>
            <a:ext cx="3780000" cy="2556000"/>
            <a:chOff x="5940000" y="1764000"/>
            <a:chExt cx="3780000" cy="2556000"/>
          </a:xfrm>
        </p:grpSpPr>
        <p:sp>
          <p:nvSpPr>
            <p:cNvPr id="159" name=""/>
            <p:cNvSpPr txBox="1"/>
            <p:nvPr/>
          </p:nvSpPr>
          <p:spPr>
            <a:xfrm>
              <a:off x="5940000" y="1764000"/>
              <a:ext cx="3780000" cy="2556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 := </a:t>
              </a:r>
              <a:r>
                <a:rPr b="1" lang="ru-RU" sz="1200" spc="-1" strike="noStrike">
                  <a:solidFill>
                    <a:srgbClr val="3465a4"/>
                  </a:solidFill>
                  <a:latin typeface="FreeMono"/>
                </a:rPr>
                <a:t>func(x, y int) int</a:t>
              </a:r>
              <a:r>
                <a:rPr b="1" lang="ru-RU" sz="1200" spc="-1" strike="noStrike">
                  <a:solidFill>
                    <a:srgbClr val="000000"/>
                  </a:solidFill>
                  <a:latin typeface="FreeMono"/>
                </a:rPr>
                <a:t> { return x+y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(f(4, 7))</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(f(49, 64))</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60" name=""/>
            <p:cNvSpPr txBox="1"/>
            <p:nvPr/>
          </p:nvSpPr>
          <p:spPr>
            <a:xfrm>
              <a:off x="7740000" y="1764000"/>
              <a:ext cx="1980000" cy="34632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main321anon.go</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440000" y="254160"/>
            <a:ext cx="8460000" cy="125028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Анонимная функция как аргумент функции</a:t>
            </a:r>
            <a:endParaRPr b="0" lang="ru-RU" sz="4400" spc="-1" strike="noStrike">
              <a:solidFill>
                <a:srgbClr val="000000"/>
              </a:solidFill>
              <a:latin typeface="Arial"/>
            </a:endParaRPr>
          </a:p>
        </p:txBody>
      </p:sp>
      <p:grpSp>
        <p:nvGrpSpPr>
          <p:cNvPr id="162" name=""/>
          <p:cNvGrpSpPr/>
          <p:nvPr/>
        </p:nvGrpSpPr>
        <p:grpSpPr>
          <a:xfrm>
            <a:off x="1440000" y="1620000"/>
            <a:ext cx="5940000" cy="3960000"/>
            <a:chOff x="1440000" y="1620000"/>
            <a:chExt cx="5940000" cy="3960000"/>
          </a:xfrm>
        </p:grpSpPr>
        <p:sp>
          <p:nvSpPr>
            <p:cNvPr id="163" name=""/>
            <p:cNvSpPr txBox="1"/>
            <p:nvPr/>
          </p:nvSpPr>
          <p:spPr>
            <a:xfrm>
              <a:off x="1440000" y="1620000"/>
              <a:ext cx="5940000" cy="396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ff0000"/>
                  </a:solidFill>
                  <a:latin typeface="FreeMono"/>
                  <a:ea typeface="DejaVu Sans"/>
                </a:rPr>
                <a:t>action</a:t>
              </a:r>
              <a:r>
                <a:rPr b="1" lang="ru-RU" sz="1200" spc="-1" strike="noStrike">
                  <a:solidFill>
                    <a:srgbClr val="000000"/>
                  </a:solidFill>
                  <a:latin typeface="FreeMono"/>
                  <a:ea typeface="DejaVu Sans"/>
                </a:rPr>
                <a:t>(15, 30, </a:t>
              </a:r>
              <a:r>
                <a:rPr b="1" lang="ru-RU" sz="1200" spc="-1" strike="noStrike">
                  <a:solidFill>
                    <a:srgbClr val="3465a4"/>
                  </a:solidFill>
                  <a:latin typeface="FreeMono"/>
                  <a:ea typeface="DejaVu Sans"/>
                </a:rPr>
                <a:t>func</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ff0000"/>
                  </a:solidFill>
                  <a:latin typeface="FreeMono"/>
                  <a:ea typeface="DejaVu Sans"/>
                </a:rPr>
                <a:t>action</a:t>
              </a:r>
              <a:r>
                <a:rPr b="1" lang="ru-RU" sz="1200" spc="-1" strike="noStrike">
                  <a:solidFill>
                    <a:srgbClr val="000000"/>
                  </a:solidFill>
                  <a:latin typeface="FreeMono"/>
                  <a:ea typeface="DejaVu Sans"/>
                </a:rPr>
                <a:t>(15, 30, </a:t>
              </a:r>
              <a:r>
                <a:rPr b="1" lang="ru-RU" sz="1200" spc="-1" strike="noStrike">
                  <a:solidFill>
                    <a:srgbClr val="3465a4"/>
                  </a:solidFill>
                  <a:latin typeface="FreeMono"/>
                  <a:ea typeface="DejaVu Sans"/>
                </a:rPr>
                <a:t>func</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action</a:t>
              </a:r>
              <a:r>
                <a:rPr b="1" lang="ru-RU" sz="1200" spc="-1" strike="noStrike">
                  <a:solidFill>
                    <a:srgbClr val="000000"/>
                  </a:solidFill>
                  <a:latin typeface="FreeMono"/>
                  <a:ea typeface="DejaVu Sans"/>
                </a:rPr>
                <a:t>(n1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 </a:t>
              </a:r>
              <a:r>
                <a:rPr b="1" lang="ru-RU" sz="1200" spc="-1" strike="noStrike">
                  <a:solidFill>
                    <a:srgbClr val="000000"/>
                  </a:solidFill>
                  <a:latin typeface="FreeMono"/>
                </a:rPr>
                <a:t>n2 </a:t>
              </a:r>
              <a:r>
                <a:rPr b="1" lang="ru-RU" sz="1200" spc="-1" strike="noStrike">
                  <a:solidFill>
                    <a:srgbClr val="3465a4"/>
                  </a:solidFill>
                  <a:latin typeface="FreeMono"/>
                </a:rPr>
                <a:t>int</a:t>
              </a:r>
              <a:r>
                <a:rPr b="1" lang="ru-RU" sz="1200" spc="-1" strike="noStrike">
                  <a:solidFill>
                    <a:srgbClr val="000000"/>
                  </a:solidFill>
                  <a:latin typeface="FreeMono"/>
                </a:rPr>
                <a:t>, operation</a:t>
              </a:r>
              <a:r>
                <a:rPr b="1" lang="ru-RU" sz="1200" spc="-1" strike="noStrike">
                  <a:solidFill>
                    <a:srgbClr val="3465a4"/>
                  </a:solidFill>
                  <a:latin typeface="FreeMono"/>
                </a:rPr>
                <a:t> func(int, int) 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fmt.Println(operation(n1,n2))</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multiply</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p:txBody>
        </p:sp>
        <p:sp>
          <p:nvSpPr>
            <p:cNvPr id="164" name=""/>
            <p:cNvSpPr txBox="1"/>
            <p:nvPr/>
          </p:nvSpPr>
          <p:spPr>
            <a:xfrm>
              <a:off x="5220000" y="1620000"/>
              <a:ext cx="2160000" cy="41688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main322anon.go</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440000" y="40464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2800" spc="-1" strike="noStrike">
                <a:solidFill>
                  <a:srgbClr val="000000"/>
                </a:solidFill>
                <a:latin typeface="Arial"/>
              </a:rPr>
              <a:t>Анонимная </a:t>
            </a:r>
            <a:r>
              <a:rPr b="0" lang="ru-RU" sz="2800" spc="-1" strike="noStrike">
                <a:solidFill>
                  <a:srgbClr val="000000"/>
                </a:solidFill>
                <a:latin typeface="Arial"/>
              </a:rPr>
              <a:t>функция как </a:t>
            </a:r>
            <a:r>
              <a:rPr b="0" lang="ru-RU" sz="2800" spc="-1" strike="noStrike">
                <a:solidFill>
                  <a:srgbClr val="000000"/>
                </a:solidFill>
                <a:latin typeface="Arial"/>
              </a:rPr>
              <a:t>результат </a:t>
            </a:r>
            <a:r>
              <a:rPr b="0" lang="ru-RU" sz="2800" spc="-1" strike="noStrike">
                <a:solidFill>
                  <a:srgbClr val="000000"/>
                </a:solidFill>
                <a:latin typeface="Arial"/>
              </a:rPr>
              <a:t>функции</a:t>
            </a:r>
            <a:br>
              <a:rPr sz="2800"/>
            </a:br>
            <a:endParaRPr b="0" lang="ru-RU" sz="2800" spc="-1" strike="noStrike">
              <a:solidFill>
                <a:srgbClr val="000000"/>
              </a:solidFill>
              <a:latin typeface="Arial"/>
            </a:endParaRPr>
          </a:p>
        </p:txBody>
      </p:sp>
      <p:grpSp>
        <p:nvGrpSpPr>
          <p:cNvPr id="166" name=""/>
          <p:cNvGrpSpPr/>
          <p:nvPr/>
        </p:nvGrpSpPr>
        <p:grpSpPr>
          <a:xfrm>
            <a:off x="1620000" y="1620000"/>
            <a:ext cx="5400000" cy="3960000"/>
            <a:chOff x="1620000" y="1620000"/>
            <a:chExt cx="5400000" cy="3960000"/>
          </a:xfrm>
        </p:grpSpPr>
        <p:sp>
          <p:nvSpPr>
            <p:cNvPr id="167" name=""/>
            <p:cNvSpPr txBox="1"/>
            <p:nvPr/>
          </p:nvSpPr>
          <p:spPr>
            <a:xfrm>
              <a:off x="1620000" y="1620000"/>
              <a:ext cx="5400000" cy="3960000"/>
            </a:xfrm>
            <a:prstGeom prst="rect">
              <a:avLst/>
            </a:prstGeom>
            <a:solidFill>
              <a:srgbClr val="eeeeee"/>
            </a:solidFill>
            <a:ln cap="rnd" w="0">
              <a:solidFill>
                <a:srgbClr val="3465a4"/>
              </a:solidFill>
              <a:prstDash val="lgDash"/>
            </a:ln>
          </p:spPr>
          <p:txBody>
            <a:bodyPr lIns="0" rIns="0" tIns="0" bIns="0" anchor="t">
              <a:normAutofit fontScale="88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 </a:t>
              </a:r>
              <a:r>
                <a:rPr b="1" lang="ru-RU" sz="1200" spc="-1" strike="noStrike">
                  <a:solidFill>
                    <a:srgbClr val="ff0000"/>
                  </a:solidFill>
                  <a:latin typeface="FreeMono"/>
                </a:rPr>
                <a:t>action</a:t>
              </a:r>
              <a:r>
                <a:rPr b="1" lang="ru-RU" sz="1200" spc="-1" strike="noStrike">
                  <a:solidFill>
                    <a:srgbClr val="000000"/>
                  </a:solidFill>
                  <a:latin typeface="FreeMono"/>
                </a:rPr>
                <a:t>(1)</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fmt.Println(f(5,7))</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 = </a:t>
              </a:r>
              <a:r>
                <a:rPr b="1" lang="ru-RU" sz="1200" spc="-1" strike="noStrike">
                  <a:solidFill>
                    <a:srgbClr val="ff0000"/>
                  </a:solidFill>
                  <a:latin typeface="FreeMono"/>
                </a:rPr>
                <a:t>action</a:t>
              </a:r>
              <a:r>
                <a:rPr b="1" lang="ru-RU" sz="1200" spc="-1" strike="noStrike">
                  <a:solidFill>
                    <a:srgbClr val="000000"/>
                  </a:solidFill>
                  <a:latin typeface="FreeMono"/>
                </a:rPr>
                <a:t>(3)</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fmt.Println(f(5,7))</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action</a:t>
              </a:r>
              <a:r>
                <a:rPr b="1" lang="ru-RU" sz="1200" spc="-1" strike="noStrike">
                  <a:solidFill>
                    <a:srgbClr val="000000"/>
                  </a:solidFill>
                  <a:latin typeface="FreeMono"/>
                  <a:ea typeface="DejaVu Sans"/>
                </a:rPr>
                <a:t>(n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a:t>
              </a:r>
              <a:r>
                <a:rPr b="1" lang="ru-RU" sz="1200" spc="-1" strike="noStrike">
                  <a:solidFill>
                    <a:srgbClr val="000000"/>
                  </a:solidFill>
                  <a:latin typeface="FreeMono"/>
                </a:rPr>
                <a:t> (</a:t>
              </a:r>
              <a:r>
                <a:rPr b="1" lang="ru-RU" sz="1200" spc="-1" strike="noStrike">
                  <a:solidFill>
                    <a:srgbClr val="3465a4"/>
                  </a:solidFill>
                  <a:latin typeface="FreeMono"/>
                </a:rPr>
                <a:t>func(int, int) int</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if</a:t>
              </a:r>
              <a:r>
                <a:rPr b="1" lang="ru-RU" sz="1200" spc="-1" strike="noStrike">
                  <a:solidFill>
                    <a:srgbClr val="000000"/>
                  </a:solidFill>
                  <a:latin typeface="FreeMono"/>
                </a:rPr>
                <a:t> n==1 {</a:t>
              </a:r>
              <a:r>
                <a:rPr b="1" lang="ru-RU" sz="1200" spc="-1" strike="noStrike">
                  <a:solidFill>
                    <a:srgbClr val="000000"/>
                  </a:solidFill>
                  <a:latin typeface="FreeMono"/>
                  <a:ea typeface="DejaVu Sans"/>
                </a:rPr>
                <a:t> return  </a:t>
              </a:r>
              <a:r>
                <a:rPr b="1" lang="ru-RU" sz="1200" spc="-1" strike="noStrike">
                  <a:solidFill>
                    <a:srgbClr val="3465a4"/>
                  </a:solidFill>
                  <a:latin typeface="FreeMono"/>
                  <a:ea typeface="DejaVu Sans"/>
                </a:rPr>
                <a:t>func</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else if n == 2 { </a:t>
              </a:r>
              <a:r>
                <a:rPr b="1" lang="ru-RU" sz="1200" spc="-1" strike="noStrike">
                  <a:solidFill>
                    <a:srgbClr val="000000"/>
                  </a:solidFill>
                  <a:latin typeface="FreeMono"/>
                  <a:ea typeface="DejaVu Sans"/>
                </a:rPr>
                <a:t>return </a:t>
              </a:r>
              <a:r>
                <a:rPr b="1" lang="ru-RU" sz="1200" spc="-1" strike="noStrike">
                  <a:solidFill>
                    <a:srgbClr val="3465a4"/>
                  </a:solidFill>
                  <a:latin typeface="FreeMono"/>
                  <a:ea typeface="DejaVu Sans"/>
                </a:rPr>
                <a:t>func</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else if n == 3 {</a:t>
              </a:r>
              <a:r>
                <a:rPr b="1" lang="ru-RU" sz="1200" spc="-1" strike="noStrike">
                  <a:solidFill>
                    <a:srgbClr val="000000"/>
                  </a:solidFill>
                  <a:latin typeface="FreeMono"/>
                  <a:ea typeface="DejaVu Sans"/>
                </a:rPr>
                <a:t>return  </a:t>
              </a:r>
              <a:r>
                <a:rPr b="1" lang="ru-RU" sz="1200" spc="-1" strike="noStrike">
                  <a:solidFill>
                    <a:srgbClr val="3465a4"/>
                  </a:solidFill>
                  <a:latin typeface="FreeMono"/>
                  <a:ea typeface="DejaVu Sans"/>
                </a:rPr>
                <a:t>func</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else { return nil }</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68" name=""/>
            <p:cNvSpPr txBox="1"/>
            <p:nvPr/>
          </p:nvSpPr>
          <p:spPr>
            <a:xfrm>
              <a:off x="5443200" y="1620000"/>
              <a:ext cx="1576800" cy="360000"/>
            </a:xfrm>
            <a:prstGeom prst="rect">
              <a:avLst/>
            </a:prstGeom>
            <a:noFill/>
            <a:ln w="0">
              <a:solidFill>
                <a:srgbClr val="3465a4"/>
              </a:solidFill>
            </a:ln>
          </p:spPr>
          <p:txBody>
            <a:bodyPr lIns="90000" rIns="90000" tIns="45000" bIns="45000" anchor="t">
              <a:noAutofit/>
            </a:bodyPr>
            <a:p>
              <a:r>
                <a:rPr b="0" lang="ru-RU" sz="1400" spc="-1" strike="noStrike">
                  <a:solidFill>
                    <a:srgbClr val="3465a4"/>
                  </a:solidFill>
                  <a:latin typeface="Arial"/>
                </a:rPr>
                <a:t>main323anon.go</a:t>
              </a:r>
              <a:endParaRPr b="0" lang="ru-RU"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440000" y="40500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3. Замыкания (closures)</a:t>
            </a:r>
            <a:br>
              <a:rPr sz="3200"/>
            </a:br>
            <a:r>
              <a:rPr b="0" lang="ru-RU" sz="3200" spc="-1" strike="noStrike">
                <a:solidFill>
                  <a:srgbClr val="000000"/>
                </a:solidFill>
                <a:latin typeface="Arial"/>
              </a:rPr>
              <a:t>Доступ к окружению</a:t>
            </a:r>
            <a:endParaRPr b="0" lang="ru-RU" sz="3200" spc="-1" strike="noStrike">
              <a:solidFill>
                <a:srgbClr val="000000"/>
              </a:solidFill>
              <a:latin typeface="Arial"/>
            </a:endParaRPr>
          </a:p>
        </p:txBody>
      </p:sp>
      <p:grpSp>
        <p:nvGrpSpPr>
          <p:cNvPr id="170" name=""/>
          <p:cNvGrpSpPr/>
          <p:nvPr/>
        </p:nvGrpSpPr>
        <p:grpSpPr>
          <a:xfrm>
            <a:off x="2556000" y="1620000"/>
            <a:ext cx="5400000" cy="3420000"/>
            <a:chOff x="2556000" y="1620000"/>
            <a:chExt cx="5400000" cy="3420000"/>
          </a:xfrm>
        </p:grpSpPr>
        <p:sp>
          <p:nvSpPr>
            <p:cNvPr id="171" name=""/>
            <p:cNvSpPr txBox="1"/>
            <p:nvPr/>
          </p:nvSpPr>
          <p:spPr>
            <a:xfrm>
              <a:off x="2556000" y="1620000"/>
              <a:ext cx="540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 </a:t>
              </a:r>
              <a:r>
                <a:rPr b="1" lang="ru-RU" sz="1200" spc="-1" strike="noStrike">
                  <a:solidFill>
                    <a:srgbClr val="ff0000"/>
                  </a:solidFill>
                  <a:latin typeface="FreeMono"/>
                </a:rPr>
                <a:t>square</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fmt.Println(f())      </a:t>
              </a:r>
              <a:r>
                <a:rPr b="1" lang="ru-RU" sz="1200" spc="-1" strike="noStrike">
                  <a:solidFill>
                    <a:srgbClr val="00a933"/>
                  </a:solidFill>
                  <a:latin typeface="FreeMono"/>
                </a:rPr>
                <a:t>// 9</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fmt.Println(f() </a:t>
              </a:r>
              <a:r>
                <a:rPr b="1" lang="ru-RU" sz="1200" spc="-1" strike="noStrike">
                  <a:solidFill>
                    <a:srgbClr val="000000"/>
                  </a:solidFill>
                  <a:latin typeface="FreeMono"/>
                </a:rPr>
                <a:t>      </a:t>
              </a:r>
              <a:r>
                <a:rPr b="1" lang="ru-RU" sz="1200" spc="-1" strike="noStrike">
                  <a:solidFill>
                    <a:srgbClr val="00a933"/>
                  </a:solidFill>
                  <a:latin typeface="FreeMono"/>
                </a:rPr>
                <a:t>// 16</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fmt.Println(f())</a:t>
              </a:r>
              <a:r>
                <a:rPr b="1" lang="ru-RU" sz="1200" spc="-1" strike="noStrike">
                  <a:solidFill>
                    <a:srgbClr val="000000"/>
                  </a:solidFill>
                  <a:latin typeface="FreeMono"/>
                </a:rPr>
                <a:t>      </a:t>
              </a:r>
              <a:r>
                <a:rPr b="1" lang="ru-RU" sz="1200" spc="-1" strike="noStrike">
                  <a:solidFill>
                    <a:srgbClr val="00a933"/>
                  </a:solidFill>
                  <a:latin typeface="FreeMono"/>
                </a:rPr>
                <a:t>// 25</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square</a:t>
              </a:r>
              <a:r>
                <a:rPr b="1" lang="ru-RU" sz="1200" spc="-1" strike="noStrike">
                  <a:solidFill>
                    <a:srgbClr val="000000"/>
                  </a:solidFill>
                  <a:latin typeface="FreeMono"/>
                  <a:ea typeface="DejaVu Sans"/>
                </a:rPr>
                <a:t>(n </a:t>
              </a:r>
              <a:r>
                <a:rPr b="1" lang="ru-RU" sz="1200" spc="-1" strike="noStrike">
                  <a:solidFill>
                    <a:srgbClr val="3465a4"/>
                  </a:solidFill>
                  <a:latin typeface="FreeMono"/>
                  <a:ea typeface="DejaVu Sans"/>
                </a:rPr>
                <a:t>int</a:t>
              </a:r>
              <a:r>
                <a:rPr b="1" lang="ru-RU" sz="1200" spc="-1" strike="noStrike">
                  <a:solidFill>
                    <a:srgbClr val="000000"/>
                  </a:solidFill>
                  <a:latin typeface="FreeMono"/>
                  <a:ea typeface="DejaVu Sans"/>
                </a:rPr>
                <a:t>)</a:t>
              </a:r>
              <a:r>
                <a:rPr b="1" lang="ru-RU" sz="1200" spc="-1" strike="noStrike">
                  <a:solidFill>
                    <a:srgbClr val="000000"/>
                  </a:solidFill>
                  <a:latin typeface="FreeMono"/>
                </a:rPr>
                <a:t> </a:t>
              </a:r>
              <a:r>
                <a:rPr b="1" lang="ru-RU" sz="1200" spc="-1" strike="noStrike">
                  <a:solidFill>
                    <a:srgbClr val="3465a4"/>
                  </a:solidFill>
                  <a:latin typeface="FreeMono"/>
                </a:rPr>
                <a:t>func() int </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var</a:t>
              </a:r>
              <a:r>
                <a:rPr b="1" lang="ru-RU" sz="1200" spc="-1" strike="noStrike">
                  <a:solidFill>
                    <a:srgbClr val="000000"/>
                  </a:solidFill>
                  <a:latin typeface="FreeMono"/>
                </a:rPr>
                <a:t> x </a:t>
              </a:r>
              <a:r>
                <a:rPr b="1" lang="ru-RU" sz="1200" spc="-1" strike="noStrike">
                  <a:solidFill>
                    <a:srgbClr val="3465a4"/>
                  </a:solidFill>
                  <a:latin typeface="FreeMono"/>
                </a:rPr>
                <a:t>int</a:t>
              </a:r>
              <a:r>
                <a:rPr b="1" lang="ru-RU" sz="1200" spc="-1" strike="noStrike">
                  <a:solidFill>
                    <a:srgbClr val="000000"/>
                  </a:solidFill>
                  <a:latin typeface="FreeMono"/>
                </a:rPr>
                <a:t> = 2</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return  </a:t>
              </a:r>
              <a:r>
                <a:rPr b="1" lang="ru-RU" sz="1200" spc="-1" strike="noStrike">
                  <a:solidFill>
                    <a:srgbClr val="3465a4"/>
                  </a:solidFill>
                  <a:latin typeface="FreeMono"/>
                  <a:ea typeface="DejaVu Sans"/>
                </a:rPr>
                <a:t>func</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x++</a:t>
              </a:r>
              <a:endParaRPr b="0" lang="ru-RU" sz="1200" spc="-1" strike="noStrike">
                <a:solidFill>
                  <a:srgbClr val="000000"/>
                </a:solidFill>
                <a:latin typeface="Arial"/>
              </a:endParaRPr>
            </a:p>
            <a:p>
              <a:r>
                <a:rPr b="1" lang="ru-RU" sz="1200" spc="-1" strike="noStrike">
                  <a:solidFill>
                    <a:srgbClr val="3465a4"/>
                  </a:solidFill>
                  <a:latin typeface="FreeMono"/>
                </a:rPr>
                <a:t>    </a:t>
              </a:r>
              <a:r>
                <a:rPr b="1" lang="ru-RU" sz="1200" spc="-1" strike="noStrike">
                  <a:solidFill>
                    <a:srgbClr val="3465a4"/>
                  </a:solidFill>
                  <a:latin typeface="FreeMono"/>
                </a:rPr>
                <a:t>return</a:t>
              </a:r>
              <a:r>
                <a:rPr b="1" lang="ru-RU" sz="1200" spc="-1" strike="noStrike">
                  <a:solidFill>
                    <a:srgbClr val="000000"/>
                  </a:solidFill>
                  <a:latin typeface="FreeMono"/>
                </a:rPr>
                <a:t> x + y</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72" name=""/>
            <p:cNvSpPr txBox="1"/>
            <p:nvPr/>
          </p:nvSpPr>
          <p:spPr>
            <a:xfrm>
              <a:off x="5760000" y="1620000"/>
              <a:ext cx="2196000" cy="60228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main33closures.go</a:t>
              </a:r>
              <a:endParaRPr b="0" lang="ru-RU" sz="1800" spc="-1" strike="noStrike">
                <a:solidFill>
                  <a:srgbClr val="000000"/>
                </a:solidFill>
                <a:latin typeface="Arial"/>
              </a:endParaRPr>
            </a:p>
          </p:txBody>
        </p:sp>
      </p:grpSp>
      <p:sp>
        <p:nvSpPr>
          <p:cNvPr id="173" name=""/>
          <p:cNvSpPr txBox="1"/>
          <p:nvPr/>
        </p:nvSpPr>
        <p:spPr>
          <a:xfrm>
            <a:off x="180000" y="5220000"/>
            <a:ext cx="7740000" cy="307080"/>
          </a:xfrm>
          <a:prstGeom prst="rect">
            <a:avLst/>
          </a:prstGeom>
          <a:noFill/>
          <a:ln w="0">
            <a:noFill/>
          </a:ln>
        </p:spPr>
        <p:txBody>
          <a:bodyPr lIns="90000" rIns="90000" tIns="45000" bIns="45000" anchor="t">
            <a:noAutofit/>
          </a:bodyPr>
          <a:p>
            <a:r>
              <a:rPr b="0" lang="ru-RU" sz="1400" spc="-1" strike="noStrike">
                <a:solidFill>
                  <a:srgbClr val="ffffff"/>
                </a:solidFill>
                <a:latin typeface="Arial"/>
                <a:hlinkClick r:id="rId1"/>
              </a:rPr>
              <a:t>https://ru.wikipedia.org/wiki/Замыкание_(программирование)</a:t>
            </a:r>
            <a:r>
              <a:rPr b="0" lang="ru-RU" sz="1400" spc="-1" strike="noStrike">
                <a:solidFill>
                  <a:srgbClr val="ffffff"/>
                </a:solidFill>
                <a:latin typeface="Arial"/>
              </a:rPr>
              <a:t> </a:t>
            </a:r>
            <a:endParaRPr b="0" lang="ru-R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4. Рекурсивные функции</a:t>
            </a:r>
            <a:endParaRPr b="0" lang="ru-RU" sz="4400" spc="-1" strike="noStrike">
              <a:solidFill>
                <a:srgbClr val="000000"/>
              </a:solidFill>
              <a:latin typeface="Arial"/>
            </a:endParaRPr>
          </a:p>
        </p:txBody>
      </p:sp>
      <p:grpSp>
        <p:nvGrpSpPr>
          <p:cNvPr id="175" name=""/>
          <p:cNvGrpSpPr/>
          <p:nvPr/>
        </p:nvGrpSpPr>
        <p:grpSpPr>
          <a:xfrm>
            <a:off x="1440000" y="1980000"/>
            <a:ext cx="3420000" cy="2880000"/>
            <a:chOff x="1440000" y="1980000"/>
            <a:chExt cx="3420000" cy="2880000"/>
          </a:xfrm>
        </p:grpSpPr>
        <p:sp>
          <p:nvSpPr>
            <p:cNvPr id="176" name=""/>
            <p:cNvSpPr txBox="1"/>
            <p:nvPr/>
          </p:nvSpPr>
          <p:spPr>
            <a:xfrm>
              <a:off x="1440000" y="1980000"/>
              <a:ext cx="3420000" cy="28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t>
              </a:r>
              <a:r>
                <a:rPr b="1" lang="ru-RU" sz="1200" spc="-1" strike="noStrike">
                  <a:solidFill>
                    <a:srgbClr val="ff0000"/>
                  </a:solidFill>
                  <a:latin typeface="FreeMono"/>
                </a:rPr>
                <a:t>factorial</a:t>
              </a:r>
              <a:r>
                <a:rPr b="1" lang="ru-RU" sz="1200" spc="-1" strike="noStrike">
                  <a:solidFill>
                    <a:srgbClr val="000000"/>
                  </a:solidFill>
                  <a:latin typeface="FreeMono"/>
                </a:rPr>
                <a:t>(6)) </a:t>
              </a:r>
              <a:r>
                <a:rPr b="1" lang="ru-RU" sz="1200" spc="-1" strike="noStrike">
                  <a:solidFill>
                    <a:srgbClr val="00a933"/>
                  </a:solidFill>
                  <a:latin typeface="FreeMono"/>
                </a:rPr>
                <a:t>// 720</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factorial</a:t>
              </a:r>
              <a:r>
                <a:rPr b="1" lang="ru-RU" sz="1200" spc="-1" strike="noStrike">
                  <a:solidFill>
                    <a:srgbClr val="000000"/>
                  </a:solidFill>
                  <a:latin typeface="FreeMono"/>
                  <a:ea typeface="DejaVu Sans"/>
                </a:rPr>
                <a:t>(n </a:t>
              </a:r>
              <a:r>
                <a:rPr b="1" lang="ru-RU" sz="1200" spc="-1" strike="noStrike">
                  <a:solidFill>
                    <a:srgbClr val="3465a4"/>
                  </a:solidFill>
                  <a:latin typeface="FreeMono"/>
                  <a:ea typeface="DejaVu Sans"/>
                </a:rPr>
                <a:t>uint</a:t>
              </a:r>
              <a:r>
                <a:rPr b="1" lang="ru-RU" sz="1200" spc="-1" strike="noStrike">
                  <a:solidFill>
                    <a:srgbClr val="000000"/>
                  </a:solidFill>
                  <a:latin typeface="FreeMono"/>
                  <a:ea typeface="DejaVu Sans"/>
                </a:rPr>
                <a:t>)</a:t>
              </a:r>
              <a:r>
                <a:rPr b="1" lang="ru-RU" sz="1200" spc="-1" strike="noStrike">
                  <a:solidFill>
                    <a:srgbClr val="000000"/>
                  </a:solidFill>
                  <a:latin typeface="FreeMono"/>
                </a:rPr>
                <a:t> </a:t>
              </a:r>
              <a:r>
                <a:rPr b="1" lang="ru-RU" sz="1200" spc="-1" strike="noStrike">
                  <a:solidFill>
                    <a:srgbClr val="3465a4"/>
                  </a:solidFill>
                  <a:latin typeface="FreeMono"/>
                </a:rPr>
                <a:t>uint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if</a:t>
              </a:r>
              <a:r>
                <a:rPr b="1" lang="ru-RU" sz="1200" spc="-1" strike="noStrike">
                  <a:solidFill>
                    <a:srgbClr val="000000"/>
                  </a:solidFill>
                  <a:latin typeface="FreeMono"/>
                </a:rPr>
                <a:t> n == 0 { </a:t>
              </a:r>
              <a:r>
                <a:rPr b="1" lang="ru-RU" sz="1200" spc="-1" strike="noStrike">
                  <a:solidFill>
                    <a:srgbClr val="000000"/>
                  </a:solidFill>
                  <a:latin typeface="FreeMono"/>
                  <a:ea typeface="DejaVu Sans"/>
                </a:rPr>
                <a:t>return  1 }</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3465a4"/>
                  </a:solidFill>
                  <a:latin typeface="FreeMono"/>
                </a:rPr>
                <a:t>return</a:t>
              </a:r>
              <a:r>
                <a:rPr b="1" lang="ru-RU" sz="1200" spc="-1" strike="noStrike">
                  <a:solidFill>
                    <a:srgbClr val="000000"/>
                  </a:solidFill>
                  <a:latin typeface="FreeMono"/>
                </a:rPr>
                <a:t> n * </a:t>
              </a:r>
              <a:r>
                <a:rPr b="1" lang="ru-RU" sz="1200" spc="-1" strike="noStrike">
                  <a:solidFill>
                    <a:srgbClr val="b47804"/>
                  </a:solidFill>
                  <a:latin typeface="FreeMono"/>
                </a:rPr>
                <a:t>factorial</a:t>
              </a:r>
              <a:r>
                <a:rPr b="1" lang="ru-RU" sz="1200" spc="-1" strike="noStrike">
                  <a:solidFill>
                    <a:srgbClr val="000000"/>
                  </a:solidFill>
                  <a:latin typeface="FreeMono"/>
                </a:rPr>
                <a:t>(n-1)</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77" name=""/>
            <p:cNvSpPr txBox="1"/>
            <p:nvPr/>
          </p:nvSpPr>
          <p:spPr>
            <a:xfrm>
              <a:off x="3060000" y="1980000"/>
              <a:ext cx="1800000" cy="360000"/>
            </a:xfrm>
            <a:prstGeom prst="rect">
              <a:avLst/>
            </a:prstGeom>
            <a:noFill/>
            <a:ln w="0">
              <a:solidFill>
                <a:srgbClr val="3465a4"/>
              </a:solidFill>
            </a:ln>
          </p:spPr>
          <p:txBody>
            <a:bodyPr lIns="90000" rIns="90000" tIns="45000" bIns="45000" anchor="t">
              <a:noAutofit/>
            </a:bodyPr>
            <a:p>
              <a:r>
                <a:rPr b="0" lang="ru-RU" sz="1400" spc="-1" strike="noStrike">
                  <a:solidFill>
                    <a:srgbClr val="3465a4"/>
                  </a:solidFill>
                  <a:latin typeface="Arial"/>
                </a:rPr>
                <a:t>main341recurse.go</a:t>
              </a:r>
              <a:endParaRPr b="0" lang="ru-RU" sz="1400" spc="-1" strike="noStrike">
                <a:solidFill>
                  <a:srgbClr val="000000"/>
                </a:solidFill>
                <a:latin typeface="Arial"/>
              </a:endParaRPr>
            </a:p>
          </p:txBody>
        </p:sp>
      </p:grpSp>
      <p:sp>
        <p:nvSpPr>
          <p:cNvPr id="178" name=""/>
          <p:cNvSpPr txBox="1"/>
          <p:nvPr/>
        </p:nvSpPr>
        <p:spPr>
          <a:xfrm>
            <a:off x="1044000" y="1476000"/>
            <a:ext cx="889632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rPr>
              <a:t>Рекурсивная функция представляет такую функцию, которая вызывает саму себя</a:t>
            </a:r>
            <a:endParaRPr b="0" lang="ru-RU" sz="1800" spc="-1" strike="noStrike">
              <a:solidFill>
                <a:srgbClr val="000000"/>
              </a:solidFill>
              <a:latin typeface="Arial"/>
            </a:endParaRPr>
          </a:p>
        </p:txBody>
      </p:sp>
      <p:grpSp>
        <p:nvGrpSpPr>
          <p:cNvPr id="179" name=""/>
          <p:cNvGrpSpPr/>
          <p:nvPr/>
        </p:nvGrpSpPr>
        <p:grpSpPr>
          <a:xfrm>
            <a:off x="5760000" y="1980000"/>
            <a:ext cx="3420000" cy="2880000"/>
            <a:chOff x="5760000" y="1980000"/>
            <a:chExt cx="3420000" cy="2880000"/>
          </a:xfrm>
        </p:grpSpPr>
        <p:sp>
          <p:nvSpPr>
            <p:cNvPr id="180" name=""/>
            <p:cNvSpPr txBox="1"/>
            <p:nvPr/>
          </p:nvSpPr>
          <p:spPr>
            <a:xfrm>
              <a:off x="5760000" y="1980000"/>
              <a:ext cx="3420000" cy="2880000"/>
            </a:xfrm>
            <a:prstGeom prst="rect">
              <a:avLst/>
            </a:prstGeom>
            <a:solidFill>
              <a:srgbClr val="eeeeee"/>
            </a:solidFill>
            <a:ln cap="rnd" w="0">
              <a:solidFill>
                <a:srgbClr val="3465a4"/>
              </a:solidFill>
              <a:prstDash val="lgDash"/>
            </a:ln>
          </p:spPr>
          <p:txBody>
            <a:bodyPr lIns="0" rIns="0" tIns="0" bIns="0" anchor="t">
              <a:normAutofit fontScale="89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t>
              </a:r>
              <a:r>
                <a:rPr b="1" lang="ru-RU" sz="1200" spc="-1" strike="noStrike">
                  <a:solidFill>
                    <a:srgbClr val="ff0000"/>
                  </a:solidFill>
                  <a:latin typeface="FreeMono"/>
                </a:rPr>
                <a:t>fibbonachi</a:t>
              </a:r>
              <a:r>
                <a:rPr b="1" lang="ru-RU" sz="1200" spc="-1" strike="noStrike">
                  <a:solidFill>
                    <a:srgbClr val="000000"/>
                  </a:solidFill>
                  <a:latin typeface="FreeMono"/>
                </a:rPr>
                <a:t>(6)) </a:t>
              </a:r>
              <a:r>
                <a:rPr b="1" lang="ru-RU" sz="1200" spc="-1" strike="noStrike">
                  <a:solidFill>
                    <a:srgbClr val="00a933"/>
                  </a:solidFill>
                  <a:latin typeface="FreeMono"/>
                </a:rPr>
                <a:t>// 8</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ea typeface="DejaVu Sans"/>
                </a:rPr>
                <a:t>func</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fibbonachi</a:t>
              </a:r>
              <a:r>
                <a:rPr b="1" lang="ru-RU" sz="1200" spc="-1" strike="noStrike">
                  <a:solidFill>
                    <a:srgbClr val="000000"/>
                  </a:solidFill>
                  <a:latin typeface="FreeMono"/>
                  <a:ea typeface="DejaVu Sans"/>
                </a:rPr>
                <a:t>(n </a:t>
              </a:r>
              <a:r>
                <a:rPr b="1" lang="ru-RU" sz="1200" spc="-1" strike="noStrike">
                  <a:solidFill>
                    <a:srgbClr val="3465a4"/>
                  </a:solidFill>
                  <a:latin typeface="FreeMono"/>
                  <a:ea typeface="DejaVu Sans"/>
                </a:rPr>
                <a:t>uint</a:t>
              </a:r>
              <a:r>
                <a:rPr b="1" lang="ru-RU" sz="1200" spc="-1" strike="noStrike">
                  <a:solidFill>
                    <a:srgbClr val="000000"/>
                  </a:solidFill>
                  <a:latin typeface="FreeMono"/>
                  <a:ea typeface="DejaVu Sans"/>
                </a:rPr>
                <a:t>)</a:t>
              </a:r>
              <a:r>
                <a:rPr b="1" lang="ru-RU" sz="1200" spc="-1" strike="noStrike">
                  <a:solidFill>
                    <a:srgbClr val="000000"/>
                  </a:solidFill>
                  <a:latin typeface="FreeMono"/>
                </a:rPr>
                <a:t> </a:t>
              </a:r>
              <a:r>
                <a:rPr b="1" lang="ru-RU" sz="1200" spc="-1" strike="noStrike">
                  <a:solidFill>
                    <a:srgbClr val="3465a4"/>
                  </a:solidFill>
                  <a:latin typeface="FreeMono"/>
                </a:rPr>
                <a:t>uint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if</a:t>
              </a:r>
              <a:r>
                <a:rPr b="1" lang="ru-RU" sz="1200" spc="-1" strike="noStrike">
                  <a:solidFill>
                    <a:srgbClr val="000000"/>
                  </a:solidFill>
                  <a:latin typeface="FreeMono"/>
                </a:rPr>
                <a:t> n == 0 { </a:t>
              </a:r>
              <a:r>
                <a:rPr b="1" lang="ru-RU" sz="1200" spc="-1" strike="noStrike">
                  <a:solidFill>
                    <a:srgbClr val="000000"/>
                  </a:solidFill>
                  <a:latin typeface="FreeMono"/>
                  <a:ea typeface="DejaVu Sans"/>
                </a:rPr>
                <a:t>return  0 }</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3465a4"/>
                  </a:solidFill>
                  <a:latin typeface="FreeMono"/>
                  <a:ea typeface="DejaVu Sans"/>
                </a:rPr>
                <a:t>if</a:t>
              </a:r>
              <a:r>
                <a:rPr b="1" lang="ru-RU" sz="1200" spc="-1" strike="noStrike">
                  <a:solidFill>
                    <a:srgbClr val="000000"/>
                  </a:solidFill>
                  <a:latin typeface="FreeMono"/>
                  <a:ea typeface="DejaVu Sans"/>
                </a:rPr>
                <a:t> n == 1 { return  1 }</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3465a4"/>
                  </a:solidFill>
                  <a:latin typeface="FreeMono"/>
                  <a:ea typeface="DejaVu Sans"/>
                </a:rPr>
                <a:t>return</a:t>
              </a:r>
              <a:r>
                <a:rPr b="1" lang="ru-RU" sz="1200" spc="-1" strike="noStrike">
                  <a:solidFill>
                    <a:srgbClr val="000000"/>
                  </a:solidFill>
                  <a:latin typeface="FreeMono"/>
                  <a:ea typeface="DejaVu Sans"/>
                </a:rPr>
                <a:t> </a:t>
              </a:r>
              <a:r>
                <a:rPr b="1" lang="ru-RU" sz="1200" spc="-1" strike="noStrike">
                  <a:solidFill>
                    <a:srgbClr val="b47804"/>
                  </a:solidFill>
                  <a:latin typeface="FreeMono"/>
                  <a:ea typeface="DejaVu Sans"/>
                </a:rPr>
                <a:t>fibbonachi</a:t>
              </a:r>
              <a:r>
                <a:rPr b="1" lang="ru-RU" sz="1200" spc="-1" strike="noStrike">
                  <a:solidFill>
                    <a:srgbClr val="000000"/>
                  </a:solidFill>
                  <a:latin typeface="FreeMono"/>
                  <a:ea typeface="DejaVu Sans"/>
                </a:rPr>
                <a:t>(n-1) </a:t>
              </a:r>
              <a:r>
                <a:rPr b="1" lang="ru-RU" sz="1200" spc="-1" strike="noStrike">
                  <a:solidFill>
                    <a:srgbClr val="000000"/>
                  </a:solidFill>
                  <a:latin typeface="FreeMono"/>
                </a:rPr>
                <a:t>+ </a:t>
              </a:r>
              <a:r>
                <a:rPr b="1" lang="ru-RU" sz="1200" spc="-1" strike="noStrike">
                  <a:solidFill>
                    <a:srgbClr val="b47804"/>
                  </a:solidFill>
                  <a:latin typeface="FreeMono"/>
                </a:rPr>
                <a:t>fibbonachi</a:t>
              </a:r>
              <a:r>
                <a:rPr b="1" lang="ru-RU" sz="1200" spc="-1" strike="noStrike">
                  <a:solidFill>
                    <a:srgbClr val="000000"/>
                  </a:solidFill>
                  <a:latin typeface="FreeMono"/>
                </a:rPr>
                <a:t>(n-2)</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81" name=""/>
            <p:cNvSpPr txBox="1"/>
            <p:nvPr/>
          </p:nvSpPr>
          <p:spPr>
            <a:xfrm>
              <a:off x="7380000" y="1980000"/>
              <a:ext cx="1800000" cy="290160"/>
            </a:xfrm>
            <a:prstGeom prst="rect">
              <a:avLst/>
            </a:prstGeom>
            <a:noFill/>
            <a:ln w="0">
              <a:solidFill>
                <a:srgbClr val="3465a4"/>
              </a:solidFill>
            </a:ln>
          </p:spPr>
          <p:txBody>
            <a:bodyPr lIns="90000" rIns="90000" tIns="45000" bIns="45000" anchor="t">
              <a:noAutofit/>
            </a:bodyPr>
            <a:p>
              <a:r>
                <a:rPr b="0" lang="ru-RU" sz="1400" spc="-1" strike="noStrike">
                  <a:solidFill>
                    <a:srgbClr val="3465a4"/>
                  </a:solidFill>
                  <a:latin typeface="Arial"/>
                </a:rPr>
                <a:t>main342recurse.go</a:t>
              </a:r>
              <a:endParaRPr b="0" lang="ru-RU"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5. Обработка ошибок</a:t>
            </a:r>
            <a:endParaRPr b="0" lang="ru-RU" sz="4400" spc="-1" strike="noStrike">
              <a:solidFill>
                <a:srgbClr val="000000"/>
              </a:solidFill>
              <a:latin typeface="Arial"/>
            </a:endParaRPr>
          </a:p>
        </p:txBody>
      </p:sp>
      <p:sp>
        <p:nvSpPr>
          <p:cNvPr id="18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58000"/>
          </a:bodyPr>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Обработка ошибок — это процесс обнаружения ситуаций, когда ваша программа находится в неожиданном состоянии, а также принятие мер для записи диагностической информации, которая будет полезна при последующей отладке</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ошибки в Go — это значения с типом error, возвращаемые функциями, как и любые другие значения</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Для обработки ошибок в Go мы должны проверить ошибки, которые могут возвращать функции, решить, существует ли ошибка, а также принять надлежащие меры для защиты данных и сообщить пользователям или операторам, что произошла ошибка</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Самая простая обработка - это проверка ошибки на пустоту</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Содержание</a:t>
            </a:r>
            <a:endParaRPr b="0" lang="ru-RU" sz="4400" spc="-1" strike="noStrike">
              <a:solidFill>
                <a:srgbClr val="000000"/>
              </a:solidFill>
              <a:latin typeface="Arial"/>
            </a:endParaRPr>
          </a:p>
        </p:txBody>
      </p:sp>
      <p:sp>
        <p:nvSpPr>
          <p:cNvPr id="9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5000"/>
          </a:bodyPr>
          <a:p>
            <a:pPr marL="324000" indent="-243000">
              <a:spcBef>
                <a:spcPts val="1417"/>
              </a:spcBef>
              <a:buClr>
                <a:srgbClr val="000000"/>
              </a:buClr>
              <a:buFont typeface="StarSymbol"/>
              <a:buAutoNum type="arabicPeriod"/>
            </a:pPr>
            <a:r>
              <a:rPr b="0" lang="ru-RU" sz="3200" spc="-1" strike="noStrike">
                <a:solidFill>
                  <a:srgbClr val="000000"/>
                </a:solidFill>
                <a:latin typeface="Arial"/>
              </a:rPr>
              <a:t>Функции</a:t>
            </a:r>
            <a:endParaRPr b="0" lang="ru-RU" sz="3200" spc="-1" strike="noStrike">
              <a:solidFill>
                <a:srgbClr val="000000"/>
              </a:solidFill>
              <a:latin typeface="Arial"/>
            </a:endParaRPr>
          </a:p>
          <a:p>
            <a:pPr marL="324000" indent="-243000">
              <a:spcBef>
                <a:spcPts val="1417"/>
              </a:spcBef>
              <a:buClr>
                <a:srgbClr val="000000"/>
              </a:buClr>
              <a:buFont typeface="StarSymbol"/>
              <a:buAutoNum type="arabicPeriod"/>
            </a:pPr>
            <a:r>
              <a:rPr b="0" lang="ru-RU" sz="3200" spc="-1" strike="noStrike">
                <a:solidFill>
                  <a:srgbClr val="000000"/>
                </a:solidFill>
                <a:latin typeface="Arial"/>
              </a:rPr>
              <a:t>Анонимные функции</a:t>
            </a:r>
            <a:endParaRPr b="0" lang="ru-RU" sz="3200" spc="-1" strike="noStrike">
              <a:solidFill>
                <a:srgbClr val="000000"/>
              </a:solidFill>
              <a:latin typeface="Arial"/>
            </a:endParaRPr>
          </a:p>
          <a:p>
            <a:pPr marL="324000" indent="-243000">
              <a:spcBef>
                <a:spcPts val="1417"/>
              </a:spcBef>
              <a:buClr>
                <a:srgbClr val="000000"/>
              </a:buClr>
              <a:buFont typeface="StarSymbol"/>
              <a:buAutoNum type="arabicPeriod"/>
            </a:pPr>
            <a:r>
              <a:rPr b="0" lang="ru-RU" sz="3200" spc="-1" strike="noStrike">
                <a:solidFill>
                  <a:srgbClr val="000000"/>
                </a:solidFill>
                <a:latin typeface="Arial"/>
              </a:rPr>
              <a:t>Замыкания</a:t>
            </a:r>
            <a:endParaRPr b="0" lang="ru-RU" sz="3200" spc="-1" strike="noStrike">
              <a:solidFill>
                <a:srgbClr val="000000"/>
              </a:solidFill>
              <a:latin typeface="Arial"/>
            </a:endParaRPr>
          </a:p>
          <a:p>
            <a:pPr marL="324000" indent="-243000">
              <a:spcBef>
                <a:spcPts val="1417"/>
              </a:spcBef>
              <a:buClr>
                <a:srgbClr val="000000"/>
              </a:buClr>
              <a:buFont typeface="StarSymbol"/>
              <a:buAutoNum type="arabicPeriod"/>
            </a:pPr>
            <a:r>
              <a:rPr b="0" lang="ru-RU" sz="3200" spc="-1" strike="noStrike">
                <a:solidFill>
                  <a:srgbClr val="000000"/>
                </a:solidFill>
                <a:latin typeface="Arial"/>
              </a:rPr>
              <a:t>Рекурсивные функции</a:t>
            </a:r>
            <a:endParaRPr b="0" lang="ru-RU" sz="3200" spc="-1" strike="noStrike">
              <a:solidFill>
                <a:srgbClr val="000000"/>
              </a:solidFill>
              <a:latin typeface="Arial"/>
            </a:endParaRPr>
          </a:p>
          <a:p>
            <a:pPr marL="324000" indent="-243000">
              <a:spcBef>
                <a:spcPts val="1417"/>
              </a:spcBef>
              <a:buClr>
                <a:srgbClr val="000000"/>
              </a:buClr>
              <a:buFont typeface="StarSymbol"/>
              <a:buAutoNum type="arabicPeriod"/>
            </a:pPr>
            <a:r>
              <a:rPr b="0" lang="ru-RU" sz="3200" spc="-1" strike="noStrike">
                <a:solidFill>
                  <a:srgbClr val="000000"/>
                </a:solidFill>
                <a:latin typeface="Arial"/>
              </a:rPr>
              <a:t>Обработка ошибок, panic()</a:t>
            </a:r>
            <a:endParaRPr b="0" lang="ru-RU" sz="3200" spc="-1" strike="noStrike">
              <a:solidFill>
                <a:srgbClr val="000000"/>
              </a:solidFill>
              <a:latin typeface="Arial"/>
            </a:endParaRPr>
          </a:p>
          <a:p>
            <a:pPr marL="324000" indent="-243000">
              <a:spcBef>
                <a:spcPts val="1417"/>
              </a:spcBef>
              <a:buClr>
                <a:srgbClr val="000000"/>
              </a:buClr>
              <a:buFont typeface="StarSymbol"/>
              <a:buAutoNum type="arabicPeriod"/>
            </a:pPr>
            <a:r>
              <a:rPr b="0" lang="ru-RU" sz="3200" spc="-1" strike="noStrike">
                <a:solidFill>
                  <a:srgbClr val="000000"/>
                </a:solidFill>
                <a:latin typeface="Arial"/>
              </a:rPr>
              <a:t>Отложенный вызов</a:t>
            </a:r>
            <a:endParaRPr b="0" lang="ru-RU" sz="3200" spc="-1" strike="noStrike">
              <a:solidFill>
                <a:srgbClr val="000000"/>
              </a:solidFill>
              <a:latin typeface="Arial"/>
            </a:endParaRPr>
          </a:p>
          <a:p>
            <a:pPr marL="324000" indent="-243000">
              <a:spcBef>
                <a:spcPts val="1417"/>
              </a:spcBef>
              <a:buClr>
                <a:srgbClr val="000000"/>
              </a:buClr>
              <a:buFont typeface="StarSymbol"/>
              <a:buAutoNum type="arabicPeriod"/>
            </a:pPr>
            <a:r>
              <a:rPr b="0" lang="ru-RU" sz="3200" spc="-1" strike="noStrike">
                <a:solidFill>
                  <a:srgbClr val="000000"/>
                </a:solidFill>
                <a:latin typeface="Arial"/>
              </a:rPr>
              <a:t>Указатели</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000" spc="-1" strike="noStrike">
                <a:solidFill>
                  <a:srgbClr val="000000"/>
                </a:solidFill>
                <a:latin typeface="Arial"/>
              </a:rPr>
              <a:t>Ошибки. Стандартная библиотека</a:t>
            </a:r>
            <a:endParaRPr b="0" lang="ru-RU" sz="4000" spc="-1" strike="noStrike">
              <a:solidFill>
                <a:srgbClr val="000000"/>
              </a:solidFill>
              <a:latin typeface="Arial"/>
            </a:endParaRPr>
          </a:p>
        </p:txBody>
      </p:sp>
      <p:sp>
        <p:nvSpPr>
          <p:cNvPr id="185"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0000"/>
          </a:bodyPr>
          <a:p>
            <a:pPr marL="302400" indent="-226800">
              <a:spcBef>
                <a:spcPts val="1417"/>
              </a:spcBef>
              <a:buClr>
                <a:srgbClr val="000000"/>
              </a:buClr>
              <a:buSzPct val="45000"/>
              <a:buFont typeface="Wingdings" charset="2"/>
              <a:buChar char=""/>
            </a:pPr>
            <a:r>
              <a:rPr b="0" lang="ru-RU" sz="3200" spc="-1" strike="noStrike">
                <a:solidFill>
                  <a:srgbClr val="000000"/>
                </a:solidFill>
                <a:latin typeface="Arial"/>
              </a:rPr>
              <a:t>В стандартной библиотеке ошибка - это интерфейс с одним методом, который возвращает строку</a:t>
            </a:r>
            <a:endParaRPr b="0" lang="ru-RU" sz="3200" spc="-1" strike="noStrike">
              <a:solidFill>
                <a:srgbClr val="000000"/>
              </a:solidFill>
              <a:latin typeface="Arial"/>
            </a:endParaRPr>
          </a:p>
          <a:p>
            <a:pPr marL="302400" indent="0">
              <a:spcBef>
                <a:spcPts val="1417"/>
              </a:spcBef>
              <a:buNone/>
            </a:pPr>
            <a:r>
              <a:rPr b="1" lang="ru-RU" sz="3200" spc="-1" strike="noStrike">
                <a:solidFill>
                  <a:srgbClr val="3465a4"/>
                </a:solidFill>
                <a:latin typeface="FreeMono"/>
              </a:rPr>
              <a:t>type</a:t>
            </a:r>
            <a:r>
              <a:rPr b="1" lang="ru-RU" sz="3200" spc="-1" strike="noStrike">
                <a:solidFill>
                  <a:srgbClr val="000000"/>
                </a:solidFill>
                <a:latin typeface="FreeMono"/>
              </a:rPr>
              <a:t> </a:t>
            </a:r>
            <a:r>
              <a:rPr b="1" lang="ru-RU" sz="3200" spc="-1" strike="noStrike">
                <a:solidFill>
                  <a:srgbClr val="ff0000"/>
                </a:solidFill>
                <a:latin typeface="FreeMono"/>
              </a:rPr>
              <a:t>error</a:t>
            </a:r>
            <a:r>
              <a:rPr b="1" lang="ru-RU" sz="3200" spc="-1" strike="noStrike">
                <a:solidFill>
                  <a:srgbClr val="000000"/>
                </a:solidFill>
                <a:latin typeface="FreeMono"/>
              </a:rPr>
              <a:t> </a:t>
            </a:r>
            <a:r>
              <a:rPr b="1" lang="ru-RU" sz="3200" spc="-1" strike="noStrike">
                <a:solidFill>
                  <a:srgbClr val="3465a4"/>
                </a:solidFill>
                <a:latin typeface="FreeMono"/>
              </a:rPr>
              <a:t>interface</a:t>
            </a:r>
            <a:r>
              <a:rPr b="1" lang="ru-RU" sz="3200" spc="-1" strike="noStrike">
                <a:solidFill>
                  <a:srgbClr val="000000"/>
                </a:solidFill>
                <a:latin typeface="FreeMono"/>
              </a:rPr>
              <a:t> { </a:t>
            </a:r>
            <a:r>
              <a:rPr b="1" lang="ru-RU" sz="3200" spc="-1" strike="noStrike">
                <a:solidFill>
                  <a:srgbClr val="ff0000"/>
                </a:solidFill>
                <a:latin typeface="FreeMono"/>
              </a:rPr>
              <a:t>Error</a:t>
            </a:r>
            <a:r>
              <a:rPr b="1" lang="ru-RU" sz="3200" spc="-1" strike="noStrike">
                <a:solidFill>
                  <a:srgbClr val="000000"/>
                </a:solidFill>
                <a:latin typeface="FreeMono"/>
              </a:rPr>
              <a:t>() </a:t>
            </a:r>
            <a:r>
              <a:rPr b="1" lang="ru-RU" sz="3200" spc="-1" strike="noStrike">
                <a:solidFill>
                  <a:srgbClr val="3465a4"/>
                </a:solidFill>
                <a:latin typeface="FreeMono"/>
              </a:rPr>
              <a:t>string</a:t>
            </a:r>
            <a:r>
              <a:rPr b="1" lang="ru-RU" sz="3200" spc="-1" strike="noStrike">
                <a:solidFill>
                  <a:srgbClr val="000000"/>
                </a:solidFill>
                <a:latin typeface="FreeMono"/>
              </a:rPr>
              <a:t> }</a:t>
            </a:r>
            <a:endParaRPr b="0" lang="ru-RU" sz="3200" spc="-1" strike="noStrike">
              <a:solidFill>
                <a:srgbClr val="000000"/>
              </a:solidFill>
              <a:latin typeface="Arial"/>
            </a:endParaRPr>
          </a:p>
          <a:p>
            <a:pPr marL="302400" indent="-226800">
              <a:spcBef>
                <a:spcPts val="1417"/>
              </a:spcBef>
              <a:buClr>
                <a:srgbClr val="000000"/>
              </a:buClr>
              <a:buSzPct val="45000"/>
              <a:buFont typeface="Wingdings" charset="2"/>
              <a:buChar char=""/>
            </a:pPr>
            <a:r>
              <a:rPr b="0" lang="ru-RU" sz="3200" spc="-1" strike="noStrike">
                <a:solidFill>
                  <a:srgbClr val="000000"/>
                </a:solidFill>
                <a:latin typeface="Arial"/>
              </a:rPr>
              <a:t>Ошибка должна рассказывать историю:</a:t>
            </a:r>
            <a:endParaRPr b="0" lang="ru-RU" sz="3200" spc="-1" strike="noStrike">
              <a:solidFill>
                <a:srgbClr val="000000"/>
              </a:solidFill>
              <a:latin typeface="Arial"/>
            </a:endParaRPr>
          </a:p>
          <a:p>
            <a:pPr lvl="1" marL="604800" indent="-226800">
              <a:spcBef>
                <a:spcPts val="1134"/>
              </a:spcBef>
              <a:buClr>
                <a:srgbClr val="000000"/>
              </a:buClr>
              <a:buSzPct val="75000"/>
              <a:buFont typeface="Symbol" charset="2"/>
              <a:buChar char=""/>
            </a:pPr>
            <a:r>
              <a:rPr b="0" lang="ru-RU" sz="2800" spc="-1" strike="noStrike">
                <a:solidFill>
                  <a:srgbClr val="000000"/>
                </a:solidFill>
                <a:latin typeface="Arial"/>
              </a:rPr>
              <a:t>сообщение об ошибке должно быть максимально подробным</a:t>
            </a:r>
            <a:endParaRPr b="0" lang="ru-RU" sz="2800" spc="-1" strike="noStrike">
              <a:solidFill>
                <a:srgbClr val="000000"/>
              </a:solidFill>
              <a:latin typeface="Arial"/>
            </a:endParaRPr>
          </a:p>
          <a:p>
            <a:pPr lvl="1" marL="604800" indent="-226800">
              <a:spcBef>
                <a:spcPts val="1134"/>
              </a:spcBef>
              <a:buClr>
                <a:srgbClr val="000000"/>
              </a:buClr>
              <a:buSzPct val="75000"/>
              <a:buFont typeface="Symbol" charset="2"/>
              <a:buChar char=""/>
            </a:pPr>
            <a:r>
              <a:rPr b="0" lang="ru-RU" sz="2800" spc="-1" strike="noStrike">
                <a:solidFill>
                  <a:srgbClr val="000000"/>
                </a:solidFill>
                <a:latin typeface="Arial"/>
              </a:rPr>
              <a:t>сообщение об ошибке должно содержать весь контекст для расследования причин ошибки</a:t>
            </a:r>
            <a:endParaRPr b="0" lang="ru-RU" sz="2800" spc="-1" strike="noStrike">
              <a:solidFill>
                <a:srgbClr val="000000"/>
              </a:solidFill>
              <a:latin typeface="Arial"/>
            </a:endParaRPr>
          </a:p>
          <a:p>
            <a:pPr lvl="1" marL="604800" indent="-226800">
              <a:spcBef>
                <a:spcPts val="1134"/>
              </a:spcBef>
              <a:buClr>
                <a:srgbClr val="000000"/>
              </a:buClr>
              <a:buSzPct val="75000"/>
              <a:buFont typeface="Symbol" charset="2"/>
              <a:buChar char=""/>
            </a:pPr>
            <a:r>
              <a:rPr b="0" lang="ru-RU" sz="2800" spc="-1" strike="noStrike">
                <a:solidFill>
                  <a:srgbClr val="000000"/>
                </a:solidFill>
                <a:latin typeface="Arial"/>
              </a:rPr>
              <a:t>сообщение должно однозначно характеризовать место возникновения ошибки</a:t>
            </a:r>
            <a:endParaRPr b="0" lang="ru-RU" sz="2800" spc="-1" strike="noStrike">
              <a:solidFill>
                <a:srgbClr val="000000"/>
              </a:solidFill>
              <a:latin typeface="Arial"/>
            </a:endParaRPr>
          </a:p>
        </p:txBody>
      </p:sp>
      <p:grpSp>
        <p:nvGrpSpPr>
          <p:cNvPr id="186" name=""/>
          <p:cNvGrpSpPr/>
          <p:nvPr/>
        </p:nvGrpSpPr>
        <p:grpSpPr>
          <a:xfrm>
            <a:off x="5220000" y="4860000"/>
            <a:ext cx="4680000" cy="540000"/>
            <a:chOff x="5220000" y="4860000"/>
            <a:chExt cx="4680000" cy="540000"/>
          </a:xfrm>
        </p:grpSpPr>
        <p:sp>
          <p:nvSpPr>
            <p:cNvPr id="187" name=""/>
            <p:cNvSpPr txBox="1"/>
            <p:nvPr/>
          </p:nvSpPr>
          <p:spPr>
            <a:xfrm>
              <a:off x="5220000" y="4860000"/>
              <a:ext cx="4680000" cy="54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000000"/>
                  </a:solidFill>
                  <a:latin typeface="FreeMono"/>
                </a:rPr>
                <a:t>row,err := db.</a:t>
              </a:r>
              <a:r>
                <a:rPr b="1" lang="ru-RU" sz="1200" spc="-1" strike="noStrike">
                  <a:solidFill>
                    <a:srgbClr val="a7074b"/>
                  </a:solidFill>
                  <a:latin typeface="FreeMono"/>
                </a:rPr>
                <a:t>Select</a:t>
              </a:r>
              <a:r>
                <a:rPr b="1" lang="ru-RU" sz="1200" spc="-1" strike="noStrike">
                  <a:solidFill>
                    <a:srgbClr val="000000"/>
                  </a:solidFill>
                  <a:latin typeface="FreeMono"/>
                </a:rPr>
                <a:t>(</a:t>
              </a:r>
              <a:r>
                <a:rPr b="1" lang="ru-RU" sz="1200" spc="-1" strike="noStrike">
                  <a:solidFill>
                    <a:srgbClr val="00a933"/>
                  </a:solidFill>
                  <a:latin typeface="FreeMono"/>
                </a:rPr>
                <a:t>"SELECT * FROM dump_data"</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if err != nil { </a:t>
              </a:r>
              <a:r>
                <a:rPr b="1" lang="ru-RU" sz="1200" spc="-1" strike="noStrike">
                  <a:solidFill>
                    <a:srgbClr val="3465a4"/>
                  </a:solidFill>
                  <a:latin typeface="FreeMono"/>
                </a:rPr>
                <a:t>return</a:t>
              </a:r>
              <a:r>
                <a:rPr b="1" lang="ru-RU" sz="1200" spc="-1" strike="noStrike">
                  <a:solidFill>
                    <a:srgbClr val="000000"/>
                  </a:solidFill>
                  <a:latin typeface="FreeMono"/>
                </a:rPr>
                <a:t> err )</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Обработка ошибок</a:t>
            </a:r>
            <a:endParaRPr b="0" lang="ru-RU" sz="4400" spc="-1" strike="noStrike">
              <a:solidFill>
                <a:srgbClr val="000000"/>
              </a:solidFill>
              <a:latin typeface="Arial"/>
            </a:endParaRPr>
          </a:p>
        </p:txBody>
      </p:sp>
      <p:grpSp>
        <p:nvGrpSpPr>
          <p:cNvPr id="189" name=""/>
          <p:cNvGrpSpPr/>
          <p:nvPr/>
        </p:nvGrpSpPr>
        <p:grpSpPr>
          <a:xfrm>
            <a:off x="1440000" y="1620000"/>
            <a:ext cx="5940000" cy="3960000"/>
            <a:chOff x="1440000" y="1620000"/>
            <a:chExt cx="5940000" cy="3960000"/>
          </a:xfrm>
        </p:grpSpPr>
        <p:sp>
          <p:nvSpPr>
            <p:cNvPr id="190" name=""/>
            <p:cNvSpPr txBox="1"/>
            <p:nvPr/>
          </p:nvSpPr>
          <p:spPr>
            <a:xfrm>
              <a:off x="1440000" y="1620000"/>
              <a:ext cx="5940000" cy="396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5983b0"/>
                  </a:solidFill>
                  <a:latin typeface="FreeMono"/>
                </a:rPr>
                <a:t>var</a:t>
              </a:r>
              <a:r>
                <a:rPr b="1" lang="ru-RU" sz="1200" spc="-1" strike="noStrike">
                  <a:solidFill>
                    <a:srgbClr val="000000"/>
                  </a:solidFill>
                  <a:latin typeface="FreeMono"/>
                </a:rPr>
                <a:t> input </a:t>
              </a:r>
              <a:r>
                <a:rPr b="1" lang="ru-RU" sz="1200" spc="-1" strike="noStrike">
                  <a:solidFill>
                    <a:srgbClr val="5983b0"/>
                  </a:solidFill>
                  <a:latin typeface="FreeMono"/>
                </a:rPr>
                <a:t>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_,err := fmt.</a:t>
              </a:r>
              <a:r>
                <a:rPr b="1" lang="ru-RU" sz="1200" spc="-1" strike="noStrike">
                  <a:solidFill>
                    <a:srgbClr val="a7074b"/>
                  </a:solidFill>
                  <a:latin typeface="FreeMono"/>
                </a:rPr>
                <a:t>Scan</a:t>
              </a:r>
              <a:r>
                <a:rPr b="1" lang="ru-RU" sz="1200" spc="-1" strike="noStrike">
                  <a:solidFill>
                    <a:srgbClr val="000000"/>
                  </a:solidFill>
                  <a:latin typeface="FreeMono"/>
                </a:rPr>
                <a:t>(&amp;input)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err != nil {fmt.Println("Check input types")</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 else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(divide(input, 5)) </a:t>
              </a:r>
              <a:r>
                <a:rPr b="1" lang="ru-RU" sz="1200" spc="-1" strike="noStrike">
                  <a:solidFill>
                    <a:srgbClr val="00a933"/>
                  </a:solidFill>
                  <a:latin typeface="FreeMono"/>
                </a:rPr>
                <a:t>// результат, если ошибок нет</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divide</a:t>
              </a:r>
              <a:r>
                <a:rPr b="1" lang="ru-RU" sz="1200" spc="-1" strike="noStrike">
                  <a:solidFill>
                    <a:srgbClr val="000000"/>
                  </a:solidFill>
                  <a:latin typeface="FreeMono"/>
                </a:rPr>
                <a:t>(x, y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3465a4"/>
                  </a:solidFill>
                  <a:latin typeface="FreeMono"/>
                </a:rPr>
                <a:t>int</a:t>
              </a:r>
              <a:r>
                <a:rPr b="1" lang="ru-RU" sz="1200" spc="-1" strike="noStrike">
                  <a:solidFill>
                    <a:srgbClr val="000000"/>
                  </a:solidFill>
                  <a:latin typeface="FreeMono"/>
                </a:rPr>
                <a:t> { </a:t>
              </a:r>
              <a:r>
                <a:rPr b="1" lang="ru-RU" sz="1200" spc="-1" strike="noStrike">
                  <a:solidFill>
                    <a:srgbClr val="3465a4"/>
                  </a:solidFill>
                  <a:latin typeface="FreeMono"/>
                </a:rPr>
                <a:t>return</a:t>
              </a:r>
              <a:r>
                <a:rPr b="1" lang="ru-RU" sz="1200" spc="-1" strike="noStrike">
                  <a:solidFill>
                    <a:srgbClr val="000000"/>
                  </a:solidFill>
                  <a:latin typeface="FreeMono"/>
                </a:rPr>
                <a:t> x / y }</a:t>
              </a:r>
              <a:endParaRPr b="0" lang="ru-RU" sz="1200" spc="-1" strike="noStrike">
                <a:solidFill>
                  <a:srgbClr val="000000"/>
                </a:solidFill>
                <a:latin typeface="Arial"/>
              </a:endParaRPr>
            </a:p>
          </p:txBody>
        </p:sp>
        <p:sp>
          <p:nvSpPr>
            <p:cNvPr id="191" name=""/>
            <p:cNvSpPr txBox="1"/>
            <p:nvPr/>
          </p:nvSpPr>
          <p:spPr>
            <a:xfrm>
              <a:off x="4500000" y="1620000"/>
              <a:ext cx="2880000" cy="41688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main351err.go</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Создание </a:t>
            </a:r>
            <a:r>
              <a:rPr b="0" lang="ru-RU" sz="4400" spc="-1" strike="noStrike">
                <a:solidFill>
                  <a:srgbClr val="000000"/>
                </a:solidFill>
                <a:latin typeface="Arial"/>
              </a:rPr>
              <a:t>ошибок</a:t>
            </a:r>
            <a:endParaRPr b="0" lang="ru-RU" sz="4400" spc="-1" strike="noStrike">
              <a:solidFill>
                <a:srgbClr val="000000"/>
              </a:solidFill>
              <a:latin typeface="Arial"/>
            </a:endParaRPr>
          </a:p>
        </p:txBody>
      </p:sp>
      <p:sp>
        <p:nvSpPr>
          <p:cNvPr id="193" name="PlaceHolder 2"/>
          <p:cNvSpPr>
            <a:spLocks noGrp="1"/>
          </p:cNvSpPr>
          <p:nvPr>
            <p:ph/>
          </p:nvPr>
        </p:nvSpPr>
        <p:spPr>
          <a:xfrm>
            <a:off x="1440000" y="1620000"/>
            <a:ext cx="8460000" cy="720000"/>
          </a:xfrm>
          <a:prstGeom prst="rect">
            <a:avLst/>
          </a:prstGeom>
          <a:solidFill>
            <a:srgbClr val="ffffff"/>
          </a:solidFill>
          <a:ln w="0">
            <a:noFill/>
          </a:ln>
        </p:spPr>
        <p:txBody>
          <a:bodyPr lIns="0" rIns="0" tIns="0" bIns="0" anchor="t">
            <a:normAutofit fontScale="55000"/>
          </a:bodyPr>
          <a:p>
            <a:pPr indent="0">
              <a:spcBef>
                <a:spcPts val="1417"/>
              </a:spcBef>
              <a:buNone/>
            </a:pPr>
            <a:r>
              <a:rPr b="1" lang="ru-RU" sz="2600" spc="-1" strike="noStrike">
                <a:solidFill>
                  <a:srgbClr val="000000"/>
                </a:solidFill>
                <a:latin typeface="FreeMono"/>
              </a:rPr>
              <a:t>errors.New</a:t>
            </a:r>
            <a:r>
              <a:rPr b="0" lang="ru-RU" sz="2600" spc="-1" strike="noStrike">
                <a:solidFill>
                  <a:srgbClr val="000000"/>
                </a:solidFill>
                <a:latin typeface="Arial"/>
              </a:rPr>
              <a:t> - получает один аргумент — сообщение </a:t>
            </a:r>
            <a:r>
              <a:rPr b="0" lang="ru-RU" sz="2600" spc="-1" strike="noStrike">
                <a:solidFill>
                  <a:srgbClr val="000000"/>
                </a:solidFill>
                <a:latin typeface="Arial"/>
              </a:rPr>
              <a:t>об ошибке в виде строки</a:t>
            </a:r>
            <a:endParaRPr b="0" lang="ru-RU" sz="2600" spc="-1" strike="noStrike">
              <a:solidFill>
                <a:srgbClr val="000000"/>
              </a:solidFill>
              <a:latin typeface="Arial"/>
            </a:endParaRPr>
          </a:p>
          <a:p>
            <a:pPr indent="0">
              <a:spcBef>
                <a:spcPts val="1417"/>
              </a:spcBef>
              <a:buNone/>
            </a:pPr>
            <a:r>
              <a:rPr b="1" lang="ru-RU" sz="2600" spc="-1" strike="noStrike">
                <a:solidFill>
                  <a:srgbClr val="000000"/>
                </a:solidFill>
                <a:latin typeface="FreeMono"/>
              </a:rPr>
              <a:t>fmt.Errorf </a:t>
            </a:r>
            <a:r>
              <a:rPr b="0" lang="ru-RU" sz="2600" spc="-1" strike="noStrike">
                <a:solidFill>
                  <a:srgbClr val="000000"/>
                </a:solidFill>
                <a:latin typeface="Arial"/>
              </a:rPr>
              <a:t>- позволяет создавать новую ошибку и с </a:t>
            </a:r>
            <a:r>
              <a:rPr b="0" lang="ru-RU" sz="2600" spc="-1" strike="noStrike">
                <a:solidFill>
                  <a:srgbClr val="000000"/>
                </a:solidFill>
                <a:latin typeface="Arial"/>
              </a:rPr>
              <a:t>помощью глагола </a:t>
            </a:r>
            <a:r>
              <a:rPr b="1" lang="ru-RU" sz="2600" spc="-1" strike="noStrike">
                <a:solidFill>
                  <a:srgbClr val="000000"/>
                </a:solidFill>
                <a:latin typeface="Arial"/>
              </a:rPr>
              <a:t>%w</a:t>
            </a:r>
            <a:r>
              <a:rPr b="0" lang="ru-RU" sz="2600" spc="-1" strike="noStrike">
                <a:solidFill>
                  <a:srgbClr val="000000"/>
                </a:solidFill>
                <a:latin typeface="Arial"/>
              </a:rPr>
              <a:t> добавлять в новую ошибку </a:t>
            </a:r>
            <a:r>
              <a:rPr b="0" lang="ru-RU" sz="2600" spc="-1" strike="noStrike">
                <a:solidFill>
                  <a:srgbClr val="000000"/>
                </a:solidFill>
                <a:latin typeface="Arial"/>
              </a:rPr>
              <a:t>ссылку на причину</a:t>
            </a:r>
            <a:r>
              <a:rPr b="1" lang="ru-RU" sz="2600" spc="-1" strike="noStrike">
                <a:solidFill>
                  <a:srgbClr val="000000"/>
                </a:solidFill>
                <a:latin typeface="FreeMono"/>
              </a:rPr>
              <a:t> </a:t>
            </a:r>
            <a:r>
              <a:rPr b="0" lang="ru-RU" sz="2600" spc="-1" strike="noStrike">
                <a:solidFill>
                  <a:srgbClr val="000000"/>
                </a:solidFill>
                <a:latin typeface="Arial"/>
              </a:rPr>
              <a:t> </a:t>
            </a:r>
            <a:endParaRPr b="0" lang="ru-RU" sz="2600" spc="-1" strike="noStrike">
              <a:solidFill>
                <a:srgbClr val="000000"/>
              </a:solidFill>
              <a:latin typeface="Arial"/>
            </a:endParaRPr>
          </a:p>
        </p:txBody>
      </p:sp>
      <p:sp>
        <p:nvSpPr>
          <p:cNvPr id="194" name=""/>
          <p:cNvSpPr txBox="1"/>
          <p:nvPr/>
        </p:nvSpPr>
        <p:spPr>
          <a:xfrm>
            <a:off x="0" y="5323320"/>
            <a:ext cx="73054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https://github.com/golang/go/wiki/CodeReviewComments#error-strings</a:t>
            </a:r>
            <a:r>
              <a:rPr b="0" lang="ru-RU" sz="1800" spc="-1" strike="noStrike">
                <a:solidFill>
                  <a:srgbClr val="ffffff"/>
                </a:solidFill>
                <a:latin typeface="Arial"/>
              </a:rPr>
              <a:t> </a:t>
            </a:r>
            <a:endParaRPr b="0" lang="ru-RU" sz="1800" spc="-1" strike="noStrike">
              <a:solidFill>
                <a:srgbClr val="000000"/>
              </a:solidFill>
              <a:latin typeface="Arial"/>
            </a:endParaRPr>
          </a:p>
        </p:txBody>
      </p:sp>
      <p:grpSp>
        <p:nvGrpSpPr>
          <p:cNvPr id="195" name=""/>
          <p:cNvGrpSpPr/>
          <p:nvPr/>
        </p:nvGrpSpPr>
        <p:grpSpPr>
          <a:xfrm>
            <a:off x="612000" y="2376000"/>
            <a:ext cx="2880000" cy="2880000"/>
            <a:chOff x="612000" y="2376000"/>
            <a:chExt cx="2880000" cy="2880000"/>
          </a:xfrm>
        </p:grpSpPr>
        <p:sp>
          <p:nvSpPr>
            <p:cNvPr id="196" name=""/>
            <p:cNvSpPr txBox="1"/>
            <p:nvPr/>
          </p:nvSpPr>
          <p:spPr>
            <a:xfrm>
              <a:off x="612000" y="2376000"/>
              <a:ext cx="2880000" cy="28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"errors"</a:t>
              </a:r>
              <a:endParaRPr b="0" lang="ru-RU" sz="1200" spc="-1" strike="noStrike">
                <a:solidFill>
                  <a:srgbClr val="000000"/>
                </a:solidFill>
                <a:latin typeface="Arial"/>
              </a:endParaRPr>
            </a:p>
            <a:p>
              <a:r>
                <a:rPr b="1" lang="ru-RU" sz="1200" spc="-1" strike="noStrike">
                  <a:solidFill>
                    <a:srgbClr val="be480a"/>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err := errors.</a:t>
              </a:r>
              <a:r>
                <a:rPr b="1" lang="ru-RU" sz="1200" spc="-1" strike="noStrike">
                  <a:solidFill>
                    <a:srgbClr val="a7074b"/>
                  </a:solidFill>
                  <a:latin typeface="FreeMono"/>
                </a:rPr>
                <a:t>New</a:t>
              </a:r>
              <a:r>
                <a:rPr b="1" lang="ru-RU" sz="1200" spc="-1" strike="noStrike">
                  <a:solidFill>
                    <a:srgbClr val="000000"/>
                  </a:solidFill>
                  <a:latin typeface="FreeMono"/>
                </a:rPr>
                <a:t>("my error")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 err)</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97" name=""/>
            <p:cNvSpPr txBox="1"/>
            <p:nvPr/>
          </p:nvSpPr>
          <p:spPr>
            <a:xfrm>
              <a:off x="2232000" y="2376000"/>
              <a:ext cx="1260000" cy="34632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main352err.go</a:t>
              </a:r>
              <a:endParaRPr b="0" lang="ru-RU" sz="1300" spc="-1" strike="noStrike">
                <a:solidFill>
                  <a:srgbClr val="000000"/>
                </a:solidFill>
                <a:latin typeface="Arial"/>
              </a:endParaRPr>
            </a:p>
          </p:txBody>
        </p:sp>
      </p:grpSp>
      <p:sp>
        <p:nvSpPr>
          <p:cNvPr id="198" name=""/>
          <p:cNvSpPr txBox="1"/>
          <p:nvPr/>
        </p:nvSpPr>
        <p:spPr>
          <a:xfrm>
            <a:off x="3600000" y="2412000"/>
            <a:ext cx="6300000" cy="2808000"/>
          </a:xfrm>
          <a:prstGeom prst="rect">
            <a:avLst/>
          </a:prstGeom>
          <a:solidFill>
            <a:srgbClr val="ffffff"/>
          </a:solidFill>
          <a:ln w="0">
            <a:noFill/>
          </a:ln>
        </p:spPr>
        <p:txBody>
          <a:bodyPr lIns="90000" rIns="90000" tIns="45000" bIns="45000" anchor="t">
            <a:noAutofit/>
          </a:bodyPr>
          <a:p>
            <a:r>
              <a:rPr b="0" lang="ru-RU" sz="1100" spc="-1" strike="noStrike">
                <a:solidFill>
                  <a:srgbClr val="00a933"/>
                </a:solidFill>
                <a:latin typeface="Arial"/>
              </a:rPr>
              <a:t>// внутри метода по работе с БД</a:t>
            </a:r>
            <a:endParaRPr b="0" lang="ru-RU" sz="1100" spc="-1" strike="noStrike">
              <a:solidFill>
                <a:srgbClr val="000000"/>
              </a:solidFill>
              <a:latin typeface="Arial"/>
            </a:endParaRPr>
          </a:p>
          <a:p>
            <a:r>
              <a:rPr b="1" lang="ru-RU" sz="1100" spc="-1" strike="noStrike">
                <a:solidFill>
                  <a:srgbClr val="000000"/>
                </a:solidFill>
                <a:latin typeface="FreeMono"/>
              </a:rPr>
              <a:t>if err != nil {</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if errors.Is(err, sql.errNoRows) {</a:t>
            </a:r>
            <a:endParaRPr b="0" lang="ru-RU" sz="1100" spc="-1" strike="noStrike">
              <a:solidFill>
                <a:srgbClr val="000000"/>
              </a:solidFill>
              <a:latin typeface="Arial"/>
            </a:endParaRPr>
          </a:p>
          <a:p>
            <a:r>
              <a:rPr b="0" lang="ru-RU" sz="1100" spc="-1" strike="noStrike">
                <a:solidFill>
                  <a:srgbClr val="00a933"/>
                </a:solidFill>
                <a:latin typeface="Arial"/>
              </a:rPr>
              <a:t>        </a:t>
            </a:r>
            <a:r>
              <a:rPr b="0" lang="ru-RU" sz="1100" spc="-1" strike="noStrike">
                <a:solidFill>
                  <a:srgbClr val="00a933"/>
                </a:solidFill>
                <a:latin typeface="Arial"/>
              </a:rPr>
              <a:t>// меняем ошибку на ошибку приложения, чтобы слои выше не зависили от пакета sql</a:t>
            </a:r>
            <a:endParaRPr b="0" lang="ru-RU" sz="1100" spc="-1" strike="noStrike">
              <a:solidFill>
                <a:srgbClr val="000000"/>
              </a:solidFill>
              <a:latin typeface="Arial"/>
            </a:endParaRPr>
          </a:p>
          <a:p>
            <a:r>
              <a:rPr b="0" lang="ru-RU" sz="1100" spc="-1" strike="noStrike">
                <a:solidFill>
                  <a:srgbClr val="00a933"/>
                </a:solidFill>
                <a:latin typeface="Arial"/>
              </a:rPr>
              <a:t>        </a:t>
            </a:r>
            <a:r>
              <a:rPr b="0" lang="ru-RU" sz="1100" spc="-1" strike="noStrike">
                <a:solidFill>
                  <a:srgbClr val="00a933"/>
                </a:solidFill>
                <a:latin typeface="Arial"/>
              </a:rPr>
              <a:t>// где domain.ErrNotFound = errors.New("not found")</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return fmt.Errorf("data not found: %w", domain.ErrNotFound)</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return fmt.Errorf("get data failed: %w", err)</a:t>
            </a:r>
            <a:endParaRPr b="0" lang="ru-RU" sz="1100" spc="-1" strike="noStrike">
              <a:solidFill>
                <a:srgbClr val="000000"/>
              </a:solidFill>
              <a:latin typeface="Arial"/>
            </a:endParaRPr>
          </a:p>
          <a:p>
            <a:r>
              <a:rPr b="1" lang="ru-RU" sz="1100" spc="-1" strike="noStrike">
                <a:solidFill>
                  <a:srgbClr val="000000"/>
                </a:solidFill>
                <a:latin typeface="FreeMono"/>
              </a:rPr>
              <a:t>}</a:t>
            </a:r>
            <a:endParaRPr b="0" lang="ru-RU" sz="1100" spc="-1" strike="noStrike">
              <a:solidFill>
                <a:srgbClr val="000000"/>
              </a:solidFill>
              <a:latin typeface="Arial"/>
            </a:endParaRPr>
          </a:p>
          <a:p>
            <a:endParaRPr b="0" lang="ru-RU" sz="1000" spc="-1" strike="noStrike">
              <a:solidFill>
                <a:srgbClr val="000000"/>
              </a:solidFill>
              <a:latin typeface="Arial"/>
            </a:endParaRPr>
          </a:p>
          <a:p>
            <a:r>
              <a:rPr b="0" lang="ru-RU" sz="1100" spc="-1" strike="noStrike">
                <a:solidFill>
                  <a:srgbClr val="00a933"/>
                </a:solidFill>
                <a:latin typeface="Arial"/>
              </a:rPr>
              <a:t>// в коде, вызывающем метод по работе с БД</a:t>
            </a:r>
            <a:endParaRPr b="0" lang="ru-RU" sz="1100" spc="-1" strike="noStrike">
              <a:solidFill>
                <a:srgbClr val="000000"/>
              </a:solidFill>
              <a:latin typeface="Arial"/>
            </a:endParaRPr>
          </a:p>
          <a:p>
            <a:r>
              <a:rPr b="1" lang="ru-RU" sz="1100" spc="-1" strike="noStrike">
                <a:solidFill>
                  <a:srgbClr val="000000"/>
                </a:solidFill>
                <a:latin typeface="FreeMono"/>
              </a:rPr>
              <a:t>if err != nil {</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if errors.Is(err, domain.ErrNotFound) {</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	</a:t>
            </a:r>
            <a:r>
              <a:rPr b="1" lang="ru-RU" sz="1100" spc="-1" strike="noStrike">
                <a:solidFill>
                  <a:srgbClr val="000000"/>
                </a:solidFill>
                <a:latin typeface="FreeMono"/>
              </a:rPr>
              <a:t>return nil, nil </a:t>
            </a:r>
            <a:r>
              <a:rPr b="1" lang="ru-RU" sz="1100" spc="-1" strike="noStrike">
                <a:solidFill>
                  <a:srgbClr val="00a933"/>
                </a:solidFill>
                <a:latin typeface="FreeMono"/>
              </a:rPr>
              <a:t>// ради примера возвращаем ничего</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a:t>
            </a:r>
            <a:endParaRPr b="0" lang="ru-RU" sz="1100" spc="-1" strike="noStrike">
              <a:solidFill>
                <a:srgbClr val="000000"/>
              </a:solidFill>
              <a:latin typeface="Arial"/>
            </a:endParaRPr>
          </a:p>
          <a:p>
            <a:r>
              <a:rPr b="1" lang="ru-RU" sz="1100" spc="-1" strike="noStrike">
                <a:solidFill>
                  <a:srgbClr val="000000"/>
                </a:solidFill>
                <a:latin typeface="FreeMono"/>
              </a:rPr>
              <a:t>	</a:t>
            </a:r>
            <a:r>
              <a:rPr b="1" lang="ru-RU" sz="1100" spc="-1" strike="noStrike">
                <a:solidFill>
                  <a:srgbClr val="000000"/>
                </a:solidFill>
                <a:latin typeface="FreeMono"/>
              </a:rPr>
              <a:t>return err</a:t>
            </a:r>
            <a:endParaRPr b="0" lang="ru-RU" sz="1100" spc="-1" strike="noStrike">
              <a:solidFill>
                <a:srgbClr val="000000"/>
              </a:solidFill>
              <a:latin typeface="Arial"/>
            </a:endParaRPr>
          </a:p>
          <a:p>
            <a:r>
              <a:rPr b="1" lang="ru-RU" sz="1100" spc="-1" strike="noStrike">
                <a:solidFill>
                  <a:srgbClr val="000000"/>
                </a:solidFill>
                <a:latin typeface="FreeMono"/>
              </a:rPr>
              <a:t>}</a:t>
            </a:r>
            <a:endParaRPr b="0" lang="ru-RU"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Оператор panic</a:t>
            </a:r>
            <a:endParaRPr b="0" lang="ru-RU" sz="4400" spc="-1" strike="noStrike">
              <a:solidFill>
                <a:srgbClr val="000000"/>
              </a:solidFill>
              <a:latin typeface="Arial"/>
            </a:endParaRPr>
          </a:p>
        </p:txBody>
      </p:sp>
      <p:sp>
        <p:nvSpPr>
          <p:cNvPr id="200" name="PlaceHolder 2"/>
          <p:cNvSpPr>
            <a:spLocks noGrp="1"/>
          </p:cNvSpPr>
          <p:nvPr>
            <p:ph/>
          </p:nvPr>
        </p:nvSpPr>
        <p:spPr>
          <a:xfrm>
            <a:off x="1440000" y="1620000"/>
            <a:ext cx="4140000" cy="3420000"/>
          </a:xfrm>
          <a:prstGeom prst="rect">
            <a:avLst/>
          </a:prstGeom>
          <a:solidFill>
            <a:srgbClr val="ffffff"/>
          </a:solidFill>
          <a:ln w="0">
            <a:noFill/>
          </a:ln>
        </p:spPr>
        <p:txBody>
          <a:bodyPr lIns="0" rIns="0" tIns="0" bIns="0" anchor="t">
            <a:normAutofit fontScale="55000"/>
          </a:bodyPr>
          <a:p>
            <a:pPr indent="0" algn="just">
              <a:spcBef>
                <a:spcPts val="1417"/>
              </a:spcBef>
              <a:buNone/>
            </a:pPr>
            <a:r>
              <a:rPr b="0" lang="ru-RU" sz="3200" spc="-1" strike="noStrike">
                <a:solidFill>
                  <a:srgbClr val="000000"/>
                </a:solidFill>
                <a:latin typeface="Arial"/>
              </a:rPr>
              <a:t>Оператор panic позволяет сгенерировать ошибку и выйти из программы</a:t>
            </a:r>
            <a:endParaRPr b="0" lang="ru-RU" sz="3200" spc="-1" strike="noStrike">
              <a:solidFill>
                <a:srgbClr val="000000"/>
              </a:solidFill>
              <a:latin typeface="Arial"/>
            </a:endParaRPr>
          </a:p>
          <a:p>
            <a:pPr indent="0" algn="just">
              <a:spcBef>
                <a:spcPts val="1417"/>
              </a:spcBef>
              <a:buNone/>
            </a:pPr>
            <a:r>
              <a:rPr b="0" lang="ru-RU" sz="3200" spc="-1" strike="noStrike">
                <a:solidFill>
                  <a:srgbClr val="000000"/>
                </a:solidFill>
                <a:latin typeface="Arial"/>
              </a:rPr>
              <a:t>Каждое появление ключевого слова </a:t>
            </a:r>
            <a:r>
              <a:rPr b="1" lang="ru-RU" sz="3200" spc="-1" strike="noStrike">
                <a:solidFill>
                  <a:srgbClr val="000000"/>
                </a:solidFill>
                <a:latin typeface="Arial"/>
              </a:rPr>
              <a:t>panic </a:t>
            </a:r>
            <a:r>
              <a:rPr b="0" lang="ru-RU" sz="3200" spc="-1" strike="noStrike">
                <a:solidFill>
                  <a:srgbClr val="000000"/>
                </a:solidFill>
                <a:latin typeface="Arial"/>
              </a:rPr>
              <a:t>сопровождается набором действий:</a:t>
            </a:r>
            <a:endParaRPr b="0" lang="ru-RU" sz="3200" spc="-1" strike="noStrike">
              <a:solidFill>
                <a:srgbClr val="000000"/>
              </a:solidFill>
              <a:latin typeface="Arial"/>
            </a:endParaRPr>
          </a:p>
          <a:p>
            <a:pPr marL="237600" indent="-178200" algn="just">
              <a:spcBef>
                <a:spcPts val="1417"/>
              </a:spcBef>
              <a:buClr>
                <a:srgbClr val="000000"/>
              </a:buClr>
              <a:buSzPct val="45000"/>
              <a:buFont typeface="Wingdings" charset="2"/>
              <a:buChar char=""/>
            </a:pPr>
            <a:r>
              <a:rPr b="0" lang="ru-RU" sz="3200" spc="-1" strike="noStrike">
                <a:solidFill>
                  <a:srgbClr val="000000"/>
                </a:solidFill>
                <a:latin typeface="Arial"/>
              </a:rPr>
              <a:t>Выполнение функции прекращается</a:t>
            </a:r>
            <a:endParaRPr b="0" lang="ru-RU" sz="3200" spc="-1" strike="noStrike">
              <a:solidFill>
                <a:srgbClr val="000000"/>
              </a:solidFill>
              <a:latin typeface="Arial"/>
            </a:endParaRPr>
          </a:p>
          <a:p>
            <a:pPr marL="237600" indent="-178200" algn="just">
              <a:spcBef>
                <a:spcPts val="1417"/>
              </a:spcBef>
              <a:buClr>
                <a:srgbClr val="000000"/>
              </a:buClr>
              <a:buSzPct val="45000"/>
              <a:buFont typeface="Wingdings" charset="2"/>
              <a:buChar char=""/>
            </a:pPr>
            <a:r>
              <a:rPr b="0" lang="ru-RU" sz="3200" spc="-1" strike="noStrike">
                <a:solidFill>
                  <a:srgbClr val="000000"/>
                </a:solidFill>
                <a:latin typeface="Arial"/>
              </a:rPr>
              <a:t>Любая функция, вызываемая ключевым словом </a:t>
            </a:r>
            <a:r>
              <a:rPr b="1" lang="ru-RU" sz="3200" spc="-1" strike="noStrike">
                <a:solidFill>
                  <a:srgbClr val="000000"/>
                </a:solidFill>
                <a:latin typeface="Arial"/>
              </a:rPr>
              <a:t>defer</a:t>
            </a:r>
            <a:r>
              <a:rPr b="0" lang="ru-RU" sz="3200" spc="-1" strike="noStrike">
                <a:solidFill>
                  <a:srgbClr val="000000"/>
                </a:solidFill>
                <a:latin typeface="Arial"/>
              </a:rPr>
              <a:t>, выполняется</a:t>
            </a:r>
            <a:endParaRPr b="0" lang="ru-RU" sz="3200" spc="-1" strike="noStrike">
              <a:solidFill>
                <a:srgbClr val="000000"/>
              </a:solidFill>
              <a:latin typeface="Arial"/>
            </a:endParaRPr>
          </a:p>
          <a:p>
            <a:pPr marL="237600" indent="-178200" algn="just">
              <a:spcBef>
                <a:spcPts val="1417"/>
              </a:spcBef>
              <a:buClr>
                <a:srgbClr val="000000"/>
              </a:buClr>
              <a:buSzPct val="45000"/>
              <a:buFont typeface="Wingdings" charset="2"/>
              <a:buChar char=""/>
            </a:pPr>
            <a:r>
              <a:rPr b="0" lang="ru-RU" sz="3200" spc="-1" strike="noStrike">
                <a:solidFill>
                  <a:srgbClr val="000000"/>
                </a:solidFill>
                <a:latin typeface="Arial"/>
              </a:rPr>
              <a:t>Выполнение программы завершается</a:t>
            </a:r>
            <a:endParaRPr b="0" lang="ru-RU" sz="3200" spc="-1" strike="noStrike">
              <a:solidFill>
                <a:srgbClr val="000000"/>
              </a:solidFill>
              <a:latin typeface="Arial"/>
            </a:endParaRPr>
          </a:p>
          <a:p>
            <a:pPr indent="0" algn="just">
              <a:spcBef>
                <a:spcPts val="1417"/>
              </a:spcBef>
              <a:buNone/>
            </a:pPr>
            <a:endParaRPr b="0" lang="ru-RU" sz="3200" spc="-1" strike="noStrike">
              <a:solidFill>
                <a:srgbClr val="000000"/>
              </a:solidFill>
              <a:latin typeface="Arial"/>
            </a:endParaRPr>
          </a:p>
        </p:txBody>
      </p:sp>
      <p:grpSp>
        <p:nvGrpSpPr>
          <p:cNvPr id="201" name=""/>
          <p:cNvGrpSpPr/>
          <p:nvPr/>
        </p:nvGrpSpPr>
        <p:grpSpPr>
          <a:xfrm>
            <a:off x="5940000" y="1980000"/>
            <a:ext cx="2880000" cy="3240000"/>
            <a:chOff x="5940000" y="1980000"/>
            <a:chExt cx="2880000" cy="3240000"/>
          </a:xfrm>
        </p:grpSpPr>
        <p:sp>
          <p:nvSpPr>
            <p:cNvPr id="202" name=""/>
            <p:cNvSpPr txBox="1"/>
            <p:nvPr/>
          </p:nvSpPr>
          <p:spPr>
            <a:xfrm>
              <a:off x="5940000" y="1980000"/>
              <a:ext cx="2880000" cy="3240000"/>
            </a:xfrm>
            <a:prstGeom prst="rect">
              <a:avLst/>
            </a:prstGeom>
            <a:solidFill>
              <a:srgbClr val="eeeeee"/>
            </a:solidFill>
            <a:ln cap="rnd" w="0">
              <a:solidFill>
                <a:srgbClr val="3465a4"/>
              </a:solidFill>
              <a:prstDash val="lgDash"/>
            </a:ln>
          </p:spPr>
          <p:txBody>
            <a:bodyPr lIns="0" rIns="0" tIns="0" bIns="0" anchor="t">
              <a:normAutofit fontScale="72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"errors"</a:t>
              </a:r>
              <a:endParaRPr b="0" lang="ru-RU" sz="1200" spc="-1" strike="noStrike">
                <a:solidFill>
                  <a:srgbClr val="000000"/>
                </a:solidFill>
                <a:latin typeface="Arial"/>
              </a:endParaRPr>
            </a:p>
            <a:p>
              <a:r>
                <a:rPr b="1" lang="ru-RU" sz="1200" spc="-1" strike="noStrike">
                  <a:solidFill>
                    <a:srgbClr val="be480a"/>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fmt.Println(divide(15, 5))</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fmt.Println(divide(4,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fmt.Println("Program has been finished")</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divide</a:t>
              </a:r>
              <a:r>
                <a:rPr b="1" lang="ru-RU" sz="1200" spc="-1" strike="noStrike">
                  <a:solidFill>
                    <a:srgbClr val="000000"/>
                  </a:solidFill>
                  <a:latin typeface="FreeMono"/>
                </a:rPr>
                <a:t>(x, y float64)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if y == 0 { panic("division by zero!")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 x/y</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203" name=""/>
            <p:cNvSpPr txBox="1"/>
            <p:nvPr/>
          </p:nvSpPr>
          <p:spPr>
            <a:xfrm>
              <a:off x="7560000" y="1980000"/>
              <a:ext cx="1260000" cy="389880"/>
            </a:xfrm>
            <a:prstGeom prst="rect">
              <a:avLst/>
            </a:prstGeom>
            <a:noFill/>
            <a:ln w="0">
              <a:solidFill>
                <a:srgbClr val="3465a4"/>
              </a:solidFill>
            </a:ln>
          </p:spPr>
          <p:txBody>
            <a:bodyPr lIns="90000" rIns="90000" tIns="45000" bIns="45000" anchor="t">
              <a:noAutofit/>
            </a:bodyPr>
            <a:p>
              <a:r>
                <a:rPr b="0" lang="ru-RU" sz="1100" spc="-1" strike="noStrike">
                  <a:solidFill>
                    <a:srgbClr val="3465a4"/>
                  </a:solidFill>
                  <a:latin typeface="Arial"/>
                </a:rPr>
                <a:t>main353panic.go</a:t>
              </a:r>
              <a:endParaRPr b="0" lang="ru-RU" sz="1100" spc="-1" strike="noStrike">
                <a:solidFill>
                  <a:srgbClr val="000000"/>
                </a:solidFill>
                <a:latin typeface="Arial"/>
              </a:endParaRPr>
            </a:p>
          </p:txBody>
        </p:sp>
      </p:grpSp>
      <p:sp>
        <p:nvSpPr>
          <p:cNvPr id="204" name=""/>
          <p:cNvSpPr txBox="1"/>
          <p:nvPr/>
        </p:nvSpPr>
        <p:spPr>
          <a:xfrm>
            <a:off x="0" y="5323320"/>
            <a:ext cx="45424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https://go.dev/blog/defer-panic-and-recover</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Recover</a:t>
            </a:r>
            <a:endParaRPr b="0" lang="ru-RU" sz="4400" spc="-1" strike="noStrike">
              <a:solidFill>
                <a:srgbClr val="000000"/>
              </a:solidFill>
              <a:latin typeface="Arial"/>
            </a:endParaRPr>
          </a:p>
        </p:txBody>
      </p:sp>
      <p:sp>
        <p:nvSpPr>
          <p:cNvPr id="206" name="PlaceHolder 2"/>
          <p:cNvSpPr>
            <a:spLocks noGrp="1"/>
          </p:cNvSpPr>
          <p:nvPr>
            <p:ph/>
          </p:nvPr>
        </p:nvSpPr>
        <p:spPr>
          <a:xfrm>
            <a:off x="1440000" y="1620000"/>
            <a:ext cx="4140000" cy="3240000"/>
          </a:xfrm>
          <a:prstGeom prst="rect">
            <a:avLst/>
          </a:prstGeom>
          <a:solidFill>
            <a:srgbClr val="ffffff"/>
          </a:solidFill>
          <a:ln w="0">
            <a:noFill/>
          </a:ln>
        </p:spPr>
        <p:txBody>
          <a:bodyPr lIns="0" rIns="0" tIns="0" bIns="0" anchor="t">
            <a:normAutofit fontScale="53000"/>
          </a:bodyPr>
          <a:p>
            <a:pPr marL="228960" indent="-171720" algn="just">
              <a:spcBef>
                <a:spcPts val="1417"/>
              </a:spcBef>
              <a:buClr>
                <a:srgbClr val="000000"/>
              </a:buClr>
              <a:buSzPct val="45000"/>
              <a:buFont typeface="Wingdings" charset="2"/>
              <a:buChar char=""/>
            </a:pPr>
            <a:r>
              <a:rPr b="0" lang="ru-RU" sz="3200" spc="-1" strike="noStrike">
                <a:solidFill>
                  <a:srgbClr val="000000"/>
                </a:solidFill>
                <a:latin typeface="Arial"/>
              </a:rPr>
              <a:t>Recover — это встроенная функция, которая восстанавливает контроль над паникующей го-процедурой. </a:t>
            </a:r>
            <a:endParaRPr b="0" lang="ru-RU" sz="3200" spc="-1" strike="noStrike">
              <a:solidFill>
                <a:srgbClr val="000000"/>
              </a:solidFill>
              <a:latin typeface="Arial"/>
            </a:endParaRPr>
          </a:p>
          <a:p>
            <a:pPr marL="228960" indent="-171720" algn="just">
              <a:spcBef>
                <a:spcPts val="1417"/>
              </a:spcBef>
              <a:buClr>
                <a:srgbClr val="000000"/>
              </a:buClr>
              <a:buSzPct val="45000"/>
              <a:buFont typeface="Wingdings" charset="2"/>
              <a:buChar char=""/>
            </a:pPr>
            <a:r>
              <a:rPr b="0" lang="ru-RU" sz="3200" spc="-1" strike="noStrike">
                <a:solidFill>
                  <a:srgbClr val="000000"/>
                </a:solidFill>
                <a:latin typeface="Arial"/>
              </a:rPr>
              <a:t>Recover полезна только внутри отложенного вызова функции. Во время нормального выполнения, recover возвращает nil и не имеет других эффектов. Если же текущая го-процедура паникует, то вызов recover возвращает значение, которое было передано panic и восстанавливает нормальное выполнение.</a:t>
            </a:r>
            <a:endParaRPr b="0" lang="ru-RU" sz="3200" spc="-1" strike="noStrike">
              <a:solidFill>
                <a:srgbClr val="000000"/>
              </a:solidFill>
              <a:latin typeface="Arial"/>
            </a:endParaRPr>
          </a:p>
        </p:txBody>
      </p:sp>
      <p:sp>
        <p:nvSpPr>
          <p:cNvPr id="207" name=""/>
          <p:cNvSpPr txBox="1"/>
          <p:nvPr/>
        </p:nvSpPr>
        <p:spPr>
          <a:xfrm>
            <a:off x="5842800" y="1620000"/>
            <a:ext cx="3697200" cy="3960000"/>
          </a:xfrm>
          <a:prstGeom prst="rect">
            <a:avLst/>
          </a:prstGeom>
          <a:solidFill>
            <a:srgbClr val="dddddd"/>
          </a:solidFill>
          <a:ln w="0">
            <a:noFill/>
          </a:ln>
        </p:spPr>
        <p:txBody>
          <a:bodyPr lIns="90000" rIns="90000" tIns="45000" bIns="45000" anchor="t">
            <a:normAutofit fontScale="69000"/>
          </a:bodyPr>
          <a:p>
            <a:r>
              <a:rPr b="0" lang="ru-RU" sz="1400" spc="-1" strike="noStrike">
                <a:solidFill>
                  <a:srgbClr val="000000"/>
                </a:solidFill>
                <a:latin typeface="Arial"/>
              </a:rPr>
              <a:t>package main</a:t>
            </a:r>
            <a:endParaRPr b="0" lang="ru-RU" sz="1400" spc="-1" strike="noStrike">
              <a:solidFill>
                <a:srgbClr val="000000"/>
              </a:solidFill>
              <a:latin typeface="Arial"/>
            </a:endParaRPr>
          </a:p>
          <a:p>
            <a:endParaRPr b="0" lang="ru-RU" sz="1400" spc="-1" strike="noStrike">
              <a:solidFill>
                <a:srgbClr val="000000"/>
              </a:solidFill>
              <a:latin typeface="Arial"/>
            </a:endParaRPr>
          </a:p>
          <a:p>
            <a:r>
              <a:rPr b="0" lang="ru-RU" sz="1400" spc="-1" strike="noStrike">
                <a:solidFill>
                  <a:srgbClr val="000000"/>
                </a:solidFill>
                <a:latin typeface="Arial"/>
              </a:rPr>
              <a:t>import "fmt"</a:t>
            </a:r>
            <a:endParaRPr b="0" lang="ru-RU" sz="1400" spc="-1" strike="noStrike">
              <a:solidFill>
                <a:srgbClr val="000000"/>
              </a:solidFill>
              <a:latin typeface="Arial"/>
            </a:endParaRPr>
          </a:p>
          <a:p>
            <a:endParaRPr b="0" lang="ru-RU" sz="1400" spc="-1" strike="noStrike">
              <a:solidFill>
                <a:srgbClr val="000000"/>
              </a:solidFill>
              <a:latin typeface="Arial"/>
            </a:endParaRPr>
          </a:p>
          <a:p>
            <a:r>
              <a:rPr b="0" lang="ru-RU" sz="1400" spc="-1" strike="noStrike">
                <a:solidFill>
                  <a:srgbClr val="000000"/>
                </a:solidFill>
                <a:latin typeface="Arial"/>
              </a:rPr>
              <a:t>func main() {</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f()</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fmt.Println("Returned normally from f.")</a:t>
            </a:r>
            <a:endParaRPr b="0" lang="ru-RU" sz="1400" spc="-1" strike="noStrike">
              <a:solidFill>
                <a:srgbClr val="000000"/>
              </a:solidFill>
              <a:latin typeface="Arial"/>
            </a:endParaRPr>
          </a:p>
          <a:p>
            <a:r>
              <a:rPr b="0" lang="ru-RU" sz="1400" spc="-1" strike="noStrike">
                <a:solidFill>
                  <a:srgbClr val="000000"/>
                </a:solidFill>
                <a:latin typeface="Arial"/>
              </a:rPr>
              <a:t>}</a:t>
            </a:r>
            <a:endParaRPr b="0" lang="ru-RU" sz="1400" spc="-1" strike="noStrike">
              <a:solidFill>
                <a:srgbClr val="000000"/>
              </a:solidFill>
              <a:latin typeface="Arial"/>
            </a:endParaRPr>
          </a:p>
          <a:p>
            <a:endParaRPr b="0" lang="ru-RU" sz="1400" spc="-1" strike="noStrike">
              <a:solidFill>
                <a:srgbClr val="000000"/>
              </a:solidFill>
              <a:latin typeface="Arial"/>
            </a:endParaRPr>
          </a:p>
          <a:p>
            <a:r>
              <a:rPr b="0" lang="ru-RU" sz="1400" spc="-1" strike="noStrike">
                <a:solidFill>
                  <a:srgbClr val="000000"/>
                </a:solidFill>
                <a:latin typeface="Arial"/>
              </a:rPr>
              <a:t>func f() {</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defer func() {</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if r := recover(); r != nil {</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fmt.Println("Recovered in f", r)</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   }()</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fmt.Println("Calling g.")</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g(0)</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fmt.Println("Returned normally from g.")</a:t>
            </a:r>
            <a:endParaRPr b="0" lang="ru-RU" sz="1400" spc="-1" strike="noStrike">
              <a:solidFill>
                <a:srgbClr val="000000"/>
              </a:solidFill>
              <a:latin typeface="Arial"/>
            </a:endParaRPr>
          </a:p>
          <a:p>
            <a:r>
              <a:rPr b="0" lang="ru-RU" sz="1400" spc="-1" strike="noStrike">
                <a:solidFill>
                  <a:srgbClr val="000000"/>
                </a:solidFill>
                <a:latin typeface="Arial"/>
              </a:rPr>
              <a:t>}</a:t>
            </a:r>
            <a:endParaRPr b="0" lang="ru-RU" sz="1400" spc="-1" strike="noStrike">
              <a:solidFill>
                <a:srgbClr val="000000"/>
              </a:solidFill>
              <a:latin typeface="Arial"/>
            </a:endParaRPr>
          </a:p>
          <a:p>
            <a:endParaRPr b="0" lang="ru-RU" sz="1400" spc="-1" strike="noStrike">
              <a:solidFill>
                <a:srgbClr val="000000"/>
              </a:solidFill>
              <a:latin typeface="Arial"/>
            </a:endParaRPr>
          </a:p>
          <a:p>
            <a:r>
              <a:rPr b="0" lang="ru-RU" sz="1400" spc="-1" strike="noStrike">
                <a:solidFill>
                  <a:srgbClr val="000000"/>
                </a:solidFill>
                <a:latin typeface="Arial"/>
              </a:rPr>
              <a:t>func g(i int) {</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if i &gt; 3 {</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fmt.Println("Panicking!")</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panic(fmt.Sprintf("%v", i))</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defer fmt.Println("Defer in g", i)</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fmt.Println("Printing in g", i)</a:t>
            </a:r>
            <a:endParaRPr b="0" lang="ru-RU" sz="1400" spc="-1" strike="noStrike">
              <a:solidFill>
                <a:srgbClr val="000000"/>
              </a:solidFill>
              <a:latin typeface="Arial"/>
            </a:endParaRPr>
          </a:p>
          <a:p>
            <a:r>
              <a:rPr b="0" lang="ru-RU" sz="1400" spc="-1" strike="noStrike">
                <a:solidFill>
                  <a:srgbClr val="000000"/>
                </a:solidFill>
                <a:latin typeface="Arial"/>
              </a:rPr>
              <a:t>    </a:t>
            </a:r>
            <a:r>
              <a:rPr b="0" lang="ru-RU" sz="1400" spc="-1" strike="noStrike">
                <a:solidFill>
                  <a:srgbClr val="000000"/>
                </a:solidFill>
                <a:latin typeface="Arial"/>
              </a:rPr>
              <a:t>g(i+1)</a:t>
            </a:r>
            <a:endParaRPr b="0" lang="ru-RU" sz="1400" spc="-1" strike="noStrike">
              <a:solidFill>
                <a:srgbClr val="000000"/>
              </a:solidFill>
              <a:latin typeface="Arial"/>
            </a:endParaRPr>
          </a:p>
          <a:p>
            <a:r>
              <a:rPr b="0" lang="ru-RU" sz="1400" spc="-1" strike="noStrike">
                <a:solidFill>
                  <a:srgbClr val="000000"/>
                </a:solidFill>
                <a:latin typeface="Arial"/>
              </a:rPr>
              <a:t>}</a:t>
            </a:r>
            <a:endParaRPr b="0" lang="ru-RU" sz="1400" spc="-1" strike="noStrike">
              <a:solidFill>
                <a:srgbClr val="000000"/>
              </a:solidFill>
              <a:latin typeface="Arial"/>
            </a:endParaRPr>
          </a:p>
        </p:txBody>
      </p:sp>
      <p:sp>
        <p:nvSpPr>
          <p:cNvPr id="208" name=""/>
          <p:cNvSpPr txBox="1"/>
          <p:nvPr/>
        </p:nvSpPr>
        <p:spPr>
          <a:xfrm>
            <a:off x="0" y="5233320"/>
            <a:ext cx="45424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https://go.dev/blog/defer-panic-and-recover</a:t>
            </a:r>
            <a:r>
              <a:rPr b="0" lang="ru-RU" sz="1800" spc="-1" strike="noStrike">
                <a:solidFill>
                  <a:srgbClr val="ffffff"/>
                </a:solidFill>
                <a:latin typeface="Arial"/>
              </a:rPr>
              <a:t> </a:t>
            </a:r>
            <a:endParaRPr b="0" lang="ru-RU" sz="1800" spc="-1" strike="noStrike">
              <a:solidFill>
                <a:srgbClr val="000000"/>
              </a:solidFill>
              <a:latin typeface="Arial"/>
            </a:endParaRPr>
          </a:p>
        </p:txBody>
      </p:sp>
      <p:sp>
        <p:nvSpPr>
          <p:cNvPr id="209" name=""/>
          <p:cNvSpPr txBox="1"/>
          <p:nvPr/>
        </p:nvSpPr>
        <p:spPr>
          <a:xfrm>
            <a:off x="-14760" y="4896000"/>
            <a:ext cx="354276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2"/>
              </a:rPr>
              <a:t>https://gobyexample.com/recover</a:t>
            </a:r>
            <a:r>
              <a:rPr b="0" lang="ru-RU" sz="1800" spc="-1" strike="noStrike">
                <a:solidFill>
                  <a:srgbClr val="ffffff"/>
                </a:solidFill>
                <a:latin typeface="Arial"/>
              </a:rPr>
              <a:t> </a:t>
            </a:r>
            <a:endParaRPr b="0" lang="ru-RU" sz="1800" spc="-1" strike="noStrike">
              <a:solidFill>
                <a:srgbClr val="000000"/>
              </a:solidFill>
              <a:latin typeface="Arial"/>
            </a:endParaRPr>
          </a:p>
        </p:txBody>
      </p:sp>
      <p:sp>
        <p:nvSpPr>
          <p:cNvPr id="210" name=""/>
          <p:cNvSpPr txBox="1"/>
          <p:nvPr/>
        </p:nvSpPr>
        <p:spPr>
          <a:xfrm>
            <a:off x="7380000" y="1620000"/>
            <a:ext cx="2160000" cy="302040"/>
          </a:xfrm>
          <a:prstGeom prst="rect">
            <a:avLst/>
          </a:prstGeom>
          <a:noFill/>
          <a:ln w="0">
            <a:noFill/>
          </a:ln>
        </p:spPr>
        <p:txBody>
          <a:bodyPr lIns="90000" rIns="90000" tIns="45000" bIns="45000" anchor="t">
            <a:noAutofit/>
          </a:bodyPr>
          <a:p>
            <a:r>
              <a:rPr b="0" lang="ru-RU" sz="1500" spc="-1" strike="noStrike">
                <a:solidFill>
                  <a:srgbClr val="3465a4"/>
                </a:solidFill>
                <a:latin typeface="Arial"/>
              </a:rPr>
              <a:t>main354recover.go</a:t>
            </a:r>
            <a:endParaRPr b="0" lang="ru-RU"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6. Оператор defer</a:t>
            </a:r>
            <a:endParaRPr b="0" lang="ru-RU" sz="4400" spc="-1" strike="noStrike">
              <a:solidFill>
                <a:srgbClr val="000000"/>
              </a:solidFill>
              <a:latin typeface="Arial"/>
            </a:endParaRPr>
          </a:p>
        </p:txBody>
      </p:sp>
      <p:sp>
        <p:nvSpPr>
          <p:cNvPr id="212" name="PlaceHolder 2"/>
          <p:cNvSpPr>
            <a:spLocks noGrp="1"/>
          </p:cNvSpPr>
          <p:nvPr>
            <p:ph/>
          </p:nvPr>
        </p:nvSpPr>
        <p:spPr>
          <a:xfrm>
            <a:off x="1440000" y="1620000"/>
            <a:ext cx="8460000" cy="540000"/>
          </a:xfrm>
          <a:prstGeom prst="rect">
            <a:avLst/>
          </a:prstGeom>
          <a:solidFill>
            <a:srgbClr val="ffffff"/>
          </a:solidFill>
          <a:ln w="0">
            <a:noFill/>
          </a:ln>
        </p:spPr>
        <p:txBody>
          <a:bodyPr lIns="0" rIns="0" tIns="0" bIns="0" anchor="t">
            <a:normAutofit/>
          </a:bodyPr>
          <a:p>
            <a:pPr indent="0">
              <a:spcBef>
                <a:spcPts val="1417"/>
              </a:spcBef>
              <a:buNone/>
            </a:pPr>
            <a:r>
              <a:rPr b="0" lang="ru-RU" sz="1500" spc="-1" strike="noStrike">
                <a:solidFill>
                  <a:srgbClr val="000000"/>
                </a:solidFill>
                <a:latin typeface="Arial"/>
              </a:rPr>
              <a:t>Оператор </a:t>
            </a:r>
            <a:r>
              <a:rPr b="1" lang="ru-RU" sz="1500" spc="-1" strike="noStrike">
                <a:solidFill>
                  <a:srgbClr val="000000"/>
                </a:solidFill>
                <a:latin typeface="Arial"/>
              </a:rPr>
              <a:t>defer </a:t>
            </a:r>
            <a:r>
              <a:rPr b="0" lang="ru-RU" sz="1500" spc="-1" strike="noStrike">
                <a:solidFill>
                  <a:srgbClr val="000000"/>
                </a:solidFill>
                <a:latin typeface="Arial"/>
              </a:rPr>
              <a:t>позволяет выполнить определенную функцию в </a:t>
            </a:r>
            <a:r>
              <a:rPr b="1" lang="ru-RU" sz="1500" spc="-1" strike="noStrike">
                <a:solidFill>
                  <a:srgbClr val="000000"/>
                </a:solidFill>
                <a:latin typeface="Arial"/>
              </a:rPr>
              <a:t>конце </a:t>
            </a:r>
            <a:r>
              <a:rPr b="0" lang="ru-RU" sz="1500" spc="-1" strike="noStrike">
                <a:solidFill>
                  <a:srgbClr val="000000"/>
                </a:solidFill>
                <a:latin typeface="Arial"/>
              </a:rPr>
              <a:t>программы  (даже если сработает </a:t>
            </a:r>
            <a:r>
              <a:rPr b="1" lang="ru-RU" sz="1500" spc="-1" strike="noStrike">
                <a:solidFill>
                  <a:srgbClr val="000000"/>
                </a:solidFill>
                <a:latin typeface="Arial"/>
              </a:rPr>
              <a:t>panic</a:t>
            </a:r>
            <a:r>
              <a:rPr b="0" lang="ru-RU" sz="1500" spc="-1" strike="noStrike">
                <a:solidFill>
                  <a:srgbClr val="000000"/>
                </a:solidFill>
                <a:latin typeface="Arial"/>
              </a:rPr>
              <a:t>), при этом </a:t>
            </a:r>
            <a:r>
              <a:rPr b="1" lang="ru-RU" sz="1500" spc="-1" strike="noStrike">
                <a:solidFill>
                  <a:srgbClr val="000000"/>
                </a:solidFill>
                <a:latin typeface="Arial"/>
              </a:rPr>
              <a:t>не важно</a:t>
            </a:r>
            <a:r>
              <a:rPr b="0" lang="ru-RU" sz="1500" spc="-1" strike="noStrike">
                <a:solidFill>
                  <a:srgbClr val="000000"/>
                </a:solidFill>
                <a:latin typeface="Arial"/>
              </a:rPr>
              <a:t>, </a:t>
            </a:r>
            <a:r>
              <a:rPr b="1" lang="ru-RU" sz="1500" spc="-1" strike="noStrike">
                <a:solidFill>
                  <a:srgbClr val="000000"/>
                </a:solidFill>
                <a:latin typeface="Arial"/>
              </a:rPr>
              <a:t>где </a:t>
            </a:r>
            <a:r>
              <a:rPr b="0" lang="ru-RU" sz="1500" spc="-1" strike="noStrike">
                <a:solidFill>
                  <a:srgbClr val="000000"/>
                </a:solidFill>
                <a:latin typeface="Arial"/>
              </a:rPr>
              <a:t>в реальности вызывается эта функция</a:t>
            </a:r>
            <a:endParaRPr b="0" lang="ru-RU" sz="1500" spc="-1" strike="noStrike">
              <a:solidFill>
                <a:srgbClr val="000000"/>
              </a:solidFill>
              <a:latin typeface="Arial"/>
            </a:endParaRPr>
          </a:p>
        </p:txBody>
      </p:sp>
      <p:sp>
        <p:nvSpPr>
          <p:cNvPr id="213" name=""/>
          <p:cNvSpPr txBox="1"/>
          <p:nvPr/>
        </p:nvSpPr>
        <p:spPr>
          <a:xfrm>
            <a:off x="119880" y="5233320"/>
            <a:ext cx="348012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https://go.dev/tour/flowcontrol/12</a:t>
            </a:r>
            <a:r>
              <a:rPr b="0" lang="ru-RU" sz="1800" spc="-1" strike="noStrike">
                <a:solidFill>
                  <a:srgbClr val="ffffff"/>
                </a:solidFill>
                <a:latin typeface="Arial"/>
              </a:rPr>
              <a:t> </a:t>
            </a:r>
            <a:endParaRPr b="0" lang="ru-RU" sz="1800" spc="-1" strike="noStrike">
              <a:solidFill>
                <a:srgbClr val="000000"/>
              </a:solidFill>
              <a:latin typeface="Arial"/>
            </a:endParaRPr>
          </a:p>
        </p:txBody>
      </p:sp>
      <p:grpSp>
        <p:nvGrpSpPr>
          <p:cNvPr id="214" name=""/>
          <p:cNvGrpSpPr/>
          <p:nvPr/>
        </p:nvGrpSpPr>
        <p:grpSpPr>
          <a:xfrm>
            <a:off x="5688000" y="2376000"/>
            <a:ext cx="3600000" cy="3240000"/>
            <a:chOff x="5688000" y="2376000"/>
            <a:chExt cx="3600000" cy="3240000"/>
          </a:xfrm>
        </p:grpSpPr>
        <p:sp>
          <p:nvSpPr>
            <p:cNvPr id="215" name=""/>
            <p:cNvSpPr txBox="1"/>
            <p:nvPr/>
          </p:nvSpPr>
          <p:spPr>
            <a:xfrm>
              <a:off x="5688000" y="2376000"/>
              <a:ext cx="3600000" cy="3240000"/>
            </a:xfrm>
            <a:prstGeom prst="rect">
              <a:avLst/>
            </a:prstGeom>
            <a:solidFill>
              <a:srgbClr val="eeeeee"/>
            </a:solidFill>
            <a:ln cap="rnd" w="0">
              <a:solidFill>
                <a:srgbClr val="3465a4"/>
              </a:solidFill>
              <a:prstDash val="lgDash"/>
            </a:ln>
          </p:spPr>
          <p:txBody>
            <a:bodyPr lIns="0" rIns="0" tIns="0" bIns="0" anchor="t">
              <a:normAutofit fontScale="78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"errors"</a:t>
              </a:r>
              <a:endParaRPr b="0" lang="ru-RU" sz="1200" spc="-1" strike="noStrike">
                <a:solidFill>
                  <a:srgbClr val="000000"/>
                </a:solidFill>
                <a:latin typeface="Arial"/>
              </a:endParaRPr>
            </a:p>
            <a:p>
              <a:r>
                <a:rPr b="1" lang="ru-RU" sz="1200" spc="-1" strike="noStrike">
                  <a:solidFill>
                    <a:srgbClr val="be480a"/>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defer</a:t>
              </a:r>
              <a:r>
                <a:rPr b="1" lang="ru-RU" sz="1200" spc="-1" strike="noStrike">
                  <a:solidFill>
                    <a:srgbClr val="000000"/>
                  </a:solidFill>
                  <a:latin typeface="FreeMono"/>
                </a:rPr>
                <a:t> finish()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defer</a:t>
              </a:r>
              <a:r>
                <a:rPr b="1" lang="ru-RU" sz="1200" spc="-1" strike="noStrike">
                  <a:solidFill>
                    <a:srgbClr val="000000"/>
                  </a:solidFill>
                  <a:latin typeface="FreeMono"/>
                </a:rPr>
                <a:t> fmt.Println("Program has been started")</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fmt.Println("Program is working")</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finish</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fmt.Println("Program has been finished")</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216" name=""/>
            <p:cNvSpPr txBox="1"/>
            <p:nvPr/>
          </p:nvSpPr>
          <p:spPr>
            <a:xfrm>
              <a:off x="7713000" y="2376000"/>
              <a:ext cx="1575000" cy="38988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main362defer.go</a:t>
              </a:r>
              <a:endParaRPr b="0" lang="ru-RU" sz="1300" spc="-1" strike="noStrike">
                <a:solidFill>
                  <a:srgbClr val="000000"/>
                </a:solidFill>
                <a:latin typeface="Arial"/>
              </a:endParaRPr>
            </a:p>
          </p:txBody>
        </p:sp>
      </p:grpSp>
      <p:grpSp>
        <p:nvGrpSpPr>
          <p:cNvPr id="217" name=""/>
          <p:cNvGrpSpPr/>
          <p:nvPr/>
        </p:nvGrpSpPr>
        <p:grpSpPr>
          <a:xfrm>
            <a:off x="1764000" y="2376000"/>
            <a:ext cx="3600000" cy="2893320"/>
            <a:chOff x="1764000" y="2376000"/>
            <a:chExt cx="3600000" cy="2893320"/>
          </a:xfrm>
        </p:grpSpPr>
        <p:sp>
          <p:nvSpPr>
            <p:cNvPr id="218" name=""/>
            <p:cNvSpPr txBox="1"/>
            <p:nvPr/>
          </p:nvSpPr>
          <p:spPr>
            <a:xfrm>
              <a:off x="1764000" y="2376000"/>
              <a:ext cx="3600000" cy="2893320"/>
            </a:xfrm>
            <a:prstGeom prst="rect">
              <a:avLst/>
            </a:prstGeom>
            <a:solidFill>
              <a:srgbClr val="eeeeee"/>
            </a:solidFill>
            <a:ln cap="rnd" w="0">
              <a:solidFill>
                <a:srgbClr val="3465a4"/>
              </a:solidFill>
              <a:prstDash val="lgDash"/>
            </a:ln>
          </p:spPr>
          <p:txBody>
            <a:bodyPr lIns="0" rIns="0" tIns="0" bIns="0" anchor="t">
              <a:normAutofit fontScale="75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be480a"/>
                  </a:solidFill>
                  <a:latin typeface="FreeMono"/>
                </a:rPr>
                <a:t>  </a:t>
              </a:r>
              <a:r>
                <a:rPr b="1" lang="ru-RU" sz="1200" spc="-1" strike="noStrike">
                  <a:solidFill>
                    <a:srgbClr val="be480a"/>
                  </a:solidFill>
                  <a:latin typeface="FreeMono"/>
                </a:rPr>
                <a:t>"errors"</a:t>
              </a:r>
              <a:endParaRPr b="0" lang="ru-RU" sz="1200" spc="-1" strike="noStrike">
                <a:solidFill>
                  <a:srgbClr val="000000"/>
                </a:solidFill>
                <a:latin typeface="Arial"/>
              </a:endParaRPr>
            </a:p>
            <a:p>
              <a:r>
                <a:rPr b="1" lang="ru-RU" sz="1200" spc="-1" strike="noStrike">
                  <a:solidFill>
                    <a:srgbClr val="be480a"/>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defer</a:t>
              </a:r>
              <a:r>
                <a:rPr b="1" lang="ru-RU" sz="1200" spc="-1" strike="noStrike">
                  <a:solidFill>
                    <a:srgbClr val="000000"/>
                  </a:solidFill>
                  <a:latin typeface="FreeMono"/>
                </a:rPr>
                <a:t> finish()</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fmt.Println("Program is working")</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finish</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fmt.Println("Program has been finished")</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219" name=""/>
            <p:cNvSpPr txBox="1"/>
            <p:nvPr/>
          </p:nvSpPr>
          <p:spPr>
            <a:xfrm>
              <a:off x="3789000" y="2376000"/>
              <a:ext cx="1575000" cy="34812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main361defer.go</a:t>
              </a:r>
              <a:endParaRPr b="0" lang="ru-RU" sz="13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7. Указатели</a:t>
            </a:r>
            <a:endParaRPr b="0" lang="ru-RU" sz="4400" spc="-1" strike="noStrike">
              <a:solidFill>
                <a:srgbClr val="000000"/>
              </a:solidFill>
              <a:latin typeface="Arial"/>
            </a:endParaRPr>
          </a:p>
        </p:txBody>
      </p:sp>
      <p:sp>
        <p:nvSpPr>
          <p:cNvPr id="221" name="PlaceHolder 2"/>
          <p:cNvSpPr>
            <a:spLocks noGrp="1"/>
          </p:cNvSpPr>
          <p:nvPr>
            <p:ph/>
          </p:nvPr>
        </p:nvSpPr>
        <p:spPr>
          <a:xfrm>
            <a:off x="1440000" y="1620000"/>
            <a:ext cx="4320000" cy="3240000"/>
          </a:xfrm>
          <a:prstGeom prst="rect">
            <a:avLst/>
          </a:prstGeom>
          <a:solidFill>
            <a:srgbClr val="ffffff"/>
          </a:solidFill>
          <a:ln w="0">
            <a:noFill/>
          </a:ln>
        </p:spPr>
        <p:txBody>
          <a:bodyPr lIns="0" rIns="0" tIns="0" bIns="0" anchor="t">
            <a:normAutofit fontScale="47000"/>
          </a:bodyPr>
          <a:p>
            <a:pPr marL="203040" indent="-152280">
              <a:spcBef>
                <a:spcPts val="1417"/>
              </a:spcBef>
              <a:buClr>
                <a:srgbClr val="000000"/>
              </a:buClr>
              <a:buSzPct val="45000"/>
              <a:buFont typeface="Wingdings" charset="2"/>
              <a:buChar char=""/>
            </a:pPr>
            <a:r>
              <a:rPr b="0" lang="ru-RU" sz="3200" spc="-1" strike="noStrike">
                <a:solidFill>
                  <a:srgbClr val="000000"/>
                </a:solidFill>
                <a:latin typeface="Arial"/>
              </a:rPr>
              <a:t>Указатели представляют собой объекты, значением которых служат адреса других объектов (например, переменных).</a:t>
            </a:r>
            <a:endParaRPr b="0" lang="ru-RU" sz="3200" spc="-1" strike="noStrike">
              <a:solidFill>
                <a:srgbClr val="000000"/>
              </a:solidFill>
              <a:latin typeface="Arial"/>
            </a:endParaRPr>
          </a:p>
          <a:p>
            <a:pPr marL="203040" indent="-152280">
              <a:spcBef>
                <a:spcPts val="1417"/>
              </a:spcBef>
              <a:buClr>
                <a:srgbClr val="000000"/>
              </a:buClr>
              <a:buSzPct val="45000"/>
              <a:buFont typeface="Wingdings" charset="2"/>
              <a:buChar char=""/>
            </a:pPr>
            <a:r>
              <a:rPr b="0" lang="ru-RU" sz="3200" spc="-1" strike="noStrike">
                <a:solidFill>
                  <a:srgbClr val="000000"/>
                </a:solidFill>
                <a:latin typeface="Arial"/>
              </a:rPr>
              <a:t>Указатель определяется как обычная переменная, только перед типом данных ставится символ звездочки </a:t>
            </a:r>
            <a:r>
              <a:rPr b="1" lang="ru-RU" sz="3200" spc="-1" strike="noStrike">
                <a:solidFill>
                  <a:srgbClr val="000000"/>
                </a:solidFill>
                <a:latin typeface="Arial"/>
              </a:rPr>
              <a:t>*</a:t>
            </a:r>
            <a:endParaRPr b="0" lang="ru-RU" sz="3200" spc="-1" strike="noStrike">
              <a:solidFill>
                <a:srgbClr val="000000"/>
              </a:solidFill>
              <a:latin typeface="Arial"/>
            </a:endParaRPr>
          </a:p>
          <a:p>
            <a:pPr marL="203040" indent="0">
              <a:spcBef>
                <a:spcPts val="1417"/>
              </a:spcBef>
              <a:buNone/>
            </a:pPr>
            <a:r>
              <a:rPr b="1" lang="ru-RU" sz="3200" spc="-1" strike="noStrike">
                <a:solidFill>
                  <a:srgbClr val="000000"/>
                </a:solidFill>
                <a:latin typeface="FreeMono"/>
              </a:rPr>
              <a:t>var p *int</a:t>
            </a:r>
            <a:endParaRPr b="0" lang="ru-RU" sz="3200" spc="-1" strike="noStrike">
              <a:solidFill>
                <a:srgbClr val="000000"/>
              </a:solidFill>
              <a:latin typeface="Arial"/>
            </a:endParaRPr>
          </a:p>
          <a:p>
            <a:pPr marL="203040" indent="-152280">
              <a:spcBef>
                <a:spcPts val="1417"/>
              </a:spcBef>
              <a:buClr>
                <a:srgbClr val="000000"/>
              </a:buClr>
              <a:buSzPct val="45000"/>
              <a:buFont typeface="Wingdings" charset="2"/>
              <a:buChar char=""/>
            </a:pPr>
            <a:r>
              <a:rPr b="0" lang="ru-RU" sz="3200" spc="-1" strike="noStrike">
                <a:solidFill>
                  <a:srgbClr val="000000"/>
                </a:solidFill>
                <a:latin typeface="Arial"/>
              </a:rPr>
              <a:t>Этому указателю можно присвоить адрес переменной типа int. </a:t>
            </a:r>
            <a:endParaRPr b="0" lang="ru-RU" sz="3200" spc="-1" strike="noStrike">
              <a:solidFill>
                <a:srgbClr val="000000"/>
              </a:solidFill>
              <a:latin typeface="Arial"/>
            </a:endParaRPr>
          </a:p>
          <a:p>
            <a:pPr marL="203040" indent="-152280">
              <a:spcBef>
                <a:spcPts val="1417"/>
              </a:spcBef>
              <a:buClr>
                <a:srgbClr val="000000"/>
              </a:buClr>
              <a:buSzPct val="45000"/>
              <a:buFont typeface="Wingdings" charset="2"/>
              <a:buChar char=""/>
            </a:pPr>
            <a:r>
              <a:rPr b="0" lang="ru-RU" sz="3200" spc="-1" strike="noStrike">
                <a:solidFill>
                  <a:srgbClr val="000000"/>
                </a:solidFill>
                <a:latin typeface="Arial"/>
              </a:rPr>
              <a:t>Для получения адреса применяется операция </a:t>
            </a:r>
            <a:r>
              <a:rPr b="1" lang="ru-RU" sz="3200" spc="-1" strike="noStrike">
                <a:solidFill>
                  <a:srgbClr val="000000"/>
                </a:solidFill>
                <a:latin typeface="Arial"/>
              </a:rPr>
              <a:t>&amp;</a:t>
            </a:r>
            <a:r>
              <a:rPr b="0" lang="ru-RU" sz="3200" spc="-1" strike="noStrike">
                <a:solidFill>
                  <a:srgbClr val="000000"/>
                </a:solidFill>
                <a:latin typeface="Arial"/>
              </a:rPr>
              <a:t>, после которой указывается имя переменной (</a:t>
            </a:r>
            <a:r>
              <a:rPr b="1" lang="ru-RU" sz="3200" spc="-1" strike="noStrike">
                <a:solidFill>
                  <a:srgbClr val="000000"/>
                </a:solidFill>
                <a:latin typeface="Arial"/>
              </a:rPr>
              <a:t>&amp;x</a:t>
            </a:r>
            <a:r>
              <a:rPr b="0" lang="ru-RU" sz="3200" spc="-1" strike="noStrike">
                <a:solidFill>
                  <a:srgbClr val="000000"/>
                </a:solidFill>
                <a:latin typeface="Arial"/>
              </a:rPr>
              <a:t>)</a:t>
            </a:r>
            <a:endParaRPr b="0" lang="ru-RU" sz="3200" spc="-1" strike="noStrike">
              <a:solidFill>
                <a:srgbClr val="000000"/>
              </a:solidFill>
              <a:latin typeface="Arial"/>
            </a:endParaRPr>
          </a:p>
          <a:p>
            <a:pPr marL="203040" indent="0">
              <a:spcBef>
                <a:spcPts val="1417"/>
              </a:spcBef>
              <a:buNone/>
            </a:pPr>
            <a:r>
              <a:rPr b="1" lang="ru-RU" sz="3200" spc="-1" strike="noStrike">
                <a:solidFill>
                  <a:srgbClr val="000000"/>
                </a:solidFill>
                <a:latin typeface="Arial"/>
              </a:rPr>
              <a:t>p = &amp;x</a:t>
            </a:r>
            <a:endParaRPr b="0" lang="ru-RU" sz="3200" spc="-1" strike="noStrike">
              <a:solidFill>
                <a:srgbClr val="000000"/>
              </a:solidFill>
              <a:latin typeface="Arial"/>
            </a:endParaRPr>
          </a:p>
        </p:txBody>
      </p:sp>
      <p:grpSp>
        <p:nvGrpSpPr>
          <p:cNvPr id="222" name=""/>
          <p:cNvGrpSpPr/>
          <p:nvPr/>
        </p:nvGrpSpPr>
        <p:grpSpPr>
          <a:xfrm>
            <a:off x="5940000" y="1620000"/>
            <a:ext cx="3960000" cy="3780000"/>
            <a:chOff x="5940000" y="1620000"/>
            <a:chExt cx="3960000" cy="3780000"/>
          </a:xfrm>
        </p:grpSpPr>
        <p:sp>
          <p:nvSpPr>
            <p:cNvPr id="223" name=""/>
            <p:cNvSpPr txBox="1"/>
            <p:nvPr/>
          </p:nvSpPr>
          <p:spPr>
            <a:xfrm>
              <a:off x="5940000" y="1620000"/>
              <a:ext cx="3960000" cy="37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var </a:t>
              </a:r>
              <a:r>
                <a:rPr b="1" lang="ru-RU" sz="1200" spc="-1" strike="noStrike">
                  <a:solidFill>
                    <a:srgbClr val="000000"/>
                  </a:solidFill>
                  <a:latin typeface="FreeMono"/>
                </a:rPr>
                <a:t>x </a:t>
              </a:r>
              <a:r>
                <a:rPr b="1" lang="ru-RU" sz="1200" spc="-1" strike="noStrike">
                  <a:solidFill>
                    <a:srgbClr val="3465a4"/>
                  </a:solidFill>
                  <a:latin typeface="FreeMono"/>
                </a:rPr>
                <a:t>int</a:t>
              </a:r>
              <a:r>
                <a:rPr b="1" lang="ru-RU" sz="1200" spc="-1" strike="noStrike">
                  <a:solidFill>
                    <a:srgbClr val="000000"/>
                  </a:solidFill>
                  <a:latin typeface="FreeMono"/>
                </a:rPr>
                <a:t> = 10  </a:t>
              </a:r>
              <a:r>
                <a:rPr b="1" lang="ru-RU" sz="1200" spc="-1" strike="noStrike">
                  <a:solidFill>
                    <a:srgbClr val="00a933"/>
                  </a:solidFill>
                  <a:latin typeface="FreeMono"/>
                </a:rPr>
                <a:t>// определяем переменную</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var</a:t>
              </a:r>
              <a:r>
                <a:rPr b="1" lang="ru-RU" sz="1200" spc="-1" strike="noStrike">
                  <a:solidFill>
                    <a:srgbClr val="000000"/>
                  </a:solidFill>
                  <a:latin typeface="FreeMono"/>
                </a:rPr>
                <a:t> p </a:t>
              </a:r>
              <a:r>
                <a:rPr b="1" lang="ru-RU" sz="1200" spc="-1" strike="noStrike">
                  <a:solidFill>
                    <a:srgbClr val="3465a4"/>
                  </a:solidFill>
                  <a:latin typeface="FreeMono"/>
                </a:rPr>
                <a:t>*int</a:t>
              </a:r>
              <a:r>
                <a:rPr b="1" lang="ru-RU" sz="1200" spc="-1" strike="noStrike">
                  <a:solidFill>
                    <a:srgbClr val="000000"/>
                  </a:solidFill>
                  <a:latin typeface="FreeMono"/>
                </a:rPr>
                <a:t>	</a:t>
              </a:r>
              <a:r>
                <a:rPr b="1" lang="ru-RU" sz="1200" spc="-1" strike="noStrike">
                  <a:solidFill>
                    <a:srgbClr val="00a933"/>
                  </a:solidFill>
                  <a:latin typeface="FreeMono"/>
                </a:rPr>
                <a:t>// определяем указатель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p = &amp;x </a:t>
              </a:r>
              <a:r>
                <a:rPr b="1" lang="ru-RU" sz="1200" spc="-1" strike="noStrike">
                  <a:solidFill>
                    <a:srgbClr val="000000"/>
                  </a:solidFill>
                  <a:latin typeface="FreeMono"/>
                </a:rPr>
                <a:t>	</a:t>
              </a:r>
              <a:r>
                <a:rPr b="1" lang="ru-RU" sz="1200" spc="-1" strike="noStrike">
                  <a:solidFill>
                    <a:srgbClr val="00a933"/>
                  </a:solidFill>
                  <a:latin typeface="FreeMono"/>
                </a:rPr>
                <a:t>// указатель получает адрес переменной</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*p = 25</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a:t>
              </a:r>
              <a:r>
                <a:rPr b="1" lang="ru-RU" sz="1200" spc="-1" strike="noStrike">
                  <a:solidFill>
                    <a:srgbClr val="000000"/>
                  </a:solidFill>
                  <a:latin typeface="FreeMono"/>
                </a:rPr>
                <a:t>	</a:t>
              </a:r>
              <a:r>
                <a:rPr b="1" lang="ru-RU" sz="1200" spc="-1" strike="noStrike">
                  <a:solidFill>
                    <a:srgbClr val="00a933"/>
                  </a:solidFill>
                  <a:latin typeface="FreeMono"/>
                </a:rPr>
                <a:t>// значение самого указателя - адрес переменной x</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a:t>
              </a:r>
              <a:r>
                <a:rPr b="1" lang="ru-RU" sz="1200" spc="-1" strike="noStrike">
                  <a:solidFill>
                    <a:srgbClr val="00a933"/>
                  </a:solidFill>
                  <a:latin typeface="FreeMono"/>
                </a:rPr>
                <a:t>	</a:t>
              </a:r>
              <a:r>
                <a:rPr b="1" lang="ru-RU" sz="1200" spc="-1" strike="noStrike">
                  <a:solidFill>
                    <a:srgbClr val="00a933"/>
                  </a:solidFill>
                  <a:latin typeface="FreeMono"/>
                </a:rPr>
                <a:t>// значение переменной x</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224" name=""/>
            <p:cNvSpPr txBox="1"/>
            <p:nvPr/>
          </p:nvSpPr>
          <p:spPr>
            <a:xfrm>
              <a:off x="8167680" y="1620000"/>
              <a:ext cx="1732320" cy="45504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main371pointer.go</a:t>
              </a:r>
              <a:endParaRPr b="0" lang="ru-RU" sz="1300" spc="-1" strike="noStrike">
                <a:solidFill>
                  <a:srgbClr val="000000"/>
                </a:solidFill>
                <a:latin typeface="Arial"/>
              </a:endParaRPr>
            </a:p>
          </p:txBody>
        </p:sp>
      </p:grpSp>
      <p:sp>
        <p:nvSpPr>
          <p:cNvPr id="225" name=""/>
          <p:cNvSpPr txBox="1"/>
          <p:nvPr/>
        </p:nvSpPr>
        <p:spPr>
          <a:xfrm>
            <a:off x="270720" y="5053320"/>
            <a:ext cx="33292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https://go.dev/tour/moretypes/1</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Функция new</a:t>
            </a:r>
            <a:endParaRPr b="0" lang="ru-RU" sz="4400" spc="-1" strike="noStrike">
              <a:solidFill>
                <a:srgbClr val="000000"/>
              </a:solidFill>
              <a:latin typeface="Arial"/>
            </a:endParaRPr>
          </a:p>
        </p:txBody>
      </p:sp>
      <p:sp>
        <p:nvSpPr>
          <p:cNvPr id="227" name="PlaceHolder 2"/>
          <p:cNvSpPr>
            <a:spLocks noGrp="1"/>
          </p:cNvSpPr>
          <p:nvPr>
            <p:ph/>
          </p:nvPr>
        </p:nvSpPr>
        <p:spPr>
          <a:xfrm>
            <a:off x="1440000" y="1620000"/>
            <a:ext cx="4140000" cy="3240000"/>
          </a:xfrm>
          <a:prstGeom prst="rect">
            <a:avLst/>
          </a:prstGeom>
          <a:solidFill>
            <a:srgbClr val="ffffff"/>
          </a:solidFill>
          <a:ln w="0">
            <a:noFill/>
          </a:ln>
        </p:spPr>
        <p:txBody>
          <a:bodyPr lIns="0" rIns="0" tIns="0" bIns="0" anchor="t">
            <a:normAutofit fontScale="61000"/>
          </a:bodyPr>
          <a:p>
            <a:pPr marL="263520" indent="-197640">
              <a:spcBef>
                <a:spcPts val="1417"/>
              </a:spcBef>
              <a:buClr>
                <a:srgbClr val="000000"/>
              </a:buClr>
              <a:buSzPct val="45000"/>
              <a:buFont typeface="Wingdings" charset="2"/>
              <a:buChar char=""/>
            </a:pPr>
            <a:r>
              <a:rPr b="0" lang="ru-RU" sz="3200" spc="-1" strike="noStrike">
                <a:solidFill>
                  <a:srgbClr val="000000"/>
                </a:solidFill>
                <a:latin typeface="Arial"/>
              </a:rPr>
              <a:t>Переменная представляет именованный объект в памяти. Язык Go также позволяет создавать безымянные объекты - они также размещаются в памяти, но не имеют имени как переменные. </a:t>
            </a:r>
            <a:endParaRPr b="0" lang="ru-RU" sz="3200" spc="-1" strike="noStrike">
              <a:solidFill>
                <a:srgbClr val="000000"/>
              </a:solidFill>
              <a:latin typeface="Arial"/>
            </a:endParaRPr>
          </a:p>
          <a:p>
            <a:pPr marL="263520" indent="-197640">
              <a:spcBef>
                <a:spcPts val="1417"/>
              </a:spcBef>
              <a:buClr>
                <a:srgbClr val="000000"/>
              </a:buClr>
              <a:buSzPct val="45000"/>
              <a:buFont typeface="Wingdings" charset="2"/>
              <a:buChar char=""/>
            </a:pPr>
            <a:r>
              <a:rPr b="0" lang="ru-RU" sz="3200" spc="-1" strike="noStrike">
                <a:solidFill>
                  <a:srgbClr val="000000"/>
                </a:solidFill>
                <a:latin typeface="Arial"/>
              </a:rPr>
              <a:t>Для этого применяется функция </a:t>
            </a:r>
            <a:r>
              <a:rPr b="1" lang="ru-RU" sz="3200" spc="-1" strike="noStrike">
                <a:solidFill>
                  <a:srgbClr val="000000"/>
                </a:solidFill>
                <a:latin typeface="Arial"/>
              </a:rPr>
              <a:t>new(type)</a:t>
            </a:r>
            <a:r>
              <a:rPr b="0" lang="ru-RU" sz="3200" spc="-1" strike="noStrike">
                <a:solidFill>
                  <a:srgbClr val="000000"/>
                </a:solidFill>
                <a:latin typeface="Arial"/>
              </a:rPr>
              <a:t>. В эту функцию передается тип, объект которого надо создать.</a:t>
            </a:r>
            <a:endParaRPr b="0" lang="ru-RU" sz="3200" spc="-1" strike="noStrike">
              <a:solidFill>
                <a:srgbClr val="000000"/>
              </a:solidFill>
              <a:latin typeface="Arial"/>
            </a:endParaRPr>
          </a:p>
        </p:txBody>
      </p:sp>
      <p:grpSp>
        <p:nvGrpSpPr>
          <p:cNvPr id="228" name=""/>
          <p:cNvGrpSpPr/>
          <p:nvPr/>
        </p:nvGrpSpPr>
        <p:grpSpPr>
          <a:xfrm>
            <a:off x="5940000" y="1620000"/>
            <a:ext cx="3960000" cy="2520000"/>
            <a:chOff x="5940000" y="1620000"/>
            <a:chExt cx="3960000" cy="2520000"/>
          </a:xfrm>
        </p:grpSpPr>
        <p:sp>
          <p:nvSpPr>
            <p:cNvPr id="229" name=""/>
            <p:cNvSpPr txBox="1"/>
            <p:nvPr/>
          </p:nvSpPr>
          <p:spPr>
            <a:xfrm>
              <a:off x="5940000" y="1620000"/>
              <a:ext cx="3960000" cy="25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var</a:t>
              </a:r>
              <a:r>
                <a:rPr b="1" lang="ru-RU" sz="1200" spc="-1" strike="noStrike">
                  <a:solidFill>
                    <a:srgbClr val="000000"/>
                  </a:solidFill>
                  <a:latin typeface="FreeMono"/>
                </a:rPr>
                <a:t> p := new(</a:t>
              </a:r>
              <a:r>
                <a:rPr b="1" lang="ru-RU" sz="1200" spc="-1" strike="noStrike">
                  <a:solidFill>
                    <a:srgbClr val="3465a4"/>
                  </a:solidFill>
                  <a:latin typeface="FreeMono"/>
                </a:rPr>
                <a:t>int)</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fmt.Println(*p)</a:t>
              </a:r>
              <a:r>
                <a:rPr b="1" lang="ru-RU" sz="1200" spc="-1" strike="noStrike">
                  <a:solidFill>
                    <a:srgbClr val="00a933"/>
                  </a:solidFill>
                  <a:latin typeface="FreeMono"/>
                </a:rPr>
                <a:t>	</a:t>
              </a:r>
              <a:r>
                <a:rPr b="1" lang="ru-RU" sz="1200" spc="-1" strike="noStrike">
                  <a:solidFill>
                    <a:srgbClr val="00a933"/>
                  </a:solidFill>
                  <a:latin typeface="FreeMono"/>
                </a:rPr>
                <a:t>// 0</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*p = 25           </a:t>
              </a:r>
              <a:r>
                <a:rPr b="1" lang="ru-RU" sz="1200" spc="-1" strike="noStrike">
                  <a:solidFill>
                    <a:srgbClr val="00a933"/>
                  </a:solidFill>
                  <a:latin typeface="FreeMono"/>
                </a:rPr>
                <a:t>// изменение значений</a:t>
              </a:r>
              <a:r>
                <a:rPr b="1" lang="ru-RU" sz="1200" spc="-1" strike="noStrike">
                  <a:solidFill>
                    <a:srgbClr val="000000"/>
                  </a:solidFill>
                  <a:latin typeface="FreeMono"/>
                </a:rPr>
                <a:t>  fmt.Println(*p)</a:t>
              </a:r>
              <a:r>
                <a:rPr b="1" lang="ru-RU" sz="1200" spc="-1" strike="noStrike">
                  <a:solidFill>
                    <a:srgbClr val="00a933"/>
                  </a:solidFill>
                  <a:latin typeface="FreeMono"/>
                </a:rPr>
                <a:t>	</a:t>
              </a:r>
              <a:r>
                <a:rPr b="1" lang="ru-RU" sz="1200" spc="-1" strike="noStrike">
                  <a:solidFill>
                    <a:srgbClr val="00a933"/>
                  </a:solidFill>
                  <a:latin typeface="FreeMono"/>
                </a:rPr>
                <a:t>// значение переменной</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230" name=""/>
            <p:cNvSpPr txBox="1"/>
            <p:nvPr/>
          </p:nvSpPr>
          <p:spPr>
            <a:xfrm>
              <a:off x="8167680" y="1620000"/>
              <a:ext cx="1732320" cy="346320"/>
            </a:xfrm>
            <a:prstGeom prst="rect">
              <a:avLst/>
            </a:prstGeom>
            <a:noFill/>
            <a:ln w="0">
              <a:solidFill>
                <a:srgbClr val="3465a4"/>
              </a:solidFill>
            </a:ln>
          </p:spPr>
          <p:txBody>
            <a:bodyPr lIns="90000" rIns="90000" tIns="45000" bIns="45000" anchor="t">
              <a:noAutofit/>
            </a:bodyPr>
            <a:p>
              <a:r>
                <a:rPr b="0" lang="ru-RU" sz="1500" spc="-1" strike="noStrike">
                  <a:solidFill>
                    <a:srgbClr val="3465a4"/>
                  </a:solidFill>
                  <a:latin typeface="Arial"/>
                </a:rPr>
                <a:t>main372new.go</a:t>
              </a:r>
              <a:endParaRPr b="0" lang="ru-RU" sz="1500" spc="-1" strike="noStrike">
                <a:solidFill>
                  <a:srgbClr val="000000"/>
                </a:solidFill>
                <a:latin typeface="Arial"/>
              </a:endParaRPr>
            </a:p>
          </p:txBody>
        </p:sp>
      </p:grpSp>
      <p:sp>
        <p:nvSpPr>
          <p:cNvPr id="231" name=""/>
          <p:cNvSpPr txBox="1"/>
          <p:nvPr/>
        </p:nvSpPr>
        <p:spPr>
          <a:xfrm>
            <a:off x="180000" y="5220000"/>
            <a:ext cx="37468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https://habr.com/ru/articles/339192</a:t>
            </a:r>
            <a:r>
              <a:rPr b="0" lang="ru-RU" sz="1800" spc="-1" strike="noStrike">
                <a:solidFill>
                  <a:srgbClr val="ffffff"/>
                </a:solidFill>
                <a:latin typeface="Arial"/>
              </a:rPr>
              <a:t>/</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Указатели как параметры функции</a:t>
            </a:r>
            <a:endParaRPr b="0" lang="ru-RU" sz="3600" spc="-1" strike="noStrike">
              <a:solidFill>
                <a:srgbClr val="000000"/>
              </a:solidFill>
              <a:latin typeface="Arial"/>
            </a:endParaRPr>
          </a:p>
        </p:txBody>
      </p:sp>
      <p:grpSp>
        <p:nvGrpSpPr>
          <p:cNvPr id="233" name=""/>
          <p:cNvGrpSpPr/>
          <p:nvPr/>
        </p:nvGrpSpPr>
        <p:grpSpPr>
          <a:xfrm>
            <a:off x="3060000" y="1620000"/>
            <a:ext cx="3960000" cy="3780000"/>
            <a:chOff x="3060000" y="1620000"/>
            <a:chExt cx="3960000" cy="3780000"/>
          </a:xfrm>
        </p:grpSpPr>
        <p:sp>
          <p:nvSpPr>
            <p:cNvPr id="234" name=""/>
            <p:cNvSpPr txBox="1"/>
            <p:nvPr/>
          </p:nvSpPr>
          <p:spPr>
            <a:xfrm>
              <a:off x="3060000" y="1620000"/>
              <a:ext cx="3960000" cy="378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d := 5</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fmt.Println(d)</a:t>
              </a:r>
              <a:r>
                <a:rPr b="1" lang="ru-RU" sz="1200" spc="-1" strike="noStrike">
                  <a:solidFill>
                    <a:srgbClr val="00a933"/>
                  </a:solidFill>
                  <a:latin typeface="FreeMono"/>
                </a:rPr>
                <a:t>	</a:t>
              </a:r>
              <a:r>
                <a:rPr b="1" lang="ru-RU" sz="1200" spc="-1" strike="noStrike">
                  <a:solidFill>
                    <a:srgbClr val="00a933"/>
                  </a:solidFill>
                  <a:latin typeface="FreeMono"/>
                </a:rPr>
                <a:t>// 5</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ea typeface="DejaVu Sans"/>
                </a:rPr>
                <a:t>changeValue(&amp;d)</a:t>
              </a:r>
              <a:endParaRPr b="0" lang="ru-RU" sz="1200" spc="-1" strike="noStrike">
                <a:solidFill>
                  <a:srgbClr val="000000"/>
                </a:solidFill>
                <a:latin typeface="Arial"/>
              </a:endParaRPr>
            </a:p>
            <a:p>
              <a:r>
                <a:rPr b="1" lang="ru-RU" sz="1200" spc="-1" strike="noStrike">
                  <a:solidFill>
                    <a:srgbClr val="000000"/>
                  </a:solidFill>
                  <a:latin typeface="FreeMono"/>
                  <a:ea typeface="DejaVu Sans"/>
                </a:rPr>
                <a:t>  </a:t>
              </a:r>
              <a:r>
                <a:rPr b="1" lang="ru-RU" sz="1200" spc="-1" strike="noStrike">
                  <a:solidFill>
                    <a:srgbClr val="000000"/>
                  </a:solidFill>
                  <a:latin typeface="FreeMono"/>
                </a:rPr>
                <a:t>fmt.Println(d)</a:t>
              </a:r>
              <a:r>
                <a:rPr b="1" lang="ru-RU" sz="1200" spc="-1" strike="noStrike">
                  <a:solidFill>
                    <a:srgbClr val="00a933"/>
                  </a:solidFill>
                  <a:latin typeface="FreeMono"/>
                </a:rPr>
                <a:t>	</a:t>
              </a:r>
              <a:r>
                <a:rPr b="1" lang="ru-RU" sz="1200" spc="-1" strike="noStrike">
                  <a:solidFill>
                    <a:srgbClr val="00a933"/>
                  </a:solidFill>
                  <a:latin typeface="FreeMono"/>
                </a:rPr>
                <a:t>// 25</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changeValue</a:t>
              </a:r>
              <a:r>
                <a:rPr b="1" lang="ru-RU" sz="1200" spc="-1" strike="noStrike">
                  <a:solidFill>
                    <a:srgbClr val="000000"/>
                  </a:solidFill>
                  <a:latin typeface="FreeMono"/>
                </a:rPr>
                <a:t>(x *int)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*x = (*x) * (*x)</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235" name=""/>
            <p:cNvSpPr txBox="1"/>
            <p:nvPr/>
          </p:nvSpPr>
          <p:spPr>
            <a:xfrm>
              <a:off x="4680000" y="1620000"/>
              <a:ext cx="2340000" cy="602280"/>
            </a:xfrm>
            <a:prstGeom prst="rect">
              <a:avLst/>
            </a:prstGeom>
            <a:noFill/>
            <a:ln w="0">
              <a:solidFill>
                <a:srgbClr val="3465a4"/>
              </a:solidFill>
            </a:ln>
          </p:spPr>
          <p:txBody>
            <a:bodyPr lIns="90000" rIns="90000" tIns="45000" bIns="45000" anchor="t">
              <a:noAutofit/>
            </a:bodyPr>
            <a:p>
              <a:r>
                <a:rPr b="0" lang="ru-RU" sz="1500" spc="-1" strike="noStrike">
                  <a:solidFill>
                    <a:srgbClr val="3465a4"/>
                  </a:solidFill>
                  <a:latin typeface="Arial"/>
                </a:rPr>
                <a:t>main373pointerfunc.go</a:t>
              </a:r>
              <a:endParaRPr b="0" lang="ru-RU" sz="15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Указатель как результат функции</a:t>
            </a:r>
            <a:endParaRPr b="0" lang="ru-RU" sz="3600" spc="-1" strike="noStrike">
              <a:solidFill>
                <a:srgbClr val="000000"/>
              </a:solidFill>
              <a:latin typeface="Arial"/>
            </a:endParaRPr>
          </a:p>
        </p:txBody>
      </p:sp>
      <p:grpSp>
        <p:nvGrpSpPr>
          <p:cNvPr id="237" name=""/>
          <p:cNvGrpSpPr/>
          <p:nvPr/>
        </p:nvGrpSpPr>
        <p:grpSpPr>
          <a:xfrm>
            <a:off x="3060000" y="1620000"/>
            <a:ext cx="3960000" cy="3780000"/>
            <a:chOff x="3060000" y="1620000"/>
            <a:chExt cx="3960000" cy="3780000"/>
          </a:xfrm>
        </p:grpSpPr>
        <p:sp>
          <p:nvSpPr>
            <p:cNvPr id="238" name=""/>
            <p:cNvSpPr txBox="1"/>
            <p:nvPr/>
          </p:nvSpPr>
          <p:spPr>
            <a:xfrm>
              <a:off x="3060000" y="1620000"/>
              <a:ext cx="3960000" cy="3780000"/>
            </a:xfrm>
            <a:prstGeom prst="rect">
              <a:avLst/>
            </a:prstGeom>
            <a:solidFill>
              <a:srgbClr val="eeeeee"/>
            </a:solidFill>
            <a:ln cap="rnd" w="0">
              <a:solidFill>
                <a:srgbClr val="3465a4"/>
              </a:solidFill>
              <a:prstDash val="lgDash"/>
            </a:ln>
          </p:spPr>
          <p:txBody>
            <a:bodyPr lIns="0" rIns="0" tIns="0" bIns="0" anchor="t">
              <a:normAutofit fontScale="91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p1 := createPointer(10)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fmt.Println("p1:", *p1)     </a:t>
              </a:r>
              <a:r>
                <a:rPr b="1" lang="ru-RU" sz="1200" spc="-1" strike="noStrike">
                  <a:solidFill>
                    <a:srgbClr val="00a933"/>
                  </a:solidFill>
                  <a:latin typeface="FreeMono"/>
                </a:rPr>
                <a:t>// p1: 10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p2 := createPointer(20)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fmt.Println("p2:", *p2)     </a:t>
              </a:r>
              <a:r>
                <a:rPr b="1" lang="ru-RU" sz="1200" spc="-1" strike="noStrike">
                  <a:solidFill>
                    <a:srgbClr val="00a933"/>
                  </a:solidFill>
                  <a:latin typeface="FreeMono"/>
                </a:rPr>
                <a:t>// p2: 20</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createPointer</a:t>
              </a:r>
              <a:r>
                <a:rPr b="1" lang="ru-RU" sz="1200" spc="-1" strike="noStrike">
                  <a:solidFill>
                    <a:srgbClr val="000000"/>
                  </a:solidFill>
                  <a:latin typeface="FreeMono"/>
                </a:rPr>
                <a:t>(x int) *int{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p := new(int)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*p = x</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 p</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239" name=""/>
            <p:cNvSpPr txBox="1"/>
            <p:nvPr/>
          </p:nvSpPr>
          <p:spPr>
            <a:xfrm>
              <a:off x="5040000" y="1620000"/>
              <a:ext cx="1980000" cy="360000"/>
            </a:xfrm>
            <a:prstGeom prst="rect">
              <a:avLst/>
            </a:prstGeom>
            <a:noFill/>
            <a:ln w="0">
              <a:solidFill>
                <a:srgbClr val="3465a4"/>
              </a:solidFill>
            </a:ln>
          </p:spPr>
          <p:txBody>
            <a:bodyPr lIns="90000" rIns="90000" tIns="45000" bIns="45000" anchor="t">
              <a:noAutofit/>
            </a:bodyPr>
            <a:p>
              <a:r>
                <a:rPr b="0" lang="ru-RU" sz="1400" spc="-1" strike="noStrike">
                  <a:solidFill>
                    <a:srgbClr val="3465a4"/>
                  </a:solidFill>
                  <a:latin typeface="Arial"/>
                </a:rPr>
                <a:t>main374pointerres.go</a:t>
              </a:r>
              <a:endParaRPr b="0" lang="ru-RU"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540000" y="1620000"/>
            <a:ext cx="5580000" cy="3240000"/>
          </a:xfrm>
          <a:prstGeom prst="rect">
            <a:avLst/>
          </a:prstGeom>
          <a:solidFill>
            <a:srgbClr val="ffffff"/>
          </a:solidFill>
          <a:ln w="0">
            <a:noFill/>
          </a:ln>
        </p:spPr>
        <p:txBody>
          <a:bodyPr lIns="0" rIns="0" tIns="0" bIns="0" anchor="t">
            <a:normAutofit fontScale="56000"/>
          </a:bodyPr>
          <a:p>
            <a:pPr marL="241920" indent="-181440">
              <a:spcBef>
                <a:spcPts val="1417"/>
              </a:spcBef>
              <a:buClr>
                <a:srgbClr val="000000"/>
              </a:buClr>
              <a:buSzPct val="45000"/>
              <a:buFont typeface="Wingdings" charset="2"/>
              <a:buChar char=""/>
            </a:pPr>
            <a:r>
              <a:rPr b="0" lang="ru-RU" sz="3200" spc="-1" strike="noStrike">
                <a:solidFill>
                  <a:srgbClr val="000000"/>
                </a:solidFill>
                <a:latin typeface="Arial"/>
              </a:rPr>
              <a:t>Функция представляет блок операторов, которые все вместе выполняют какую-то определенную задачу. </a:t>
            </a:r>
            <a:endParaRPr b="0" lang="ru-RU" sz="3200" spc="-1" strike="noStrike">
              <a:solidFill>
                <a:srgbClr val="000000"/>
              </a:solidFill>
              <a:latin typeface="Arial"/>
            </a:endParaRPr>
          </a:p>
          <a:p>
            <a:pPr marL="241920" indent="-181440">
              <a:spcBef>
                <a:spcPts val="1417"/>
              </a:spcBef>
              <a:buClr>
                <a:srgbClr val="000000"/>
              </a:buClr>
              <a:buSzPct val="45000"/>
              <a:buFont typeface="Wingdings" charset="2"/>
              <a:buChar char=""/>
            </a:pPr>
            <a:r>
              <a:rPr b="1" lang="ru-RU" sz="3200" spc="-1" strike="noStrike">
                <a:solidFill>
                  <a:srgbClr val="3465a4"/>
                </a:solidFill>
                <a:latin typeface="FreeMono"/>
              </a:rPr>
              <a:t>func</a:t>
            </a:r>
            <a:r>
              <a:rPr b="1" lang="ru-RU" sz="3200" spc="-1" strike="noStrike">
                <a:solidFill>
                  <a:srgbClr val="000000"/>
                </a:solidFill>
                <a:latin typeface="FreeMono"/>
              </a:rPr>
              <a:t> имя_функции (</a:t>
            </a:r>
            <a:r>
              <a:rPr b="1" lang="ru-RU" sz="3200" spc="-1" strike="noStrike">
                <a:solidFill>
                  <a:srgbClr val="a7074b"/>
                </a:solidFill>
                <a:latin typeface="FreeMono"/>
              </a:rPr>
              <a:t>список_параметров</a:t>
            </a:r>
            <a:r>
              <a:rPr b="1" lang="ru-RU" sz="3200" spc="-1" strike="noStrike">
                <a:solidFill>
                  <a:srgbClr val="000000"/>
                </a:solidFill>
                <a:latin typeface="FreeMono"/>
              </a:rPr>
              <a:t>) (</a:t>
            </a:r>
            <a:r>
              <a:rPr b="1" lang="ru-RU" sz="3200" spc="-1" strike="noStrike">
                <a:solidFill>
                  <a:srgbClr val="a7074b"/>
                </a:solidFill>
                <a:latin typeface="FreeMono"/>
              </a:rPr>
              <a:t>типы_возвращаемых_значений</a:t>
            </a:r>
            <a:r>
              <a:rPr b="1" lang="ru-RU" sz="3200" spc="-1" strike="noStrike">
                <a:solidFill>
                  <a:srgbClr val="000000"/>
                </a:solidFill>
                <a:latin typeface="FreeMono"/>
              </a:rPr>
              <a:t>) {</a:t>
            </a:r>
            <a:endParaRPr b="0" lang="ru-RU" sz="3200" spc="-1" strike="noStrike">
              <a:solidFill>
                <a:srgbClr val="000000"/>
              </a:solidFill>
              <a:latin typeface="Arial"/>
            </a:endParaRPr>
          </a:p>
          <a:p>
            <a:pPr marL="241920"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выполняемые_операторы</a:t>
            </a:r>
            <a:endParaRPr b="0" lang="ru-RU" sz="3200" spc="-1" strike="noStrike">
              <a:solidFill>
                <a:srgbClr val="000000"/>
              </a:solidFill>
              <a:latin typeface="Arial"/>
            </a:endParaRPr>
          </a:p>
          <a:p>
            <a:pPr marL="241920"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marL="241920" indent="-181440">
              <a:spcBef>
                <a:spcPts val="1417"/>
              </a:spcBef>
              <a:buClr>
                <a:srgbClr val="000000"/>
              </a:buClr>
              <a:buSzPct val="45000"/>
              <a:buFont typeface="Wingdings" charset="2"/>
              <a:buChar char=""/>
            </a:pPr>
            <a:r>
              <a:rPr b="0" lang="ru-RU" sz="3200" spc="-1" strike="noStrike">
                <a:solidFill>
                  <a:srgbClr val="000000"/>
                </a:solidFill>
                <a:latin typeface="Arial"/>
              </a:rPr>
              <a:t>Название функции вместе с типами ее параметров и типами возвращаемых значений еще называют </a:t>
            </a:r>
            <a:r>
              <a:rPr b="1" lang="ru-RU" sz="3200" spc="-1" strike="noStrike">
                <a:solidFill>
                  <a:srgbClr val="000000"/>
                </a:solidFill>
                <a:latin typeface="Arial"/>
              </a:rPr>
              <a:t>сигнатурой</a:t>
            </a:r>
            <a:endParaRPr b="0" lang="ru-RU" sz="3200" spc="-1" strike="noStrike">
              <a:solidFill>
                <a:srgbClr val="000000"/>
              </a:solidFill>
              <a:latin typeface="Arial"/>
            </a:endParaRPr>
          </a:p>
          <a:p>
            <a:pPr marL="241920" indent="0">
              <a:spcBef>
                <a:spcPts val="1417"/>
              </a:spcBef>
              <a:buNone/>
            </a:pPr>
            <a:r>
              <a:rPr b="0" i="1" lang="ru-RU" sz="3200" spc="-1" strike="noStrike">
                <a:solidFill>
                  <a:srgbClr val="000000"/>
                </a:solidFill>
                <a:latin typeface="Arial"/>
              </a:rPr>
              <a:t>Например</a:t>
            </a:r>
            <a:r>
              <a:rPr b="1" lang="ru-RU" sz="3200" spc="-1" strike="noStrike">
                <a:solidFill>
                  <a:srgbClr val="000000"/>
                </a:solidFill>
                <a:latin typeface="Arial"/>
              </a:rPr>
              <a:t>: </a:t>
            </a:r>
            <a:r>
              <a:rPr b="1" lang="ru-RU" sz="3200" spc="-1" strike="noStrike">
                <a:solidFill>
                  <a:srgbClr val="000000"/>
                </a:solidFill>
                <a:latin typeface="FreeMono"/>
              </a:rPr>
              <a:t>func(int, int) int</a:t>
            </a:r>
            <a:endParaRPr b="0" lang="ru-RU" sz="3200" spc="-1" strike="noStrike">
              <a:solidFill>
                <a:srgbClr val="000000"/>
              </a:solidFill>
              <a:latin typeface="Arial"/>
            </a:endParaRPr>
          </a:p>
        </p:txBody>
      </p:sp>
      <p:sp>
        <p:nvSpPr>
          <p:cNvPr id="100"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1.Функции</a:t>
            </a:r>
            <a:endParaRPr b="0" lang="ru-RU" sz="4400" spc="-1" strike="noStrike">
              <a:solidFill>
                <a:srgbClr val="000000"/>
              </a:solidFill>
              <a:latin typeface="Arial"/>
            </a:endParaRPr>
          </a:p>
        </p:txBody>
      </p:sp>
      <p:grpSp>
        <p:nvGrpSpPr>
          <p:cNvPr id="101" name=""/>
          <p:cNvGrpSpPr/>
          <p:nvPr/>
        </p:nvGrpSpPr>
        <p:grpSpPr>
          <a:xfrm>
            <a:off x="6300000" y="1656000"/>
            <a:ext cx="3600000" cy="2520000"/>
            <a:chOff x="6300000" y="1656000"/>
            <a:chExt cx="3600000" cy="2520000"/>
          </a:xfrm>
        </p:grpSpPr>
        <p:sp>
          <p:nvSpPr>
            <p:cNvPr id="102" name=""/>
            <p:cNvSpPr txBox="1"/>
            <p:nvPr/>
          </p:nvSpPr>
          <p:spPr>
            <a:xfrm>
              <a:off x="6300000" y="1656000"/>
              <a:ext cx="3600000" cy="25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ff0000"/>
                  </a:solidFill>
                  <a:latin typeface="FreeMono"/>
                </a:rPr>
                <a:t>  </a:t>
              </a:r>
              <a:r>
                <a:rPr b="1" lang="ru-RU" sz="1200" spc="-1" strike="noStrike">
                  <a:solidFill>
                    <a:srgbClr val="ff0000"/>
                  </a:solidFill>
                  <a:latin typeface="FreeMono"/>
                </a:rPr>
                <a:t>hello()</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hello</a:t>
              </a:r>
              <a:r>
                <a:rPr b="1" lang="ru-RU" sz="1200" spc="-1" strike="noStrike">
                  <a:solidFill>
                    <a:srgbClr val="000000"/>
                  </a:solidFill>
                  <a:latin typeface="FreeMono"/>
                </a:rPr>
                <a: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a:t>
              </a:r>
              <a:r>
                <a:rPr b="1" lang="ru-RU" sz="1200" spc="-1" strike="noStrike">
                  <a:solidFill>
                    <a:srgbClr val="a7074b"/>
                  </a:solidFill>
                  <a:latin typeface="FreeMono"/>
                </a:rPr>
                <a:t>"Hello my friends!"</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03" name=""/>
            <p:cNvSpPr txBox="1"/>
            <p:nvPr/>
          </p:nvSpPr>
          <p:spPr>
            <a:xfrm>
              <a:off x="8629560" y="1656000"/>
              <a:ext cx="1270440" cy="360000"/>
            </a:xfrm>
            <a:prstGeom prst="rect">
              <a:avLst/>
            </a:prstGeom>
            <a:noFill/>
            <a:ln w="0">
              <a:solidFill>
                <a:srgbClr val="3465a4"/>
              </a:solidFill>
            </a:ln>
          </p:spPr>
          <p:txBody>
            <a:bodyPr lIns="90000" rIns="90000" tIns="45000" bIns="45000" anchor="t">
              <a:noAutofit/>
            </a:bodyPr>
            <a:p>
              <a:r>
                <a:rPr b="0" lang="ru-RU" sz="1100" spc="-1" strike="noStrike">
                  <a:solidFill>
                    <a:srgbClr val="3465a4"/>
                  </a:solidFill>
                  <a:latin typeface="Arial"/>
                </a:rPr>
                <a:t>main310hello.go</a:t>
              </a:r>
              <a:endParaRPr b="0" lang="ru-RU" sz="1100" spc="-1" strike="noStrike">
                <a:solidFill>
                  <a:srgbClr val="000000"/>
                </a:solidFill>
                <a:latin typeface="Arial"/>
              </a:endParaRPr>
            </a:p>
          </p:txBody>
        </p:sp>
      </p:grpSp>
      <p:sp>
        <p:nvSpPr>
          <p:cNvPr id="104" name=""/>
          <p:cNvSpPr txBox="1"/>
          <p:nvPr/>
        </p:nvSpPr>
        <p:spPr>
          <a:xfrm>
            <a:off x="4680000" y="4500000"/>
            <a:ext cx="2880000" cy="720000"/>
          </a:xfrm>
          <a:prstGeom prst="rect">
            <a:avLst/>
          </a:prstGeom>
          <a:solidFill>
            <a:srgbClr val="ffffff"/>
          </a:solidFill>
          <a:ln cap="rnd" w="0">
            <a:solidFill>
              <a:srgbClr val="3465a4"/>
            </a:solidFill>
            <a:prstDash val="lgDash"/>
          </a:ln>
        </p:spPr>
        <p:txBody>
          <a:bodyPr lIns="90000" rIns="90000" tIns="45000" bIns="45000" anchor="t">
            <a:noAutofit/>
          </a:bodyPr>
          <a:p>
            <a:r>
              <a:rPr b="1" lang="ru-RU" sz="1300" spc="-1" strike="noStrike">
                <a:solidFill>
                  <a:srgbClr val="000000"/>
                </a:solidFill>
                <a:latin typeface="FreeMono"/>
              </a:rPr>
              <a:t>func add(x int, y int) int{</a:t>
            </a:r>
            <a:endParaRPr b="0" lang="ru-RU" sz="1300" spc="-1" strike="noStrike">
              <a:solidFill>
                <a:srgbClr val="000000"/>
              </a:solidFill>
              <a:latin typeface="Arial"/>
            </a:endParaRPr>
          </a:p>
          <a:p>
            <a:r>
              <a:rPr b="1" lang="ru-RU" sz="1300" spc="-1" strike="noStrike">
                <a:solidFill>
                  <a:srgbClr val="000000"/>
                </a:solidFill>
                <a:latin typeface="FreeMono"/>
              </a:rPr>
              <a:t>    </a:t>
            </a:r>
            <a:r>
              <a:rPr b="1" lang="ru-RU" sz="1300" spc="-1" strike="noStrike">
                <a:solidFill>
                  <a:srgbClr val="000000"/>
                </a:solidFill>
                <a:latin typeface="FreeMono"/>
              </a:rPr>
              <a:t>return x + y</a:t>
            </a:r>
            <a:endParaRPr b="0" lang="ru-RU" sz="1300" spc="-1" strike="noStrike">
              <a:solidFill>
                <a:srgbClr val="000000"/>
              </a:solidFill>
              <a:latin typeface="Arial"/>
            </a:endParaRPr>
          </a:p>
          <a:p>
            <a:r>
              <a:rPr b="1" lang="ru-RU" sz="1300" spc="-1" strike="noStrike">
                <a:solidFill>
                  <a:srgbClr val="000000"/>
                </a:solidFill>
                <a:latin typeface="FreeMono"/>
              </a:rPr>
              <a:t>}</a:t>
            </a:r>
            <a:endParaRPr b="0" lang="ru-RU"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Задания</a:t>
            </a:r>
            <a:endParaRPr b="0" lang="ru-RU" sz="4400" spc="-1" strike="noStrike">
              <a:solidFill>
                <a:srgbClr val="000000"/>
              </a:solidFill>
              <a:latin typeface="Arial"/>
            </a:endParaRPr>
          </a:p>
        </p:txBody>
      </p:sp>
      <p:sp>
        <p:nvSpPr>
          <p:cNvPr id="241"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39000"/>
          </a:bodyPr>
          <a:p>
            <a:pPr marL="168480" indent="-126360" algn="just">
              <a:spcBef>
                <a:spcPts val="1417"/>
              </a:spcBef>
              <a:buClr>
                <a:srgbClr val="000000"/>
              </a:buClr>
              <a:buFont typeface="StarSymbol"/>
              <a:buAutoNum type="arabicPeriod"/>
            </a:pPr>
            <a:r>
              <a:rPr b="0" lang="ru-RU" sz="3200" spc="-1" strike="noStrike">
                <a:solidFill>
                  <a:srgbClr val="000000"/>
                </a:solidFill>
                <a:latin typeface="Arial"/>
              </a:rPr>
              <a:t>Последовательность Фибоначчи </a:t>
            </a:r>
            <a:r>
              <a:rPr b="0" lang="ru-RU" sz="3200" spc="-1" strike="noStrike">
                <a:solidFill>
                  <a:srgbClr val="000000"/>
                </a:solidFill>
                <a:latin typeface="Arial"/>
              </a:rPr>
              <a:t>определена следующим образом: </a:t>
            </a:r>
            <a:r>
              <a:rPr b="0" lang="ru-RU" sz="3200" spc="-1" strike="noStrike">
                <a:solidFill>
                  <a:srgbClr val="000000"/>
                </a:solidFill>
                <a:latin typeface="Arial"/>
              </a:rPr>
              <a:t>φ1=1, φ2=1, φn=φn-1+φn-2 при </a:t>
            </a:r>
            <a:r>
              <a:rPr b="0" lang="ru-RU" sz="3200" spc="-1" strike="noStrike">
                <a:solidFill>
                  <a:srgbClr val="000000"/>
                </a:solidFill>
                <a:latin typeface="Arial"/>
              </a:rPr>
              <a:t>n&gt;1. Начало ряда Фибоначчи </a:t>
            </a:r>
            <a:r>
              <a:rPr b="0" lang="ru-RU" sz="3200" spc="-1" strike="noStrike">
                <a:solidFill>
                  <a:srgbClr val="000000"/>
                </a:solidFill>
                <a:latin typeface="Arial"/>
              </a:rPr>
              <a:t>выглядит следующим образом: 1, </a:t>
            </a:r>
            <a:r>
              <a:rPr b="0" lang="ru-RU" sz="3200" spc="-1" strike="noStrike">
                <a:solidFill>
                  <a:srgbClr val="000000"/>
                </a:solidFill>
                <a:latin typeface="Arial"/>
              </a:rPr>
              <a:t>1, 2, 3, 5, 8, 13, 21, 34, 55, ... </a:t>
            </a:r>
            <a:r>
              <a:rPr b="0" lang="ru-RU" sz="3200" spc="-1" strike="noStrike">
                <a:solidFill>
                  <a:srgbClr val="000000"/>
                </a:solidFill>
                <a:latin typeface="Arial"/>
              </a:rPr>
              <a:t>Напишите функцию, которая по </a:t>
            </a:r>
            <a:r>
              <a:rPr b="0" lang="ru-RU" sz="3200" spc="-1" strike="noStrike">
                <a:solidFill>
                  <a:srgbClr val="000000"/>
                </a:solidFill>
                <a:latin typeface="Arial"/>
              </a:rPr>
              <a:t>указанному натуральному </a:t>
            </a:r>
            <a:r>
              <a:rPr b="1" lang="ru-RU" sz="3200" spc="-1" strike="noStrike">
                <a:solidFill>
                  <a:srgbClr val="000000"/>
                </a:solidFill>
                <a:latin typeface="Arial"/>
              </a:rPr>
              <a:t>n </a:t>
            </a:r>
            <a:r>
              <a:rPr b="0" lang="ru-RU" sz="3200" spc="-1" strike="noStrike">
                <a:solidFill>
                  <a:srgbClr val="000000"/>
                </a:solidFill>
                <a:latin typeface="Arial"/>
              </a:rPr>
              <a:t>возвращает </a:t>
            </a:r>
            <a:r>
              <a:rPr b="1" lang="ru-RU" sz="3200" spc="-1" strike="noStrike">
                <a:solidFill>
                  <a:srgbClr val="000000"/>
                </a:solidFill>
                <a:latin typeface="Arial"/>
              </a:rPr>
              <a:t>φn</a:t>
            </a:r>
            <a:r>
              <a:rPr b="0" lang="ru-RU" sz="3200" spc="-1" strike="noStrike">
                <a:solidFill>
                  <a:srgbClr val="000000"/>
                </a:solidFill>
                <a:latin typeface="Arial"/>
              </a:rPr>
              <a:t>.</a:t>
            </a:r>
            <a:endParaRPr b="0" lang="ru-RU" sz="3200" spc="-1" strike="noStrike">
              <a:solidFill>
                <a:srgbClr val="000000"/>
              </a:solidFill>
              <a:latin typeface="Arial"/>
            </a:endParaRPr>
          </a:p>
          <a:p>
            <a:pPr marL="168480" indent="-126360" algn="just">
              <a:spcBef>
                <a:spcPts val="1417"/>
              </a:spcBef>
              <a:buClr>
                <a:srgbClr val="000000"/>
              </a:buClr>
              <a:buFont typeface="StarSymbol"/>
              <a:buAutoNum type="arabicPeriod"/>
            </a:pPr>
            <a:r>
              <a:rPr b="0" lang="ru-RU" sz="3200" spc="-1" strike="noStrike">
                <a:solidFill>
                  <a:srgbClr val="000000"/>
                </a:solidFill>
                <a:latin typeface="Arial"/>
              </a:rPr>
              <a:t>Напишите функцию </a:t>
            </a:r>
            <a:r>
              <a:rPr b="1" lang="ru-RU" sz="3200" spc="-1" strike="noStrike">
                <a:solidFill>
                  <a:srgbClr val="000000"/>
                </a:solidFill>
                <a:latin typeface="FreeMono"/>
              </a:rPr>
              <a:t>sumInt()</a:t>
            </a:r>
            <a:r>
              <a:rPr b="0" lang="ru-RU" sz="3200" spc="-1" strike="noStrike">
                <a:solidFill>
                  <a:srgbClr val="000000"/>
                </a:solidFill>
                <a:latin typeface="Arial"/>
              </a:rPr>
              <a:t>, </a:t>
            </a:r>
            <a:r>
              <a:rPr b="0" lang="ru-RU" sz="3200" spc="-1" strike="noStrike">
                <a:solidFill>
                  <a:srgbClr val="000000"/>
                </a:solidFill>
                <a:latin typeface="Arial"/>
              </a:rPr>
              <a:t>принимающую переменное </a:t>
            </a:r>
            <a:r>
              <a:rPr b="0" lang="ru-RU" sz="3200" spc="-1" strike="noStrike">
                <a:solidFill>
                  <a:srgbClr val="000000"/>
                </a:solidFill>
                <a:latin typeface="Arial"/>
              </a:rPr>
              <a:t>количество аргументов типа </a:t>
            </a:r>
            <a:r>
              <a:rPr b="1" lang="ru-RU" sz="3200" spc="-1" strike="noStrike">
                <a:solidFill>
                  <a:srgbClr val="000000"/>
                </a:solidFill>
                <a:latin typeface="Arial"/>
              </a:rPr>
              <a:t>int</a:t>
            </a:r>
            <a:r>
              <a:rPr b="0" lang="ru-RU" sz="3200" spc="-1" strike="noStrike">
                <a:solidFill>
                  <a:srgbClr val="000000"/>
                </a:solidFill>
                <a:latin typeface="Arial"/>
              </a:rPr>
              <a:t>, и </a:t>
            </a:r>
            <a:r>
              <a:rPr b="0" lang="ru-RU" sz="3200" spc="-1" strike="noStrike">
                <a:solidFill>
                  <a:srgbClr val="000000"/>
                </a:solidFill>
                <a:latin typeface="Arial"/>
              </a:rPr>
              <a:t>возвращающую </a:t>
            </a:r>
            <a:r>
              <a:rPr b="1" lang="ru-RU" sz="3200" spc="-1" strike="noStrike">
                <a:solidFill>
                  <a:srgbClr val="000000"/>
                </a:solidFill>
                <a:latin typeface="Arial"/>
              </a:rPr>
              <a:t>количество </a:t>
            </a:r>
            <a:r>
              <a:rPr b="0" lang="ru-RU" sz="3200" spc="-1" strike="noStrike">
                <a:solidFill>
                  <a:srgbClr val="000000"/>
                </a:solidFill>
                <a:latin typeface="Arial"/>
              </a:rPr>
              <a:t>полученных функцией </a:t>
            </a:r>
            <a:r>
              <a:rPr b="1" lang="ru-RU" sz="3200" spc="-1" strike="noStrike">
                <a:solidFill>
                  <a:srgbClr val="000000"/>
                </a:solidFill>
                <a:latin typeface="Arial"/>
              </a:rPr>
              <a:t>аргументов </a:t>
            </a:r>
            <a:r>
              <a:rPr b="0" lang="ru-RU" sz="3200" spc="-1" strike="noStrike">
                <a:solidFill>
                  <a:srgbClr val="000000"/>
                </a:solidFill>
                <a:latin typeface="Arial"/>
              </a:rPr>
              <a:t>и их </a:t>
            </a:r>
            <a:r>
              <a:rPr b="1" lang="ru-RU" sz="3200" spc="-1" strike="noStrike">
                <a:solidFill>
                  <a:srgbClr val="000000"/>
                </a:solidFill>
                <a:latin typeface="Arial"/>
              </a:rPr>
              <a:t>сумму</a:t>
            </a:r>
            <a:r>
              <a:rPr b="0" lang="ru-RU" sz="3200" spc="-1" strike="noStrike">
                <a:solidFill>
                  <a:srgbClr val="000000"/>
                </a:solidFill>
                <a:latin typeface="Arial"/>
              </a:rPr>
              <a:t>.</a:t>
            </a:r>
            <a:endParaRPr b="0" lang="ru-RU" sz="3200" spc="-1" strike="noStrike">
              <a:solidFill>
                <a:srgbClr val="000000"/>
              </a:solidFill>
              <a:latin typeface="Arial"/>
            </a:endParaRPr>
          </a:p>
          <a:p>
            <a:pPr marL="168480" indent="-126360" algn="just">
              <a:spcBef>
                <a:spcPts val="1417"/>
              </a:spcBef>
              <a:buClr>
                <a:srgbClr val="000000"/>
              </a:buClr>
              <a:buFont typeface="StarSymbol"/>
              <a:buAutoNum type="arabicPeriod"/>
            </a:pPr>
            <a:r>
              <a:rPr b="0" lang="ru-RU" sz="3200" spc="-1" strike="noStrike">
                <a:solidFill>
                  <a:srgbClr val="000000"/>
                </a:solidFill>
                <a:latin typeface="Arial"/>
              </a:rPr>
              <a:t>Напишите функцию, которая </a:t>
            </a:r>
            <a:r>
              <a:rPr b="0" lang="ru-RU" sz="3200" spc="-1" strike="noStrike">
                <a:solidFill>
                  <a:srgbClr val="000000"/>
                </a:solidFill>
                <a:latin typeface="Arial"/>
              </a:rPr>
              <a:t>умножает значения на которые </a:t>
            </a:r>
            <a:r>
              <a:rPr b="0" lang="ru-RU" sz="3200" spc="-1" strike="noStrike">
                <a:solidFill>
                  <a:srgbClr val="000000"/>
                </a:solidFill>
                <a:latin typeface="Arial"/>
              </a:rPr>
              <a:t>ссылаются два указателя и </a:t>
            </a:r>
            <a:r>
              <a:rPr b="0" lang="ru-RU" sz="3200" spc="-1" strike="noStrike">
                <a:solidFill>
                  <a:srgbClr val="000000"/>
                </a:solidFill>
                <a:latin typeface="Arial"/>
              </a:rPr>
              <a:t>выводит получившееся </a:t>
            </a:r>
            <a:r>
              <a:rPr b="0" lang="ru-RU" sz="3200" spc="-1" strike="noStrike">
                <a:solidFill>
                  <a:srgbClr val="000000"/>
                </a:solidFill>
                <a:latin typeface="Arial"/>
              </a:rPr>
              <a:t>произведение в консоль. </a:t>
            </a:r>
            <a:endParaRPr b="0" lang="ru-RU" sz="3200" spc="-1" strike="noStrike">
              <a:solidFill>
                <a:srgbClr val="000000"/>
              </a:solidFill>
              <a:latin typeface="Arial"/>
            </a:endParaRPr>
          </a:p>
          <a:p>
            <a:pPr marL="168480" indent="-126360" algn="just">
              <a:spcBef>
                <a:spcPts val="1417"/>
              </a:spcBef>
              <a:buClr>
                <a:srgbClr val="000000"/>
              </a:buClr>
              <a:buFont typeface="StarSymbol"/>
              <a:buAutoNum type="arabicPeriod"/>
            </a:pPr>
            <a:r>
              <a:rPr b="0" lang="ru-RU" sz="3200" spc="-1" strike="noStrike">
                <a:solidFill>
                  <a:srgbClr val="000000"/>
                </a:solidFill>
                <a:latin typeface="Arial"/>
              </a:rPr>
              <a:t>Поменяйте местами значения </a:t>
            </a:r>
            <a:r>
              <a:rPr b="0" lang="ru-RU" sz="3200" spc="-1" strike="noStrike">
                <a:solidFill>
                  <a:srgbClr val="000000"/>
                </a:solidFill>
                <a:latin typeface="Arial"/>
              </a:rPr>
              <a:t>переменных на которые </a:t>
            </a:r>
            <a:r>
              <a:rPr b="0" lang="ru-RU" sz="3200" spc="-1" strike="noStrike">
                <a:solidFill>
                  <a:srgbClr val="000000"/>
                </a:solidFill>
                <a:latin typeface="Arial"/>
              </a:rPr>
              <a:t>ссылаются указатели. После этого </a:t>
            </a:r>
            <a:r>
              <a:rPr b="0" lang="ru-RU" sz="3200" spc="-1" strike="noStrike">
                <a:solidFill>
                  <a:srgbClr val="000000"/>
                </a:solidFill>
                <a:latin typeface="Arial"/>
              </a:rPr>
              <a:t>переменные нужно вывести.</a:t>
            </a:r>
            <a:endParaRPr b="0" lang="ru-RU" sz="3200" spc="-1" strike="noStrike">
              <a:solidFill>
                <a:srgbClr val="000000"/>
              </a:solidFill>
              <a:latin typeface="Arial"/>
            </a:endParaRPr>
          </a:p>
          <a:p>
            <a:pPr marL="168480" indent="-126360" algn="just">
              <a:spcBef>
                <a:spcPts val="1417"/>
              </a:spcBef>
              <a:buClr>
                <a:srgbClr val="000000"/>
              </a:buClr>
              <a:buFont typeface="StarSymbol"/>
              <a:buAutoNum type="arabicPeriod"/>
            </a:pPr>
            <a:r>
              <a:rPr b="0" lang="ru-RU" sz="3200" spc="-1" strike="noStrike">
                <a:solidFill>
                  <a:srgbClr val="000000"/>
                </a:solidFill>
                <a:latin typeface="Arial"/>
              </a:rPr>
              <a:t>Создать функцию divide которая </a:t>
            </a:r>
            <a:r>
              <a:rPr b="0" lang="ru-RU" sz="3200" spc="-1" strike="noStrike">
                <a:solidFill>
                  <a:srgbClr val="000000"/>
                </a:solidFill>
                <a:latin typeface="Arial"/>
              </a:rPr>
              <a:t>делит два числа, но возвращает </a:t>
            </a:r>
            <a:r>
              <a:rPr b="0" lang="ru-RU" sz="3200" spc="-1" strike="noStrike">
                <a:solidFill>
                  <a:srgbClr val="000000"/>
                </a:solidFill>
                <a:latin typeface="Arial"/>
              </a:rPr>
              <a:t>не только результат деления, но и </a:t>
            </a:r>
            <a:r>
              <a:rPr b="0" lang="ru-RU" sz="3200" spc="-1" strike="noStrike">
                <a:solidFill>
                  <a:srgbClr val="000000"/>
                </a:solidFill>
                <a:latin typeface="Arial"/>
              </a:rPr>
              <a:t>информацию об ошибке. В случае </a:t>
            </a:r>
            <a:r>
              <a:rPr b="0" lang="ru-RU" sz="3200" spc="-1" strike="noStrike">
                <a:solidFill>
                  <a:srgbClr val="000000"/>
                </a:solidFill>
                <a:latin typeface="Arial"/>
              </a:rPr>
              <a:t>какой-либо ошибки нужно вывести </a:t>
            </a:r>
            <a:r>
              <a:rPr b="0" lang="ru-RU" sz="3200" spc="-1" strike="noStrike">
                <a:solidFill>
                  <a:srgbClr val="000000"/>
                </a:solidFill>
                <a:latin typeface="Arial"/>
              </a:rPr>
              <a:t>"ошибка", если ошибки нет - </a:t>
            </a:r>
            <a:r>
              <a:rPr b="0" lang="ru-RU" sz="3200" spc="-1" strike="noStrike">
                <a:solidFill>
                  <a:srgbClr val="000000"/>
                </a:solidFill>
                <a:latin typeface="Arial"/>
              </a:rPr>
              <a:t>результат функции. Функция </a:t>
            </a:r>
            <a:r>
              <a:rPr b="0" lang="ru-RU" sz="3200" spc="-1" strike="noStrike">
                <a:solidFill>
                  <a:srgbClr val="000000"/>
                </a:solidFill>
                <a:latin typeface="Arial"/>
              </a:rPr>
              <a:t>divide(a int, b int) (int, error) </a:t>
            </a:r>
            <a:r>
              <a:rPr b="0" lang="ru-RU" sz="3200" spc="-1" strike="noStrike">
                <a:solidFill>
                  <a:srgbClr val="000000"/>
                </a:solidFill>
                <a:latin typeface="Arial"/>
              </a:rPr>
              <a:t>получает на вход два числа </a:t>
            </a:r>
            <a:r>
              <a:rPr b="0" lang="ru-RU" sz="3200" spc="-1" strike="noStrike">
                <a:solidFill>
                  <a:srgbClr val="000000"/>
                </a:solidFill>
                <a:latin typeface="Arial"/>
              </a:rPr>
              <a:t>которые нужно поделить и </a:t>
            </a:r>
            <a:r>
              <a:rPr b="0" lang="ru-RU" sz="3200" spc="-1" strike="noStrike">
                <a:solidFill>
                  <a:srgbClr val="000000"/>
                </a:solidFill>
                <a:latin typeface="Arial"/>
              </a:rPr>
              <a:t>возвращает результат (int) и </a:t>
            </a:r>
            <a:r>
              <a:rPr b="0" lang="ru-RU" sz="3200" spc="-1" strike="noStrike">
                <a:solidFill>
                  <a:srgbClr val="000000"/>
                </a:solidFill>
                <a:latin typeface="Arial"/>
              </a:rPr>
              <a:t>ошибку (error)</a:t>
            </a:r>
            <a:endParaRPr b="0" lang="ru-RU" sz="3200" spc="-1" strike="noStrike">
              <a:solidFill>
                <a:srgbClr val="000000"/>
              </a:solidFill>
              <a:latin typeface="Arial"/>
            </a:endParaRPr>
          </a:p>
          <a:p>
            <a:pPr marL="168480" indent="-126360" algn="just">
              <a:spcBef>
                <a:spcPts val="1417"/>
              </a:spcBef>
              <a:buClr>
                <a:srgbClr val="000000"/>
              </a:buClr>
              <a:buFont typeface="StarSymbol"/>
              <a:buAutoNum type="arabicPeriod"/>
            </a:pPr>
            <a:r>
              <a:rPr b="0" lang="ru-RU" sz="3200" spc="-1" strike="noStrike">
                <a:solidFill>
                  <a:srgbClr val="000000"/>
                </a:solidFill>
                <a:latin typeface="Arial"/>
              </a:rPr>
              <a:t>Валидация пароля: Длина пароля </a:t>
            </a:r>
            <a:r>
              <a:rPr b="0" lang="ru-RU" sz="3200" spc="-1" strike="noStrike">
                <a:solidFill>
                  <a:srgbClr val="000000"/>
                </a:solidFill>
                <a:latin typeface="Arial"/>
              </a:rPr>
              <a:t>не менее 5 символов, должен </a:t>
            </a:r>
            <a:r>
              <a:rPr b="0" lang="ru-RU" sz="3200" spc="-1" strike="noStrike">
                <a:solidFill>
                  <a:srgbClr val="000000"/>
                </a:solidFill>
                <a:latin typeface="Arial"/>
              </a:rPr>
              <a:t>содержать только арабские </a:t>
            </a:r>
            <a:r>
              <a:rPr b="0" lang="ru-RU" sz="3200" spc="-1" strike="noStrike">
                <a:solidFill>
                  <a:srgbClr val="000000"/>
                </a:solidFill>
                <a:latin typeface="Arial"/>
              </a:rPr>
              <a:t>цифры и буквы латинского </a:t>
            </a:r>
            <a:r>
              <a:rPr b="0" lang="ru-RU" sz="3200" spc="-1" strike="noStrike">
                <a:solidFill>
                  <a:srgbClr val="000000"/>
                </a:solidFill>
                <a:latin typeface="Arial"/>
              </a:rPr>
              <a:t>алфавита. На вход подается </a:t>
            </a:r>
            <a:r>
              <a:rPr b="0" lang="ru-RU" sz="3200" spc="-1" strike="noStrike">
                <a:solidFill>
                  <a:srgbClr val="000000"/>
                </a:solidFill>
                <a:latin typeface="Arial"/>
              </a:rPr>
              <a:t>строка-пароль. Если пароль </a:t>
            </a:r>
            <a:r>
              <a:rPr b="0" lang="ru-RU" sz="3200" spc="-1" strike="noStrike">
                <a:solidFill>
                  <a:srgbClr val="000000"/>
                </a:solidFill>
                <a:latin typeface="Arial"/>
              </a:rPr>
              <a:t>соответствует требованиям - </a:t>
            </a:r>
            <a:r>
              <a:rPr b="0" lang="ru-RU" sz="3200" spc="-1" strike="noStrike">
                <a:solidFill>
                  <a:srgbClr val="000000"/>
                </a:solidFill>
                <a:latin typeface="Arial"/>
              </a:rPr>
              <a:t>вывести "Ok", иначе вывести </a:t>
            </a:r>
            <a:r>
              <a:rPr b="0" lang="ru-RU" sz="3200" spc="-1" strike="noStrike">
                <a:solidFill>
                  <a:srgbClr val="000000"/>
                </a:solidFill>
                <a:latin typeface="Arial"/>
              </a:rPr>
              <a:t>"Wrong password"</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Links</a:t>
            </a:r>
            <a:endParaRPr b="0" lang="ru-RU" sz="4400" spc="-1" strike="noStrike">
              <a:solidFill>
                <a:srgbClr val="000000"/>
              </a:solidFill>
              <a:latin typeface="Arial"/>
            </a:endParaRPr>
          </a:p>
        </p:txBody>
      </p:sp>
      <p:sp>
        <p:nvSpPr>
          <p:cNvPr id="24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1"/>
              </a:rPr>
              <a:t>https://go.dev</a:t>
            </a:r>
            <a:endParaRPr b="0" lang="ru-RU"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2"/>
              </a:rPr>
              <a:t>Обработка ошибок в go в 2023 г</a:t>
            </a:r>
            <a:endParaRPr b="0" lang="ru-RU"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3"/>
              </a:rPr>
              <a:t>Зачем в Go амперсанд и звёздочка (&amp; и *)?</a:t>
            </a:r>
            <a:endParaRPr b="0" lang="ru-RU"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4"/>
              </a:rPr>
              <a:t>https://go.dev/blog/defer-panic-and-recover</a:t>
            </a:r>
            <a:endParaRPr b="0" lang="ru-RU" sz="2400" spc="-1" strike="noStrike">
              <a:solidFill>
                <a:srgbClr val="000000"/>
              </a:solidFill>
              <a:latin typeface="Arial"/>
            </a:endParaRPr>
          </a:p>
          <a:p>
            <a:pPr marL="432000" indent="0">
              <a:spcBef>
                <a:spcPts val="1417"/>
              </a:spcBef>
              <a:buNone/>
            </a:pPr>
            <a:r>
              <a:rPr b="0" lang="ru-RU" sz="2400" spc="-1" strike="noStrike">
                <a:solidFill>
                  <a:srgbClr val="000000"/>
                </a:solidFill>
                <a:latin typeface="Arial"/>
              </a:rPr>
              <a:t> </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Параметры функции</a:t>
            </a:r>
            <a:endParaRPr b="0" lang="ru-RU" sz="4400" spc="-1" strike="noStrike">
              <a:solidFill>
                <a:srgbClr val="000000"/>
              </a:solidFill>
              <a:latin typeface="Arial"/>
            </a:endParaRPr>
          </a:p>
        </p:txBody>
      </p:sp>
      <p:sp>
        <p:nvSpPr>
          <p:cNvPr id="106" name="PlaceHolder 2"/>
          <p:cNvSpPr>
            <a:spLocks noGrp="1"/>
          </p:cNvSpPr>
          <p:nvPr>
            <p:ph/>
          </p:nvPr>
        </p:nvSpPr>
        <p:spPr>
          <a:xfrm>
            <a:off x="1440000" y="1620000"/>
            <a:ext cx="3780000" cy="3240000"/>
          </a:xfrm>
          <a:prstGeom prst="rect">
            <a:avLst/>
          </a:prstGeom>
          <a:solidFill>
            <a:srgbClr val="ffffff"/>
          </a:solidFill>
          <a:ln w="0">
            <a:noFill/>
          </a:ln>
        </p:spPr>
        <p:txBody>
          <a:bodyPr lIns="0" rIns="0" tIns="0" bIns="0" anchor="t">
            <a:normAutofit fontScale="58000"/>
          </a:bodyPr>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Параметры указываются в скобках после имени функции. </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Для каждого параметра указывается имя и тип (как для переменной). </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Друг от друга параметров разделяются запятыми. </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При вызове функции необходимо передать значения для всех ее параметров.</a:t>
            </a:r>
            <a:endParaRPr b="0" lang="ru-RU" sz="3200" spc="-1" strike="noStrike">
              <a:solidFill>
                <a:srgbClr val="000000"/>
              </a:solidFill>
              <a:latin typeface="Arial"/>
            </a:endParaRPr>
          </a:p>
        </p:txBody>
      </p:sp>
      <p:grpSp>
        <p:nvGrpSpPr>
          <p:cNvPr id="107" name=""/>
          <p:cNvGrpSpPr/>
          <p:nvPr/>
        </p:nvGrpSpPr>
        <p:grpSpPr>
          <a:xfrm>
            <a:off x="6300000" y="1800000"/>
            <a:ext cx="3600000" cy="2880000"/>
            <a:chOff x="6300000" y="1800000"/>
            <a:chExt cx="3600000" cy="2880000"/>
          </a:xfrm>
        </p:grpSpPr>
        <p:sp>
          <p:nvSpPr>
            <p:cNvPr id="108" name=""/>
            <p:cNvSpPr txBox="1"/>
            <p:nvPr/>
          </p:nvSpPr>
          <p:spPr>
            <a:xfrm>
              <a:off x="6300000" y="1800000"/>
              <a:ext cx="3600000" cy="2880000"/>
            </a:xfrm>
            <a:prstGeom prst="rect">
              <a:avLst/>
            </a:prstGeom>
            <a:solidFill>
              <a:srgbClr val="eeeeee"/>
            </a:solidFill>
            <a:ln cap="rnd" w="0">
              <a:solidFill>
                <a:srgbClr val="3465a4"/>
              </a:solidFill>
              <a:prstDash val="lgDash"/>
            </a:ln>
          </p:spPr>
          <p:txBody>
            <a:bodyPr lIns="0" rIns="0" tIns="0" bIns="0" anchor="t">
              <a:normAutofit fontScale="91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ff0000"/>
                  </a:solidFill>
                  <a:latin typeface="FreeMono"/>
                </a:rPr>
                <a:t>  </a:t>
              </a:r>
              <a:r>
                <a:rPr b="1" lang="ru-RU" sz="1200" spc="-1" strike="noStrike">
                  <a:solidFill>
                    <a:srgbClr val="ff0000"/>
                  </a:solidFill>
                  <a:latin typeface="FreeMono"/>
                </a:rPr>
                <a:t>add(4, 5)   </a:t>
              </a:r>
              <a:r>
                <a:rPr b="1" lang="ru-RU" sz="1200" spc="-1" strike="noStrike">
                  <a:solidFill>
                    <a:srgbClr val="00a933"/>
                  </a:solidFill>
                  <a:latin typeface="FreeMono"/>
                </a:rPr>
                <a:t>// x + y = 9</a:t>
              </a:r>
              <a:endParaRPr b="0" lang="ru-RU" sz="1200" spc="-1" strike="noStrike">
                <a:solidFill>
                  <a:srgbClr val="000000"/>
                </a:solidFill>
                <a:latin typeface="Arial"/>
              </a:endParaRPr>
            </a:p>
            <a:p>
              <a:r>
                <a:rPr b="1" lang="ru-RU" sz="1200" spc="-1" strike="noStrike">
                  <a:solidFill>
                    <a:srgbClr val="ff0000"/>
                  </a:solidFill>
                  <a:latin typeface="FreeMono"/>
                </a:rPr>
                <a:t>  </a:t>
              </a:r>
              <a:r>
                <a:rPr b="1" lang="ru-RU" sz="1200" spc="-1" strike="noStrike">
                  <a:solidFill>
                    <a:srgbClr val="ff0000"/>
                  </a:solidFill>
                  <a:latin typeface="FreeMono"/>
                </a:rPr>
                <a:t>add(20, 6)  </a:t>
              </a:r>
              <a:r>
                <a:rPr b="1" lang="ru-RU" sz="1200" spc="-1" strike="noStrike">
                  <a:solidFill>
                    <a:srgbClr val="00a933"/>
                  </a:solidFill>
                  <a:latin typeface="FreeMono"/>
                </a:rPr>
                <a:t>// x + y = 26</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int, y int)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z = x + y</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fmt.Println("x + y = ", z)</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09" name=""/>
            <p:cNvSpPr txBox="1"/>
            <p:nvPr/>
          </p:nvSpPr>
          <p:spPr>
            <a:xfrm>
              <a:off x="8629560" y="1800000"/>
              <a:ext cx="1270440" cy="41112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main3111params.go</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Передача аргументов по значению</a:t>
            </a:r>
            <a:endParaRPr b="0" lang="ru-RU" sz="3600" spc="-1" strike="noStrike">
              <a:solidFill>
                <a:srgbClr val="000000"/>
              </a:solidFill>
              <a:latin typeface="Arial"/>
            </a:endParaRPr>
          </a:p>
        </p:txBody>
      </p:sp>
      <p:sp>
        <p:nvSpPr>
          <p:cNvPr id="111" name="PlaceHolder 2"/>
          <p:cNvSpPr>
            <a:spLocks noGrp="1"/>
          </p:cNvSpPr>
          <p:nvPr>
            <p:ph/>
          </p:nvPr>
        </p:nvSpPr>
        <p:spPr>
          <a:xfrm>
            <a:off x="1440000" y="1620000"/>
            <a:ext cx="3960000" cy="3240000"/>
          </a:xfrm>
          <a:prstGeom prst="rect">
            <a:avLst/>
          </a:prstGeom>
          <a:solidFill>
            <a:srgbClr val="ffffff"/>
          </a:solidFill>
          <a:ln w="0">
            <a:noFill/>
          </a:ln>
        </p:spPr>
        <p:txBody>
          <a:bodyPr lIns="0" rIns="0" tIns="0" bIns="0" anchor="t">
            <a:normAutofit fontScale="78000"/>
          </a:bodyPr>
          <a:p>
            <a:pPr marL="336960" indent="-252720">
              <a:spcBef>
                <a:spcPts val="1417"/>
              </a:spcBef>
              <a:buClr>
                <a:srgbClr val="000000"/>
              </a:buClr>
              <a:buSzPct val="45000"/>
              <a:buFont typeface="Wingdings" charset="2"/>
              <a:buChar char=""/>
            </a:pPr>
            <a:r>
              <a:rPr b="0" lang="ru-RU" sz="3200" spc="-1" strike="noStrike">
                <a:solidFill>
                  <a:srgbClr val="000000"/>
                </a:solidFill>
                <a:latin typeface="Arial"/>
              </a:rPr>
              <a:t>В качестве аргументов фукнции: </a:t>
            </a:r>
            <a:endParaRPr b="0" lang="ru-RU" sz="3200" spc="-1" strike="noStrike">
              <a:solidFill>
                <a:srgbClr val="000000"/>
              </a:solidFill>
              <a:latin typeface="Arial"/>
            </a:endParaRPr>
          </a:p>
          <a:p>
            <a:pPr lvl="1" marL="673920" indent="-252720">
              <a:spcBef>
                <a:spcPts val="1134"/>
              </a:spcBef>
              <a:buClr>
                <a:srgbClr val="000000"/>
              </a:buClr>
              <a:buSzPct val="75000"/>
              <a:buFont typeface="Symbol" charset="2"/>
              <a:buChar char=""/>
            </a:pPr>
            <a:r>
              <a:rPr b="0" lang="ru-RU" sz="2800" spc="-1" strike="noStrike">
                <a:solidFill>
                  <a:srgbClr val="000000"/>
                </a:solidFill>
                <a:latin typeface="Arial"/>
              </a:rPr>
              <a:t>значения переменных</a:t>
            </a:r>
            <a:endParaRPr b="0" lang="ru-RU" sz="2800" spc="-1" strike="noStrike">
              <a:solidFill>
                <a:srgbClr val="000000"/>
              </a:solidFill>
              <a:latin typeface="Arial"/>
            </a:endParaRPr>
          </a:p>
          <a:p>
            <a:pPr lvl="1" marL="673920" indent="-252720">
              <a:spcBef>
                <a:spcPts val="1134"/>
              </a:spcBef>
              <a:buClr>
                <a:srgbClr val="000000"/>
              </a:buClr>
              <a:buSzPct val="75000"/>
              <a:buFont typeface="Symbol" charset="2"/>
              <a:buChar char=""/>
            </a:pPr>
            <a:r>
              <a:rPr b="0" lang="ru-RU" sz="2800" spc="-1" strike="noStrike">
                <a:solidFill>
                  <a:srgbClr val="000000"/>
                </a:solidFill>
                <a:latin typeface="Arial"/>
              </a:rPr>
              <a:t>результаты операций </a:t>
            </a:r>
            <a:endParaRPr b="0" lang="ru-RU" sz="2800" spc="-1" strike="noStrike">
              <a:solidFill>
                <a:srgbClr val="000000"/>
              </a:solidFill>
              <a:latin typeface="Arial"/>
            </a:endParaRPr>
          </a:p>
          <a:p>
            <a:pPr lvl="1" marL="673920" indent="-252720">
              <a:spcBef>
                <a:spcPts val="1134"/>
              </a:spcBef>
              <a:buClr>
                <a:srgbClr val="000000"/>
              </a:buClr>
              <a:buSzPct val="75000"/>
              <a:buFont typeface="Symbol" charset="2"/>
              <a:buChar char=""/>
            </a:pPr>
            <a:r>
              <a:rPr b="0" lang="ru-RU" sz="2800" spc="-1" strike="noStrike">
                <a:solidFill>
                  <a:srgbClr val="000000"/>
                </a:solidFill>
                <a:latin typeface="Arial"/>
              </a:rPr>
              <a:t>другие функции</a:t>
            </a:r>
            <a:endParaRPr b="0" lang="ru-RU" sz="2800" spc="-1" strike="noStrike">
              <a:solidFill>
                <a:srgbClr val="000000"/>
              </a:solidFill>
              <a:latin typeface="Arial"/>
            </a:endParaRPr>
          </a:p>
          <a:p>
            <a:pPr marL="336960" indent="-252720">
              <a:spcBef>
                <a:spcPts val="1417"/>
              </a:spcBef>
              <a:buClr>
                <a:srgbClr val="000000"/>
              </a:buClr>
              <a:buSzPct val="45000"/>
              <a:buFont typeface="Wingdings" charset="2"/>
              <a:buChar char=""/>
            </a:pPr>
            <a:r>
              <a:rPr b="0" lang="ru-RU" sz="3200" spc="-1" strike="noStrike">
                <a:solidFill>
                  <a:srgbClr val="000000"/>
                </a:solidFill>
                <a:latin typeface="Arial"/>
              </a:rPr>
              <a:t>Аргументы в функцию всегда передаются по значению!</a:t>
            </a:r>
            <a:endParaRPr b="0" lang="ru-RU" sz="3200" spc="-1" strike="noStrike">
              <a:solidFill>
                <a:srgbClr val="000000"/>
              </a:solidFill>
              <a:latin typeface="Arial"/>
            </a:endParaRPr>
          </a:p>
        </p:txBody>
      </p:sp>
      <p:grpSp>
        <p:nvGrpSpPr>
          <p:cNvPr id="112" name=""/>
          <p:cNvGrpSpPr/>
          <p:nvPr/>
        </p:nvGrpSpPr>
        <p:grpSpPr>
          <a:xfrm>
            <a:off x="6300000" y="1620000"/>
            <a:ext cx="3600000" cy="3420000"/>
            <a:chOff x="6300000" y="1620000"/>
            <a:chExt cx="3600000" cy="3420000"/>
          </a:xfrm>
        </p:grpSpPr>
        <p:sp>
          <p:nvSpPr>
            <p:cNvPr id="113" name=""/>
            <p:cNvSpPr txBox="1"/>
            <p:nvPr/>
          </p:nvSpPr>
          <p:spPr>
            <a:xfrm>
              <a:off x="6300000" y="1620000"/>
              <a:ext cx="3600000" cy="3420000"/>
            </a:xfrm>
            <a:prstGeom prst="rect">
              <a:avLst/>
            </a:prstGeom>
            <a:solidFill>
              <a:srgbClr val="eeeeee"/>
            </a:solidFill>
            <a:ln cap="rnd" w="0">
              <a:solidFill>
                <a:srgbClr val="3465a4"/>
              </a:solidFill>
              <a:prstDash val="lgDash"/>
            </a:ln>
          </p:spPr>
          <p:txBody>
            <a:bodyPr lIns="0" rIns="0" tIns="0" bIns="0" anchor="t">
              <a:normAutofit fontScale="82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a = 15</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 before: ", a)</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increment10</a:t>
              </a:r>
              <a:r>
                <a:rPr b="1" lang="ru-RU" sz="1200" spc="-1" strike="noStrike">
                  <a:solidFill>
                    <a:srgbClr val="000000"/>
                  </a:solidFill>
                  <a:latin typeface="FreeMono"/>
                </a:rPr>
                <a:t>(a)</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 after: ", a)</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increment10</a:t>
              </a:r>
              <a:r>
                <a:rPr b="1" lang="ru-RU" sz="1200" spc="-1" strike="noStrike">
                  <a:solidFill>
                    <a:srgbClr val="000000"/>
                  </a:solidFill>
                  <a:latin typeface="FreeMono"/>
                </a:rPr>
                <a:t>(x int)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fmt.Println("x before: ", x)</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x = x + 10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fmt.Println("x after: ", x)</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14" name=""/>
            <p:cNvSpPr txBox="1"/>
            <p:nvPr/>
          </p:nvSpPr>
          <p:spPr>
            <a:xfrm>
              <a:off x="8629560" y="1620000"/>
              <a:ext cx="1270440" cy="48816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main3112params.go</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440000" y="311760"/>
            <a:ext cx="8460000" cy="113436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000" spc="-1" strike="noStrike">
                <a:solidFill>
                  <a:srgbClr val="000000"/>
                </a:solidFill>
                <a:latin typeface="Arial"/>
              </a:rPr>
              <a:t>Неопределенное количество параметров</a:t>
            </a:r>
            <a:endParaRPr b="0" lang="ru-RU" sz="4000" spc="-1" strike="noStrike">
              <a:solidFill>
                <a:srgbClr val="000000"/>
              </a:solidFill>
              <a:latin typeface="Arial"/>
            </a:endParaRPr>
          </a:p>
        </p:txBody>
      </p:sp>
      <p:sp>
        <p:nvSpPr>
          <p:cNvPr id="116" name="PlaceHolder 2"/>
          <p:cNvSpPr>
            <a:spLocks noGrp="1"/>
          </p:cNvSpPr>
          <p:nvPr>
            <p:ph/>
          </p:nvPr>
        </p:nvSpPr>
        <p:spPr>
          <a:xfrm>
            <a:off x="1440000" y="1620000"/>
            <a:ext cx="3780000" cy="3240000"/>
          </a:xfrm>
          <a:prstGeom prst="rect">
            <a:avLst/>
          </a:prstGeom>
          <a:solidFill>
            <a:srgbClr val="ffffff"/>
          </a:solidFill>
          <a:ln w="0">
            <a:noFill/>
          </a:ln>
        </p:spPr>
        <p:txBody>
          <a:bodyPr lIns="0" rIns="0" tIns="0" bIns="0" anchor="t">
            <a:normAutofit fontScale="64000"/>
          </a:bodyPr>
          <a:p>
            <a:pPr marL="276480" indent="-207360">
              <a:spcBef>
                <a:spcPts val="1417"/>
              </a:spcBef>
              <a:buClr>
                <a:srgbClr val="000000"/>
              </a:buClr>
              <a:buSzPct val="45000"/>
              <a:buFont typeface="Wingdings" charset="2"/>
              <a:buChar char=""/>
            </a:pPr>
            <a:r>
              <a:rPr b="0" lang="ru-RU" sz="3200" spc="-1" strike="noStrike">
                <a:solidFill>
                  <a:srgbClr val="000000"/>
                </a:solidFill>
                <a:latin typeface="Arial"/>
              </a:rPr>
              <a:t>Для определения параметра, который представляет неопределенное количество значений, перед типом этих значений ставится многоточие: </a:t>
            </a:r>
            <a:endParaRPr b="0" lang="ru-RU" sz="3200" spc="-1" strike="noStrike">
              <a:solidFill>
                <a:srgbClr val="000000"/>
              </a:solidFill>
              <a:latin typeface="Arial"/>
            </a:endParaRPr>
          </a:p>
          <a:p>
            <a:pPr marL="276480" indent="0">
              <a:spcBef>
                <a:spcPts val="1417"/>
              </a:spcBef>
              <a:buNone/>
            </a:pPr>
            <a:r>
              <a:rPr b="1" lang="ru-RU" sz="3200" spc="-1" strike="noStrike">
                <a:solidFill>
                  <a:srgbClr val="000000"/>
                </a:solidFill>
                <a:latin typeface="FreeMono"/>
              </a:rPr>
              <a:t>numbers ...int</a:t>
            </a:r>
            <a:endParaRPr b="0" lang="ru-RU" sz="3200" spc="-1" strike="noStrike">
              <a:solidFill>
                <a:srgbClr val="000000"/>
              </a:solidFill>
              <a:latin typeface="Arial"/>
            </a:endParaRPr>
          </a:p>
          <a:p>
            <a:pPr marL="276480" indent="-207360">
              <a:spcBef>
                <a:spcPts val="1417"/>
              </a:spcBef>
              <a:buClr>
                <a:srgbClr val="000000"/>
              </a:buClr>
              <a:buSzPct val="45000"/>
              <a:buFont typeface="Wingdings" charset="2"/>
              <a:buChar char=""/>
            </a:pPr>
            <a:r>
              <a:rPr b="0" lang="ru-RU" sz="3200" spc="-1" strike="noStrike">
                <a:solidFill>
                  <a:srgbClr val="000000"/>
                </a:solidFill>
                <a:latin typeface="Arial"/>
              </a:rPr>
              <a:t>Для срезов:</a:t>
            </a:r>
            <a:endParaRPr b="0" lang="ru-RU" sz="3200" spc="-1" strike="noStrike">
              <a:solidFill>
                <a:srgbClr val="000000"/>
              </a:solidFill>
              <a:latin typeface="Arial"/>
            </a:endParaRPr>
          </a:p>
          <a:p>
            <a:pPr marL="276480" indent="0">
              <a:spcBef>
                <a:spcPts val="1417"/>
              </a:spcBef>
              <a:buNone/>
            </a:pPr>
            <a:r>
              <a:rPr b="1" lang="ru-RU" sz="3200" spc="-1" strike="noStrike">
                <a:solidFill>
                  <a:srgbClr val="000000"/>
                </a:solidFill>
                <a:latin typeface="FreeMono"/>
              </a:rPr>
              <a:t>add([]int{1, 2, 3}...)</a:t>
            </a:r>
            <a:endParaRPr b="0" lang="ru-RU" sz="3200" spc="-1" strike="noStrike">
              <a:solidFill>
                <a:srgbClr val="000000"/>
              </a:solidFill>
              <a:latin typeface="Arial"/>
            </a:endParaRPr>
          </a:p>
        </p:txBody>
      </p:sp>
      <p:grpSp>
        <p:nvGrpSpPr>
          <p:cNvPr id="117" name=""/>
          <p:cNvGrpSpPr/>
          <p:nvPr/>
        </p:nvGrpSpPr>
        <p:grpSpPr>
          <a:xfrm>
            <a:off x="5940000" y="1620000"/>
            <a:ext cx="3960000" cy="3780000"/>
            <a:chOff x="5940000" y="1620000"/>
            <a:chExt cx="3960000" cy="3780000"/>
          </a:xfrm>
        </p:grpSpPr>
        <p:sp>
          <p:nvSpPr>
            <p:cNvPr id="118" name=""/>
            <p:cNvSpPr txBox="1"/>
            <p:nvPr/>
          </p:nvSpPr>
          <p:spPr>
            <a:xfrm>
              <a:off x="5940000" y="1620000"/>
              <a:ext cx="3960000" cy="3780000"/>
            </a:xfrm>
            <a:prstGeom prst="rect">
              <a:avLst/>
            </a:prstGeom>
            <a:solidFill>
              <a:srgbClr val="eeeeee"/>
            </a:solidFill>
            <a:ln cap="rnd" w="0">
              <a:solidFill>
                <a:srgbClr val="3465a4"/>
              </a:solidFill>
              <a:prstDash val="lgDash"/>
            </a:ln>
          </p:spPr>
          <p:txBody>
            <a:bodyPr lIns="0" rIns="0" tIns="0" bIns="0" anchor="t">
              <a:normAutofit fontScale="78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add</a:t>
              </a:r>
              <a:r>
                <a:rPr b="1" lang="ru-RU" sz="1200" spc="-1" strike="noStrike">
                  <a:solidFill>
                    <a:srgbClr val="000000"/>
                  </a:solidFill>
                  <a:latin typeface="FreeMono"/>
                </a:rPr>
                <a:t>(1, 2, 3)        </a:t>
              </a:r>
              <a:r>
                <a:rPr b="1" lang="ru-RU" sz="1200" spc="-1" strike="noStrike">
                  <a:solidFill>
                    <a:srgbClr val="00a933"/>
                  </a:solidFill>
                  <a:latin typeface="FreeMono"/>
                </a:rPr>
                <a:t>// sum = 6</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add</a:t>
              </a:r>
              <a:r>
                <a:rPr b="1" lang="ru-RU" sz="1200" spc="-1" strike="noStrike">
                  <a:solidFill>
                    <a:srgbClr val="000000"/>
                  </a:solidFill>
                  <a:latin typeface="FreeMono"/>
                </a:rPr>
                <a:t>(1, 2, 3, 4)     </a:t>
              </a:r>
              <a:r>
                <a:rPr b="1" lang="ru-RU" sz="1200" spc="-1" strike="noStrike">
                  <a:solidFill>
                    <a:srgbClr val="00a933"/>
                  </a:solidFill>
                  <a:latin typeface="FreeMono"/>
                </a:rPr>
                <a:t>// sum = 10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add</a:t>
              </a:r>
              <a:r>
                <a:rPr b="1" lang="ru-RU" sz="1200" spc="-1" strike="noStrike">
                  <a:solidFill>
                    <a:srgbClr val="000000"/>
                  </a:solidFill>
                  <a:latin typeface="FreeMono"/>
                </a:rPr>
                <a:t>(5, 6, 7, 2, 3)  </a:t>
              </a:r>
              <a:r>
                <a:rPr b="1" lang="ru-RU" sz="1200" spc="-1" strike="noStrike">
                  <a:solidFill>
                    <a:srgbClr val="00a933"/>
                  </a:solidFill>
                  <a:latin typeface="FreeMono"/>
                </a:rPr>
                <a:t>// sum = 23</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ff0000"/>
                  </a:solidFill>
                  <a:latin typeface="FreeMono"/>
                </a:rPr>
                <a:t>add</a:t>
              </a:r>
              <a:r>
                <a:rPr b="1" lang="ru-RU" sz="1200" spc="-1" strike="noStrike">
                  <a:solidFill>
                    <a:srgbClr val="000000"/>
                  </a:solidFill>
                  <a:latin typeface="FreeMono"/>
                </a:rPr>
                <a:t>([]int {5, 6, 7, 2, 3}...)  </a:t>
              </a:r>
              <a:r>
                <a:rPr b="1" lang="ru-RU" sz="1200" spc="-1" strike="noStrike">
                  <a:solidFill>
                    <a:srgbClr val="00a933"/>
                  </a:solidFill>
                  <a:latin typeface="FreeMono"/>
                </a:rPr>
                <a:t>// срезы</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(numbers ...int)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sum =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for _, number := range numbers{</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sum += number</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fmt.Println("sum = ", sum)</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19" name=""/>
            <p:cNvSpPr txBox="1"/>
            <p:nvPr/>
          </p:nvSpPr>
          <p:spPr>
            <a:xfrm>
              <a:off x="8502480" y="1620000"/>
              <a:ext cx="1397520" cy="539640"/>
            </a:xfrm>
            <a:prstGeom prst="rect">
              <a:avLst/>
            </a:prstGeom>
            <a:noFill/>
            <a:ln w="0">
              <a:solidFill>
                <a:srgbClr val="3465a4"/>
              </a:solidFill>
            </a:ln>
          </p:spPr>
          <p:txBody>
            <a:bodyPr lIns="90000" rIns="90000" tIns="45000" bIns="45000" anchor="t">
              <a:noAutofit/>
            </a:bodyPr>
            <a:p>
              <a:r>
                <a:rPr b="0" lang="ru-RU" sz="1050" spc="-1" strike="noStrike">
                  <a:solidFill>
                    <a:srgbClr val="3465a4"/>
                  </a:solidFill>
                  <a:latin typeface="Arial"/>
                </a:rPr>
                <a:t>main3113params.go</a:t>
              </a:r>
              <a:endParaRPr b="0" lang="ru-RU" sz="1050" spc="-1" strike="noStrike">
                <a:solidFill>
                  <a:srgbClr val="000000"/>
                </a:solidFill>
                <a:latin typeface="Arial"/>
              </a:endParaRPr>
            </a:p>
          </p:txBody>
        </p:sp>
      </p:grpSp>
      <p:sp>
        <p:nvSpPr>
          <p:cNvPr id="120" name=""/>
          <p:cNvSpPr txBox="1"/>
          <p:nvPr/>
        </p:nvSpPr>
        <p:spPr>
          <a:xfrm>
            <a:off x="1440000" y="4873320"/>
            <a:ext cx="3780000" cy="547560"/>
          </a:xfrm>
          <a:prstGeom prst="rect">
            <a:avLst/>
          </a:prstGeom>
          <a:solidFill>
            <a:srgbClr val="dddddd"/>
          </a:solidFill>
          <a:ln w="0">
            <a:noFill/>
          </a:ln>
        </p:spPr>
        <p:txBody>
          <a:bodyPr lIns="90000" rIns="90000" tIns="45000" bIns="45000" anchor="t">
            <a:noAutofit/>
          </a:bodyPr>
          <a:p>
            <a:r>
              <a:rPr b="1" lang="ru-RU" sz="1600" spc="-1" strike="noStrike">
                <a:solidFill>
                  <a:srgbClr val="3465a4"/>
                </a:solidFill>
                <a:latin typeface="FreeMono"/>
              </a:rPr>
              <a:t>func</a:t>
            </a:r>
            <a:r>
              <a:rPr b="1" lang="ru-RU" sz="1600" spc="-1" strike="noStrike">
                <a:solidFill>
                  <a:srgbClr val="000000"/>
                </a:solidFill>
                <a:latin typeface="FreeMono"/>
              </a:rPr>
              <a:t> Print(a </a:t>
            </a:r>
            <a:r>
              <a:rPr b="1" lang="ru-RU" sz="1600" spc="-1" strike="noStrike">
                <a:solidFill>
                  <a:srgbClr val="3465a4"/>
                </a:solidFill>
                <a:latin typeface="FreeMono"/>
              </a:rPr>
              <a:t>...interface{}</a:t>
            </a:r>
            <a:r>
              <a:rPr b="1" lang="ru-RU" sz="1600" spc="-1" strike="noStrike">
                <a:solidFill>
                  <a:srgbClr val="000000"/>
                </a:solidFill>
                <a:latin typeface="FreeMono"/>
              </a:rPr>
              <a:t>) (n </a:t>
            </a:r>
            <a:r>
              <a:rPr b="1" lang="ru-RU" sz="1600" spc="-1" strike="noStrike">
                <a:solidFill>
                  <a:srgbClr val="3465a4"/>
                </a:solidFill>
                <a:latin typeface="FreeMono"/>
              </a:rPr>
              <a:t>int</a:t>
            </a:r>
            <a:r>
              <a:rPr b="1" lang="ru-RU" sz="1600" spc="-1" strike="noStrike">
                <a:solidFill>
                  <a:srgbClr val="000000"/>
                </a:solidFill>
                <a:latin typeface="FreeMono"/>
              </a:rPr>
              <a:t>, err </a:t>
            </a:r>
            <a:r>
              <a:rPr b="1" lang="ru-RU" sz="1600" spc="-1" strike="noStrike">
                <a:solidFill>
                  <a:srgbClr val="3465a4"/>
                </a:solidFill>
                <a:latin typeface="FreeMono"/>
              </a:rPr>
              <a:t>error</a:t>
            </a:r>
            <a:r>
              <a:rPr b="1" lang="ru-RU" sz="1600" spc="-1" strike="noStrike">
                <a:solidFill>
                  <a:srgbClr val="000000"/>
                </a:solidFill>
                <a:latin typeface="FreeMono"/>
              </a:rPr>
              <a:t>)</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440000" y="254160"/>
            <a:ext cx="8460000" cy="125028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Возвращение результата из функции</a:t>
            </a:r>
            <a:endParaRPr b="0" lang="ru-RU" sz="4400" spc="-1" strike="noStrike">
              <a:solidFill>
                <a:srgbClr val="000000"/>
              </a:solidFill>
              <a:latin typeface="Arial"/>
            </a:endParaRPr>
          </a:p>
        </p:txBody>
      </p:sp>
      <p:sp>
        <p:nvSpPr>
          <p:cNvPr id="122" name="PlaceHolder 2"/>
          <p:cNvSpPr>
            <a:spLocks noGrp="1"/>
          </p:cNvSpPr>
          <p:nvPr>
            <p:ph/>
          </p:nvPr>
        </p:nvSpPr>
        <p:spPr>
          <a:xfrm>
            <a:off x="1440000" y="1623960"/>
            <a:ext cx="4680000" cy="3240000"/>
          </a:xfrm>
          <a:prstGeom prst="rect">
            <a:avLst/>
          </a:prstGeom>
          <a:solidFill>
            <a:srgbClr val="ffffff"/>
          </a:solidFill>
          <a:ln w="0">
            <a:noFill/>
          </a:ln>
        </p:spPr>
        <p:txBody>
          <a:bodyPr lIns="0" rIns="0" tIns="0" bIns="0" anchor="t">
            <a:normAutofit fontScale="53000"/>
          </a:bodyPr>
          <a:p>
            <a:pPr marL="228960" indent="-171720">
              <a:spcBef>
                <a:spcPts val="1417"/>
              </a:spcBef>
              <a:buClr>
                <a:srgbClr val="000000"/>
              </a:buClr>
              <a:buSzPct val="45000"/>
              <a:buFont typeface="Wingdings" charset="2"/>
              <a:buChar char=""/>
            </a:pPr>
            <a:r>
              <a:rPr b="0" lang="ru-RU" sz="3200" spc="-1" strike="noStrike">
                <a:solidFill>
                  <a:srgbClr val="000000"/>
                </a:solidFill>
                <a:latin typeface="Arial"/>
              </a:rPr>
              <a:t>после списка параметров функции указывается тип возвращаемого результата</a:t>
            </a:r>
            <a:endParaRPr b="0" lang="ru-RU" sz="3200" spc="-1" strike="noStrike">
              <a:solidFill>
                <a:srgbClr val="000000"/>
              </a:solidFill>
              <a:latin typeface="Arial"/>
            </a:endParaRPr>
          </a:p>
          <a:p>
            <a:pPr marL="228960" indent="-171720">
              <a:spcBef>
                <a:spcPts val="1417"/>
              </a:spcBef>
              <a:buClr>
                <a:srgbClr val="000000"/>
              </a:buClr>
              <a:buSzPct val="45000"/>
              <a:buFont typeface="Wingdings" charset="2"/>
              <a:buChar char=""/>
            </a:pPr>
            <a:r>
              <a:rPr b="0" lang="ru-RU" sz="3200" spc="-1" strike="noStrike">
                <a:solidFill>
                  <a:srgbClr val="000000"/>
                </a:solidFill>
                <a:latin typeface="Arial"/>
              </a:rPr>
              <a:t>в теле функции используется оператор </a:t>
            </a:r>
            <a:r>
              <a:rPr b="1" lang="ru-RU" sz="3200" spc="-1" strike="noStrike">
                <a:solidFill>
                  <a:srgbClr val="000000"/>
                </a:solidFill>
                <a:latin typeface="Arial"/>
              </a:rPr>
              <a:t>return</a:t>
            </a:r>
            <a:r>
              <a:rPr b="0" lang="ru-RU" sz="3200" spc="-1" strike="noStrike">
                <a:solidFill>
                  <a:srgbClr val="000000"/>
                </a:solidFill>
                <a:latin typeface="Arial"/>
              </a:rPr>
              <a:t>, после которого указывается возвращаемое значение</a:t>
            </a:r>
            <a:endParaRPr b="0" lang="ru-RU" sz="3200" spc="-1" strike="noStrike">
              <a:solidFill>
                <a:srgbClr val="000000"/>
              </a:solidFill>
              <a:latin typeface="Arial"/>
            </a:endParaRPr>
          </a:p>
          <a:p>
            <a:pPr marL="228960" indent="-171720">
              <a:spcBef>
                <a:spcPts val="1417"/>
              </a:spcBef>
              <a:buClr>
                <a:srgbClr val="000000"/>
              </a:buClr>
              <a:buSzPct val="45000"/>
              <a:buFont typeface="Wingdings" charset="2"/>
              <a:buChar char=""/>
            </a:pPr>
            <a:r>
              <a:rPr b="1" lang="ru-RU" sz="3200" spc="-1" strike="noStrike">
                <a:solidFill>
                  <a:srgbClr val="3465a4"/>
                </a:solidFill>
                <a:latin typeface="FreeMono"/>
              </a:rPr>
              <a:t>func</a:t>
            </a:r>
            <a:r>
              <a:rPr b="1" lang="ru-RU" sz="3200" spc="-1" strike="noStrike">
                <a:solidFill>
                  <a:srgbClr val="000000"/>
                </a:solidFill>
                <a:latin typeface="FreeMono"/>
              </a:rPr>
              <a:t> имя_функции (</a:t>
            </a:r>
            <a:r>
              <a:rPr b="1" lang="ru-RU" sz="3200" spc="-1" strike="noStrike">
                <a:solidFill>
                  <a:srgbClr val="a7074b"/>
                </a:solidFill>
                <a:latin typeface="FreeMono"/>
              </a:rPr>
              <a:t>список_параметров</a:t>
            </a:r>
            <a:r>
              <a:rPr b="1" lang="ru-RU" sz="3200" spc="-1" strike="noStrike">
                <a:solidFill>
                  <a:srgbClr val="000000"/>
                </a:solidFill>
                <a:latin typeface="FreeMono"/>
              </a:rPr>
              <a:t>) (</a:t>
            </a:r>
            <a:r>
              <a:rPr b="1" lang="ru-RU" sz="3200" spc="-1" strike="noStrike">
                <a:solidFill>
                  <a:srgbClr val="a7074b"/>
                </a:solidFill>
                <a:latin typeface="FreeMono"/>
              </a:rPr>
              <a:t>типы_возвращаемых_значений</a:t>
            </a:r>
            <a:r>
              <a:rPr b="1" lang="ru-RU" sz="3200" spc="-1" strike="noStrike">
                <a:solidFill>
                  <a:srgbClr val="000000"/>
                </a:solidFill>
                <a:latin typeface="FreeMono"/>
              </a:rPr>
              <a:t>) {</a:t>
            </a:r>
            <a:endParaRPr b="0" lang="ru-RU" sz="3200" spc="-1" strike="noStrike">
              <a:solidFill>
                <a:srgbClr val="000000"/>
              </a:solidFill>
              <a:latin typeface="Arial"/>
            </a:endParaRPr>
          </a:p>
          <a:p>
            <a:pPr marL="228960"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выполняемые_операторы</a:t>
            </a:r>
            <a:endParaRPr b="0" lang="ru-RU" sz="3200" spc="-1" strike="noStrike">
              <a:solidFill>
                <a:srgbClr val="000000"/>
              </a:solidFill>
              <a:latin typeface="Arial"/>
            </a:endParaRPr>
          </a:p>
          <a:p>
            <a:pPr marL="228960" indent="0">
              <a:spcBef>
                <a:spcPts val="1417"/>
              </a:spcBef>
              <a:buNone/>
            </a:pPr>
            <a:r>
              <a:rPr b="1" lang="ru-RU" sz="3200" spc="-1" strike="noStrike">
                <a:solidFill>
                  <a:srgbClr val="000000"/>
                </a:solidFill>
                <a:latin typeface="FreeMono"/>
              </a:rPr>
              <a:t>    </a:t>
            </a:r>
            <a:r>
              <a:rPr b="1" lang="ru-RU" sz="3200" spc="-1" strike="noStrike">
                <a:solidFill>
                  <a:srgbClr val="3465a4"/>
                </a:solidFill>
                <a:latin typeface="FreeMono"/>
              </a:rPr>
              <a:t>return </a:t>
            </a:r>
            <a:r>
              <a:rPr b="1" lang="ru-RU" sz="3200" spc="-1" strike="noStrike">
                <a:solidFill>
                  <a:srgbClr val="000000"/>
                </a:solidFill>
                <a:latin typeface="FreeMono"/>
              </a:rPr>
              <a:t>возвращаемое_значение</a:t>
            </a:r>
            <a:endParaRPr b="0" lang="ru-RU" sz="3200" spc="-1" strike="noStrike">
              <a:solidFill>
                <a:srgbClr val="000000"/>
              </a:solidFill>
              <a:latin typeface="Arial"/>
            </a:endParaRPr>
          </a:p>
          <a:p>
            <a:pPr marL="228960"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marL="228960" indent="0">
              <a:spcBef>
                <a:spcPts val="1417"/>
              </a:spcBef>
              <a:buNone/>
            </a:pPr>
            <a:r>
              <a:rPr b="0" lang="ru-RU" sz="3200" spc="-1" strike="noStrike">
                <a:solidFill>
                  <a:srgbClr val="000000"/>
                </a:solidFill>
                <a:latin typeface="Arial"/>
              </a:rPr>
              <a:t> </a:t>
            </a:r>
            <a:endParaRPr b="0" lang="ru-RU" sz="3200" spc="-1" strike="noStrike">
              <a:solidFill>
                <a:srgbClr val="000000"/>
              </a:solidFill>
              <a:latin typeface="Arial"/>
            </a:endParaRPr>
          </a:p>
        </p:txBody>
      </p:sp>
      <p:grpSp>
        <p:nvGrpSpPr>
          <p:cNvPr id="123" name=""/>
          <p:cNvGrpSpPr/>
          <p:nvPr/>
        </p:nvGrpSpPr>
        <p:grpSpPr>
          <a:xfrm>
            <a:off x="6300000" y="1620000"/>
            <a:ext cx="3600000" cy="3420000"/>
            <a:chOff x="6300000" y="1620000"/>
            <a:chExt cx="3600000" cy="3420000"/>
          </a:xfrm>
        </p:grpSpPr>
        <p:sp>
          <p:nvSpPr>
            <p:cNvPr id="124" name=""/>
            <p:cNvSpPr txBox="1"/>
            <p:nvPr/>
          </p:nvSpPr>
          <p:spPr>
            <a:xfrm>
              <a:off x="6300000" y="1620000"/>
              <a:ext cx="3600000" cy="3420000"/>
            </a:xfrm>
            <a:prstGeom prst="rect">
              <a:avLst/>
            </a:prstGeom>
            <a:solidFill>
              <a:srgbClr val="eeeeee"/>
            </a:solidFill>
            <a:ln cap="rnd" w="0">
              <a:solidFill>
                <a:srgbClr val="3465a4"/>
              </a:solidFill>
              <a:prstDash val="lgDash"/>
            </a:ln>
          </p:spPr>
          <p:txBody>
            <a:bodyPr lIns="0" rIns="0" tIns="0" bIns="0" anchor="t">
              <a:normAutofit fontScale="98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a = add(10,15)</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b = add(30,40)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fmt.Println(a)</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fmt.Println(b)</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y int)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 x + y</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25" name=""/>
            <p:cNvSpPr txBox="1"/>
            <p:nvPr/>
          </p:nvSpPr>
          <p:spPr>
            <a:xfrm>
              <a:off x="8629560" y="1620000"/>
              <a:ext cx="1270440" cy="488160"/>
            </a:xfrm>
            <a:prstGeom prst="rect">
              <a:avLst/>
            </a:prstGeom>
            <a:noFill/>
            <a:ln w="0">
              <a:solidFill>
                <a:srgbClr val="3465a4"/>
              </a:solidFill>
            </a:ln>
          </p:spPr>
          <p:txBody>
            <a:bodyPr lIns="90000" rIns="90000" tIns="45000" bIns="45000" anchor="t">
              <a:noAutofit/>
            </a:bodyPr>
            <a:p>
              <a:r>
                <a:rPr b="0" lang="ru-RU" sz="900" spc="-1" strike="noStrike">
                  <a:solidFill>
                    <a:srgbClr val="3465a4"/>
                  </a:solidFill>
                  <a:latin typeface="Arial"/>
                </a:rPr>
                <a:t>main3121return.go</a:t>
              </a:r>
              <a:endParaRPr b="0" lang="ru-RU" sz="9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440000" y="40536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200" spc="-1" strike="noStrike">
                <a:solidFill>
                  <a:srgbClr val="000000"/>
                </a:solidFill>
                <a:latin typeface="Arial"/>
              </a:rPr>
              <a:t>Именованные возвращаемые результаты</a:t>
            </a:r>
            <a:endParaRPr b="0" lang="ru-RU" sz="3200" spc="-1" strike="noStrike">
              <a:solidFill>
                <a:srgbClr val="000000"/>
              </a:solidFill>
              <a:latin typeface="Arial"/>
            </a:endParaRPr>
          </a:p>
        </p:txBody>
      </p:sp>
      <p:grpSp>
        <p:nvGrpSpPr>
          <p:cNvPr id="127" name=""/>
          <p:cNvGrpSpPr/>
          <p:nvPr/>
        </p:nvGrpSpPr>
        <p:grpSpPr>
          <a:xfrm>
            <a:off x="6120000" y="1764000"/>
            <a:ext cx="3600000" cy="3420000"/>
            <a:chOff x="6120000" y="1764000"/>
            <a:chExt cx="3600000" cy="3420000"/>
          </a:xfrm>
        </p:grpSpPr>
        <p:sp>
          <p:nvSpPr>
            <p:cNvPr id="128" name=""/>
            <p:cNvSpPr txBox="1"/>
            <p:nvPr/>
          </p:nvSpPr>
          <p:spPr>
            <a:xfrm>
              <a:off x="6120000" y="1764000"/>
              <a:ext cx="360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a = add(10,15)</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y int) int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z := x + y</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 z</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29" name=""/>
            <p:cNvSpPr txBox="1"/>
            <p:nvPr/>
          </p:nvSpPr>
          <p:spPr>
            <a:xfrm>
              <a:off x="8449560" y="1764000"/>
              <a:ext cx="1270440" cy="488160"/>
            </a:xfrm>
            <a:prstGeom prst="rect">
              <a:avLst/>
            </a:prstGeom>
            <a:noFill/>
            <a:ln w="0">
              <a:solidFill>
                <a:srgbClr val="3465a4"/>
              </a:solidFill>
            </a:ln>
          </p:spPr>
          <p:txBody>
            <a:bodyPr lIns="90000" rIns="90000" tIns="45000" bIns="45000" anchor="t">
              <a:noAutofit/>
            </a:bodyPr>
            <a:p>
              <a:r>
                <a:rPr b="0" lang="ru-RU" sz="1000" spc="-1" strike="noStrike">
                  <a:solidFill>
                    <a:srgbClr val="3465a4"/>
                  </a:solidFill>
                  <a:latin typeface="Arial"/>
                </a:rPr>
                <a:t>main3123return.go</a:t>
              </a:r>
              <a:endParaRPr b="0" lang="ru-RU" sz="1000" spc="-1" strike="noStrike">
                <a:solidFill>
                  <a:srgbClr val="000000"/>
                </a:solidFill>
                <a:latin typeface="Arial"/>
              </a:endParaRPr>
            </a:p>
          </p:txBody>
        </p:sp>
      </p:grpSp>
      <p:grpSp>
        <p:nvGrpSpPr>
          <p:cNvPr id="130" name=""/>
          <p:cNvGrpSpPr/>
          <p:nvPr/>
        </p:nvGrpSpPr>
        <p:grpSpPr>
          <a:xfrm>
            <a:off x="1620000" y="1800000"/>
            <a:ext cx="3600000" cy="3420000"/>
            <a:chOff x="1620000" y="1800000"/>
            <a:chExt cx="3600000" cy="3420000"/>
          </a:xfrm>
        </p:grpSpPr>
        <p:sp>
          <p:nvSpPr>
            <p:cNvPr id="131" name=""/>
            <p:cNvSpPr txBox="1"/>
            <p:nvPr/>
          </p:nvSpPr>
          <p:spPr>
            <a:xfrm>
              <a:off x="1620000" y="1800000"/>
              <a:ext cx="3600000" cy="342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a = add(10,15)</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add</a:t>
              </a:r>
              <a:r>
                <a:rPr b="1" lang="ru-RU" sz="1200" spc="-1" strike="noStrike">
                  <a:solidFill>
                    <a:srgbClr val="000000"/>
                  </a:solidFill>
                  <a:latin typeface="FreeMono"/>
                </a:rPr>
                <a:t>(x, y int) (z int) {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z := x + y</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return</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p:txBody>
        </p:sp>
        <p:sp>
          <p:nvSpPr>
            <p:cNvPr id="132" name=""/>
            <p:cNvSpPr txBox="1"/>
            <p:nvPr/>
          </p:nvSpPr>
          <p:spPr>
            <a:xfrm>
              <a:off x="3949560" y="1800000"/>
              <a:ext cx="1270440" cy="488160"/>
            </a:xfrm>
            <a:prstGeom prst="rect">
              <a:avLst/>
            </a:prstGeom>
            <a:noFill/>
            <a:ln w="0">
              <a:solidFill>
                <a:srgbClr val="3465a4"/>
              </a:solidFill>
            </a:ln>
          </p:spPr>
          <p:txBody>
            <a:bodyPr lIns="90000" rIns="90000" tIns="45000" bIns="45000" anchor="t">
              <a:noAutofit/>
            </a:bodyPr>
            <a:p>
              <a:r>
                <a:rPr b="0" lang="ru-RU" sz="1050" spc="-1" strike="noStrike">
                  <a:solidFill>
                    <a:srgbClr val="3465a4"/>
                  </a:solidFill>
                  <a:latin typeface="Arial"/>
                </a:rPr>
                <a:t>main3122retrun.go</a:t>
              </a:r>
              <a:endParaRPr b="0" lang="ru-RU" sz="105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Возврат нескольких значений</a:t>
            </a:r>
            <a:endParaRPr b="0" lang="ru-RU" sz="4400" spc="-1" strike="noStrike">
              <a:solidFill>
                <a:srgbClr val="000000"/>
              </a:solidFill>
              <a:latin typeface="Arial"/>
            </a:endParaRPr>
          </a:p>
        </p:txBody>
      </p:sp>
      <p:sp>
        <p:nvSpPr>
          <p:cNvPr id="134" name=""/>
          <p:cNvSpPr txBox="1"/>
          <p:nvPr/>
        </p:nvSpPr>
        <p:spPr>
          <a:xfrm>
            <a:off x="1440000" y="1698120"/>
            <a:ext cx="6300000" cy="3290760"/>
          </a:xfrm>
          <a:prstGeom prst="rect">
            <a:avLst/>
          </a:prstGeom>
          <a:solidFill>
            <a:srgbClr val="dddddd"/>
          </a:solidFill>
          <a:ln w="0">
            <a:noFill/>
          </a:ln>
        </p:spPr>
        <p:txBody>
          <a:bodyPr lIns="90000" rIns="90000" tIns="45000" bIns="45000" anchor="t">
            <a:noAutofit/>
          </a:bodyPr>
          <a:p>
            <a:r>
              <a:rPr b="1" lang="ru-RU" sz="1800" spc="-1" strike="noStrike">
                <a:solidFill>
                  <a:srgbClr val="3465a4"/>
                </a:solidFill>
                <a:latin typeface="FreeMono"/>
              </a:rPr>
              <a:t>package</a:t>
            </a:r>
            <a:r>
              <a:rPr b="1" lang="ru-RU" sz="1800" spc="-1" strike="noStrike">
                <a:solidFill>
                  <a:srgbClr val="000000"/>
                </a:solidFill>
                <a:latin typeface="FreeMono"/>
              </a:rPr>
              <a:t> main</a:t>
            </a:r>
            <a:endParaRPr b="0" lang="ru-RU" sz="1800" spc="-1" strike="noStrike">
              <a:solidFill>
                <a:srgbClr val="000000"/>
              </a:solidFill>
              <a:latin typeface="Arial"/>
            </a:endParaRPr>
          </a:p>
          <a:p>
            <a:endParaRPr b="0" lang="ru-RU" sz="1800" spc="-1" strike="noStrike">
              <a:solidFill>
                <a:srgbClr val="000000"/>
              </a:solidFill>
              <a:latin typeface="Arial"/>
            </a:endParaRPr>
          </a:p>
          <a:p>
            <a:r>
              <a:rPr b="1" lang="ru-RU" sz="1800" spc="-1" strike="noStrike">
                <a:solidFill>
                  <a:srgbClr val="3465a4"/>
                </a:solidFill>
                <a:latin typeface="FreeMono"/>
              </a:rPr>
              <a:t>import</a:t>
            </a:r>
            <a:r>
              <a:rPr b="1" lang="ru-RU" sz="1800" spc="-1" strike="noStrike">
                <a:solidFill>
                  <a:srgbClr val="000000"/>
                </a:solidFill>
                <a:latin typeface="FreeMono"/>
              </a:rPr>
              <a:t> "fmt"</a:t>
            </a:r>
            <a:endParaRPr b="0" lang="ru-RU" sz="1800" spc="-1" strike="noStrike">
              <a:solidFill>
                <a:srgbClr val="000000"/>
              </a:solidFill>
              <a:latin typeface="Arial"/>
            </a:endParaRPr>
          </a:p>
          <a:p>
            <a:endParaRPr b="0" lang="ru-RU" sz="1800" spc="-1" strike="noStrike">
              <a:solidFill>
                <a:srgbClr val="000000"/>
              </a:solidFill>
              <a:latin typeface="Arial"/>
            </a:endParaRPr>
          </a:p>
          <a:p>
            <a:r>
              <a:rPr b="1" lang="ru-RU" sz="1800" spc="-1" strike="noStrike">
                <a:solidFill>
                  <a:srgbClr val="3465a4"/>
                </a:solidFill>
                <a:latin typeface="FreeMono"/>
              </a:rPr>
              <a:t>func</a:t>
            </a:r>
            <a:r>
              <a:rPr b="1" lang="ru-RU" sz="1800" spc="-1" strike="noStrike">
                <a:solidFill>
                  <a:srgbClr val="000000"/>
                </a:solidFill>
                <a:latin typeface="FreeMono"/>
              </a:rPr>
              <a:t> </a:t>
            </a:r>
            <a:r>
              <a:rPr b="1" lang="ru-RU" sz="1800" spc="-1" strike="noStrike">
                <a:solidFill>
                  <a:srgbClr val="b47804"/>
                </a:solidFill>
                <a:latin typeface="FreeMono"/>
              </a:rPr>
              <a:t>swap</a:t>
            </a:r>
            <a:r>
              <a:rPr b="1" lang="ru-RU" sz="1800" spc="-1" strike="noStrike">
                <a:solidFill>
                  <a:srgbClr val="000000"/>
                </a:solidFill>
                <a:latin typeface="FreeMono"/>
              </a:rPr>
              <a:t>(x, y string) (string, string) {</a:t>
            </a:r>
            <a:endParaRPr b="0" lang="ru-RU" sz="1800" spc="-1" strike="noStrike">
              <a:solidFill>
                <a:srgbClr val="000000"/>
              </a:solidFill>
              <a:latin typeface="Arial"/>
            </a:endParaRPr>
          </a:p>
          <a:p>
            <a:r>
              <a:rPr b="1" lang="ru-RU" sz="1800" spc="-1" strike="noStrike">
                <a:solidFill>
                  <a:srgbClr val="000000"/>
                </a:solidFill>
                <a:latin typeface="FreeMono"/>
              </a:rPr>
              <a:t>	</a:t>
            </a:r>
            <a:r>
              <a:rPr b="1" lang="ru-RU" sz="1800" spc="-1" strike="noStrike">
                <a:solidFill>
                  <a:srgbClr val="000000"/>
                </a:solidFill>
                <a:latin typeface="FreeMono"/>
              </a:rPr>
              <a:t>return y, x</a:t>
            </a:r>
            <a:endParaRPr b="0" lang="ru-RU" sz="1800" spc="-1" strike="noStrike">
              <a:solidFill>
                <a:srgbClr val="000000"/>
              </a:solidFill>
              <a:latin typeface="Arial"/>
            </a:endParaRPr>
          </a:p>
          <a:p>
            <a:r>
              <a:rPr b="1" lang="ru-RU" sz="1800" spc="-1" strike="noStrike">
                <a:solidFill>
                  <a:srgbClr val="000000"/>
                </a:solidFill>
                <a:latin typeface="FreeMono"/>
              </a:rPr>
              <a:t>}</a:t>
            </a:r>
            <a:endParaRPr b="0" lang="ru-RU" sz="1800" spc="-1" strike="noStrike">
              <a:solidFill>
                <a:srgbClr val="000000"/>
              </a:solidFill>
              <a:latin typeface="Arial"/>
            </a:endParaRPr>
          </a:p>
          <a:p>
            <a:endParaRPr b="0" lang="ru-RU" sz="1800" spc="-1" strike="noStrike">
              <a:solidFill>
                <a:srgbClr val="000000"/>
              </a:solidFill>
              <a:latin typeface="Arial"/>
            </a:endParaRPr>
          </a:p>
          <a:p>
            <a:r>
              <a:rPr b="1" lang="ru-RU" sz="1800" spc="-1" strike="noStrike">
                <a:solidFill>
                  <a:srgbClr val="3465a4"/>
                </a:solidFill>
                <a:latin typeface="FreeMono"/>
              </a:rPr>
              <a:t>func</a:t>
            </a:r>
            <a:r>
              <a:rPr b="1" lang="ru-RU" sz="1800" spc="-1" strike="noStrike">
                <a:solidFill>
                  <a:srgbClr val="000000"/>
                </a:solidFill>
                <a:latin typeface="FreeMono"/>
              </a:rPr>
              <a:t> </a:t>
            </a:r>
            <a:r>
              <a:rPr b="1" lang="ru-RU" sz="1800" spc="-1" strike="noStrike">
                <a:solidFill>
                  <a:srgbClr val="b47804"/>
                </a:solidFill>
                <a:latin typeface="FreeMono"/>
              </a:rPr>
              <a:t>main</a:t>
            </a:r>
            <a:r>
              <a:rPr b="1" lang="ru-RU" sz="1800" spc="-1" strike="noStrike">
                <a:solidFill>
                  <a:srgbClr val="000000"/>
                </a:solidFill>
                <a:latin typeface="FreeMono"/>
              </a:rPr>
              <a:t>() {</a:t>
            </a:r>
            <a:endParaRPr b="0" lang="ru-RU" sz="1800" spc="-1" strike="noStrike">
              <a:solidFill>
                <a:srgbClr val="000000"/>
              </a:solidFill>
              <a:latin typeface="Arial"/>
            </a:endParaRPr>
          </a:p>
          <a:p>
            <a:r>
              <a:rPr b="1" lang="ru-RU" sz="1800" spc="-1" strike="noStrike">
                <a:solidFill>
                  <a:srgbClr val="000000"/>
                </a:solidFill>
                <a:latin typeface="FreeMono"/>
              </a:rPr>
              <a:t>	</a:t>
            </a:r>
            <a:r>
              <a:rPr b="1" lang="ru-RU" sz="1800" spc="-1" strike="noStrike">
                <a:solidFill>
                  <a:srgbClr val="000000"/>
                </a:solidFill>
                <a:latin typeface="FreeMono"/>
              </a:rPr>
              <a:t>a, b := </a:t>
            </a:r>
            <a:r>
              <a:rPr b="1" lang="ru-RU" sz="1800" spc="-1" strike="noStrike">
                <a:solidFill>
                  <a:srgbClr val="b47804"/>
                </a:solidFill>
                <a:latin typeface="FreeMono"/>
              </a:rPr>
              <a:t>swap</a:t>
            </a:r>
            <a:r>
              <a:rPr b="1" lang="ru-RU" sz="1800" spc="-1" strike="noStrike">
                <a:solidFill>
                  <a:srgbClr val="000000"/>
                </a:solidFill>
                <a:latin typeface="FreeMono"/>
              </a:rPr>
              <a:t>("hello", "world")</a:t>
            </a:r>
            <a:endParaRPr b="0" lang="ru-RU" sz="1800" spc="-1" strike="noStrike">
              <a:solidFill>
                <a:srgbClr val="000000"/>
              </a:solidFill>
              <a:latin typeface="Arial"/>
            </a:endParaRPr>
          </a:p>
          <a:p>
            <a:r>
              <a:rPr b="1" lang="ru-RU" sz="1800" spc="-1" strike="noStrike">
                <a:solidFill>
                  <a:srgbClr val="000000"/>
                </a:solidFill>
                <a:latin typeface="FreeMono"/>
              </a:rPr>
              <a:t>	</a:t>
            </a:r>
            <a:r>
              <a:rPr b="1" lang="ru-RU" sz="1800" spc="-1" strike="noStrike">
                <a:solidFill>
                  <a:srgbClr val="000000"/>
                </a:solidFill>
                <a:latin typeface="FreeMono"/>
              </a:rPr>
              <a:t>fmt.Println(a, b)</a:t>
            </a:r>
            <a:endParaRPr b="0" lang="ru-RU" sz="1800" spc="-1" strike="noStrike">
              <a:solidFill>
                <a:srgbClr val="000000"/>
              </a:solidFill>
              <a:latin typeface="Arial"/>
            </a:endParaRPr>
          </a:p>
          <a:p>
            <a:r>
              <a:rPr b="1" lang="ru-RU" sz="1800" spc="-1" strike="noStrike">
                <a:solidFill>
                  <a:srgbClr val="000000"/>
                </a:solidFill>
                <a:latin typeface="FreeMono"/>
              </a:rPr>
              <a:t>}</a:t>
            </a:r>
            <a:endParaRPr b="0" lang="ru-RU" sz="1800" spc="-1" strike="noStrike">
              <a:solidFill>
                <a:srgbClr val="000000"/>
              </a:solidFill>
              <a:latin typeface="Arial"/>
            </a:endParaRPr>
          </a:p>
        </p:txBody>
      </p:sp>
      <p:sp>
        <p:nvSpPr>
          <p:cNvPr id="135" name=""/>
          <p:cNvSpPr txBox="1"/>
          <p:nvPr/>
        </p:nvSpPr>
        <p:spPr>
          <a:xfrm>
            <a:off x="180000" y="5053320"/>
            <a:ext cx="291024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https://go.dev/tour/basics/6</a:t>
            </a:r>
            <a:r>
              <a:rPr b="0" lang="ru-RU" sz="1800" spc="-1" strike="noStrike">
                <a:solidFill>
                  <a:srgbClr val="ffffff"/>
                </a:solidFill>
                <a:latin typeface="Arial"/>
              </a:rPr>
              <a:t> </a:t>
            </a:r>
            <a:endParaRPr b="0" lang="ru-RU" sz="1800" spc="-1" strike="noStrike">
              <a:solidFill>
                <a:srgbClr val="000000"/>
              </a:solidFill>
              <a:latin typeface="Arial"/>
            </a:endParaRPr>
          </a:p>
        </p:txBody>
      </p:sp>
      <p:sp>
        <p:nvSpPr>
          <p:cNvPr id="136" name=""/>
          <p:cNvSpPr txBox="1"/>
          <p:nvPr/>
        </p:nvSpPr>
        <p:spPr>
          <a:xfrm>
            <a:off x="5760000" y="1698120"/>
            <a:ext cx="1980000" cy="302040"/>
          </a:xfrm>
          <a:prstGeom prst="rect">
            <a:avLst/>
          </a:prstGeom>
          <a:noFill/>
          <a:ln w="0">
            <a:noFill/>
          </a:ln>
        </p:spPr>
        <p:txBody>
          <a:bodyPr lIns="90000" rIns="90000" tIns="45000" bIns="45000" anchor="t">
            <a:noAutofit/>
          </a:bodyPr>
          <a:p>
            <a:r>
              <a:rPr b="0" lang="ru-RU" sz="1500" spc="-1" strike="noStrike">
                <a:solidFill>
                  <a:srgbClr val="3465a4"/>
                </a:solidFill>
                <a:latin typeface="Arial"/>
              </a:rPr>
              <a:t>main3124return.go</a:t>
            </a:r>
            <a:endParaRPr b="0" lang="ru-RU"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1466</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2023-11-16T13:50:22Z</dcterms:created>
  <dc:creator/>
  <dc:description/>
  <dc:language>ru-RU</dc:language>
  <cp:lastModifiedBy/>
  <dcterms:modified xsi:type="dcterms:W3CDTF">2023-11-22T15:59:18Z</dcterms:modified>
  <cp:revision>48</cp:revision>
  <dc:subject/>
  <dc:title/>
</cp:coreProperties>
</file>