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Img"/>
          </p:nvPr>
        </p:nvSpPr>
        <p:spPr>
          <a:xfrm>
            <a:off x="519480" y="812160"/>
            <a:ext cx="6520320" cy="4008960"/>
          </a:xfrm>
          <a:prstGeom prst="rect">
            <a:avLst/>
          </a:prstGeom>
          <a:noFill/>
          <a:ln w="0">
            <a:noFill/>
          </a:ln>
        </p:spPr>
        <p:txBody>
          <a:bodyPr lIns="0" rIns="0" tIns="0" bIns="0" anchor="ctr">
            <a:noAutofit/>
          </a:bodyPr>
          <a:p>
            <a:pPr algn="ctr"/>
            <a:r>
              <a:rPr b="0" lang="ru-RU" sz="4670" spc="-1" strike="noStrike">
                <a:solidFill>
                  <a:srgbClr val="000000"/>
                </a:solidFill>
                <a:latin typeface="Noto Sans"/>
              </a:rPr>
              <a:t>Click to move the slide</a:t>
            </a:r>
            <a:endParaRPr b="0" lang="ru-RU" sz="4670" spc="-1" strike="noStrike">
              <a:solidFill>
                <a:srgbClr val="000000"/>
              </a:solidFill>
              <a:latin typeface="Noto Sans"/>
            </a:endParaRPr>
          </a:p>
        </p:txBody>
      </p:sp>
      <p:sp>
        <p:nvSpPr>
          <p:cNvPr id="87" name="PlaceHolder 2"/>
          <p:cNvSpPr>
            <a:spLocks noGrp="1"/>
          </p:cNvSpPr>
          <p:nvPr>
            <p:ph type="body"/>
          </p:nvPr>
        </p:nvSpPr>
        <p:spPr>
          <a:xfrm>
            <a:off x="756000" y="5078160"/>
            <a:ext cx="6047640" cy="4811040"/>
          </a:xfrm>
          <a:prstGeom prst="rect">
            <a:avLst/>
          </a:prstGeom>
          <a:noFill/>
          <a:ln w="0">
            <a:noFill/>
          </a:ln>
        </p:spPr>
        <p:txBody>
          <a:bodyPr lIns="0" rIns="0" tIns="0" bIns="0" anchor="t">
            <a:noAutofit/>
          </a:bodyPr>
          <a:p>
            <a:pPr marL="216000" indent="0">
              <a:buNone/>
            </a:pPr>
            <a:r>
              <a:rPr b="0" lang="ru-RU" sz="2810" spc="-1" strike="noStrike">
                <a:solidFill>
                  <a:srgbClr val="000000"/>
                </a:solidFill>
                <a:latin typeface="Noto Sans"/>
              </a:rPr>
              <a:t>Click to edit the notes format</a:t>
            </a:r>
            <a:endParaRPr b="0" lang="ru-RU" sz="2810" spc="-1" strike="noStrike">
              <a:solidFill>
                <a:srgbClr val="000000"/>
              </a:solidFill>
              <a:latin typeface="Noto Sans"/>
            </a:endParaRPr>
          </a:p>
        </p:txBody>
      </p:sp>
      <p:sp>
        <p:nvSpPr>
          <p:cNvPr id="8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ru-RU" sz="1400" spc="-1" strike="noStrike">
                <a:solidFill>
                  <a:srgbClr val="000000"/>
                </a:solidFill>
                <a:latin typeface="Noto Sans"/>
              </a:rPr>
              <a:t>&lt;header&gt;</a:t>
            </a:r>
            <a:endParaRPr b="0" lang="ru-RU" sz="1400" spc="-1" strike="noStrike">
              <a:solidFill>
                <a:srgbClr val="000000"/>
              </a:solidFill>
              <a:latin typeface="Noto Sans"/>
            </a:endParaRPr>
          </a:p>
        </p:txBody>
      </p:sp>
      <p:sp>
        <p:nvSpPr>
          <p:cNvPr id="89"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indent="0" algn="r">
              <a:buNone/>
              <a:defRPr b="0" lang="ru-RU" sz="1400" spc="-1" strike="noStrike">
                <a:solidFill>
                  <a:srgbClr val="000000"/>
                </a:solidFill>
                <a:latin typeface="Noto Sans"/>
              </a:defRPr>
            </a:lvl1pPr>
          </a:lstStyle>
          <a:p>
            <a:pPr indent="0" algn="r">
              <a:buNone/>
            </a:pPr>
            <a:r>
              <a:rPr b="0" lang="ru-RU" sz="1400" spc="-1" strike="noStrike">
                <a:solidFill>
                  <a:srgbClr val="000000"/>
                </a:solidFill>
                <a:latin typeface="Noto Sans"/>
              </a:rPr>
              <a:t>&lt;date/time&gt;</a:t>
            </a:r>
            <a:endParaRPr b="0" lang="ru-RU" sz="1400" spc="-1" strike="noStrike">
              <a:solidFill>
                <a:srgbClr val="000000"/>
              </a:solidFill>
              <a:latin typeface="Noto Sans"/>
            </a:endParaRPr>
          </a:p>
        </p:txBody>
      </p:sp>
      <p:sp>
        <p:nvSpPr>
          <p:cNvPr id="90"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indent="0">
              <a:buNone/>
              <a:defRPr b="0" lang="ru-RU" sz="1400" spc="-1" strike="noStrike">
                <a:solidFill>
                  <a:srgbClr val="000000"/>
                </a:solidFill>
                <a:latin typeface="Noto Sans"/>
              </a:defRPr>
            </a:lvl1pPr>
          </a:lstStyle>
          <a:p>
            <a:pPr indent="0">
              <a:buNone/>
            </a:pPr>
            <a:r>
              <a:rPr b="0" lang="ru-RU" sz="1400" spc="-1" strike="noStrike">
                <a:solidFill>
                  <a:srgbClr val="000000"/>
                </a:solidFill>
                <a:latin typeface="Noto Sans"/>
              </a:rPr>
              <a:t>&lt;footer&gt;</a:t>
            </a:r>
            <a:endParaRPr b="0" lang="ru-RU" sz="1400" spc="-1" strike="noStrike">
              <a:solidFill>
                <a:srgbClr val="000000"/>
              </a:solidFill>
              <a:latin typeface="Noto Sans"/>
            </a:endParaRPr>
          </a:p>
        </p:txBody>
      </p:sp>
      <p:sp>
        <p:nvSpPr>
          <p:cNvPr id="91"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indent="0" algn="r">
              <a:buNone/>
              <a:defRPr b="0" lang="ru-RU" sz="1400" spc="-1" strike="noStrike">
                <a:solidFill>
                  <a:srgbClr val="000000"/>
                </a:solidFill>
                <a:latin typeface="Noto Sans"/>
              </a:defRPr>
            </a:lvl1pPr>
          </a:lstStyle>
          <a:p>
            <a:pPr indent="0" algn="r">
              <a:buNone/>
            </a:pPr>
            <a:fld id="{D98AB4CB-60CA-4C64-BBAF-5896412815DD}" type="slidenum">
              <a:rPr b="0" lang="ru-RU" sz="1400" spc="-1" strike="noStrike">
                <a:solidFill>
                  <a:srgbClr val="000000"/>
                </a:solidFill>
                <a:latin typeface="Noto Sans"/>
              </a:rPr>
              <a:t>&lt;number&gt;</a:t>
            </a:fld>
            <a:endParaRPr b="0" lang="ru-RU"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216000" y="812520"/>
            <a:ext cx="7127280" cy="4008960"/>
          </a:xfrm>
          <a:prstGeom prst="rect">
            <a:avLst/>
          </a:prstGeom>
          <a:ln w="0">
            <a:noFill/>
          </a:ln>
        </p:spPr>
      </p:sp>
      <p:sp>
        <p:nvSpPr>
          <p:cNvPr id="162" name="PlaceHolder 2"/>
          <p:cNvSpPr>
            <a:spLocks noGrp="1"/>
          </p:cNvSpPr>
          <p:nvPr>
            <p:ph type="body"/>
          </p:nvPr>
        </p:nvSpPr>
        <p:spPr>
          <a:xfrm>
            <a:off x="756000" y="5078520"/>
            <a:ext cx="6047640" cy="934992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Интерфейсы представляют абстракцию поведения других типов. Интерфейсы позволяют определять функции, которые не привязаны к конкретной реализации. То есть интерфейсы определяют некоторый функционал, но не реализуют его.</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Для определения интерфейса применяется ключевое слово interface: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type имя_интерфейса interface{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определения_функций</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Например, простейшее определение интерфейса:</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type vehicle interface{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move()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Данный интерфейс называется vehicle. Допустим, данный интерфейс представляет некоторое транспортное средство. Он определяет функцию move(), которая не принимает никаких параметров и ничего не возвращает.</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При этом важно понимать, что интерфейс - это именно абстракция, а не конкретный тип, как int, sring или структуры. К примеру, мы не можем напрямую создать объект интерфейса:</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var v vehicle = vehicle{}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Интерфейс представляет своего рода контракт, которому должен соответствовать тип данных. Чтобы тип данных соответствовал некоторому интерфейсу, данный тип должен реализовать в виде методов все функции этого интерфейса.</a:t>
            </a:r>
            <a:endParaRPr b="0" lang="ru-RU" sz="20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216000" y="812520"/>
            <a:ext cx="7127280" cy="4008960"/>
          </a:xfrm>
          <a:prstGeom prst="rect">
            <a:avLst/>
          </a:prstGeom>
          <a:ln w="0">
            <a:noFill/>
          </a:ln>
        </p:spPr>
      </p:sp>
      <p:sp>
        <p:nvSpPr>
          <p:cNvPr id="164" name="PlaceHolder 2"/>
          <p:cNvSpPr>
            <a:spLocks noGrp="1"/>
          </p:cNvSpPr>
          <p:nvPr>
            <p:ph type="body"/>
          </p:nvPr>
        </p:nvSpPr>
        <p:spPr>
          <a:xfrm>
            <a:off x="756000" y="5078520"/>
            <a:ext cx="6047640" cy="1501632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Здесь определены две структуры: Car и Aircraft, которые, предположим, представляют, автомобиль и самолет соответственно. Для каждой из структур определен метод move(), который имитирует перемещение транспортного средства. Этот метод move соответствует функции move интерфейса vehicle по типу параметров и типу возвращаемых значений. Поскольку между методом структур и функций в интерфейсе есть соответствие, то подобные структуры неявно реализуют данный интерфейс.</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Go интерфейс реализуется неявно. Нам не надо специально указывать, что структуры применяют определенный интерфейс, как в некоторых других языках программирования. Для реализации типу данных достаточно реализовать методы, которые определяет интерфейс.</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Поскольку структуры Car и Aircraft реализуют интерфейс Vehicle, то мы можем определить переменные данного интерфейса, передав им объекты структур:</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Где нам могут помочь интерфейсы? Интерфейсы позволяют определить какую-то обобщенную реализацию без привязки к конкретному типу. Например, рассмотрим следующую ситуацию:</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Допустим, в данном случае определены две структуры Car и Aircraft, которые представляют автомобиль и самолет. Для каждой из структур определен метод перемещения move(), который условно перемещает транспортное средство. И также определены две функции driveCar() и driveAircraft(), которые принимают соответственно структуры Car и Aircraft и предназначены для вождения этих транспортных средств.</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И отчетливо видно, что обе функции driveCar и driveAircraft фактически идентичны, они выполняют один и те же действия, только для разных типов. И было бы неплохо, если можно было бы определить одну обобщенную функцию для разных типов. Особенно учитывая, что у нас может быть и больше транспортных средств - велосипед, корабль и т.д. И для вождения каждого транспортного средства придется определять свой метод, что не очень удобно. И как раз в этом случае можно воспользоваться интерфейсами:</a:t>
            </a:r>
            <a:endParaRPr b="0" lang="ru-RU"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216000" y="812520"/>
            <a:ext cx="7127280" cy="4008960"/>
          </a:xfrm>
          <a:prstGeom prst="rect">
            <a:avLst/>
          </a:prstGeom>
          <a:ln w="0">
            <a:noFill/>
          </a:ln>
        </p:spPr>
      </p:sp>
      <p:sp>
        <p:nvSpPr>
          <p:cNvPr id="152" name="PlaceHolder 2"/>
          <p:cNvSpPr>
            <a:spLocks noGrp="1"/>
          </p:cNvSpPr>
          <p:nvPr>
            <p:ph type="body"/>
          </p:nvPr>
        </p:nvSpPr>
        <p:spPr>
          <a:xfrm>
            <a:off x="756000" y="5078520"/>
            <a:ext cx="6047640" cy="10780200"/>
          </a:xfrm>
          <a:prstGeom prst="rect">
            <a:avLst/>
          </a:prstGeom>
          <a:noFill/>
          <a:ln w="0">
            <a:noFill/>
          </a:ln>
        </p:spPr>
        <p:txBody>
          <a:bodyPr lIns="0" rIns="0" tIns="0" bIns="0" anchor="t">
            <a:noAutofit/>
          </a:bodyPr>
          <a:p>
            <a:pPr marL="216000" indent="0">
              <a:buNone/>
            </a:pPr>
            <a:r>
              <a:rPr b="0" lang="ru-RU" sz="1000" spc="-1" strike="noStrike">
                <a:solidFill>
                  <a:srgbClr val="000000"/>
                </a:solidFill>
                <a:latin typeface="Arial"/>
              </a:rPr>
              <a:t>Условные выражения представляют операции отношения и логические операции. Они представляют некоторое условие и возвращают значение типа bool: true (если условие истинно) или false (если условие ложно).</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Операции отношения</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Операции отношения позволяют сравнить два значения. В языке Go есть следующие операции отношения:</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Операция "равно". Возвращает true, если оба операнда равны, и false, если они не равны:</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package main</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import "fmt"</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func main() {</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r>
              <a:rPr b="0" lang="ru-RU" sz="1000" spc="-1" strike="noStrike">
                <a:solidFill>
                  <a:srgbClr val="000000"/>
                </a:solidFill>
                <a:latin typeface="Arial"/>
              </a:rPr>
              <a:t>var a int = 8</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r>
              <a:rPr b="0" lang="ru-RU" sz="1000" spc="-1" strike="noStrike">
                <a:solidFill>
                  <a:srgbClr val="000000"/>
                </a:solidFill>
                <a:latin typeface="Arial"/>
              </a:rPr>
              <a:t>var b int = 3</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r>
              <a:rPr b="0" lang="ru-RU" sz="1000" spc="-1" strike="noStrike">
                <a:solidFill>
                  <a:srgbClr val="000000"/>
                </a:solidFill>
                <a:latin typeface="Arial"/>
              </a:rPr>
              <a:t>var c bool = a == b</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r>
              <a:rPr b="0" lang="ru-RU" sz="1000" spc="-1" strike="noStrike">
                <a:solidFill>
                  <a:srgbClr val="000000"/>
                </a:solidFill>
                <a:latin typeface="Arial"/>
              </a:rPr>
              <a:t>fmt.Println(c)      // false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&gt;</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Операция "больше чем". Возвращает true, если первый операнд больше второго, и false, если первый операнд меньше второго или операнды равны:</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a int = 8</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b int = 3</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c bool = a &gt; b   // true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&lt;</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Операция "меньше чем". Возвращает true, если первый операнд меньше второго, и false, если первый операнд больше второго или операнды равны:</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a int = 8</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b int = 3</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c bool = a &lt; b   // false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&lt;=</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Операция "меньше или равно". Возвращает true, если первый операнд меньше или равен второму, и false, если первый операнд больше второго:</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a int = 8</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b int = 3</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c bool = a &lt;= b  // false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&gt;=</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Операция "больше или равно". Возвращает true, если первый операнд больше или равен второму, и false, если первый операнд меньше второго:</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a int = 8</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b int = 3</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c bool = a &gt;= b  // true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Операция "не равно". Возвращает true, если первый операнд не равен второму, и false, если оба операнда равны:</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a int = 8</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b int = 3</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c bool = a != b // true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var d bool = a != 8 // false</a:t>
            </a: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 </a:t>
            </a:r>
            <a:endParaRPr b="0" lang="ru-RU" sz="1000" spc="-1" strike="noStrike">
              <a:solidFill>
                <a:srgbClr val="000000"/>
              </a:solidFill>
              <a:latin typeface="Arial"/>
            </a:endParaRPr>
          </a:p>
          <a:p>
            <a:pPr marL="216000" indent="0">
              <a:buNone/>
            </a:pPr>
            <a:endParaRPr b="0" lang="ru-RU" sz="1000" spc="-1" strike="noStrike">
              <a:solidFill>
                <a:srgbClr val="000000"/>
              </a:solidFill>
              <a:latin typeface="Arial"/>
            </a:endParaRPr>
          </a:p>
          <a:p>
            <a:pPr marL="216000" indent="0">
              <a:buNone/>
            </a:pPr>
            <a:r>
              <a:rPr b="0" lang="ru-RU" sz="1000" spc="-1" strike="noStrike">
                <a:solidFill>
                  <a:srgbClr val="000000"/>
                </a:solidFill>
                <a:latin typeface="Arial"/>
              </a:rPr>
              <a:t>Как правило, операции отношения применяются в условных конструкциях типа if...else, которые мы далее рассмотрим.</a:t>
            </a:r>
            <a:endParaRPr b="0" lang="ru-RU" sz="1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216000" y="812520"/>
            <a:ext cx="7127280" cy="4008960"/>
          </a:xfrm>
          <a:prstGeom prst="rect">
            <a:avLst/>
          </a:prstGeom>
          <a:ln w="0">
            <a:noFill/>
          </a:ln>
        </p:spPr>
      </p:sp>
      <p:sp>
        <p:nvSpPr>
          <p:cNvPr id="15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Несмотря на то, что вполне можно писать программы на Go, используя только встроенные типы, в какой-то момент это станет очень утомительным занятием. Вот пример — программа, которая взаимодействует с фигурами:</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Отслеживание всех переменных мешает нам понять, что делает программа, и наверняка приведет к ошибкам.</a:t>
            </a:r>
            <a:endParaRPr b="0" lang="ru-RU"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216000" y="812520"/>
            <a:ext cx="7127280" cy="4008960"/>
          </a:xfrm>
          <a:prstGeom prst="rect">
            <a:avLst/>
          </a:prstGeom>
          <a:ln w="0">
            <a:noFill/>
          </a:ln>
        </p:spPr>
      </p:sp>
      <p:sp>
        <p:nvSpPr>
          <p:cNvPr id="156" name="PlaceHolder 2"/>
          <p:cNvSpPr>
            <a:spLocks noGrp="1"/>
          </p:cNvSpPr>
          <p:nvPr>
            <p:ph type="body"/>
          </p:nvPr>
        </p:nvSpPr>
        <p:spPr>
          <a:xfrm>
            <a:off x="756000" y="5078520"/>
            <a:ext cx="6047640" cy="167162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Инициализация</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Мы можем создать экземпляр нового типа Circle несколькими способами: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var c Circle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или</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c := Circle{}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Подобно другим типам данных, будет создана локальная переменная типа Circle, чьи поля по умолчанию будут равны нулю (0 для int, 0.0 для float, "" для string, nil для указателей, …). Также, для создания экземпляра можно использовать функцию new.</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c := new(Circle)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Это выделит память для всех полей, присвоит каждому из них нулевое значение и вернет указатель (*Circle). Часто, при создании структуры мы хотим присвоить полям структуры какие-нибудь значения. Существует два способа сделать это. Первый способ:</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c := Circle{x: 0, y: 0, r: 5}</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Второй способ — мы можем опустить имена полей, если мы знаем порядок в котором они определены:</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c := Circle{0, 0, 5}</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Поля</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Получить доступ к полям можно с помощью оператора . (точка):</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fmt.Println(c.x, c.y, c.r)</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c.x = 10</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c.y = 5</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Давайте изменим функцию circleArea так, чтобы она использовала структуруCircle:</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circleArea(c Circle) float64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return math.Pi * c.r * c.r</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функции main у нас будет:</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c := Circle{0, 0, 5}</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fmt.Println(circleArea(c))</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Очень важно помнить о том, что аргументы в Go всегда копируются. Если мы попытаемся изменить любое поле в функции circleArea, оригинальная переменная не изменится. Именно поэтому мы будем писать функции используя указатели:</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circleArea(c *Circle) float64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return math.Pi * c.r * c.r</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И изменим main:</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c := Circle{0, 0, 5}</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fmt.Println(circleArea(&amp;c))</a:t>
            </a:r>
            <a:endParaRPr b="0" lang="ru-RU" sz="20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216000" y="812520"/>
            <a:ext cx="7127280" cy="4008960"/>
          </a:xfrm>
          <a:prstGeom prst="rect">
            <a:avLst/>
          </a:prstGeom>
          <a:ln w="0">
            <a:noFill/>
          </a:ln>
        </p:spPr>
      </p:sp>
      <p:sp>
        <p:nvSpPr>
          <p:cNvPr id="158" name="PlaceHolder 2"/>
          <p:cNvSpPr>
            <a:spLocks noGrp="1"/>
          </p:cNvSpPr>
          <p:nvPr>
            <p:ph type="body"/>
          </p:nvPr>
        </p:nvSpPr>
        <p:spPr>
          <a:xfrm>
            <a:off x="756000" y="5078520"/>
            <a:ext cx="6047640" cy="96332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метод — функцию особого типа:</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(c *Circle) area() float64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return math.Pi * c.r * c.r</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Между ключевым словом func и именем функции мы добавили «получателя». Получатель похож на параметр — у него есть имя и тип, но объявление функции таким способом позволяет нам вызывать функцию с помощью оператора .:</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fmt.Println(c.area())</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Это гораздо проще прочесть, нам не нужно использовать оператор &amp; (Go автоматически предоставляет доступ к указателю на Circle для этого метода), и поскольку эта функция может быть использована только для Circle мы можем назвать её просто area.</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Давайте сделаем то же самое с прямоугольником:</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type Rectangle struct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x1, y1, x2, y2 float64</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(r *Rectangle) area() float64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l := distance(r.x1, r.y1, r.x1, r.y2)</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w := distance(r.x1, r.y1, r.x2, r.y1)</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return l * w</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В main будет написано:</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r := Rectangle{0, 0, 10, 10}</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fmt.Println(r.area())</a:t>
            </a:r>
            <a:endParaRPr b="0" lang="ru-RU" sz="2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216000" y="812520"/>
            <a:ext cx="7127280" cy="4008960"/>
          </a:xfrm>
          <a:prstGeom prst="rect">
            <a:avLst/>
          </a:prstGeom>
          <a:ln w="0">
            <a:noFill/>
          </a:ln>
        </p:spPr>
      </p:sp>
      <p:sp>
        <p:nvSpPr>
          <p:cNvPr id="160" name="PlaceHolder 2"/>
          <p:cNvSpPr>
            <a:spLocks noGrp="1"/>
          </p:cNvSpPr>
          <p:nvPr>
            <p:ph type="body"/>
          </p:nvPr>
        </p:nvSpPr>
        <p:spPr>
          <a:xfrm>
            <a:off x="756000" y="5078520"/>
            <a:ext cx="6047640" cy="15299640"/>
          </a:xfrm>
          <a:prstGeom prst="rect">
            <a:avLst/>
          </a:prstGeom>
          <a:noFill/>
          <a:ln w="0">
            <a:noFill/>
          </a:ln>
        </p:spPr>
        <p:txBody>
          <a:bodyPr lIns="0" rIns="0" tIns="0" bIns="0" anchor="t">
            <a:noAutofit/>
          </a:bodyPr>
          <a:p>
            <a:pPr marL="216000" indent="0">
              <a:buNone/>
            </a:pPr>
            <a:r>
              <a:rPr b="0" lang="ru-RU" sz="2000" spc="-1" strike="noStrike">
                <a:solidFill>
                  <a:srgbClr val="000000"/>
                </a:solidFill>
                <a:latin typeface="Arial"/>
              </a:rPr>
              <a:t>Обычно, поля структур представляют отношения принадлежности (включения). Например, у Circle (круга) есть radius (радиус). Предположим, у нас есть структура Person (личность):</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type Person struct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Name string</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func (p *Person) Talk()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fmt.Println("Hi, my name is", p.Name)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И если мы хотим создать новую структуру Android, то можем сделать так:</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type Android struct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Person Person</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Model string</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Это будет работать, но мы можем захотеть создать другое отношение. Сейчас у андроида «есть» личность, можем ли мы описать отношение андроид «является» личностью? Go поддерживает подобные отношения с помощью встраиваемых типов, также называемых анонимными полями. Выглядят они так:</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type Android struct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Person</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Model string</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Мы использовали тип (Person) и не написали его имя. Объявленная таким способом структура доступна через имя типа:</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 := new(Android)</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a.Person.Talk()</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Но мы также можем вызвать любой метод Person прямо из Android:</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 := new(Android)</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a.Talk()</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Это отношение работает достаточно интуитивно: личности могут говорить, андроид это личность, значит андроид может говорить.</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Также мы можем при создании инициализировать нужные переменные:</a:t>
            </a:r>
            <a:endParaRPr b="0" lang="ru-RU" sz="2000" spc="-1" strike="noStrike">
              <a:solidFill>
                <a:srgbClr val="000000"/>
              </a:solidFill>
              <a:latin typeface="Arial"/>
            </a:endParaRPr>
          </a:p>
          <a:p>
            <a:pPr marL="216000" indent="0">
              <a:buNone/>
            </a:pP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var a = Android{</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Model: "model",</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Person: Person {</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	</a:t>
            </a:r>
            <a:r>
              <a:rPr b="0" lang="ru-RU" sz="2000" spc="-1" strike="noStrike">
                <a:solidFill>
                  <a:srgbClr val="000000"/>
                </a:solidFill>
                <a:latin typeface="Arial"/>
              </a:rPr>
              <a:t>Name: "name",</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	</a:t>
            </a:r>
            <a:r>
              <a:rPr b="0" lang="ru-RU" sz="2000" spc="-1" strike="noStrike">
                <a:solidFill>
                  <a:srgbClr val="000000"/>
                </a:solidFill>
                <a:latin typeface="Arial"/>
              </a:rPr>
              <a:t>},</a:t>
            </a:r>
            <a:endParaRPr b="0" lang="ru-RU" sz="2000" spc="-1" strike="noStrike">
              <a:solidFill>
                <a:srgbClr val="000000"/>
              </a:solidFill>
              <a:latin typeface="Arial"/>
            </a:endParaRPr>
          </a:p>
          <a:p>
            <a:pPr marL="216000" indent="0">
              <a:buNone/>
            </a:pPr>
            <a:r>
              <a:rPr b="0" lang="ru-RU" sz="2000" spc="-1" strike="noStrike">
                <a:solidFill>
                  <a:srgbClr val="000000"/>
                </a:solidFill>
                <a:latin typeface="Arial"/>
              </a:rPr>
              <a:t>}</a:t>
            </a:r>
            <a:endParaRPr b="0" lang="ru-RU"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9794AC9E-267C-4700-A90F-4A5E13B4090D}" type="slidenum">
              <a:t>&lt;#&gt;</a:t>
            </a:fld>
          </a:p>
        </p:txBody>
      </p:sp>
      <p:sp>
        <p:nvSpPr>
          <p:cNvPr id="4" name="PlaceHolder 3"/>
          <p:cNvSpPr>
            <a:spLocks noGrp="1"/>
          </p:cNvSpPr>
          <p:nvPr>
            <p:ph type="dt" idx="1"/>
          </p:nvPr>
        </p:nvSpPr>
        <p:spPr/>
        <p:txBody>
          <a:bodyPr/>
          <a:p>
            <a:r>
              <a:rPr lang="ru-RU"/>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29" name="PlaceHolder 2"/>
          <p:cNvSpPr>
            <a:spLocks noGrp="1"/>
          </p:cNvSpPr>
          <p:nvPr>
            <p:ph/>
          </p:nvPr>
        </p:nvSpPr>
        <p:spPr>
          <a:xfrm>
            <a:off x="1440000" y="162000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0" name="PlaceHolder 3"/>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E34B301-11F7-4C82-A862-78B5F098D123}" type="slidenum">
              <a:t>&lt;#&gt;</a:t>
            </a:fld>
          </a:p>
        </p:txBody>
      </p:sp>
      <p:sp>
        <p:nvSpPr>
          <p:cNvPr id="7" name="PlaceHolder 6"/>
          <p:cNvSpPr>
            <a:spLocks noGrp="1"/>
          </p:cNvSpPr>
          <p:nvPr>
            <p:ph type="dt" idx="1"/>
          </p:nvPr>
        </p:nvSpPr>
        <p:spPr/>
        <p:txBody>
          <a:bodyPr/>
          <a:p>
            <a:r>
              <a:rPr lang="ru-RU"/>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2"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3"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4"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5" name="PlaceHolder 5"/>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D7BF4D4A-1D17-4531-8804-58CEAD16BC09}" type="slidenum">
              <a:t>&lt;#&gt;</a:t>
            </a:fld>
          </a:p>
        </p:txBody>
      </p:sp>
      <p:sp>
        <p:nvSpPr>
          <p:cNvPr id="9" name="PlaceHolder 8"/>
          <p:cNvSpPr>
            <a:spLocks noGrp="1"/>
          </p:cNvSpPr>
          <p:nvPr>
            <p:ph type="dt" idx="1"/>
          </p:nvPr>
        </p:nvSpPr>
        <p:spPr/>
        <p:txBody>
          <a:bodyPr/>
          <a:p>
            <a:r>
              <a:rPr lang="ru-RU"/>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7" name="PlaceHolder 2"/>
          <p:cNvSpPr>
            <a:spLocks noGrp="1"/>
          </p:cNvSpPr>
          <p:nvPr>
            <p:ph/>
          </p:nvPr>
        </p:nvSpPr>
        <p:spPr>
          <a:xfrm>
            <a:off x="14400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8" name="PlaceHolder 3"/>
          <p:cNvSpPr>
            <a:spLocks noGrp="1"/>
          </p:cNvSpPr>
          <p:nvPr>
            <p:ph/>
          </p:nvPr>
        </p:nvSpPr>
        <p:spPr>
          <a:xfrm>
            <a:off x="43002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9" name="PlaceHolder 4"/>
          <p:cNvSpPr>
            <a:spLocks noGrp="1"/>
          </p:cNvSpPr>
          <p:nvPr>
            <p:ph/>
          </p:nvPr>
        </p:nvSpPr>
        <p:spPr>
          <a:xfrm>
            <a:off x="716076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0" name="PlaceHolder 5"/>
          <p:cNvSpPr>
            <a:spLocks noGrp="1"/>
          </p:cNvSpPr>
          <p:nvPr>
            <p:ph/>
          </p:nvPr>
        </p:nvSpPr>
        <p:spPr>
          <a:xfrm>
            <a:off x="14400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1" name="PlaceHolder 6"/>
          <p:cNvSpPr>
            <a:spLocks noGrp="1"/>
          </p:cNvSpPr>
          <p:nvPr>
            <p:ph/>
          </p:nvPr>
        </p:nvSpPr>
        <p:spPr>
          <a:xfrm>
            <a:off x="43002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2" name="PlaceHolder 7"/>
          <p:cNvSpPr>
            <a:spLocks noGrp="1"/>
          </p:cNvSpPr>
          <p:nvPr>
            <p:ph/>
          </p:nvPr>
        </p:nvSpPr>
        <p:spPr>
          <a:xfrm>
            <a:off x="716076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C18290D-3D62-410F-A0BD-86106D728DC3}" type="slidenum">
              <a:t>&lt;#&gt;</a:t>
            </a:fld>
          </a:p>
        </p:txBody>
      </p:sp>
      <p:sp>
        <p:nvSpPr>
          <p:cNvPr id="11" name="PlaceHolder 10"/>
          <p:cNvSpPr>
            <a:spLocks noGrp="1"/>
          </p:cNvSpPr>
          <p:nvPr>
            <p:ph type="dt" idx="1"/>
          </p:nvPr>
        </p:nvSpPr>
        <p:spPr/>
        <p:txBody>
          <a:bodyPr/>
          <a:p>
            <a:r>
              <a:rPr lang="ru-RU"/>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8ED4AC8-0A9B-4F5D-BCA9-4D590E3BE74A}" type="slidenum">
              <a:t>&lt;#&gt;</a:t>
            </a:fld>
          </a:p>
        </p:txBody>
      </p:sp>
      <p:sp>
        <p:nvSpPr>
          <p:cNvPr id="4" name="PlaceHolder 3"/>
          <p:cNvSpPr>
            <a:spLocks noGrp="1"/>
          </p:cNvSpPr>
          <p:nvPr>
            <p:ph type="dt" idx="4"/>
          </p:nvPr>
        </p:nvSpPr>
        <p:spPr/>
        <p:txBody>
          <a:bodyPr/>
          <a:p>
            <a:r>
              <a:rPr lang="ru-RU"/>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51" name="PlaceHolder 2"/>
          <p:cNvSpPr>
            <a:spLocks noGrp="1"/>
          </p:cNvSpPr>
          <p:nvPr>
            <p:ph type="subTitle"/>
          </p:nvPr>
        </p:nvSpPr>
        <p:spPr>
          <a:xfrm>
            <a:off x="1440000" y="1620000"/>
            <a:ext cx="8460000" cy="324000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CA9CE25-7E8C-40B9-8EAE-5A65FFC1C5A4}" type="slidenum">
              <a:t>&lt;#&gt;</a:t>
            </a:fld>
          </a:p>
        </p:txBody>
      </p:sp>
      <p:sp>
        <p:nvSpPr>
          <p:cNvPr id="6" name="PlaceHolder 5"/>
          <p:cNvSpPr>
            <a:spLocks noGrp="1"/>
          </p:cNvSpPr>
          <p:nvPr>
            <p:ph type="dt" idx="4"/>
          </p:nvPr>
        </p:nvSpPr>
        <p:spPr/>
        <p:txBody>
          <a:bodyPr/>
          <a:p>
            <a:r>
              <a:rPr lang="ru-RU"/>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53"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1E596E3-4D90-4B5F-9BDB-D20DD9E9FE95}" type="slidenum">
              <a:t>&lt;#&gt;</a:t>
            </a:fld>
          </a:p>
        </p:txBody>
      </p:sp>
      <p:sp>
        <p:nvSpPr>
          <p:cNvPr id="6" name="PlaceHolder 5"/>
          <p:cNvSpPr>
            <a:spLocks noGrp="1"/>
          </p:cNvSpPr>
          <p:nvPr>
            <p:ph type="dt" idx="4"/>
          </p:nvPr>
        </p:nvSpPr>
        <p:spPr/>
        <p:txBody>
          <a:bodyPr/>
          <a:p>
            <a:r>
              <a:rPr lang="ru-RU"/>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55"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6"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E431C1C-0166-46BA-8D6D-7BE15FCCDBF0}" type="slidenum">
              <a:t>&lt;#&gt;</a:t>
            </a:fld>
          </a:p>
        </p:txBody>
      </p:sp>
      <p:sp>
        <p:nvSpPr>
          <p:cNvPr id="7" name="PlaceHolder 6"/>
          <p:cNvSpPr>
            <a:spLocks noGrp="1"/>
          </p:cNvSpPr>
          <p:nvPr>
            <p:ph type="dt" idx="4"/>
          </p:nvPr>
        </p:nvSpPr>
        <p:spPr/>
        <p:txBody>
          <a:bodyPr/>
          <a:p>
            <a:r>
              <a:rPr lang="ru-RU"/>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0EA7D93-1ED2-40BF-AFF6-D4EA0B1A1015}" type="slidenum">
              <a:t>&lt;#&gt;</a:t>
            </a:fld>
          </a:p>
        </p:txBody>
      </p:sp>
      <p:sp>
        <p:nvSpPr>
          <p:cNvPr id="5" name="PlaceHolder 4"/>
          <p:cNvSpPr>
            <a:spLocks noGrp="1"/>
          </p:cNvSpPr>
          <p:nvPr>
            <p:ph type="dt" idx="4"/>
          </p:nvPr>
        </p:nvSpPr>
        <p:spPr/>
        <p:txBody>
          <a:bodyPr/>
          <a:p>
            <a:r>
              <a:rPr lang="ru-RU"/>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440000" y="406080"/>
            <a:ext cx="8460000" cy="43884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2BA5618-051D-4F64-A282-EA6ED731767C}" type="slidenum">
              <a:t>&lt;#&gt;</a:t>
            </a:fld>
          </a:p>
        </p:txBody>
      </p:sp>
      <p:sp>
        <p:nvSpPr>
          <p:cNvPr id="5" name="PlaceHolder 4"/>
          <p:cNvSpPr>
            <a:spLocks noGrp="1"/>
          </p:cNvSpPr>
          <p:nvPr>
            <p:ph type="dt" idx="4"/>
          </p:nvPr>
        </p:nvSpPr>
        <p:spPr/>
        <p:txBody>
          <a:bodyPr/>
          <a:p>
            <a:r>
              <a:rPr lang="ru-RU"/>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60"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1"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2"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F94587D-704C-4470-9343-38D802C1D66A}"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8" name="PlaceHolder 2"/>
          <p:cNvSpPr>
            <a:spLocks noGrp="1"/>
          </p:cNvSpPr>
          <p:nvPr>
            <p:ph type="subTitle"/>
          </p:nvPr>
        </p:nvSpPr>
        <p:spPr>
          <a:xfrm>
            <a:off x="1440000" y="1620000"/>
            <a:ext cx="8460000" cy="324000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C673CF7-527D-4DDD-BEE9-E595EC7F31B8}" type="slidenum">
              <a:t>&lt;#&gt;</a:t>
            </a:fld>
          </a:p>
        </p:txBody>
      </p:sp>
      <p:sp>
        <p:nvSpPr>
          <p:cNvPr id="6" name="PlaceHolder 5"/>
          <p:cNvSpPr>
            <a:spLocks noGrp="1"/>
          </p:cNvSpPr>
          <p:nvPr>
            <p:ph type="dt" idx="1"/>
          </p:nvPr>
        </p:nvSpPr>
        <p:spPr/>
        <p:txBody>
          <a:bodyPr/>
          <a:p>
            <a:r>
              <a:rPr lang="ru-RU"/>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64"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5"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6" name="PlaceHolder 4"/>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94A7473-0A34-415B-B222-C5C3C2EF110A}"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68"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9"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0" name="PlaceHolder 4"/>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93BFFA9-6601-4830-93D2-963840AB5C4F}" type="slidenum">
              <a:t>&lt;#&gt;</a:t>
            </a:fld>
          </a:p>
        </p:txBody>
      </p:sp>
      <p:sp>
        <p:nvSpPr>
          <p:cNvPr id="8" name="PlaceHolder 7"/>
          <p:cNvSpPr>
            <a:spLocks noGrp="1"/>
          </p:cNvSpPr>
          <p:nvPr>
            <p:ph type="dt" idx="4"/>
          </p:nvPr>
        </p:nvSpPr>
        <p:spPr/>
        <p:txBody>
          <a:bodyPr/>
          <a:p>
            <a:r>
              <a:rPr lang="ru-RU"/>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72" name="PlaceHolder 2"/>
          <p:cNvSpPr>
            <a:spLocks noGrp="1"/>
          </p:cNvSpPr>
          <p:nvPr>
            <p:ph/>
          </p:nvPr>
        </p:nvSpPr>
        <p:spPr>
          <a:xfrm>
            <a:off x="1440000" y="162000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3" name="PlaceHolder 3"/>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8E2A897-4DD2-496E-872E-12622C912E72}" type="slidenum">
              <a:t>&lt;#&gt;</a:t>
            </a:fld>
          </a:p>
        </p:txBody>
      </p:sp>
      <p:sp>
        <p:nvSpPr>
          <p:cNvPr id="7" name="PlaceHolder 6"/>
          <p:cNvSpPr>
            <a:spLocks noGrp="1"/>
          </p:cNvSpPr>
          <p:nvPr>
            <p:ph type="dt" idx="4"/>
          </p:nvPr>
        </p:nvSpPr>
        <p:spPr/>
        <p:txBody>
          <a:bodyPr/>
          <a:p>
            <a:r>
              <a:rPr lang="ru-RU"/>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75"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6"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7"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8" name="PlaceHolder 5"/>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852D8B15-C81F-453B-979C-D1EF75ACFF46}" type="slidenum">
              <a:t>&lt;#&gt;</a:t>
            </a:fld>
          </a:p>
        </p:txBody>
      </p:sp>
      <p:sp>
        <p:nvSpPr>
          <p:cNvPr id="9" name="PlaceHolder 8"/>
          <p:cNvSpPr>
            <a:spLocks noGrp="1"/>
          </p:cNvSpPr>
          <p:nvPr>
            <p:ph type="dt" idx="4"/>
          </p:nvPr>
        </p:nvSpPr>
        <p:spPr/>
        <p:txBody>
          <a:bodyPr/>
          <a:p>
            <a:r>
              <a:rPr lang="ru-RU"/>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80" name="PlaceHolder 2"/>
          <p:cNvSpPr>
            <a:spLocks noGrp="1"/>
          </p:cNvSpPr>
          <p:nvPr>
            <p:ph/>
          </p:nvPr>
        </p:nvSpPr>
        <p:spPr>
          <a:xfrm>
            <a:off x="14400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1" name="PlaceHolder 3"/>
          <p:cNvSpPr>
            <a:spLocks noGrp="1"/>
          </p:cNvSpPr>
          <p:nvPr>
            <p:ph/>
          </p:nvPr>
        </p:nvSpPr>
        <p:spPr>
          <a:xfrm>
            <a:off x="430020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2" name="PlaceHolder 4"/>
          <p:cNvSpPr>
            <a:spLocks noGrp="1"/>
          </p:cNvSpPr>
          <p:nvPr>
            <p:ph/>
          </p:nvPr>
        </p:nvSpPr>
        <p:spPr>
          <a:xfrm>
            <a:off x="7160760" y="162000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3" name="PlaceHolder 5"/>
          <p:cNvSpPr>
            <a:spLocks noGrp="1"/>
          </p:cNvSpPr>
          <p:nvPr>
            <p:ph/>
          </p:nvPr>
        </p:nvSpPr>
        <p:spPr>
          <a:xfrm>
            <a:off x="14400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4" name="PlaceHolder 6"/>
          <p:cNvSpPr>
            <a:spLocks noGrp="1"/>
          </p:cNvSpPr>
          <p:nvPr>
            <p:ph/>
          </p:nvPr>
        </p:nvSpPr>
        <p:spPr>
          <a:xfrm>
            <a:off x="430020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5" name="PlaceHolder 7"/>
          <p:cNvSpPr>
            <a:spLocks noGrp="1"/>
          </p:cNvSpPr>
          <p:nvPr>
            <p:ph/>
          </p:nvPr>
        </p:nvSpPr>
        <p:spPr>
          <a:xfrm>
            <a:off x="7160760" y="3312360"/>
            <a:ext cx="272376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3413267A-AC97-4991-90B6-8734213C5818}" type="slidenum">
              <a:t>&lt;#&gt;</a:t>
            </a:fld>
          </a:p>
        </p:txBody>
      </p:sp>
      <p:sp>
        <p:nvSpPr>
          <p:cNvPr id="11" name="PlaceHolder 10"/>
          <p:cNvSpPr>
            <a:spLocks noGrp="1"/>
          </p:cNvSpPr>
          <p:nvPr>
            <p:ph type="dt" idx="4"/>
          </p:nvPr>
        </p:nvSpPr>
        <p:spPr/>
        <p:txBody>
          <a:bodyPr/>
          <a:p>
            <a:r>
              <a:rPr lang="ru-R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10"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A67792B-4F3C-486D-B30E-C240826BE2C0}" type="slidenum">
              <a:t>&lt;#&gt;</a:t>
            </a:fld>
          </a:p>
        </p:txBody>
      </p:sp>
      <p:sp>
        <p:nvSpPr>
          <p:cNvPr id="6" name="PlaceHolder 5"/>
          <p:cNvSpPr>
            <a:spLocks noGrp="1"/>
          </p:cNvSpPr>
          <p:nvPr>
            <p:ph type="dt" idx="1"/>
          </p:nvPr>
        </p:nvSpPr>
        <p:spPr/>
        <p:txBody>
          <a:bodyPr/>
          <a:p>
            <a:r>
              <a:rPr lang="ru-R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12"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3"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AE094B7-AE86-466D-A3B5-6DF512997B1E}" type="slidenum">
              <a:t>&lt;#&gt;</a:t>
            </a:fld>
          </a:p>
        </p:txBody>
      </p:sp>
      <p:sp>
        <p:nvSpPr>
          <p:cNvPr id="7" name="PlaceHolder 6"/>
          <p:cNvSpPr>
            <a:spLocks noGrp="1"/>
          </p:cNvSpPr>
          <p:nvPr>
            <p:ph type="dt" idx="1"/>
          </p:nvPr>
        </p:nvSpPr>
        <p:spPr/>
        <p:txBody>
          <a:bodyPr/>
          <a:p>
            <a:r>
              <a:rPr lang="ru-R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C683BDA-85CB-40EA-9060-947E89E3CD3F}" type="slidenum">
              <a:t>&lt;#&gt;</a:t>
            </a:fld>
          </a:p>
        </p:txBody>
      </p:sp>
      <p:sp>
        <p:nvSpPr>
          <p:cNvPr id="5" name="PlaceHolder 4"/>
          <p:cNvSpPr>
            <a:spLocks noGrp="1"/>
          </p:cNvSpPr>
          <p:nvPr>
            <p:ph type="dt" idx="1"/>
          </p:nvPr>
        </p:nvSpPr>
        <p:spPr/>
        <p:txBody>
          <a:bodyPr/>
          <a:p>
            <a:r>
              <a:rPr lang="ru-R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440000" y="406080"/>
            <a:ext cx="8460000" cy="43884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5141F0E-C3AF-4031-9A8C-59A2FA01CC0F}" type="slidenum">
              <a:t>&lt;#&gt;</a:t>
            </a:fld>
          </a:p>
        </p:txBody>
      </p:sp>
      <p:sp>
        <p:nvSpPr>
          <p:cNvPr id="5" name="PlaceHolder 4"/>
          <p:cNvSpPr>
            <a:spLocks noGrp="1"/>
          </p:cNvSpPr>
          <p:nvPr>
            <p:ph type="dt" idx="1"/>
          </p:nvPr>
        </p:nvSpPr>
        <p:spPr/>
        <p:txBody>
          <a:bodyPr/>
          <a:p>
            <a:r>
              <a:rPr lang="ru-R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17"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8" name="PlaceHolder 3"/>
          <p:cNvSpPr>
            <a:spLocks noGrp="1"/>
          </p:cNvSpPr>
          <p:nvPr>
            <p:ph/>
          </p:nvPr>
        </p:nvSpPr>
        <p:spPr>
          <a:xfrm>
            <a:off x="577476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9" name="PlaceHolder 4"/>
          <p:cNvSpPr>
            <a:spLocks noGrp="1"/>
          </p:cNvSpPr>
          <p:nvPr>
            <p:ph/>
          </p:nvPr>
        </p:nvSpPr>
        <p:spPr>
          <a:xfrm>
            <a:off x="144000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DDBF898-DD82-4898-938B-B7024B77E674}" type="slidenum">
              <a:t>&lt;#&gt;</a:t>
            </a:fld>
          </a:p>
        </p:txBody>
      </p:sp>
      <p:sp>
        <p:nvSpPr>
          <p:cNvPr id="8" name="PlaceHolder 7"/>
          <p:cNvSpPr>
            <a:spLocks noGrp="1"/>
          </p:cNvSpPr>
          <p:nvPr>
            <p:ph type="dt" idx="1"/>
          </p:nvPr>
        </p:nvSpPr>
        <p:spPr/>
        <p:txBody>
          <a:bodyPr/>
          <a:p>
            <a:r>
              <a:rPr lang="ru-R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21" name="PlaceHolder 2"/>
          <p:cNvSpPr>
            <a:spLocks noGrp="1"/>
          </p:cNvSpPr>
          <p:nvPr>
            <p:ph/>
          </p:nvPr>
        </p:nvSpPr>
        <p:spPr>
          <a:xfrm>
            <a:off x="1440000" y="1620000"/>
            <a:ext cx="4128120" cy="324000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2"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3" name="PlaceHolder 4"/>
          <p:cNvSpPr>
            <a:spLocks noGrp="1"/>
          </p:cNvSpPr>
          <p:nvPr>
            <p:ph/>
          </p:nvPr>
        </p:nvSpPr>
        <p:spPr>
          <a:xfrm>
            <a:off x="5774760" y="331236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8232CA6-5C86-470B-AD19-A69348D38459}" type="slidenum">
              <a:t>&lt;#&gt;</a:t>
            </a:fld>
          </a:p>
        </p:txBody>
      </p:sp>
      <p:sp>
        <p:nvSpPr>
          <p:cNvPr id="8" name="PlaceHolder 7"/>
          <p:cNvSpPr>
            <a:spLocks noGrp="1"/>
          </p:cNvSpPr>
          <p:nvPr>
            <p:ph type="dt" idx="1"/>
          </p:nvPr>
        </p:nvSpPr>
        <p:spPr/>
        <p:txBody>
          <a:bodyPr/>
          <a:p>
            <a:r>
              <a:rPr lang="ru-R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endParaRPr b="0" lang="ru-RU" sz="4400" spc="-1" strike="noStrike">
              <a:solidFill>
                <a:srgbClr val="000000"/>
              </a:solidFill>
              <a:latin typeface="Arial"/>
            </a:endParaRPr>
          </a:p>
        </p:txBody>
      </p:sp>
      <p:sp>
        <p:nvSpPr>
          <p:cNvPr id="25" name="PlaceHolder 2"/>
          <p:cNvSpPr>
            <a:spLocks noGrp="1"/>
          </p:cNvSpPr>
          <p:nvPr>
            <p:ph/>
          </p:nvPr>
        </p:nvSpPr>
        <p:spPr>
          <a:xfrm>
            <a:off x="144000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6" name="PlaceHolder 3"/>
          <p:cNvSpPr>
            <a:spLocks noGrp="1"/>
          </p:cNvSpPr>
          <p:nvPr>
            <p:ph/>
          </p:nvPr>
        </p:nvSpPr>
        <p:spPr>
          <a:xfrm>
            <a:off x="5774760" y="1620000"/>
            <a:ext cx="412812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7" name="PlaceHolder 4"/>
          <p:cNvSpPr>
            <a:spLocks noGrp="1"/>
          </p:cNvSpPr>
          <p:nvPr>
            <p:ph/>
          </p:nvPr>
        </p:nvSpPr>
        <p:spPr>
          <a:xfrm>
            <a:off x="1440000" y="3312360"/>
            <a:ext cx="8460000" cy="1545120"/>
          </a:xfrm>
          <a:prstGeom prst="rect">
            <a:avLst/>
          </a:prstGeom>
          <a:solidFill>
            <a:srgbClr val="ffffff"/>
          </a:solid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C77069E-A772-49DF-9BD4-E59423E6E42E}" type="slidenum">
              <a:t>&lt;#&gt;</a:t>
            </a:fld>
          </a:p>
        </p:txBody>
      </p:sp>
      <p:sp>
        <p:nvSpPr>
          <p:cNvPr id="8" name="PlaceHolder 7"/>
          <p:cNvSpPr>
            <a:spLocks noGrp="1"/>
          </p:cNvSpPr>
          <p:nvPr>
            <p:ph type="dt" idx="1"/>
          </p:nvPr>
        </p:nvSpPr>
        <p:spPr/>
        <p:txBody>
          <a:bodyPr/>
          <a:p>
            <a:r>
              <a:rPr lang="ru-R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9bbc"/>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Click to edit the title text format</a:t>
            </a:r>
            <a:endParaRPr b="0" lang="ru-RU" sz="4400" spc="-1" strike="noStrike">
              <a:solidFill>
                <a:srgbClr val="000000"/>
              </a:solidFill>
              <a:latin typeface="Arial"/>
            </a:endParaRPr>
          </a:p>
        </p:txBody>
      </p:sp>
      <p:sp>
        <p:nvSpPr>
          <p:cNvPr id="1" name="PlaceHolder 2"/>
          <p:cNvSpPr>
            <a:spLocks noGrp="1"/>
          </p:cNvSpPr>
          <p:nvPr>
            <p:ph type="body"/>
          </p:nvPr>
        </p:nvSpPr>
        <p:spPr>
          <a:xfrm>
            <a:off x="1440000" y="1620000"/>
            <a:ext cx="8460000" cy="3240000"/>
          </a:xfrm>
          <a:prstGeom prst="rect">
            <a:avLst/>
          </a:prstGeom>
          <a:solidFill>
            <a:srgbClr val="ffffff"/>
          </a:solid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solidFill>
                  <a:srgbClr val="000000"/>
                </a:solidFill>
                <a:latin typeface="Arial"/>
              </a:rPr>
              <a:t>Click to edit the outline text format</a:t>
            </a:r>
            <a:endParaRPr b="0" lang="ru-R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2800" spc="-1" strike="noStrike">
                <a:solidFill>
                  <a:srgbClr val="000000"/>
                </a:solidFill>
                <a:latin typeface="Arial"/>
              </a:rPr>
              <a:t>Second Outline Level</a:t>
            </a:r>
            <a:endParaRPr b="0" lang="ru-R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2400" spc="-1" strike="noStrike">
                <a:solidFill>
                  <a:srgbClr val="000000"/>
                </a:solidFill>
                <a:latin typeface="Arial"/>
              </a:rPr>
              <a:t>Third Outline Level</a:t>
            </a:r>
            <a:endParaRPr b="0" lang="ru-R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2000" spc="-1" strike="noStrike">
                <a:solidFill>
                  <a:srgbClr val="000000"/>
                </a:solidFill>
                <a:latin typeface="Arial"/>
              </a:rPr>
              <a:t>Fourth Outline Level</a:t>
            </a:r>
            <a:endParaRPr b="0" lang="ru-R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Arial"/>
              </a:rPr>
              <a:t>Fifth Outline Level</a:t>
            </a:r>
            <a:endParaRPr b="0" lang="ru-R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Arial"/>
              </a:rPr>
              <a:t>Sixth Outline Level</a:t>
            </a:r>
            <a:endParaRPr b="0" lang="ru-R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Arial"/>
              </a:rPr>
              <a:t>Seventh Outline Level</a:t>
            </a:r>
            <a:endParaRPr b="0" lang="ru-RU"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&lt;date/time&gt;</a:t>
            </a:r>
            <a:endParaRPr b="0" lang="ru-RU"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ru-RU" sz="1400" spc="-1" strike="noStrike">
                <a:solidFill>
                  <a:srgbClr val="000000"/>
                </a:solidFill>
                <a:latin typeface="Times New Roman"/>
              </a:defRPr>
            </a:lvl1pPr>
          </a:lstStyle>
          <a:p>
            <a:pPr indent="0" algn="ctr">
              <a:buNone/>
            </a:pPr>
            <a:r>
              <a:rPr b="0" lang="ru-RU" sz="1400" spc="-1" strike="noStrike">
                <a:solidFill>
                  <a:srgbClr val="000000"/>
                </a:solidFill>
                <a:latin typeface="Times New Roman"/>
              </a:rPr>
              <a:t>&lt;footer&gt;</a:t>
            </a:r>
            <a:endParaRPr b="0" lang="ru-RU"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ru-RU" sz="1400" spc="-1" strike="noStrike">
                <a:solidFill>
                  <a:srgbClr val="000000"/>
                </a:solidFill>
                <a:latin typeface="Times New Roman"/>
              </a:defRPr>
            </a:lvl1pPr>
          </a:lstStyle>
          <a:p>
            <a:pPr indent="0" algn="r">
              <a:buNone/>
            </a:pPr>
            <a:fld id="{A548F8E1-5BD1-4172-866D-850C062A6734}" type="slidenum">
              <a:rPr b="0" lang="ru-RU" sz="1400" spc="-1" strike="noStrike">
                <a:solidFill>
                  <a:srgbClr val="000000"/>
                </a:solidFill>
                <a:latin typeface="Times New Roman"/>
              </a:rPr>
              <a:t>&lt;number&gt;</a:t>
            </a:fld>
            <a:endParaRPr b="0" lang="ru-RU" sz="1400" spc="-1" strike="noStrike">
              <a:solidFill>
                <a:srgbClr val="000000"/>
              </a:solidFill>
              <a:latin typeface="Times New Roman"/>
            </a:endParaRPr>
          </a:p>
        </p:txBody>
      </p:sp>
      <p:pic>
        <p:nvPicPr>
          <p:cNvPr id="5" name="" descr=""/>
          <p:cNvPicPr/>
          <p:nvPr/>
        </p:nvPicPr>
        <p:blipFill>
          <a:blip r:embed="rId2"/>
          <a:stretch/>
        </p:blipFill>
        <p:spPr>
          <a:xfrm>
            <a:off x="36000" y="900000"/>
            <a:ext cx="1098000" cy="413640"/>
          </a:xfrm>
          <a:prstGeom prst="rect">
            <a:avLst/>
          </a:prstGeom>
          <a:ln w="0">
            <a:noFill/>
          </a:ln>
        </p:spPr>
      </p:pic>
      <p:sp>
        <p:nvSpPr>
          <p:cNvPr id="6" name=""/>
          <p:cNvSpPr/>
          <p:nvPr/>
        </p:nvSpPr>
        <p:spPr>
          <a:xfrm>
            <a:off x="0" y="1450800"/>
            <a:ext cx="10044000" cy="0"/>
          </a:xfrm>
          <a:prstGeom prst="line">
            <a:avLst/>
          </a:prstGeom>
          <a:ln w="19080">
            <a:solidFill>
              <a:srgbClr val="ffffff"/>
            </a:solidFill>
            <a:round/>
          </a:ln>
        </p:spPr>
        <p:style>
          <a:lnRef idx="0"/>
          <a:fillRef idx="0"/>
          <a:effectRef idx="0"/>
          <a:fontRef idx="minor"/>
        </p:style>
        <p:txBody>
          <a:bodyPr lIns="99360" rIns="99360" tIns="-54360" bIns="-54360" anchor="ctr">
            <a:noAutofit/>
          </a:bodyPr>
          <a:p>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9bbc"/>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1440000" y="226080"/>
            <a:ext cx="8134920" cy="946080"/>
          </a:xfrm>
          <a:prstGeom prst="rect">
            <a:avLst/>
          </a:prstGeom>
          <a:noFill/>
          <a:ln w="0">
            <a:noFill/>
          </a:ln>
        </p:spPr>
        <p:txBody>
          <a:bodyPr lIns="0" rIns="0" tIns="0" bIns="0" anchor="ctr">
            <a:noAutofit/>
          </a:bodyPr>
          <a:p>
            <a:pPr indent="0" algn="ctr">
              <a:buNone/>
            </a:pPr>
            <a:r>
              <a:rPr b="0" lang="ru-RU" sz="4000" spc="-1" strike="noStrike">
                <a:solidFill>
                  <a:srgbClr val="000000"/>
                </a:solidFill>
                <a:latin typeface="Noto Sans"/>
              </a:rPr>
              <a:t>Click to edit the title text format</a:t>
            </a:r>
            <a:endParaRPr b="0" lang="ru-RU" sz="4000" spc="-1" strike="noStrike">
              <a:solidFill>
                <a:srgbClr val="000000"/>
              </a:solidFill>
              <a:latin typeface="Noto Sans"/>
            </a:endParaRPr>
          </a:p>
        </p:txBody>
      </p:sp>
      <p:sp>
        <p:nvSpPr>
          <p:cNvPr id="44" name="PlaceHolder 2"/>
          <p:cNvSpPr>
            <a:spLocks noGrp="1"/>
          </p:cNvSpPr>
          <p:nvPr>
            <p:ph type="body"/>
          </p:nvPr>
        </p:nvSpPr>
        <p:spPr>
          <a:xfrm>
            <a:off x="503640" y="1326600"/>
            <a:ext cx="9071280" cy="328788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ru-RU" sz="3200" spc="-1" strike="noStrike">
                <a:solidFill>
                  <a:srgbClr val="000000"/>
                </a:solidFill>
                <a:latin typeface="Noto Sans"/>
              </a:rPr>
              <a:t>Click to edit the </a:t>
            </a:r>
            <a:r>
              <a:rPr b="0" lang="ru-RU" sz="3200" spc="-1" strike="noStrike">
                <a:solidFill>
                  <a:srgbClr val="000000"/>
                </a:solidFill>
                <a:latin typeface="Noto Sans"/>
              </a:rPr>
              <a:t>outline text format</a:t>
            </a:r>
            <a:endParaRPr b="0" lang="ru-RU"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ru-RU" sz="2800" spc="-1" strike="noStrike">
                <a:solidFill>
                  <a:srgbClr val="000000"/>
                </a:solidFill>
                <a:latin typeface="Noto Sans"/>
              </a:rPr>
              <a:t>Second Outline </a:t>
            </a:r>
            <a:r>
              <a:rPr b="0" lang="ru-RU" sz="2800" spc="-1" strike="noStrike">
                <a:solidFill>
                  <a:srgbClr val="000000"/>
                </a:solidFill>
                <a:latin typeface="Noto Sans"/>
              </a:rPr>
              <a:t>Level</a:t>
            </a:r>
            <a:endParaRPr b="0" lang="ru-RU"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ru-RU" sz="2400" spc="-1" strike="noStrike">
                <a:solidFill>
                  <a:srgbClr val="000000"/>
                </a:solidFill>
                <a:latin typeface="Noto Sans"/>
              </a:rPr>
              <a:t>Third Outline Level</a:t>
            </a:r>
            <a:endParaRPr b="0" lang="ru-RU"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ru-RU" sz="2000" spc="-1" strike="noStrike">
                <a:solidFill>
                  <a:srgbClr val="000000"/>
                </a:solidFill>
                <a:latin typeface="Noto Sans"/>
              </a:rPr>
              <a:t>Fourth Outline Level</a:t>
            </a:r>
            <a:endParaRPr b="0" lang="ru-RU"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Noto Sans"/>
              </a:rPr>
              <a:t>Fifth Outline </a:t>
            </a:r>
            <a:r>
              <a:rPr b="0" lang="ru-RU" sz="2000" spc="-1" strike="noStrike">
                <a:solidFill>
                  <a:srgbClr val="000000"/>
                </a:solidFill>
                <a:latin typeface="Noto Sans"/>
              </a:rPr>
              <a:t>Level</a:t>
            </a:r>
            <a:endParaRPr b="0" lang="ru-RU"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Noto Sans"/>
              </a:rPr>
              <a:t>Sixth Outline </a:t>
            </a:r>
            <a:r>
              <a:rPr b="0" lang="ru-RU" sz="2000" spc="-1" strike="noStrike">
                <a:solidFill>
                  <a:srgbClr val="000000"/>
                </a:solidFill>
                <a:latin typeface="Noto Sans"/>
              </a:rPr>
              <a:t>Level</a:t>
            </a:r>
            <a:endParaRPr b="0" lang="ru-RU"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Noto Sans"/>
              </a:rPr>
              <a:t>Seventh </a:t>
            </a:r>
            <a:r>
              <a:rPr b="0" lang="ru-RU" sz="2000" spc="-1" strike="noStrike">
                <a:solidFill>
                  <a:srgbClr val="000000"/>
                </a:solidFill>
                <a:latin typeface="Noto Sans"/>
              </a:rPr>
              <a:t>Outline </a:t>
            </a:r>
            <a:r>
              <a:rPr b="0" lang="ru-RU" sz="2000" spc="-1" strike="noStrike">
                <a:solidFill>
                  <a:srgbClr val="000000"/>
                </a:solidFill>
                <a:latin typeface="Noto Sans"/>
              </a:rPr>
              <a:t>Level</a:t>
            </a:r>
            <a:endParaRPr b="0" lang="ru-RU" sz="2000" spc="-1" strike="noStrike">
              <a:solidFill>
                <a:srgbClr val="000000"/>
              </a:solidFill>
              <a:latin typeface="Noto Sans"/>
            </a:endParaRPr>
          </a:p>
        </p:txBody>
      </p:sp>
      <p:sp>
        <p:nvSpPr>
          <p:cNvPr id="45" name="PlaceHolder 3"/>
          <p:cNvSpPr>
            <a:spLocks noGrp="1"/>
          </p:cNvSpPr>
          <p:nvPr>
            <p:ph type="dt" idx="4"/>
          </p:nvPr>
        </p:nvSpPr>
        <p:spPr>
          <a:xfrm>
            <a:off x="503640" y="5164920"/>
            <a:ext cx="2347920" cy="390600"/>
          </a:xfrm>
          <a:prstGeom prst="rect">
            <a:avLst/>
          </a:prstGeom>
          <a:noFill/>
          <a:ln w="0">
            <a:noFill/>
          </a:ln>
        </p:spPr>
        <p:txBody>
          <a:bodyPr lIns="0" rIns="0" tIns="0" bIns="0" anchor="t">
            <a:noAutofit/>
          </a:bodyPr>
          <a:lstStyle>
            <a:lvl1pPr indent="0">
              <a:buNone/>
              <a:defRPr b="0" lang="ru-RU" sz="1400" spc="-1" strike="noStrike">
                <a:solidFill>
                  <a:srgbClr val="000000"/>
                </a:solidFill>
                <a:latin typeface="Noto Sans"/>
              </a:defRPr>
            </a:lvl1pPr>
          </a:lstStyle>
          <a:p>
            <a:pPr indent="0">
              <a:buNone/>
            </a:pPr>
            <a:r>
              <a:rPr b="0" lang="ru-RU" sz="1400" spc="-1" strike="noStrike">
                <a:solidFill>
                  <a:srgbClr val="000000"/>
                </a:solidFill>
                <a:latin typeface="Noto Sans"/>
              </a:rPr>
              <a:t>&lt;date/time&gt;</a:t>
            </a:r>
            <a:endParaRPr b="0" lang="ru-RU" sz="1400" spc="-1" strike="noStrike">
              <a:solidFill>
                <a:srgbClr val="000000"/>
              </a:solidFill>
              <a:latin typeface="Noto Sans"/>
            </a:endParaRPr>
          </a:p>
        </p:txBody>
      </p:sp>
      <p:sp>
        <p:nvSpPr>
          <p:cNvPr id="46" name="PlaceHolder 4"/>
          <p:cNvSpPr>
            <a:spLocks noGrp="1"/>
          </p:cNvSpPr>
          <p:nvPr>
            <p:ph type="ftr" idx="5"/>
          </p:nvPr>
        </p:nvSpPr>
        <p:spPr>
          <a:xfrm>
            <a:off x="3447000" y="5164920"/>
            <a:ext cx="3195000" cy="390600"/>
          </a:xfrm>
          <a:prstGeom prst="rect">
            <a:avLst/>
          </a:prstGeom>
          <a:noFill/>
          <a:ln w="0">
            <a:noFill/>
          </a:ln>
        </p:spPr>
        <p:txBody>
          <a:bodyPr lIns="0" rIns="0" tIns="0" bIns="0" anchor="t">
            <a:noAutofit/>
          </a:bodyPr>
          <a:lstStyle>
            <a:lvl1pPr indent="0" algn="ctr">
              <a:buNone/>
              <a:defRPr b="0" lang="ru-RU" sz="1400" spc="-1" strike="noStrike">
                <a:solidFill>
                  <a:srgbClr val="000000"/>
                </a:solidFill>
                <a:latin typeface="Noto Sans"/>
              </a:defRPr>
            </a:lvl1pPr>
          </a:lstStyle>
          <a:p>
            <a:pPr indent="0" algn="ctr">
              <a:buNone/>
            </a:pPr>
            <a:r>
              <a:rPr b="0" lang="ru-RU" sz="1400" spc="-1" strike="noStrike">
                <a:solidFill>
                  <a:srgbClr val="000000"/>
                </a:solidFill>
                <a:latin typeface="Noto Sans"/>
              </a:rPr>
              <a:t>&lt;footer&gt;</a:t>
            </a:r>
            <a:endParaRPr b="0" lang="ru-RU" sz="1400" spc="-1" strike="noStrike">
              <a:solidFill>
                <a:srgbClr val="000000"/>
              </a:solidFill>
              <a:latin typeface="Noto Sans"/>
            </a:endParaRPr>
          </a:p>
        </p:txBody>
      </p:sp>
      <p:sp>
        <p:nvSpPr>
          <p:cNvPr id="47" name="PlaceHolder 5"/>
          <p:cNvSpPr>
            <a:spLocks noGrp="1"/>
          </p:cNvSpPr>
          <p:nvPr>
            <p:ph type="sldNum" idx="6"/>
          </p:nvPr>
        </p:nvSpPr>
        <p:spPr>
          <a:xfrm>
            <a:off x="7227000" y="5164920"/>
            <a:ext cx="2347920" cy="390600"/>
          </a:xfrm>
          <a:prstGeom prst="rect">
            <a:avLst/>
          </a:prstGeom>
          <a:noFill/>
          <a:ln w="0">
            <a:noFill/>
          </a:ln>
        </p:spPr>
        <p:txBody>
          <a:bodyPr lIns="0" rIns="0" tIns="0" bIns="0" anchor="t">
            <a:noAutofit/>
          </a:bodyPr>
          <a:lstStyle>
            <a:lvl1pPr indent="0" algn="r">
              <a:buNone/>
              <a:defRPr b="0" lang="ru-RU" sz="1400" spc="-1" strike="noStrike">
                <a:solidFill>
                  <a:srgbClr val="000000"/>
                </a:solidFill>
                <a:latin typeface="Noto Sans"/>
              </a:defRPr>
            </a:lvl1pPr>
          </a:lstStyle>
          <a:p>
            <a:pPr indent="0" algn="r">
              <a:buNone/>
            </a:pPr>
            <a:fld id="{D20A664A-CD00-485C-9FFF-2033243D0156}" type="slidenum">
              <a:rPr b="0" lang="ru-RU" sz="1400" spc="-1" strike="noStrike">
                <a:solidFill>
                  <a:srgbClr val="000000"/>
                </a:solidFill>
                <a:latin typeface="Noto Sans"/>
              </a:rPr>
              <a:t>&lt;number&gt;</a:t>
            </a:fld>
            <a:endParaRPr b="0" lang="ru-RU" sz="1400" spc="-1" strike="noStrike">
              <a:solidFill>
                <a:srgbClr val="000000"/>
              </a:solidFill>
              <a:latin typeface="Noto Sans"/>
            </a:endParaRPr>
          </a:p>
        </p:txBody>
      </p:sp>
      <p:pic>
        <p:nvPicPr>
          <p:cNvPr id="48" name="" descr=""/>
          <p:cNvPicPr/>
          <p:nvPr/>
        </p:nvPicPr>
        <p:blipFill>
          <a:blip r:embed="rId2"/>
          <a:stretch/>
        </p:blipFill>
        <p:spPr>
          <a:xfrm>
            <a:off x="36000" y="360000"/>
            <a:ext cx="1624680" cy="612000"/>
          </a:xfrm>
          <a:prstGeom prst="rect">
            <a:avLst/>
          </a:prstGeom>
          <a:ln w="0">
            <a:noFill/>
          </a:ln>
        </p:spPr>
      </p:pic>
      <p:sp>
        <p:nvSpPr>
          <p:cNvPr id="49" name=""/>
          <p:cNvSpPr/>
          <p:nvPr/>
        </p:nvSpPr>
        <p:spPr>
          <a:xfrm>
            <a:off x="0" y="1229040"/>
            <a:ext cx="7740000" cy="0"/>
          </a:xfrm>
          <a:prstGeom prst="line">
            <a:avLst/>
          </a:prstGeom>
          <a:ln w="19080">
            <a:solidFill>
              <a:srgbClr val="ffffff"/>
            </a:solidFill>
            <a:round/>
          </a:ln>
        </p:spPr>
        <p:style>
          <a:lnRef idx="0"/>
          <a:fillRef idx="0"/>
          <a:effectRef idx="0"/>
          <a:fontRef idx="minor"/>
        </p:style>
        <p:txBody>
          <a:bodyPr lIns="99360" rIns="99360" tIns="-54360" bIns="-54360" anchor="ctr">
            <a:noAutofit/>
          </a:bodyPr>
          <a:p>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go.dev/" TargetMode="External"/><Relationship Id="rId3" Type="http://schemas.openxmlformats.org/officeDocument/2006/relationships/slideLayout" Target="../slideLayouts/slideLayout17.xml"/>
</Relationships>
</file>

<file path=ppt/slides/_rels/slide10.xml.rels><?xml version="1.0" encoding="UTF-8"?>
<Relationships xmlns="http://schemas.openxmlformats.org/package/2006/relationships"><Relationship Id="rId1" Type="http://schemas.openxmlformats.org/officeDocument/2006/relationships/hyperlink" Target="https://go.dev/tour/methods/9" TargetMode="External"/><Relationship Id="rId2" Type="http://schemas.openxmlformats.org/officeDocument/2006/relationships/slideLayout" Target="../slideLayouts/slideLayout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hyperlink" Target="https://go.dev/tour/methods/15" TargetMode="External"/><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hyperlink" Target="https://go.dev/tour/methods/1" TargetMode="External"/><Relationship Id="rId2" Type="http://schemas.openxmlformats.org/officeDocument/2006/relationships/hyperlink" Target="https://nuancesprog.ru/p/6524/" TargetMode="External"/><Relationship Id="rId3" Type="http://schemas.openxmlformats.org/officeDocument/2006/relationships/hyperlink" Target="https://golangify.com/oop" TargetMode="External"/><Relationship Id="rId4"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go.dev/tour/moretypes/2" TargetMode="External"/><Relationship Id="rId2" Type="http://schemas.openxmlformats.org/officeDocument/2006/relationships/slideLayout" Target="../slideLayouts/slideLayout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
          <p:cNvSpPr txBox="1"/>
          <p:nvPr/>
        </p:nvSpPr>
        <p:spPr>
          <a:xfrm>
            <a:off x="288000" y="2304000"/>
            <a:ext cx="7560000" cy="546120"/>
          </a:xfrm>
          <a:prstGeom prst="rect">
            <a:avLst/>
          </a:prstGeom>
          <a:noFill/>
          <a:ln w="0">
            <a:noFill/>
          </a:ln>
        </p:spPr>
        <p:txBody>
          <a:bodyPr lIns="90000" rIns="90000" tIns="45000" bIns="45000" anchor="t">
            <a:noAutofit/>
          </a:bodyPr>
          <a:p>
            <a:pPr algn="ctr">
              <a:lnSpc>
                <a:spcPct val="115000"/>
              </a:lnSpc>
            </a:pPr>
            <a:r>
              <a:rPr b="0" lang="ru-RU" sz="2800" spc="-1" strike="noStrike">
                <a:solidFill>
                  <a:srgbClr val="ffffff"/>
                </a:solidFill>
                <a:latin typeface="Arial"/>
              </a:rPr>
              <a:t>Основы Go</a:t>
            </a:r>
            <a:endParaRPr b="0" lang="ru-RU" sz="2800" spc="-1" strike="noStrike">
              <a:solidFill>
                <a:srgbClr val="000000"/>
              </a:solidFill>
              <a:latin typeface="Nimbus Sans"/>
            </a:endParaRPr>
          </a:p>
        </p:txBody>
      </p:sp>
      <p:pic>
        <p:nvPicPr>
          <p:cNvPr id="93" name="" descr=""/>
          <p:cNvPicPr/>
          <p:nvPr/>
        </p:nvPicPr>
        <p:blipFill>
          <a:blip r:embed="rId1"/>
          <a:stretch/>
        </p:blipFill>
        <p:spPr>
          <a:xfrm>
            <a:off x="8100000" y="132120"/>
            <a:ext cx="1742760" cy="5447880"/>
          </a:xfrm>
          <a:prstGeom prst="rect">
            <a:avLst/>
          </a:prstGeom>
          <a:ln w="0">
            <a:noFill/>
          </a:ln>
        </p:spPr>
      </p:pic>
      <p:sp>
        <p:nvSpPr>
          <p:cNvPr id="94" name=""/>
          <p:cNvSpPr/>
          <p:nvPr/>
        </p:nvSpPr>
        <p:spPr>
          <a:xfrm>
            <a:off x="900000" y="3600000"/>
            <a:ext cx="3060000" cy="1080000"/>
          </a:xfrm>
          <a:prstGeom prst="roundRect">
            <a:avLst>
              <a:gd name="adj" fmla="val 9563"/>
            </a:avLst>
          </a:prstGeom>
          <a:solidFill>
            <a:srgbClr val="ffff00"/>
          </a:solidFill>
          <a:ln w="0">
            <a:solidFill>
              <a:srgbClr val="000000"/>
            </a:solidFill>
          </a:ln>
        </p:spPr>
        <p:style>
          <a:lnRef idx="0"/>
          <a:fillRef idx="0"/>
          <a:effectRef idx="0"/>
          <a:fontRef idx="minor"/>
        </p:style>
        <p:txBody>
          <a:bodyPr lIns="90000" rIns="90000" tIns="45000" bIns="45000" anchor="ctr">
            <a:noAutofit/>
          </a:bodyPr>
          <a:p>
            <a:pPr algn="ctr"/>
            <a:r>
              <a:rPr b="0" lang="ru-RU" sz="1800" spc="-1" strike="noStrike">
                <a:solidFill>
                  <a:srgbClr val="000000"/>
                </a:solidFill>
                <a:latin typeface="Arial"/>
              </a:rPr>
              <a:t>Производные типы, структуры, методы, интерфейсы </a:t>
            </a:r>
            <a:endParaRPr b="0" lang="ru-RU" sz="1800" spc="-1" strike="noStrike">
              <a:solidFill>
                <a:srgbClr val="000000"/>
              </a:solidFill>
              <a:latin typeface="Arial"/>
            </a:endParaRPr>
          </a:p>
        </p:txBody>
      </p:sp>
      <p:sp>
        <p:nvSpPr>
          <p:cNvPr id="95" name=""/>
          <p:cNvSpPr/>
          <p:nvPr/>
        </p:nvSpPr>
        <p:spPr>
          <a:xfrm>
            <a:off x="4320000" y="3600000"/>
            <a:ext cx="3060000" cy="1080000"/>
          </a:xfrm>
          <a:prstGeom prst="roundRect">
            <a:avLst>
              <a:gd name="adj" fmla="val 10963"/>
            </a:avLst>
          </a:prstGeom>
          <a:noFill/>
          <a:ln w="0">
            <a:solidFill>
              <a:srgbClr val="ffffff"/>
            </a:solidFill>
          </a:ln>
        </p:spPr>
        <p:style>
          <a:lnRef idx="0"/>
          <a:fillRef idx="0"/>
          <a:effectRef idx="0"/>
          <a:fontRef idx="minor"/>
        </p:style>
        <p:txBody>
          <a:bodyPr lIns="90000" rIns="90000" tIns="45000" bIns="45000" anchor="ctr">
            <a:noAutofit/>
          </a:bodyPr>
          <a:p>
            <a:pPr algn="ctr"/>
            <a:r>
              <a:rPr b="0" lang="ru-RU" sz="2200" spc="-1" strike="noStrike">
                <a:solidFill>
                  <a:srgbClr val="ffffff"/>
                </a:solidFill>
                <a:latin typeface="Arial"/>
              </a:rPr>
              <a:t>Модуль 4</a:t>
            </a:r>
            <a:endParaRPr b="0" lang="ru-RU" sz="2200" spc="-1" strike="noStrike">
              <a:solidFill>
                <a:srgbClr val="ffffff"/>
              </a:solidFill>
              <a:latin typeface="Arial"/>
            </a:endParaRPr>
          </a:p>
        </p:txBody>
      </p:sp>
      <p:sp>
        <p:nvSpPr>
          <p:cNvPr id="96" name=""/>
          <p:cNvSpPr txBox="1"/>
          <p:nvPr/>
        </p:nvSpPr>
        <p:spPr>
          <a:xfrm>
            <a:off x="6120000" y="1260000"/>
            <a:ext cx="1620000" cy="36000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2"/>
              </a:rPr>
              <a:t>https://go.dev</a:t>
            </a:r>
            <a:endParaRPr b="0" lang="ru-RU" sz="1800" spc="-1" strike="noStrike">
              <a:solidFill>
                <a:srgbClr val="000000"/>
              </a:solidFill>
              <a:latin typeface="Arial"/>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3. Интерфейсы</a:t>
            </a:r>
            <a:endParaRPr b="0" lang="ru-RU" sz="4400" spc="-1" strike="noStrike">
              <a:solidFill>
                <a:srgbClr val="000000"/>
              </a:solidFill>
              <a:latin typeface="Arial"/>
            </a:endParaRPr>
          </a:p>
        </p:txBody>
      </p:sp>
      <p:sp>
        <p:nvSpPr>
          <p:cNvPr id="125"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47000"/>
          </a:bodyPr>
          <a:p>
            <a:pPr marL="203040" indent="-152280" algn="just">
              <a:spcBef>
                <a:spcPts val="1417"/>
              </a:spcBef>
              <a:buClr>
                <a:srgbClr val="000000"/>
              </a:buClr>
              <a:buSzPct val="45000"/>
              <a:buFont typeface="Wingdings" charset="2"/>
              <a:buChar char=""/>
            </a:pPr>
            <a:r>
              <a:rPr b="0" lang="ru-RU" sz="3200" spc="-1" strike="noStrike">
                <a:solidFill>
                  <a:srgbClr val="000000"/>
                </a:solidFill>
                <a:latin typeface="Arial"/>
              </a:rPr>
              <a:t>Интерфейс представляет из себя контракт, определяющий методы, которым обязан обладать объект, удовлетворяющий интерфейсу</a:t>
            </a:r>
            <a:endParaRPr b="0" lang="ru-RU" sz="3200" spc="-1" strike="noStrike">
              <a:solidFill>
                <a:srgbClr val="000000"/>
              </a:solidFill>
              <a:latin typeface="Arial"/>
            </a:endParaRPr>
          </a:p>
          <a:p>
            <a:pPr marL="203040" indent="-152280" algn="just">
              <a:spcBef>
                <a:spcPts val="1417"/>
              </a:spcBef>
              <a:buClr>
                <a:srgbClr val="000000"/>
              </a:buClr>
              <a:buSzPct val="45000"/>
              <a:buFont typeface="Wingdings" charset="2"/>
              <a:buChar char=""/>
            </a:pPr>
            <a:r>
              <a:rPr b="0" lang="ru-RU" sz="3200" spc="-1" strike="noStrike">
                <a:solidFill>
                  <a:srgbClr val="000000"/>
                </a:solidFill>
                <a:latin typeface="Arial"/>
              </a:rPr>
              <a:t>Интерфейсы представляют абстракцию поведения других типов. </a:t>
            </a:r>
            <a:endParaRPr b="0" lang="ru-RU" sz="3200" spc="-1" strike="noStrike">
              <a:solidFill>
                <a:srgbClr val="000000"/>
              </a:solidFill>
              <a:latin typeface="Arial"/>
            </a:endParaRPr>
          </a:p>
          <a:p>
            <a:pPr marL="203040" indent="-152280" algn="just">
              <a:spcBef>
                <a:spcPts val="1417"/>
              </a:spcBef>
              <a:buClr>
                <a:srgbClr val="000000"/>
              </a:buClr>
              <a:buSzPct val="45000"/>
              <a:buFont typeface="Wingdings" charset="2"/>
              <a:buChar char=""/>
            </a:pPr>
            <a:r>
              <a:rPr b="0" lang="ru-RU" sz="3200" spc="-1" strike="noStrike">
                <a:solidFill>
                  <a:srgbClr val="000000"/>
                </a:solidFill>
                <a:latin typeface="Arial"/>
              </a:rPr>
              <a:t>Интерфейсы позволяют определять функции, которые не привязаны к конкретной реализации. </a:t>
            </a:r>
            <a:endParaRPr b="0" lang="ru-RU" sz="3200" spc="-1" strike="noStrike">
              <a:solidFill>
                <a:srgbClr val="000000"/>
              </a:solidFill>
              <a:latin typeface="Arial"/>
            </a:endParaRPr>
          </a:p>
          <a:p>
            <a:pPr marL="203040" indent="-152280" algn="just">
              <a:spcBef>
                <a:spcPts val="1417"/>
              </a:spcBef>
              <a:buClr>
                <a:srgbClr val="000000"/>
              </a:buClr>
              <a:buSzPct val="45000"/>
              <a:buFont typeface="Wingdings" charset="2"/>
              <a:buChar char=""/>
            </a:pPr>
            <a:r>
              <a:rPr b="0" lang="ru-RU" sz="3200" spc="-1" strike="noStrike">
                <a:solidFill>
                  <a:srgbClr val="000000"/>
                </a:solidFill>
                <a:latin typeface="Arial"/>
              </a:rPr>
              <a:t>То есть интерфейсы определяют некоторый функционал, но не реализуют его.</a:t>
            </a:r>
            <a:endParaRPr b="0" lang="ru-RU" sz="3200" spc="-1" strike="noStrike">
              <a:solidFill>
                <a:srgbClr val="000000"/>
              </a:solidFill>
              <a:latin typeface="Arial"/>
            </a:endParaRPr>
          </a:p>
          <a:p>
            <a:pPr marL="203040" indent="0" algn="just">
              <a:spcBef>
                <a:spcPts val="1417"/>
              </a:spcBef>
              <a:buNone/>
            </a:pPr>
            <a:r>
              <a:rPr b="0" lang="ru-RU" sz="3200" spc="-1" strike="noStrike">
                <a:solidFill>
                  <a:srgbClr val="000000"/>
                </a:solidFill>
                <a:latin typeface="Arial"/>
              </a:rPr>
              <a:t>type имя_интерфейса interface{</a:t>
            </a:r>
            <a:endParaRPr b="0" lang="ru-RU" sz="3200" spc="-1" strike="noStrike">
              <a:solidFill>
                <a:srgbClr val="000000"/>
              </a:solidFill>
              <a:latin typeface="Arial"/>
            </a:endParaRPr>
          </a:p>
          <a:p>
            <a:pPr marL="203040" indent="0" algn="just">
              <a:spcBef>
                <a:spcPts val="1417"/>
              </a:spcBef>
              <a:buNone/>
            </a:pPr>
            <a:r>
              <a:rPr b="0" lang="ru-RU" sz="3200" spc="-1" strike="noStrike">
                <a:solidFill>
                  <a:srgbClr val="000000"/>
                </a:solidFill>
                <a:latin typeface="Arial"/>
              </a:rPr>
              <a:t>    </a:t>
            </a:r>
            <a:r>
              <a:rPr b="0" lang="ru-RU" sz="3200" spc="-1" strike="noStrike">
                <a:solidFill>
                  <a:srgbClr val="000000"/>
                </a:solidFill>
                <a:latin typeface="Arial"/>
              </a:rPr>
              <a:t>определения_функций</a:t>
            </a:r>
            <a:endParaRPr b="0" lang="ru-RU" sz="3200" spc="-1" strike="noStrike">
              <a:solidFill>
                <a:srgbClr val="000000"/>
              </a:solidFill>
              <a:latin typeface="Arial"/>
            </a:endParaRPr>
          </a:p>
          <a:p>
            <a:pPr marL="203040" indent="0" algn="just">
              <a:spcBef>
                <a:spcPts val="1417"/>
              </a:spcBef>
              <a:buNone/>
            </a:pPr>
            <a:r>
              <a:rPr b="0" lang="ru-RU" sz="3200" spc="-1" strike="noStrike">
                <a:solidFill>
                  <a:srgbClr val="000000"/>
                </a:solidFill>
                <a:latin typeface="Arial"/>
              </a:rPr>
              <a:t>}</a:t>
            </a:r>
            <a:endParaRPr b="0" lang="ru-RU" sz="3200" spc="-1" strike="noStrike">
              <a:solidFill>
                <a:srgbClr val="000000"/>
              </a:solidFill>
              <a:latin typeface="Arial"/>
            </a:endParaRPr>
          </a:p>
          <a:p>
            <a:pPr marL="203040" indent="0" algn="just">
              <a:spcBef>
                <a:spcPts val="1417"/>
              </a:spcBef>
              <a:buNone/>
            </a:pPr>
            <a:r>
              <a:rPr b="0" lang="ru-RU" sz="3200" spc="-1" strike="noStrike">
                <a:solidFill>
                  <a:srgbClr val="000000"/>
                </a:solidFill>
                <a:latin typeface="Arial"/>
              </a:rPr>
              <a:t>type vehicle interface{ move() }</a:t>
            </a:r>
            <a:endParaRPr b="0" lang="ru-RU" sz="3200" spc="-1" strike="noStrike">
              <a:solidFill>
                <a:srgbClr val="000000"/>
              </a:solidFill>
              <a:latin typeface="Arial"/>
            </a:endParaRPr>
          </a:p>
          <a:p>
            <a:pPr marL="203040" indent="-152280" algn="just">
              <a:spcBef>
                <a:spcPts val="1417"/>
              </a:spcBef>
              <a:buClr>
                <a:srgbClr val="000000"/>
              </a:buClr>
              <a:buSzPct val="45000"/>
              <a:buFont typeface="Wingdings" charset="2"/>
              <a:buChar char=""/>
            </a:pPr>
            <a:r>
              <a:rPr b="0" lang="ru-RU" sz="3200" spc="-1" strike="noStrike">
                <a:solidFill>
                  <a:srgbClr val="000000"/>
                </a:solidFill>
                <a:latin typeface="Arial"/>
              </a:rPr>
              <a:t>В Go интерфейс реализуется неявно. Для реализации типу данных достаточно реализовать методы, которые определяет интерфейс. </a:t>
            </a:r>
            <a:endParaRPr b="0" lang="ru-RU" sz="3200" spc="-1" strike="noStrike">
              <a:solidFill>
                <a:srgbClr val="000000"/>
              </a:solidFill>
              <a:latin typeface="Arial"/>
            </a:endParaRPr>
          </a:p>
        </p:txBody>
      </p:sp>
      <p:sp>
        <p:nvSpPr>
          <p:cNvPr id="126" name=""/>
          <p:cNvSpPr txBox="1"/>
          <p:nvPr/>
        </p:nvSpPr>
        <p:spPr>
          <a:xfrm>
            <a:off x="0" y="5220000"/>
            <a:ext cx="313884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https://go.dev/tour/methods/9</a:t>
            </a:r>
            <a:r>
              <a:rPr b="0" lang="ru-RU" sz="1800" spc="-1" strike="noStrike">
                <a:solidFill>
                  <a:srgbClr val="ffffff"/>
                </a:solidFill>
                <a:latin typeface="Arial"/>
              </a:rPr>
              <a:t> </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Пример интерфейса</a:t>
            </a:r>
            <a:endParaRPr b="0" lang="ru-RU" sz="4400" spc="-1" strike="noStrike">
              <a:solidFill>
                <a:srgbClr val="000000"/>
              </a:solidFill>
              <a:latin typeface="Arial"/>
            </a:endParaRPr>
          </a:p>
        </p:txBody>
      </p:sp>
      <p:grpSp>
        <p:nvGrpSpPr>
          <p:cNvPr id="128" name=""/>
          <p:cNvGrpSpPr/>
          <p:nvPr/>
        </p:nvGrpSpPr>
        <p:grpSpPr>
          <a:xfrm>
            <a:off x="1440000" y="1620000"/>
            <a:ext cx="7920000" cy="3960000"/>
            <a:chOff x="1440000" y="1620000"/>
            <a:chExt cx="7920000" cy="3960000"/>
          </a:xfrm>
        </p:grpSpPr>
        <p:sp>
          <p:nvSpPr>
            <p:cNvPr id="129" name=""/>
            <p:cNvSpPr txBox="1"/>
            <p:nvPr/>
          </p:nvSpPr>
          <p:spPr>
            <a:xfrm>
              <a:off x="1440000" y="1620000"/>
              <a:ext cx="3780000" cy="3960000"/>
            </a:xfrm>
            <a:prstGeom prst="rect">
              <a:avLst/>
            </a:prstGeom>
            <a:solidFill>
              <a:srgbClr val="eeeeee"/>
            </a:solidFill>
            <a:ln cap="rnd" w="0">
              <a:solidFill>
                <a:srgbClr val="3465a4"/>
              </a:solidFill>
              <a:prstDash val="lgDash"/>
            </a:ln>
          </p:spPr>
          <p:txBody>
            <a:bodyPr lIns="0" rIns="0" tIns="0" bIns="0" anchor="t">
              <a:normAutofit fontScale="88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type </a:t>
              </a:r>
              <a:r>
                <a:rPr b="1" lang="ru-RU" sz="1200" spc="-1" strike="noStrike">
                  <a:solidFill>
                    <a:srgbClr val="a7074b"/>
                  </a:solidFill>
                  <a:latin typeface="FreeMono"/>
                </a:rPr>
                <a:t>Vehicle</a:t>
              </a:r>
              <a:r>
                <a:rPr b="1" lang="ru-RU" sz="1200" spc="-1" strike="noStrike">
                  <a:solidFill>
                    <a:srgbClr val="2a6099"/>
                  </a:solidFill>
                  <a:latin typeface="FreeMono"/>
                </a:rPr>
                <a:t> interface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move()</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 drive(vehicle Vehicle){ vehicle.move()}</a:t>
              </a:r>
              <a:endParaRPr b="0" lang="ru-RU" sz="1200" spc="-1" strike="noStrike">
                <a:solidFill>
                  <a:srgbClr val="000000"/>
                </a:solidFill>
                <a:latin typeface="Arial"/>
              </a:endParaRPr>
            </a:p>
            <a:p>
              <a:r>
                <a:rPr b="1" lang="ru-RU" sz="1200" spc="-1" strike="noStrike">
                  <a:solidFill>
                    <a:srgbClr val="2a6099"/>
                  </a:solidFill>
                  <a:latin typeface="FreeMono"/>
                </a:rPr>
                <a:t>type </a:t>
              </a:r>
              <a:r>
                <a:rPr b="1" lang="ru-RU" sz="1200" spc="-1" strike="noStrike">
                  <a:solidFill>
                    <a:srgbClr val="a7074b"/>
                  </a:solidFill>
                  <a:latin typeface="FreeMono"/>
                </a:rPr>
                <a:t>Car</a:t>
              </a:r>
              <a:r>
                <a:rPr b="1" lang="ru-RU" sz="1200" spc="-1" strike="noStrike">
                  <a:solidFill>
                    <a:srgbClr val="2a6099"/>
                  </a:solidFill>
                  <a:latin typeface="FreeMono"/>
                </a:rPr>
                <a:t> struct { model string }</a:t>
              </a:r>
              <a:endParaRPr b="0" lang="ru-RU" sz="1200" spc="-1" strike="noStrike">
                <a:solidFill>
                  <a:srgbClr val="000000"/>
                </a:solidFill>
                <a:latin typeface="Arial"/>
              </a:endParaRPr>
            </a:p>
            <a:p>
              <a:r>
                <a:rPr b="1" lang="ru-RU" sz="1200" spc="-1" strike="noStrike">
                  <a:solidFill>
                    <a:srgbClr val="2a6099"/>
                  </a:solidFill>
                  <a:latin typeface="FreeMono"/>
                </a:rPr>
                <a:t>type </a:t>
              </a:r>
              <a:r>
                <a:rPr b="1" lang="ru-RU" sz="1200" spc="-1" strike="noStrike">
                  <a:solidFill>
                    <a:srgbClr val="a7074b"/>
                  </a:solidFill>
                  <a:latin typeface="FreeMono"/>
                </a:rPr>
                <a:t>Aircraft</a:t>
              </a:r>
              <a:r>
                <a:rPr b="1" lang="ru-RU" sz="1200" spc="-1" strike="noStrike">
                  <a:solidFill>
                    <a:srgbClr val="2a6099"/>
                  </a:solidFill>
                  <a:latin typeface="FreeMono"/>
                </a:rPr>
                <a:t> struct { model string }</a:t>
              </a:r>
              <a:endParaRPr b="0" lang="ru-RU" sz="1200" spc="-1" strike="noStrike">
                <a:solidFill>
                  <a:srgbClr val="000000"/>
                </a:solidFill>
                <a:latin typeface="Arial"/>
              </a:endParaRPr>
            </a:p>
            <a:p>
              <a:r>
                <a:rPr b="1" lang="ru-RU" sz="1200" spc="-1" strike="noStrike">
                  <a:solidFill>
                    <a:srgbClr val="2a6099"/>
                  </a:solidFill>
                  <a:latin typeface="FreeMono"/>
                </a:rPr>
                <a:t>func (c Car) </a:t>
              </a:r>
              <a:r>
                <a:rPr b="1" lang="ru-RU" sz="1200" spc="-1" strike="noStrike">
                  <a:solidFill>
                    <a:srgbClr val="b47804"/>
                  </a:solidFill>
                  <a:latin typeface="FreeMono"/>
                </a:rPr>
                <a:t>move</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fmt.Println(c.model, "move")</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 (a Aircraft) </a:t>
              </a:r>
              <a:r>
                <a:rPr b="1" lang="ru-RU" sz="1200" spc="-1" strike="noStrike">
                  <a:solidFill>
                    <a:srgbClr val="b47804"/>
                  </a:solidFill>
                  <a:latin typeface="FreeMono"/>
                </a:rPr>
                <a:t>move</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fmt.Println(a.model," is flying")</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p:txBody>
        </p:sp>
        <p:sp>
          <p:nvSpPr>
            <p:cNvPr id="130" name=""/>
            <p:cNvSpPr txBox="1"/>
            <p:nvPr/>
          </p:nvSpPr>
          <p:spPr>
            <a:xfrm>
              <a:off x="3240000" y="1620000"/>
              <a:ext cx="1800000" cy="459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ex431interface</a:t>
              </a:r>
              <a:endParaRPr b="0" lang="ru-RU" sz="1300" spc="-1" strike="noStrike">
                <a:solidFill>
                  <a:srgbClr val="000000"/>
                </a:solidFill>
                <a:latin typeface="Arial"/>
              </a:endParaRPr>
            </a:p>
          </p:txBody>
        </p:sp>
        <p:sp>
          <p:nvSpPr>
            <p:cNvPr id="131" name=""/>
            <p:cNvSpPr txBox="1"/>
            <p:nvPr/>
          </p:nvSpPr>
          <p:spPr>
            <a:xfrm>
              <a:off x="5760000" y="1620000"/>
              <a:ext cx="3600000" cy="3960000"/>
            </a:xfrm>
            <a:prstGeom prst="rect">
              <a:avLst/>
            </a:prstGeom>
            <a:solidFill>
              <a:srgbClr val="eeeeee"/>
            </a:solidFill>
            <a:ln cap="rnd" w="0">
              <a:solidFill>
                <a:srgbClr val="3465a4"/>
              </a:solidFill>
              <a:prstDash val="lgDash"/>
            </a:ln>
          </p:spPr>
          <p:txBody>
            <a:bodyPr lIns="0" rIns="0" tIns="0" bIns="0" anchor="t">
              <a:normAutofit fontScale="98000"/>
            </a:bodyPr>
            <a:p>
              <a:r>
                <a:rPr b="1" lang="ru-RU" sz="1200" spc="-1" strike="noStrike">
                  <a:solidFill>
                    <a:srgbClr val="2a6099"/>
                  </a:solidFill>
                  <a:latin typeface="FreeMono"/>
                </a:rPr>
                <a:t>func </a:t>
              </a:r>
              <a:r>
                <a:rPr b="1" lang="ru-RU" sz="1200" spc="-1" strike="noStrike">
                  <a:solidFill>
                    <a:srgbClr val="b47804"/>
                  </a:solidFill>
                  <a:latin typeface="FreeMono"/>
                </a:rPr>
                <a:t>main</a:t>
              </a:r>
              <a:r>
                <a:rPr b="1" lang="ru-RU" sz="1200" spc="-1" strike="noStrike">
                  <a:solidFill>
                    <a:srgbClr val="2a6099"/>
                  </a:solidFill>
                  <a:latin typeface="FreeMono"/>
                </a:rPr>
                <a:t> ()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var </a:t>
              </a:r>
              <a:r>
                <a:rPr b="1" lang="ru-RU" sz="1200" spc="-1" strike="noStrike">
                  <a:solidFill>
                    <a:srgbClr val="000000"/>
                  </a:solidFill>
                  <a:latin typeface="FreeMono"/>
                </a:rPr>
                <a:t>tesla</a:t>
              </a:r>
              <a:r>
                <a:rPr b="1" lang="ru-RU" sz="1200" spc="-1" strike="noStrike">
                  <a:solidFill>
                    <a:srgbClr val="2a6099"/>
                  </a:solidFill>
                  <a:latin typeface="FreeMono"/>
                </a:rPr>
                <a:t> Vehicle = Car{"Tesla"}</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var </a:t>
              </a:r>
              <a:r>
                <a:rPr b="1" lang="ru-RU" sz="1200" spc="-1" strike="noStrike">
                  <a:solidFill>
                    <a:srgbClr val="000000"/>
                  </a:solidFill>
                  <a:latin typeface="FreeMono"/>
                </a:rPr>
                <a:t>boing</a:t>
              </a:r>
              <a:r>
                <a:rPr b="1" lang="ru-RU" sz="1200" spc="-1" strike="noStrike">
                  <a:solidFill>
                    <a:srgbClr val="2a6099"/>
                  </a:solidFill>
                  <a:latin typeface="FreeMono"/>
                </a:rPr>
                <a:t> Vehicle = Aricraft{"Boeing"}</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000000"/>
                  </a:solidFill>
                  <a:latin typeface="FreeMono"/>
                </a:rPr>
                <a:t>tesla</a:t>
              </a:r>
              <a:r>
                <a:rPr b="1" lang="ru-RU" sz="1200" spc="-1" strike="noStrike">
                  <a:solidFill>
                    <a:srgbClr val="2a6099"/>
                  </a:solidFill>
                  <a:latin typeface="FreeMono"/>
                </a:rPr>
                <a:t>.move()</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000000"/>
                  </a:solidFill>
                  <a:latin typeface="FreeMono"/>
                </a:rPr>
                <a:t>boing</a:t>
              </a:r>
              <a:r>
                <a:rPr b="1" lang="ru-RU" sz="1200" spc="-1" strike="noStrike">
                  <a:solidFill>
                    <a:srgbClr val="2a6099"/>
                  </a:solidFill>
                  <a:latin typeface="FreeMono"/>
                </a:rPr>
                <a:t>.move()</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drive(tesla)</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drive(boing)</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000000"/>
                  </a:solidFill>
                  <a:latin typeface="FreeMono"/>
                </a:rPr>
                <a:t>vehicles</a:t>
              </a:r>
              <a:r>
                <a:rPr b="1" lang="ru-RU" sz="1200" spc="-1" strike="noStrike">
                  <a:solidFill>
                    <a:srgbClr val="2a6099"/>
                  </a:solidFill>
                  <a:latin typeface="FreeMono"/>
                </a:rPr>
                <a:t> := [...]Vehicle{tesla, volvo, boeing}</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for </a:t>
              </a:r>
              <a:r>
                <a:rPr b="1" lang="ru-RU" sz="1200" spc="-1" strike="noStrike">
                  <a:solidFill>
                    <a:srgbClr val="000000"/>
                  </a:solidFill>
                  <a:latin typeface="FreeMono"/>
                </a:rPr>
                <a:t>_, vehicle</a:t>
              </a:r>
              <a:r>
                <a:rPr b="1" lang="ru-RU" sz="1200" spc="-1" strike="noStrike">
                  <a:solidFill>
                    <a:srgbClr val="2a6099"/>
                  </a:solidFill>
                  <a:latin typeface="FreeMono"/>
                </a:rPr>
                <a:t> := range vehicles{</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000000"/>
                  </a:solidFill>
                  <a:latin typeface="FreeMono"/>
                </a:rPr>
                <a:t>vehicle</a:t>
              </a:r>
              <a:r>
                <a:rPr b="1" lang="ru-RU" sz="1200" spc="-1" strike="noStrike">
                  <a:solidFill>
                    <a:srgbClr val="2a6099"/>
                  </a:solidFill>
                  <a:latin typeface="FreeMono"/>
                </a:rPr>
                <a:t>.move()</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Пустой интерфейс</a:t>
            </a:r>
            <a:endParaRPr b="0" lang="ru-RU" sz="4400" spc="-1" strike="noStrike">
              <a:solidFill>
                <a:srgbClr val="000000"/>
              </a:solidFill>
              <a:latin typeface="Arial"/>
            </a:endParaRPr>
          </a:p>
        </p:txBody>
      </p:sp>
      <p:sp>
        <p:nvSpPr>
          <p:cNvPr id="133"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75000"/>
          </a:bodyPr>
          <a:p>
            <a:pPr marL="324000" indent="-243000">
              <a:spcBef>
                <a:spcPts val="1417"/>
              </a:spcBef>
              <a:buClr>
                <a:srgbClr val="000000"/>
              </a:buClr>
              <a:buSzPct val="45000"/>
              <a:buFont typeface="Wingdings" charset="2"/>
              <a:buChar char=""/>
            </a:pPr>
            <a:r>
              <a:rPr b="0" lang="ru-RU" sz="3200" spc="-1" strike="noStrike">
                <a:solidFill>
                  <a:srgbClr val="000000"/>
                </a:solidFill>
                <a:latin typeface="Arial"/>
              </a:rPr>
              <a:t>Интерфейс, который не содержит ни одного метода называется пустым интерфейсом: interface{}. </a:t>
            </a:r>
            <a:endParaRPr b="0" lang="ru-RU" sz="3200" spc="-1" strike="noStrike">
              <a:solidFill>
                <a:srgbClr val="000000"/>
              </a:solidFill>
              <a:latin typeface="Arial"/>
            </a:endParaRPr>
          </a:p>
          <a:p>
            <a:pPr marL="324000" indent="-243000">
              <a:spcBef>
                <a:spcPts val="1417"/>
              </a:spcBef>
              <a:buClr>
                <a:srgbClr val="000000"/>
              </a:buClr>
              <a:buSzPct val="45000"/>
              <a:buFont typeface="Wingdings" charset="2"/>
              <a:buChar char=""/>
            </a:pPr>
            <a:r>
              <a:rPr b="0" lang="ru-RU" sz="3200" spc="-1" strike="noStrike">
                <a:solidFill>
                  <a:srgbClr val="000000"/>
                </a:solidFill>
                <a:latin typeface="Arial"/>
              </a:rPr>
              <a:t>Пустой интерфейс может содержать значение любого типа. </a:t>
            </a:r>
            <a:endParaRPr b="0" lang="ru-RU" sz="3200" spc="-1" strike="noStrike">
              <a:solidFill>
                <a:srgbClr val="000000"/>
              </a:solidFill>
              <a:latin typeface="Arial"/>
            </a:endParaRPr>
          </a:p>
          <a:p>
            <a:pPr marL="324000" indent="-243000">
              <a:spcBef>
                <a:spcPts val="1417"/>
              </a:spcBef>
              <a:buClr>
                <a:srgbClr val="000000"/>
              </a:buClr>
              <a:buSzPct val="45000"/>
              <a:buFont typeface="Wingdings" charset="2"/>
              <a:buChar char=""/>
            </a:pPr>
            <a:r>
              <a:rPr b="0" lang="ru-RU" sz="3200" spc="-1" strike="noStrike">
                <a:solidFill>
                  <a:srgbClr val="000000"/>
                </a:solidFill>
                <a:latin typeface="Arial"/>
              </a:rPr>
              <a:t>Пустые интерфейсы используются в коде, где необходимо работать со значениями неизвестного типа. </a:t>
            </a:r>
            <a:endParaRPr b="0" lang="ru-RU" sz="3200" spc="-1" strike="noStrike">
              <a:solidFill>
                <a:srgbClr val="000000"/>
              </a:solidFill>
              <a:latin typeface="Arial"/>
            </a:endParaRPr>
          </a:p>
          <a:p>
            <a:pPr marL="324000" indent="-243000">
              <a:spcBef>
                <a:spcPts val="1417"/>
              </a:spcBef>
              <a:buClr>
                <a:srgbClr val="000000"/>
              </a:buClr>
              <a:buSzPct val="45000"/>
              <a:buFont typeface="Wingdings" charset="2"/>
              <a:buChar char=""/>
            </a:pPr>
            <a:r>
              <a:rPr b="0" i="1" lang="ru-RU" sz="3200" spc="-1" strike="noStrike">
                <a:solidFill>
                  <a:srgbClr val="000000"/>
                </a:solidFill>
                <a:latin typeface="Arial"/>
              </a:rPr>
              <a:t>Например</a:t>
            </a:r>
            <a:r>
              <a:rPr b="0" lang="ru-RU" sz="3200" spc="-1" strike="noStrike">
                <a:solidFill>
                  <a:srgbClr val="000000"/>
                </a:solidFill>
                <a:latin typeface="Arial"/>
              </a:rPr>
              <a:t>, </a:t>
            </a:r>
            <a:r>
              <a:rPr b="1" lang="ru-RU" sz="3200" spc="-1" strike="noStrike">
                <a:solidFill>
                  <a:srgbClr val="000000"/>
                </a:solidFill>
                <a:latin typeface="FreeMono"/>
              </a:rPr>
              <a:t>fmt.Print()</a:t>
            </a:r>
            <a:r>
              <a:rPr b="0" lang="ru-RU" sz="3200" spc="-1" strike="noStrike">
                <a:solidFill>
                  <a:srgbClr val="000000"/>
                </a:solidFill>
                <a:latin typeface="Arial"/>
              </a:rPr>
              <a:t> принимает любое количество аргументов типа </a:t>
            </a:r>
            <a:r>
              <a:rPr b="1" lang="ru-RU" sz="3200" spc="-1" strike="noStrike">
                <a:solidFill>
                  <a:srgbClr val="000000"/>
                </a:solidFill>
                <a:latin typeface="FreeMono"/>
              </a:rPr>
              <a:t>interface{}</a:t>
            </a:r>
            <a:r>
              <a:rPr b="0" lang="ru-RU" sz="3200" spc="-1" strike="noStrike">
                <a:solidFill>
                  <a:srgbClr val="000000"/>
                </a:solidFill>
                <a:latin typeface="Arial"/>
              </a:rPr>
              <a:t>.</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Приведение типа</a:t>
            </a:r>
            <a:endParaRPr b="0" lang="ru-RU" sz="4400" spc="-1" strike="noStrike">
              <a:solidFill>
                <a:srgbClr val="000000"/>
              </a:solidFill>
              <a:latin typeface="Arial"/>
            </a:endParaRPr>
          </a:p>
        </p:txBody>
      </p:sp>
      <p:sp>
        <p:nvSpPr>
          <p:cNvPr id="135" name="PlaceHolder 2"/>
          <p:cNvSpPr>
            <a:spLocks noGrp="1"/>
          </p:cNvSpPr>
          <p:nvPr>
            <p:ph/>
          </p:nvPr>
        </p:nvSpPr>
        <p:spPr>
          <a:xfrm>
            <a:off x="1440000" y="1620000"/>
            <a:ext cx="3780000" cy="1260000"/>
          </a:xfrm>
          <a:prstGeom prst="rect">
            <a:avLst/>
          </a:prstGeom>
          <a:solidFill>
            <a:srgbClr val="ffffff"/>
          </a:solidFill>
          <a:ln w="0">
            <a:noFill/>
          </a:ln>
        </p:spPr>
        <p:txBody>
          <a:bodyPr lIns="0" rIns="0" tIns="0" bIns="0" anchor="t">
            <a:normAutofit fontScale="68000"/>
          </a:bodyPr>
          <a:p>
            <a:pPr marL="293760" indent="-220320">
              <a:spcBef>
                <a:spcPts val="1417"/>
              </a:spcBef>
              <a:buClr>
                <a:srgbClr val="000000"/>
              </a:buClr>
              <a:buSzPct val="45000"/>
              <a:buFont typeface="Wingdings" charset="2"/>
              <a:buChar char=""/>
            </a:pPr>
            <a:r>
              <a:rPr b="0" lang="ru-RU" sz="3200" spc="-1" strike="noStrike">
                <a:solidFill>
                  <a:srgbClr val="000000"/>
                </a:solidFill>
                <a:latin typeface="Arial"/>
              </a:rPr>
              <a:t>Приведение типа позволяет нам получить внутреннее значение интерфейса, </a:t>
            </a:r>
            <a:endParaRPr b="0" lang="ru-RU" sz="3200" spc="-1" strike="noStrike">
              <a:solidFill>
                <a:srgbClr val="000000"/>
              </a:solidFill>
              <a:latin typeface="Arial"/>
            </a:endParaRPr>
          </a:p>
        </p:txBody>
      </p:sp>
      <p:sp>
        <p:nvSpPr>
          <p:cNvPr id="136" name="PlaceHolder 3"/>
          <p:cNvSpPr>
            <a:spLocks noGrp="1"/>
          </p:cNvSpPr>
          <p:nvPr>
            <p:ph/>
          </p:nvPr>
        </p:nvSpPr>
        <p:spPr>
          <a:xfrm>
            <a:off x="5580000" y="1620000"/>
            <a:ext cx="3960000" cy="3780000"/>
          </a:xfrm>
          <a:prstGeom prst="rect">
            <a:avLst/>
          </a:prstGeom>
          <a:solidFill>
            <a:srgbClr val="eeeeee"/>
          </a:solidFill>
          <a:ln cap="rnd" w="0">
            <a:solidFill>
              <a:srgbClr val="3465a4"/>
            </a:solidFill>
            <a:prstDash val="lgDash"/>
          </a:ln>
        </p:spPr>
        <p:txBody>
          <a:bodyPr lIns="0" rIns="0" tIns="0" bIns="0" anchor="t">
            <a:normAutofit/>
          </a:bodyPr>
          <a:p>
            <a:pPr indent="0">
              <a:spcBef>
                <a:spcPts val="1417"/>
              </a:spcBef>
              <a:buNone/>
            </a:pPr>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func </a:t>
            </a:r>
            <a:r>
              <a:rPr b="1" lang="ru-RU" sz="1200" spc="-1" strike="noStrike">
                <a:solidFill>
                  <a:srgbClr val="b47804"/>
                </a:solidFill>
                <a:latin typeface="FreeMono"/>
              </a:rPr>
              <a:t>main</a:t>
            </a:r>
            <a:r>
              <a:rPr b="1" lang="ru-RU" sz="1200" spc="-1" strike="noStrike">
                <a:solidFill>
                  <a:srgbClr val="2a6099"/>
                </a:solidFill>
                <a:latin typeface="FreeMono"/>
              </a:rPr>
              <a:t>() {</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  </a:t>
            </a:r>
            <a:r>
              <a:rPr b="1" lang="ru-RU" sz="1200" spc="-1" strike="noStrike">
                <a:solidFill>
                  <a:srgbClr val="2a6099"/>
                </a:solidFill>
                <a:latin typeface="FreeMono"/>
              </a:rPr>
              <a:t>// Конструкция приведения типа:</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  </a:t>
            </a:r>
            <a:r>
              <a:rPr b="1" lang="ru-RU" sz="1200" spc="-1" strike="noStrike">
                <a:solidFill>
                  <a:srgbClr val="2a6099"/>
                </a:solidFill>
                <a:latin typeface="FreeMono"/>
              </a:rPr>
              <a:t>// t, ok := i.(T)</a:t>
            </a:r>
            <a:endParaRPr b="0" lang="ru-RU" sz="1200" spc="-1" strike="noStrike">
              <a:solidFill>
                <a:srgbClr val="000000"/>
              </a:solidFill>
              <a:latin typeface="Arial"/>
            </a:endParaRPr>
          </a:p>
          <a:p>
            <a:pPr indent="0">
              <a:spcBef>
                <a:spcPts val="1417"/>
              </a:spcBef>
              <a:buNone/>
            </a:pP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  </a:t>
            </a:r>
            <a:r>
              <a:rPr b="1" lang="ru-RU" sz="1200" spc="-1" strike="noStrike">
                <a:solidFill>
                  <a:srgbClr val="2a6099"/>
                </a:solidFill>
                <a:latin typeface="FreeMono"/>
              </a:rPr>
              <a:t>var i interface{} = 12</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  </a:t>
            </a:r>
            <a:r>
              <a:rPr b="1" lang="ru-RU" sz="1200" spc="-1" strike="noStrike">
                <a:solidFill>
                  <a:srgbClr val="2a6099"/>
                </a:solidFill>
                <a:latin typeface="FreeMono"/>
              </a:rPr>
              <a:t>if v, ok := i.(int); ok {</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    </a:t>
            </a:r>
            <a:r>
              <a:rPr b="1" lang="ru-RU" sz="1200" spc="-1" strike="noStrike">
                <a:solidFill>
                  <a:srgbClr val="2a6099"/>
                </a:solidFill>
                <a:latin typeface="FreeMono"/>
              </a:rPr>
              <a:t>fmt.Println(v+12) // Суммирование не произойдет, если ok == false</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  </a:t>
            </a:r>
            <a:r>
              <a:rPr b="1" lang="ru-RU" sz="1200" spc="-1" strike="noStrike">
                <a:solidFill>
                  <a:srgbClr val="2a6099"/>
                </a:solidFill>
                <a:latin typeface="FreeMono"/>
              </a:rPr>
              <a:t>}  </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a:t>
            </a:r>
            <a:endParaRPr b="0" lang="ru-RU" sz="1200" spc="-1" strike="noStrike">
              <a:solidFill>
                <a:srgbClr val="000000"/>
              </a:solidFill>
              <a:latin typeface="Arial"/>
            </a:endParaRPr>
          </a:p>
        </p:txBody>
      </p:sp>
      <p:sp>
        <p:nvSpPr>
          <p:cNvPr id="137" name=""/>
          <p:cNvSpPr txBox="1"/>
          <p:nvPr/>
        </p:nvSpPr>
        <p:spPr>
          <a:xfrm>
            <a:off x="0" y="5233320"/>
            <a:ext cx="3265200" cy="346680"/>
          </a:xfrm>
          <a:prstGeom prst="rect">
            <a:avLst/>
          </a:prstGeom>
          <a:noFill/>
          <a:ln w="0">
            <a:noFill/>
          </a:ln>
        </p:spPr>
        <p:txBody>
          <a:bodyPr lIns="90000" rIns="90000" tIns="45000" bIns="45000" anchor="t">
            <a:noAutofit/>
          </a:bodyPr>
          <a:p>
            <a:r>
              <a:rPr b="0" lang="ru-RU" sz="1800" spc="-1" strike="noStrike">
                <a:solidFill>
                  <a:srgbClr val="000000"/>
                </a:solidFill>
                <a:latin typeface="Arial"/>
                <a:hlinkClick r:id="rId1"/>
              </a:rPr>
              <a:t>https://go.dev/tour/methods/15</a:t>
            </a:r>
            <a:r>
              <a:rPr b="0" lang="ru-RU" sz="1800" spc="-1" strike="noStrike">
                <a:solidFill>
                  <a:srgbClr val="000000"/>
                </a:solidFill>
                <a:latin typeface="Arial"/>
              </a:rPr>
              <a:t> </a:t>
            </a:r>
            <a:endParaRPr b="0" lang="ru-RU" sz="1800" spc="-1" strike="noStrike">
              <a:solidFill>
                <a:srgbClr val="000000"/>
              </a:solidFill>
              <a:latin typeface="Arial"/>
            </a:endParaRPr>
          </a:p>
        </p:txBody>
      </p:sp>
      <p:sp>
        <p:nvSpPr>
          <p:cNvPr id="138" name=""/>
          <p:cNvSpPr txBox="1"/>
          <p:nvPr/>
        </p:nvSpPr>
        <p:spPr>
          <a:xfrm>
            <a:off x="7740000" y="1620000"/>
            <a:ext cx="1800000" cy="459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ex441interface</a:t>
            </a:r>
            <a:endParaRPr b="0" lang="ru-RU"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Соответствие интерфейсу</a:t>
            </a:r>
            <a:endParaRPr b="0" lang="ru-RU" sz="4400" spc="-1" strike="noStrike">
              <a:solidFill>
                <a:srgbClr val="000000"/>
              </a:solidFill>
              <a:latin typeface="Arial"/>
            </a:endParaRPr>
          </a:p>
        </p:txBody>
      </p:sp>
      <p:sp>
        <p:nvSpPr>
          <p:cNvPr id="140" name="PlaceHolder 2"/>
          <p:cNvSpPr>
            <a:spLocks noGrp="1"/>
          </p:cNvSpPr>
          <p:nvPr>
            <p:ph/>
          </p:nvPr>
        </p:nvSpPr>
        <p:spPr>
          <a:xfrm>
            <a:off x="1440000" y="1476000"/>
            <a:ext cx="8460000" cy="504000"/>
          </a:xfrm>
          <a:prstGeom prst="rect">
            <a:avLst/>
          </a:prstGeom>
          <a:solidFill>
            <a:srgbClr val="ffffff"/>
          </a:solidFill>
          <a:ln w="0">
            <a:noFill/>
          </a:ln>
        </p:spPr>
        <p:txBody>
          <a:bodyPr lIns="0" rIns="0" tIns="0" bIns="0" anchor="t">
            <a:normAutofit fontScale="55000"/>
          </a:bodyPr>
          <a:p>
            <a:pPr marL="237600" indent="-178200">
              <a:spcBef>
                <a:spcPts val="1417"/>
              </a:spcBef>
              <a:buClr>
                <a:srgbClr val="000000"/>
              </a:buClr>
              <a:buSzPct val="45000"/>
              <a:buFont typeface="Wingdings" charset="2"/>
              <a:buChar char=""/>
            </a:pPr>
            <a:r>
              <a:rPr b="0" lang="ru-RU" sz="3200" spc="-1" strike="noStrike">
                <a:solidFill>
                  <a:srgbClr val="000000"/>
                </a:solidFill>
                <a:latin typeface="Arial"/>
              </a:rPr>
              <a:t>Чтобы тип данных соответствовал интерфейсу, он должен реализовать все методы этого интерфейса.</a:t>
            </a:r>
            <a:endParaRPr b="0" lang="ru-RU" sz="3200" spc="-1" strike="noStrike">
              <a:solidFill>
                <a:srgbClr val="000000"/>
              </a:solidFill>
              <a:latin typeface="Arial"/>
            </a:endParaRPr>
          </a:p>
        </p:txBody>
      </p:sp>
      <p:grpSp>
        <p:nvGrpSpPr>
          <p:cNvPr id="141" name=""/>
          <p:cNvGrpSpPr/>
          <p:nvPr/>
        </p:nvGrpSpPr>
        <p:grpSpPr>
          <a:xfrm>
            <a:off x="1440000" y="2016000"/>
            <a:ext cx="7920000" cy="3600000"/>
            <a:chOff x="1440000" y="2016000"/>
            <a:chExt cx="7920000" cy="3600000"/>
          </a:xfrm>
        </p:grpSpPr>
        <p:sp>
          <p:nvSpPr>
            <p:cNvPr id="142" name=""/>
            <p:cNvSpPr txBox="1"/>
            <p:nvPr/>
          </p:nvSpPr>
          <p:spPr>
            <a:xfrm>
              <a:off x="1440000" y="2016000"/>
              <a:ext cx="3780000" cy="3600000"/>
            </a:xfrm>
            <a:prstGeom prst="rect">
              <a:avLst/>
            </a:prstGeom>
            <a:solidFill>
              <a:srgbClr val="eeeeee"/>
            </a:solidFill>
            <a:ln cap="rnd" w="0">
              <a:solidFill>
                <a:srgbClr val="3465a4"/>
              </a:solidFill>
              <a:prstDash val="lgDash"/>
            </a:ln>
          </p:spPr>
          <p:txBody>
            <a:bodyPr lIns="0" rIns="0" tIns="0" bIns="0" anchor="t">
              <a:normAutofit fontScale="74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type </a:t>
              </a:r>
              <a:r>
                <a:rPr b="1" lang="ru-RU" sz="1200" spc="-1" strike="noStrike">
                  <a:solidFill>
                    <a:srgbClr val="a7074b"/>
                  </a:solidFill>
                  <a:latin typeface="FreeMono"/>
                </a:rPr>
                <a:t>Stream</a:t>
              </a:r>
              <a:r>
                <a:rPr b="1" lang="ru-RU" sz="1200" spc="-1" strike="noStrike">
                  <a:solidFill>
                    <a:srgbClr val="2a6099"/>
                  </a:solidFill>
                  <a:latin typeface="FreeMono"/>
                </a:rPr>
                <a:t> interface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read() string</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write() string</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close()</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type </a:t>
              </a:r>
              <a:r>
                <a:rPr b="1" lang="ru-RU" sz="1200" spc="-1" strike="noStrike">
                  <a:solidFill>
                    <a:srgbClr val="a7074b"/>
                  </a:solidFill>
                  <a:latin typeface="FreeMono"/>
                </a:rPr>
                <a:t>File</a:t>
              </a:r>
              <a:r>
                <a:rPr b="1" lang="ru-RU" sz="1200" spc="-1" strike="noStrike">
                  <a:solidFill>
                    <a:srgbClr val="2a6099"/>
                  </a:solidFill>
                  <a:latin typeface="FreeMono"/>
                </a:rPr>
                <a:t> struct{    text string</a:t>
              </a:r>
              <a:r>
                <a:rPr b="1" lang="ru-RU" sz="1200" spc="-1" strike="noStrike">
                  <a:solidFill>
                    <a:srgbClr val="2a6099"/>
                  </a:solidFill>
                  <a:latin typeface="FreeMono"/>
                </a:rPr>
                <a:t>	</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type </a:t>
              </a:r>
              <a:r>
                <a:rPr b="1" lang="ru-RU" sz="1200" spc="-1" strike="noStrike">
                  <a:solidFill>
                    <a:srgbClr val="a7074b"/>
                  </a:solidFill>
                  <a:latin typeface="FreeMono"/>
                </a:rPr>
                <a:t>Folder </a:t>
              </a:r>
              <a:r>
                <a:rPr b="1" lang="ru-RU" sz="1200" spc="-1" strike="noStrike">
                  <a:solidFill>
                    <a:srgbClr val="2a6099"/>
                  </a:solidFill>
                  <a:latin typeface="FreeMono"/>
                </a:rPr>
                <a:t>struct{}</a:t>
              </a:r>
              <a:endParaRPr b="0" lang="ru-RU" sz="1200" spc="-1" strike="noStrike">
                <a:solidFill>
                  <a:srgbClr val="000000"/>
                </a:solidFill>
                <a:latin typeface="Arial"/>
              </a:endParaRPr>
            </a:p>
            <a:p>
              <a:r>
                <a:rPr b="1" lang="ru-RU" sz="1200" spc="-1" strike="noStrike">
                  <a:solidFill>
                    <a:srgbClr val="2a6099"/>
                  </a:solidFill>
                  <a:latin typeface="FreeMono"/>
                </a:rPr>
                <a:t>func (f *File) </a:t>
              </a:r>
              <a:r>
                <a:rPr b="1" lang="ru-RU" sz="1200" spc="-1" strike="noStrike">
                  <a:solidFill>
                    <a:srgbClr val="a7074b"/>
                  </a:solidFill>
                  <a:latin typeface="FreeMono"/>
                </a:rPr>
                <a:t>read</a:t>
              </a:r>
              <a:r>
                <a:rPr b="1" lang="ru-RU" sz="1200" spc="-1" strike="noStrike">
                  <a:solidFill>
                    <a:srgbClr val="2a6099"/>
                  </a:solidFill>
                  <a:latin typeface="FreeMono"/>
                </a:rPr>
                <a:t>() string{    return f.text</a:t>
              </a:r>
              <a:r>
                <a:rPr b="1" lang="ru-RU" sz="1200" spc="-1" strike="noStrike">
                  <a:solidFill>
                    <a:srgbClr val="2a6099"/>
                  </a:solidFill>
                  <a:latin typeface="FreeMono"/>
                </a:rPr>
                <a:t>	</a:t>
              </a:r>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 (f *File) </a:t>
              </a:r>
              <a:r>
                <a:rPr b="1" lang="ru-RU" sz="1200" spc="-1" strike="noStrike">
                  <a:solidFill>
                    <a:srgbClr val="a7074b"/>
                  </a:solidFill>
                  <a:latin typeface="FreeMono"/>
                </a:rPr>
                <a:t>write</a:t>
              </a:r>
              <a:r>
                <a:rPr b="1" lang="ru-RU" sz="1200" spc="-1" strike="noStrike">
                  <a:solidFill>
                    <a:srgbClr val="2a6099"/>
                  </a:solidFill>
                  <a:latin typeface="FreeMono"/>
                </a:rPr>
                <a:t>(message string){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f.text = message</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fmt.Println("Запись в файл строки", message) }</a:t>
              </a:r>
              <a:endParaRPr b="0" lang="ru-RU" sz="1200" spc="-1" strike="noStrike">
                <a:solidFill>
                  <a:srgbClr val="000000"/>
                </a:solidFill>
                <a:latin typeface="Arial"/>
              </a:endParaRPr>
            </a:p>
            <a:p>
              <a:r>
                <a:rPr b="1" lang="ru-RU" sz="1200" spc="-1" strike="noStrike">
                  <a:solidFill>
                    <a:srgbClr val="2a6099"/>
                  </a:solidFill>
                  <a:latin typeface="FreeMono"/>
                </a:rPr>
                <a:t>func (f *File) </a:t>
              </a:r>
              <a:r>
                <a:rPr b="1" lang="ru-RU" sz="1200" spc="-1" strike="noStrike">
                  <a:solidFill>
                    <a:srgbClr val="a7074b"/>
                  </a:solidFill>
                  <a:latin typeface="FreeMono"/>
                </a:rPr>
                <a:t>close</a:t>
              </a:r>
              <a:r>
                <a:rPr b="1" lang="ru-RU" sz="1200" spc="-1" strike="noStrike">
                  <a:solidFill>
                    <a:srgbClr val="2a6099"/>
                  </a:solidFill>
                  <a:latin typeface="FreeMono"/>
                </a:rPr>
                <a:t>(){ fmt.Println("Файл закрыт")}</a:t>
              </a:r>
              <a:endParaRPr b="0" lang="ru-RU" sz="1200" spc="-1" strike="noStrike">
                <a:solidFill>
                  <a:srgbClr val="000000"/>
                </a:solidFill>
                <a:latin typeface="Arial"/>
              </a:endParaRPr>
            </a:p>
            <a:p>
              <a:r>
                <a:rPr b="1" lang="ru-RU" sz="1200" spc="-1" strike="noStrike">
                  <a:solidFill>
                    <a:srgbClr val="2a6099"/>
                  </a:solidFill>
                  <a:latin typeface="FreeMono"/>
                </a:rPr>
                <a:t>func (f *Folder) </a:t>
              </a:r>
              <a:r>
                <a:rPr b="1" lang="ru-RU" sz="1200" spc="-1" strike="noStrike">
                  <a:solidFill>
                    <a:srgbClr val="a7074b"/>
                  </a:solidFill>
                  <a:latin typeface="FreeMono"/>
                </a:rPr>
                <a:t>close</a:t>
              </a:r>
              <a:r>
                <a:rPr b="1" lang="ru-RU" sz="1200" spc="-1" strike="noStrike">
                  <a:solidFill>
                    <a:srgbClr val="2a6099"/>
                  </a:solidFill>
                  <a:latin typeface="FreeMono"/>
                </a:rPr>
                <a:t>(){ fmt.Println("Папка закрыта")}</a:t>
              </a:r>
              <a:endParaRPr b="0" lang="ru-RU" sz="1200" spc="-1" strike="noStrike">
                <a:solidFill>
                  <a:srgbClr val="000000"/>
                </a:solidFill>
                <a:latin typeface="Arial"/>
              </a:endParaRPr>
            </a:p>
          </p:txBody>
        </p:sp>
        <p:sp>
          <p:nvSpPr>
            <p:cNvPr id="143" name=""/>
            <p:cNvSpPr txBox="1"/>
            <p:nvPr/>
          </p:nvSpPr>
          <p:spPr>
            <a:xfrm>
              <a:off x="3240000" y="2016000"/>
              <a:ext cx="1800000" cy="41724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ex451interface</a:t>
              </a:r>
              <a:endParaRPr b="0" lang="ru-RU" sz="1300" spc="-1" strike="noStrike">
                <a:solidFill>
                  <a:srgbClr val="000000"/>
                </a:solidFill>
                <a:latin typeface="Arial"/>
              </a:endParaRPr>
            </a:p>
          </p:txBody>
        </p:sp>
        <p:sp>
          <p:nvSpPr>
            <p:cNvPr id="144" name=""/>
            <p:cNvSpPr txBox="1"/>
            <p:nvPr/>
          </p:nvSpPr>
          <p:spPr>
            <a:xfrm>
              <a:off x="5760000" y="2160000"/>
              <a:ext cx="3600000" cy="3456000"/>
            </a:xfrm>
            <a:prstGeom prst="rect">
              <a:avLst/>
            </a:prstGeom>
            <a:solidFill>
              <a:srgbClr val="eeeeee"/>
            </a:solidFill>
            <a:ln cap="rnd" w="0">
              <a:solidFill>
                <a:srgbClr val="3465a4"/>
              </a:solidFill>
              <a:prstDash val="lgDash"/>
            </a:ln>
          </p:spPr>
          <p:txBody>
            <a:bodyPr lIns="0" rIns="0" tIns="0" bIns="0" anchor="t">
              <a:normAutofit fontScale="87000"/>
            </a:bodyPr>
            <a:p>
              <a:r>
                <a:rPr b="1" lang="ru-RU" sz="1200" spc="-1" strike="noStrike">
                  <a:solidFill>
                    <a:srgbClr val="2a6099"/>
                  </a:solidFill>
                  <a:latin typeface="FreeMono"/>
                </a:rPr>
                <a:t>func </a:t>
              </a:r>
              <a:r>
                <a:rPr b="1" lang="ru-RU" sz="1200" spc="-1" strike="noStrike">
                  <a:solidFill>
                    <a:srgbClr val="a7074b"/>
                  </a:solidFill>
                  <a:latin typeface="FreeMono"/>
                </a:rPr>
                <a:t>writeToStream</a:t>
              </a:r>
              <a:r>
                <a:rPr b="1" lang="ru-RU" sz="1200" spc="-1" strike="noStrike">
                  <a:solidFill>
                    <a:srgbClr val="2a6099"/>
                  </a:solidFill>
                  <a:latin typeface="FreeMono"/>
                </a:rPr>
                <a:t>(stream Stream, text string){    stream.write(text) }</a:t>
              </a:r>
              <a:endParaRPr b="0" lang="ru-RU" sz="1200" spc="-1" strike="noStrike">
                <a:solidFill>
                  <a:srgbClr val="000000"/>
                </a:solidFill>
                <a:latin typeface="Arial"/>
              </a:endParaRPr>
            </a:p>
            <a:p>
              <a:r>
                <a:rPr b="1" lang="ru-RU" sz="1200" spc="-1" strike="noStrike">
                  <a:solidFill>
                    <a:srgbClr val="2a6099"/>
                  </a:solidFill>
                  <a:latin typeface="FreeMono"/>
                </a:rPr>
                <a:t>func </a:t>
              </a:r>
              <a:r>
                <a:rPr b="1" lang="ru-RU" sz="1200" spc="-1" strike="noStrike">
                  <a:solidFill>
                    <a:srgbClr val="a7074b"/>
                  </a:solidFill>
                  <a:latin typeface="FreeMono"/>
                </a:rPr>
                <a:t>closeStream</a:t>
              </a:r>
              <a:r>
                <a:rPr b="1" lang="ru-RU" sz="1200" spc="-1" strike="noStrike">
                  <a:solidFill>
                    <a:srgbClr val="2a6099"/>
                  </a:solidFill>
                  <a:latin typeface="FreeMono"/>
                </a:rPr>
                <a:t>(stream Stream){    stream.close() }</a:t>
              </a:r>
              <a:endParaRPr b="0" lang="ru-RU" sz="1200" spc="-1" strike="noStrike">
                <a:solidFill>
                  <a:srgbClr val="000000"/>
                </a:solidFill>
                <a:latin typeface="Arial"/>
              </a:endParaRPr>
            </a:p>
            <a:p>
              <a:r>
                <a:rPr b="1" lang="ru-RU" sz="1200" spc="-1" strike="noStrike">
                  <a:solidFill>
                    <a:srgbClr val="2a6099"/>
                  </a:solidFill>
                  <a:latin typeface="FreeMono"/>
                </a:rPr>
                <a:t>func </a:t>
              </a:r>
              <a:r>
                <a:rPr b="1" lang="ru-RU" sz="1200" spc="-1" strike="noStrike">
                  <a:solidFill>
                    <a:srgbClr val="b47804"/>
                  </a:solidFill>
                  <a:latin typeface="FreeMono"/>
                </a:rPr>
                <a:t>main</a:t>
              </a:r>
              <a:r>
                <a:rPr b="1" lang="ru-RU" sz="1200" spc="-1" strike="noStrike">
                  <a:solidFill>
                    <a:srgbClr val="2a6099"/>
                  </a:solidFill>
                  <a:latin typeface="FreeMono"/>
                </a:rPr>
                <a:t> ()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000000"/>
                  </a:solidFill>
                  <a:latin typeface="FreeMono"/>
                </a:rPr>
                <a:t>myFile</a:t>
              </a:r>
              <a:r>
                <a:rPr b="1" lang="ru-RU" sz="1200" spc="-1" strike="noStrike">
                  <a:solidFill>
                    <a:srgbClr val="2a6099"/>
                  </a:solidFill>
                  <a:latin typeface="FreeMono"/>
                </a:rPr>
                <a:t> := &amp;File{}</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000000"/>
                  </a:solidFill>
                  <a:latin typeface="FreeMono"/>
                </a:rPr>
                <a:t>myFolder </a:t>
              </a:r>
              <a:r>
                <a:rPr b="1" lang="ru-RU" sz="1200" spc="-1" strike="noStrike">
                  <a:solidFill>
                    <a:srgbClr val="2a6099"/>
                  </a:solidFill>
                  <a:latin typeface="FreeMono"/>
                </a:rPr>
                <a:t>:= &amp;Folder{}</a:t>
              </a:r>
              <a:endParaRPr b="0" lang="ru-RU" sz="1200" spc="-1" strike="noStrike">
                <a:solidFill>
                  <a:srgbClr val="000000"/>
                </a:solidFill>
                <a:latin typeface="Arial"/>
              </a:endParaRPr>
            </a:p>
            <a:p>
              <a:r>
                <a:rPr b="1" lang="ru-RU" sz="1200" spc="-1" strike="noStrike">
                  <a:solidFill>
                    <a:srgbClr val="2a6099"/>
                  </a:solidFill>
                  <a:latin typeface="FreeMono"/>
                </a:rPr>
                <a:t>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000000"/>
                  </a:solidFill>
                  <a:latin typeface="FreeMono"/>
                </a:rPr>
                <a:t>writeToStream</a:t>
              </a:r>
              <a:r>
                <a:rPr b="1" lang="ru-RU" sz="1200" spc="-1" strike="noStrike">
                  <a:solidFill>
                    <a:srgbClr val="2a6099"/>
                  </a:solidFill>
                  <a:latin typeface="FreeMono"/>
                </a:rPr>
                <a:t>(myFile, "hello world")</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000000"/>
                  </a:solidFill>
                  <a:latin typeface="FreeMono"/>
                </a:rPr>
                <a:t>closeStream</a:t>
              </a:r>
              <a:r>
                <a:rPr b="1" lang="ru-RU" sz="1200" spc="-1" strike="noStrike">
                  <a:solidFill>
                    <a:srgbClr val="2a6099"/>
                  </a:solidFill>
                  <a:latin typeface="FreeMono"/>
                </a:rPr>
                <a:t>(myFile)</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//closeStream(myFolder)     // Ошибка: тип *Folder не реализует интерфейс Stream</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000000"/>
                  </a:solidFill>
                  <a:latin typeface="FreeMono"/>
                </a:rPr>
                <a:t>myFolder</a:t>
              </a:r>
              <a:r>
                <a:rPr b="1" lang="ru-RU" sz="1200" spc="-1" strike="noStrike">
                  <a:solidFill>
                    <a:srgbClr val="2a6099"/>
                  </a:solidFill>
                  <a:latin typeface="FreeMono"/>
                </a:rPr>
                <a:t>.close()            // Так можно</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Полиморфизм</a:t>
            </a:r>
            <a:endParaRPr b="0" lang="ru-RU" sz="4400" spc="-1" strike="noStrike">
              <a:solidFill>
                <a:srgbClr val="000000"/>
              </a:solidFill>
              <a:latin typeface="Arial"/>
            </a:endParaRPr>
          </a:p>
        </p:txBody>
      </p:sp>
      <p:sp>
        <p:nvSpPr>
          <p:cNvPr id="146" name="PlaceHolder 2"/>
          <p:cNvSpPr>
            <a:spLocks noGrp="1"/>
          </p:cNvSpPr>
          <p:nvPr>
            <p:ph/>
          </p:nvPr>
        </p:nvSpPr>
        <p:spPr>
          <a:xfrm>
            <a:off x="1440000" y="1620000"/>
            <a:ext cx="8460000" cy="1980000"/>
          </a:xfrm>
          <a:prstGeom prst="rect">
            <a:avLst/>
          </a:prstGeom>
          <a:solidFill>
            <a:srgbClr val="ffffff"/>
          </a:solidFill>
          <a:ln w="0">
            <a:noFill/>
          </a:ln>
        </p:spPr>
        <p:txBody>
          <a:bodyPr lIns="0" rIns="0" tIns="0" bIns="0" anchor="t">
            <a:normAutofit fontScale="60000"/>
          </a:bodyPr>
          <a:p>
            <a:pPr marL="259200" indent="-194400">
              <a:spcBef>
                <a:spcPts val="1417"/>
              </a:spcBef>
              <a:buClr>
                <a:srgbClr val="000000"/>
              </a:buClr>
              <a:buSzPct val="45000"/>
              <a:buFont typeface="Wingdings" charset="2"/>
              <a:buChar char=""/>
            </a:pPr>
            <a:r>
              <a:rPr b="0" lang="ru-RU" sz="3200" spc="-1" strike="noStrike">
                <a:solidFill>
                  <a:srgbClr val="000000"/>
                </a:solidFill>
                <a:latin typeface="Arial"/>
              </a:rPr>
              <a:t>Полиморфизм представляет способность принимать многообразные формы.</a:t>
            </a:r>
            <a:endParaRPr b="0" lang="ru-RU" sz="3200" spc="-1" strike="noStrike">
              <a:solidFill>
                <a:srgbClr val="000000"/>
              </a:solidFill>
              <a:latin typeface="Arial"/>
            </a:endParaRPr>
          </a:p>
          <a:p>
            <a:pPr marL="259200" indent="0">
              <a:spcBef>
                <a:spcPts val="1417"/>
              </a:spcBef>
              <a:buNone/>
            </a:pPr>
            <a:r>
              <a:rPr b="1" lang="ru-RU" sz="3200" spc="-1" strike="noStrike">
                <a:solidFill>
                  <a:srgbClr val="000000"/>
                </a:solidFill>
                <a:latin typeface="FreeMono"/>
              </a:rPr>
              <a:t>vehicles := [...]Vehicle{tesla, volvo, boeing}</a:t>
            </a:r>
            <a:endParaRPr b="0" lang="ru-RU" sz="3200" spc="-1" strike="noStrike">
              <a:solidFill>
                <a:srgbClr val="000000"/>
              </a:solidFill>
              <a:latin typeface="Arial"/>
            </a:endParaRPr>
          </a:p>
          <a:p>
            <a:pPr marL="259200"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for _, vehicle := range vehicles{</a:t>
            </a:r>
            <a:endParaRPr b="0" lang="ru-RU" sz="3200" spc="-1" strike="noStrike">
              <a:solidFill>
                <a:srgbClr val="000000"/>
              </a:solidFill>
              <a:latin typeface="Arial"/>
            </a:endParaRPr>
          </a:p>
          <a:p>
            <a:pPr marL="259200" indent="0">
              <a:spcBef>
                <a:spcPts val="1417"/>
              </a:spcBef>
              <a:buNone/>
            </a:pPr>
            <a:r>
              <a:rPr b="1" lang="ru-RU" sz="3200" spc="-1" strike="noStrike">
                <a:solidFill>
                  <a:srgbClr val="000000"/>
                </a:solidFill>
                <a:latin typeface="FreeMono"/>
              </a:rPr>
              <a:t>        </a:t>
            </a:r>
            <a:r>
              <a:rPr b="1" lang="ru-RU" sz="3200" spc="-1" strike="noStrike">
                <a:solidFill>
                  <a:srgbClr val="000000"/>
                </a:solidFill>
                <a:latin typeface="FreeMono"/>
              </a:rPr>
              <a:t>vehicle.move()</a:t>
            </a:r>
            <a:endParaRPr b="0" lang="ru-RU" sz="3200" spc="-1" strike="noStrike">
              <a:solidFill>
                <a:srgbClr val="000000"/>
              </a:solidFill>
              <a:latin typeface="Arial"/>
            </a:endParaRPr>
          </a:p>
          <a:p>
            <a:pPr marL="259200" indent="0">
              <a:spcBef>
                <a:spcPts val="1417"/>
              </a:spcBef>
              <a:buNone/>
            </a:pPr>
            <a:r>
              <a:rPr b="1" lang="ru-RU" sz="3200" spc="-1" strike="noStrike">
                <a:solidFill>
                  <a:srgbClr val="000000"/>
                </a:solidFill>
                <a:latin typeface="FreeMono"/>
              </a:rPr>
              <a:t>} </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Задания</a:t>
            </a:r>
            <a:endParaRPr b="0" lang="ru-RU" sz="4400" spc="-1" strike="noStrike">
              <a:solidFill>
                <a:srgbClr val="000000"/>
              </a:solidFill>
              <a:latin typeface="Arial"/>
            </a:endParaRPr>
          </a:p>
        </p:txBody>
      </p:sp>
      <p:sp>
        <p:nvSpPr>
          <p:cNvPr id="148"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solidFill>
                  <a:srgbClr val="000000"/>
                </a:solidFill>
                <a:latin typeface="Arial"/>
              </a:rPr>
              <a:t>Реализовать программу «Викторина» (Кто хочет стать миллионером) - вопросы-варианты ответов, используя структуры</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Links</a:t>
            </a:r>
            <a:endParaRPr b="0" lang="ru-RU" sz="4400" spc="-1" strike="noStrike">
              <a:solidFill>
                <a:srgbClr val="000000"/>
              </a:solidFill>
              <a:latin typeface="Arial"/>
            </a:endParaRPr>
          </a:p>
        </p:txBody>
      </p:sp>
      <p:sp>
        <p:nvSpPr>
          <p:cNvPr id="150"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2400" spc="-1" strike="noStrike">
                <a:solidFill>
                  <a:srgbClr val="000000"/>
                </a:solidFill>
                <a:latin typeface="Arial"/>
                <a:hlinkClick r:id="rId1"/>
              </a:rPr>
              <a:t>https://go.dev/tour/methods/1</a:t>
            </a:r>
            <a:endParaRPr b="0" lang="ru-RU" sz="2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ru-RU" sz="2400" spc="-1" strike="noStrike">
                <a:solidFill>
                  <a:srgbClr val="000000"/>
                </a:solidFill>
                <a:latin typeface="Arial"/>
                <a:hlinkClick r:id="rId2"/>
              </a:rPr>
              <a:t>Объектно-ориентированное программирование в Golang</a:t>
            </a:r>
            <a:endParaRPr b="0" lang="ru-RU" sz="2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ru-RU" sz="2400" spc="-1" strike="noStrike">
                <a:solidFill>
                  <a:srgbClr val="000000"/>
                </a:solidFill>
                <a:latin typeface="Arial"/>
                <a:hlinkClick r:id="rId3"/>
              </a:rPr>
              <a:t>Структуры и методы — объектно-ориентированный подход в Golang</a:t>
            </a:r>
            <a:endParaRPr b="0" lang="ru-RU" sz="2400" spc="-1" strike="noStrike">
              <a:solidFill>
                <a:srgbClr val="000000"/>
              </a:solidFill>
              <a:latin typeface="Arial"/>
            </a:endParaRPr>
          </a:p>
          <a:p>
            <a:pPr marL="432000" indent="0">
              <a:spcBef>
                <a:spcPts val="1417"/>
              </a:spcBef>
              <a:buNone/>
            </a:pPr>
            <a:r>
              <a:rPr b="0" lang="ru-RU" sz="2400" spc="-1" strike="noStrike">
                <a:solidFill>
                  <a:srgbClr val="000000"/>
                </a:solidFill>
                <a:latin typeface="Arial"/>
              </a:rPr>
              <a:t> </a:t>
            </a:r>
            <a:endParaRPr b="0" lang="ru-RU"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Содержание</a:t>
            </a:r>
            <a:endParaRPr b="0" lang="ru-RU" sz="4400" spc="-1" strike="noStrike">
              <a:solidFill>
                <a:srgbClr val="000000"/>
              </a:solidFill>
              <a:latin typeface="Arial"/>
            </a:endParaRPr>
          </a:p>
        </p:txBody>
      </p:sp>
      <p:sp>
        <p:nvSpPr>
          <p:cNvPr id="98"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a:bodyPr>
          <a:p>
            <a:pPr marL="432000" indent="-324000">
              <a:spcBef>
                <a:spcPts val="1417"/>
              </a:spcBef>
              <a:buClr>
                <a:srgbClr val="000000"/>
              </a:buClr>
              <a:buFont typeface="StarSymbol"/>
              <a:buAutoNum type="arabicPeriod"/>
            </a:pPr>
            <a:r>
              <a:rPr b="0" lang="ru-RU" sz="3200" spc="-1" strike="noStrike">
                <a:solidFill>
                  <a:srgbClr val="000000"/>
                </a:solidFill>
                <a:latin typeface="Arial"/>
              </a:rPr>
              <a:t>Производные типы</a:t>
            </a:r>
            <a:endParaRPr b="0" lang="ru-RU" sz="3200" spc="-1" strike="noStrike">
              <a:solidFill>
                <a:srgbClr val="000000"/>
              </a:solidFill>
              <a:latin typeface="Arial"/>
            </a:endParaRPr>
          </a:p>
          <a:p>
            <a:pPr marL="432000" indent="-324000">
              <a:spcBef>
                <a:spcPts val="1417"/>
              </a:spcBef>
              <a:buClr>
                <a:srgbClr val="000000"/>
              </a:buClr>
              <a:buFont typeface="StarSymbol"/>
              <a:buAutoNum type="arabicPeriod"/>
            </a:pPr>
            <a:r>
              <a:rPr b="0" lang="ru-RU" sz="3200" spc="-1" strike="noStrike">
                <a:solidFill>
                  <a:srgbClr val="000000"/>
                </a:solidFill>
                <a:latin typeface="Arial"/>
              </a:rPr>
              <a:t>Структуры</a:t>
            </a:r>
            <a:endParaRPr b="0" lang="ru-RU" sz="3200" spc="-1" strike="noStrike">
              <a:solidFill>
                <a:srgbClr val="000000"/>
              </a:solidFill>
              <a:latin typeface="Arial"/>
            </a:endParaRPr>
          </a:p>
          <a:p>
            <a:pPr marL="432000" indent="-324000">
              <a:spcBef>
                <a:spcPts val="1417"/>
              </a:spcBef>
              <a:buClr>
                <a:srgbClr val="000000"/>
              </a:buClr>
              <a:buFont typeface="StarSymbol"/>
              <a:buAutoNum type="arabicPeriod"/>
            </a:pPr>
            <a:r>
              <a:rPr b="0" lang="ru-RU" sz="3200" spc="-1" strike="noStrike">
                <a:solidFill>
                  <a:srgbClr val="000000"/>
                </a:solidFill>
                <a:latin typeface="Arial"/>
              </a:rPr>
              <a:t>Интерфейсы</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p:nvPr>
        </p:nvSpPr>
        <p:spPr>
          <a:xfrm>
            <a:off x="1476000" y="1620000"/>
            <a:ext cx="3420000" cy="3240000"/>
          </a:xfrm>
          <a:prstGeom prst="rect">
            <a:avLst/>
          </a:prstGeom>
          <a:solidFill>
            <a:srgbClr val="ffffff"/>
          </a:solidFill>
          <a:ln w="0">
            <a:noFill/>
          </a:ln>
        </p:spPr>
        <p:txBody>
          <a:bodyPr lIns="0" rIns="0" tIns="0" bIns="0" anchor="t">
            <a:normAutofit fontScale="58000"/>
          </a:bodyPr>
          <a:p>
            <a:pPr marL="250560" indent="-187920">
              <a:spcBef>
                <a:spcPts val="1417"/>
              </a:spcBef>
              <a:buClr>
                <a:srgbClr val="000000"/>
              </a:buClr>
              <a:buSzPct val="45000"/>
              <a:buFont typeface="Wingdings" charset="2"/>
              <a:buChar char=""/>
            </a:pPr>
            <a:r>
              <a:rPr b="0" lang="ru-RU" sz="3200" spc="-1" strike="noStrike">
                <a:solidFill>
                  <a:srgbClr val="000000"/>
                </a:solidFill>
                <a:latin typeface="Arial"/>
              </a:rPr>
              <a:t>Оператор type позволяет определять именованный тип на основе существующего. </a:t>
            </a:r>
            <a:endParaRPr b="0" lang="ru-RU" sz="3200" spc="-1" strike="noStrike">
              <a:solidFill>
                <a:srgbClr val="000000"/>
              </a:solidFill>
              <a:latin typeface="Arial"/>
            </a:endParaRPr>
          </a:p>
          <a:p>
            <a:pPr marL="250560" indent="-187920">
              <a:spcBef>
                <a:spcPts val="1417"/>
              </a:spcBef>
              <a:buClr>
                <a:srgbClr val="000000"/>
              </a:buClr>
              <a:buSzPct val="45000"/>
              <a:buFont typeface="Wingdings" charset="2"/>
              <a:buChar char=""/>
            </a:pPr>
            <a:r>
              <a:rPr b="0" i="1" lang="ru-RU" sz="3200" spc="-1" strike="noStrike">
                <a:solidFill>
                  <a:srgbClr val="000000"/>
                </a:solidFill>
                <a:latin typeface="Arial"/>
              </a:rPr>
              <a:t>Например:</a:t>
            </a:r>
            <a:endParaRPr b="0" lang="ru-RU" sz="3200" spc="-1" strike="noStrike">
              <a:solidFill>
                <a:srgbClr val="000000"/>
              </a:solidFill>
              <a:latin typeface="Arial"/>
            </a:endParaRPr>
          </a:p>
          <a:p>
            <a:pPr marL="250560" indent="0">
              <a:spcBef>
                <a:spcPts val="1417"/>
              </a:spcBef>
              <a:buNone/>
            </a:pPr>
            <a:r>
              <a:rPr b="1" lang="ru-RU" sz="3200" spc="-1" strike="noStrike">
                <a:solidFill>
                  <a:srgbClr val="3465a4"/>
                </a:solidFill>
                <a:latin typeface="FreeMono"/>
              </a:rPr>
              <a:t>type</a:t>
            </a:r>
            <a:r>
              <a:rPr b="1" lang="ru-RU" sz="3200" spc="-1" strike="noStrike">
                <a:solidFill>
                  <a:srgbClr val="000000"/>
                </a:solidFill>
                <a:latin typeface="FreeMono"/>
              </a:rPr>
              <a:t> </a:t>
            </a:r>
            <a:r>
              <a:rPr b="1" lang="ru-RU" sz="3200" spc="-1" strike="noStrike">
                <a:solidFill>
                  <a:srgbClr val="a7074b"/>
                </a:solidFill>
                <a:latin typeface="FreeMono"/>
              </a:rPr>
              <a:t>myInt</a:t>
            </a:r>
            <a:r>
              <a:rPr b="1" lang="ru-RU" sz="3200" spc="-1" strike="noStrike">
                <a:solidFill>
                  <a:srgbClr val="000000"/>
                </a:solidFill>
                <a:latin typeface="FreeMono"/>
              </a:rPr>
              <a:t> </a:t>
            </a:r>
            <a:r>
              <a:rPr b="1" lang="ru-RU" sz="3200" spc="-1" strike="noStrike">
                <a:solidFill>
                  <a:srgbClr val="3465a4"/>
                </a:solidFill>
                <a:latin typeface="FreeMono"/>
              </a:rPr>
              <a:t>int</a:t>
            </a:r>
            <a:endParaRPr b="0" lang="ru-RU" sz="3200" spc="-1" strike="noStrike">
              <a:solidFill>
                <a:srgbClr val="000000"/>
              </a:solidFill>
              <a:latin typeface="Arial"/>
            </a:endParaRPr>
          </a:p>
          <a:p>
            <a:pPr marL="250560" indent="-187920">
              <a:spcBef>
                <a:spcPts val="1417"/>
              </a:spcBef>
              <a:buClr>
                <a:srgbClr val="000000"/>
              </a:buClr>
              <a:buSzPct val="45000"/>
              <a:buFont typeface="Wingdings" charset="2"/>
              <a:buChar char=""/>
            </a:pPr>
            <a:r>
              <a:rPr b="0" lang="ru-RU" sz="3200" spc="-1" strike="noStrike">
                <a:solidFill>
                  <a:srgbClr val="000000"/>
                </a:solidFill>
                <a:latin typeface="Arial"/>
              </a:rPr>
              <a:t>Такие типы позволяют уменьшать вероятность передачи некорректных данных и придет типу дополнительный смысл</a:t>
            </a:r>
            <a:endParaRPr b="0" lang="ru-RU" sz="3200" spc="-1" strike="noStrike">
              <a:solidFill>
                <a:srgbClr val="000000"/>
              </a:solidFill>
              <a:latin typeface="Arial"/>
            </a:endParaRPr>
          </a:p>
        </p:txBody>
      </p:sp>
      <p:sp>
        <p:nvSpPr>
          <p:cNvPr id="100" name="PlaceHolder 2"/>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1. Производные типы</a:t>
            </a:r>
            <a:endParaRPr b="0" lang="ru-RU" sz="4400" spc="-1" strike="noStrike">
              <a:solidFill>
                <a:srgbClr val="000000"/>
              </a:solidFill>
              <a:latin typeface="Arial"/>
            </a:endParaRPr>
          </a:p>
        </p:txBody>
      </p:sp>
      <p:grpSp>
        <p:nvGrpSpPr>
          <p:cNvPr id="101" name=""/>
          <p:cNvGrpSpPr/>
          <p:nvPr/>
        </p:nvGrpSpPr>
        <p:grpSpPr>
          <a:xfrm>
            <a:off x="5220000" y="1620000"/>
            <a:ext cx="4680000" cy="3240000"/>
            <a:chOff x="5220000" y="1620000"/>
            <a:chExt cx="4680000" cy="3240000"/>
          </a:xfrm>
        </p:grpSpPr>
        <p:sp>
          <p:nvSpPr>
            <p:cNvPr id="102" name=""/>
            <p:cNvSpPr txBox="1"/>
            <p:nvPr/>
          </p:nvSpPr>
          <p:spPr>
            <a:xfrm>
              <a:off x="5220000" y="1620000"/>
              <a:ext cx="4680000" cy="3240000"/>
            </a:xfrm>
            <a:prstGeom prst="rect">
              <a:avLst/>
            </a:prstGeom>
            <a:solidFill>
              <a:srgbClr val="eeeeee"/>
            </a:solidFill>
            <a:ln cap="rnd" w="0">
              <a:solidFill>
                <a:srgbClr val="3465a4"/>
              </a:solidFill>
              <a:prstDash val="lgDash"/>
            </a:ln>
          </p:spPr>
          <p:txBody>
            <a:bodyPr lIns="0" rIns="0" tIns="0" bIns="0" anchor="t">
              <a:normAutofit fontScale="85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3465a4"/>
                  </a:solidFill>
                  <a:latin typeface="FreeMono"/>
                </a:rPr>
                <a:t>type</a:t>
              </a:r>
              <a:r>
                <a:rPr b="1" lang="ru-RU" sz="1200" spc="-1" strike="noStrike">
                  <a:solidFill>
                    <a:srgbClr val="000000"/>
                  </a:solidFill>
                  <a:latin typeface="FreeMono"/>
                </a:rPr>
                <a:t> </a:t>
              </a:r>
              <a:r>
                <a:rPr b="1" lang="ru-RU" sz="1200" spc="-1" strike="noStrike">
                  <a:solidFill>
                    <a:srgbClr val="a7074b"/>
                  </a:solidFill>
                  <a:latin typeface="FreeMono"/>
                </a:rPr>
                <a:t>library </a:t>
              </a:r>
              <a:r>
                <a:rPr b="1" lang="ru-RU" sz="1200" spc="-1" strike="noStrike">
                  <a:solidFill>
                    <a:srgbClr val="3465a4"/>
                  </a:solidFill>
                  <a:latin typeface="FreeMono"/>
                </a:rPr>
                <a:t>[]string</a:t>
              </a:r>
              <a:endParaRPr b="0" lang="ru-RU" sz="1200" spc="-1" strike="noStrike">
                <a:solidFill>
                  <a:srgbClr val="000000"/>
                </a:solidFill>
                <a:latin typeface="Arial"/>
              </a:endParaRPr>
            </a:p>
            <a:p>
              <a:r>
                <a:rPr b="1" lang="ru-RU" sz="1200" spc="-1" strike="noStrike">
                  <a:solidFill>
                    <a:srgbClr val="3465a4"/>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printBooks</a:t>
              </a:r>
              <a:r>
                <a:rPr b="1" lang="ru-RU" sz="1200" spc="-1" strike="noStrike">
                  <a:solidFill>
                    <a:srgbClr val="000000"/>
                  </a:solidFill>
                  <a:latin typeface="FreeMono"/>
                </a:rPr>
                <a:t>(</a:t>
              </a:r>
              <a:r>
                <a:rPr b="1" lang="ru-RU" sz="1200" spc="-1" strike="noStrike">
                  <a:solidFill>
                    <a:srgbClr val="a7074b"/>
                  </a:solidFill>
                  <a:latin typeface="FreeMono"/>
                </a:rPr>
                <a:t>lib</a:t>
              </a:r>
              <a:r>
                <a:rPr b="1" lang="ru-RU" sz="1200" spc="-1" strike="noStrike">
                  <a:solidFill>
                    <a:srgbClr val="000000"/>
                  </a:solidFill>
                  <a:latin typeface="FreeMono"/>
                </a:rPr>
                <a:t> </a:t>
              </a:r>
              <a:r>
                <a:rPr b="1" lang="ru-RU" sz="1200" spc="-1" strike="noStrike">
                  <a:solidFill>
                    <a:srgbClr val="3465a4"/>
                  </a:solidFill>
                  <a:latin typeface="FreeMono"/>
                </a:rPr>
                <a:t>library</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for</a:t>
              </a:r>
              <a:r>
                <a:rPr b="1" lang="ru-RU" sz="1200" spc="-1" strike="noStrike">
                  <a:solidFill>
                    <a:srgbClr val="000000"/>
                  </a:solidFill>
                  <a:latin typeface="FreeMono"/>
                </a:rPr>
                <a:t> </a:t>
              </a:r>
              <a:r>
                <a:rPr b="1" lang="ru-RU" sz="1200" spc="-1" strike="noStrike">
                  <a:solidFill>
                    <a:srgbClr val="a7074b"/>
                  </a:solidFill>
                  <a:latin typeface="FreeMono"/>
                </a:rPr>
                <a:t>_, value</a:t>
              </a:r>
              <a:r>
                <a:rPr b="1" lang="ru-RU" sz="1200" spc="-1" strike="noStrike">
                  <a:solidFill>
                    <a:srgbClr val="000000"/>
                  </a:solidFill>
                  <a:latin typeface="FreeMono"/>
                </a:rPr>
                <a:t> := </a:t>
              </a:r>
              <a:r>
                <a:rPr b="1" lang="ru-RU" sz="1200" spc="-1" strike="noStrike">
                  <a:solidFill>
                    <a:srgbClr val="3465a4"/>
                  </a:solidFill>
                  <a:latin typeface="FreeMono"/>
                </a:rPr>
                <a:t>range</a:t>
              </a:r>
              <a:r>
                <a:rPr b="1" lang="ru-RU" sz="1200" spc="-1" strike="noStrike">
                  <a:solidFill>
                    <a:srgbClr val="000000"/>
                  </a:solidFill>
                  <a:latin typeface="FreeMono"/>
                </a:rPr>
                <a:t> </a:t>
              </a:r>
              <a:r>
                <a:rPr b="1" lang="ru-RU" sz="1200" spc="-1" strike="noStrike">
                  <a:solidFill>
                    <a:srgbClr val="a7074b"/>
                  </a:solidFill>
                  <a:latin typeface="FreeMono"/>
                </a:rPr>
                <a:t>lib</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a:t>
              </a:r>
              <a:r>
                <a:rPr b="1" lang="ru-RU" sz="1200" spc="-1" strike="noStrike">
                  <a:solidFill>
                    <a:srgbClr val="b47804"/>
                  </a:solidFill>
                  <a:latin typeface="FreeMono"/>
                </a:rPr>
                <a:t>Println</a:t>
              </a:r>
              <a:r>
                <a:rPr b="1" lang="ru-RU" sz="1200" spc="-1" strike="noStrike">
                  <a:solidFill>
                    <a:srgbClr val="000000"/>
                  </a:solidFill>
                  <a:latin typeface="FreeMono"/>
                </a:rPr>
                <a:t>(</a:t>
              </a:r>
              <a:r>
                <a:rPr b="1" lang="ru-RU" sz="1200" spc="-1" strike="noStrike">
                  <a:solidFill>
                    <a:srgbClr val="a7074b"/>
                  </a:solidFill>
                  <a:latin typeface="FreeMono"/>
                </a:rPr>
                <a:t>value</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3465a4"/>
                  </a:solidFill>
                  <a:latin typeface="FreeMono"/>
                </a:rPr>
                <a:t>var</a:t>
              </a:r>
              <a:r>
                <a:rPr b="1" lang="ru-RU" sz="1200" spc="-1" strike="noStrike">
                  <a:solidFill>
                    <a:srgbClr val="000000"/>
                  </a:solidFill>
                  <a:latin typeface="FreeMono"/>
                </a:rPr>
                <a:t> </a:t>
              </a:r>
              <a:r>
                <a:rPr b="1" lang="ru-RU" sz="1200" spc="-1" strike="noStrike">
                  <a:solidFill>
                    <a:srgbClr val="a7074b"/>
                  </a:solidFill>
                  <a:latin typeface="FreeMono"/>
                </a:rPr>
                <a:t>myLibrary</a:t>
              </a:r>
              <a:r>
                <a:rPr b="1" lang="ru-RU" sz="1200" spc="-1" strike="noStrike">
                  <a:solidFill>
                    <a:srgbClr val="000000"/>
                  </a:solidFill>
                  <a:latin typeface="FreeMono"/>
                </a:rPr>
                <a:t> </a:t>
              </a:r>
              <a:r>
                <a:rPr b="1" lang="ru-RU" sz="1200" spc="-1" strike="noStrike">
                  <a:solidFill>
                    <a:srgbClr val="3465a4"/>
                  </a:solidFill>
                  <a:latin typeface="FreeMono"/>
                </a:rPr>
                <a:t>library</a:t>
              </a:r>
              <a:r>
                <a:rPr b="1" lang="ru-RU" sz="1200" spc="-1" strike="noStrike">
                  <a:solidFill>
                    <a:srgbClr val="000000"/>
                  </a:solidFill>
                  <a:latin typeface="FreeMono"/>
                </a:rPr>
                <a:t> = </a:t>
              </a:r>
              <a:r>
                <a:rPr b="1" lang="ru-RU" sz="1200" spc="-1" strike="noStrike">
                  <a:solidFill>
                    <a:srgbClr val="a7074b"/>
                  </a:solidFill>
                  <a:latin typeface="FreeMono"/>
                </a:rPr>
                <a:t>library</a:t>
              </a:r>
              <a:r>
                <a:rPr b="1" lang="ru-RU" sz="1200" spc="-1" strike="noStrike">
                  <a:solidFill>
                    <a:srgbClr val="000000"/>
                  </a:solidFill>
                  <a:latin typeface="FreeMono"/>
                </a:rPr>
                <a:t>{</a:t>
              </a:r>
              <a:r>
                <a:rPr b="1" lang="ru-RU" sz="1200" spc="-1" strike="noStrike">
                  <a:solidFill>
                    <a:srgbClr val="00a933"/>
                  </a:solidFill>
                  <a:latin typeface="FreeMono"/>
                </a:rPr>
                <a:t>"Book1", "Book2", "Book3"</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b47804"/>
                  </a:solidFill>
                  <a:latin typeface="FreeMono"/>
                </a:rPr>
                <a:t>printBooks</a:t>
              </a:r>
              <a:r>
                <a:rPr b="1" lang="ru-RU" sz="1200" spc="-1" strike="noStrike">
                  <a:solidFill>
                    <a:srgbClr val="000000"/>
                  </a:solidFill>
                  <a:latin typeface="FreeMono"/>
                </a:rPr>
                <a:t>(</a:t>
              </a:r>
              <a:r>
                <a:rPr b="1" lang="ru-RU" sz="1200" spc="-1" strike="noStrike">
                  <a:solidFill>
                    <a:srgbClr val="a7074b"/>
                  </a:solidFill>
                  <a:latin typeface="FreeMono"/>
                </a:rPr>
                <a:t>myLibrary</a:t>
              </a:r>
              <a:r>
                <a:rPr b="1" lang="ru-RU" sz="1200" spc="-1" strike="noStrike">
                  <a:solidFill>
                    <a:srgbClr val="000000"/>
                  </a:solidFill>
                  <a:latin typeface="FreeMono"/>
                </a:rPr>
                <a:t>)</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2100" spc="-1" strike="noStrike">
                <a:solidFill>
                  <a:srgbClr val="000000"/>
                </a:solidFill>
                <a:latin typeface="Arial"/>
              </a:endParaRPr>
            </a:p>
          </p:txBody>
        </p:sp>
        <p:sp>
          <p:nvSpPr>
            <p:cNvPr id="103" name=""/>
            <p:cNvSpPr txBox="1"/>
            <p:nvPr/>
          </p:nvSpPr>
          <p:spPr>
            <a:xfrm>
              <a:off x="7661880" y="1620000"/>
              <a:ext cx="2238120" cy="360000"/>
            </a:xfrm>
            <a:prstGeom prst="rect">
              <a:avLst/>
            </a:prstGeom>
            <a:noFill/>
            <a:ln w="0">
              <a:solidFill>
                <a:srgbClr val="3465a4"/>
              </a:solidFill>
            </a:ln>
          </p:spPr>
          <p:txBody>
            <a:bodyPr lIns="90000" rIns="90000" tIns="45000" bIns="45000" anchor="t">
              <a:noAutofit/>
            </a:bodyPr>
            <a:p>
              <a:r>
                <a:rPr b="0" lang="ru-RU" sz="1800" spc="-1" strike="noStrike">
                  <a:solidFill>
                    <a:srgbClr val="3465a4"/>
                  </a:solidFill>
                  <a:latin typeface="Arial"/>
                </a:rPr>
                <a:t>ex411type</a:t>
              </a:r>
              <a:endParaRPr b="0" lang="ru-RU"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440000" y="254160"/>
            <a:ext cx="8460000" cy="125028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Пример программы требующей производных типов</a:t>
            </a:r>
            <a:endParaRPr b="0" lang="ru-RU" sz="4400" spc="-1" strike="noStrike">
              <a:solidFill>
                <a:srgbClr val="000000"/>
              </a:solidFill>
              <a:latin typeface="Arial"/>
            </a:endParaRPr>
          </a:p>
        </p:txBody>
      </p:sp>
      <p:grpSp>
        <p:nvGrpSpPr>
          <p:cNvPr id="105" name=""/>
          <p:cNvGrpSpPr/>
          <p:nvPr/>
        </p:nvGrpSpPr>
        <p:grpSpPr>
          <a:xfrm>
            <a:off x="1440000" y="1620000"/>
            <a:ext cx="7920000" cy="3960000"/>
            <a:chOff x="1440000" y="1620000"/>
            <a:chExt cx="7920000" cy="3960000"/>
          </a:xfrm>
        </p:grpSpPr>
        <p:sp>
          <p:nvSpPr>
            <p:cNvPr id="106" name=""/>
            <p:cNvSpPr txBox="1"/>
            <p:nvPr/>
          </p:nvSpPr>
          <p:spPr>
            <a:xfrm>
              <a:off x="1440000" y="1620000"/>
              <a:ext cx="7920000" cy="3960000"/>
            </a:xfrm>
            <a:prstGeom prst="rect">
              <a:avLst/>
            </a:prstGeom>
            <a:solidFill>
              <a:srgbClr val="eeeeee"/>
            </a:solidFill>
            <a:ln cap="rnd" w="0">
              <a:solidFill>
                <a:srgbClr val="3465a4"/>
              </a:solidFill>
              <a:prstDash val="lgDash"/>
            </a:ln>
          </p:spPr>
          <p:txBody>
            <a:bodyPr lIns="0" rIns="0" tIns="0" bIns="0" anchor="t">
              <a:normAutofit fontScale="96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func </a:t>
              </a:r>
              <a:r>
                <a:rPr b="1" lang="ru-RU" sz="1200" spc="-1" strike="noStrike">
                  <a:solidFill>
                    <a:srgbClr val="b47804"/>
                  </a:solidFill>
                  <a:latin typeface="FreeMono"/>
                </a:rPr>
                <a:t>distance</a:t>
              </a:r>
              <a:r>
                <a:rPr b="1" lang="ru-RU" sz="1200" spc="-1" strike="noStrike">
                  <a:solidFill>
                    <a:srgbClr val="2a6099"/>
                  </a:solidFill>
                  <a:latin typeface="FreeMono"/>
                </a:rPr>
                <a:t>(</a:t>
              </a:r>
              <a:r>
                <a:rPr b="1" lang="ru-RU" sz="1200" spc="-1" strike="noStrike">
                  <a:solidFill>
                    <a:srgbClr val="a7074b"/>
                  </a:solidFill>
                  <a:latin typeface="FreeMono"/>
                </a:rPr>
                <a:t>x1, y1, x2, y2 float64</a:t>
              </a:r>
              <a:r>
                <a:rPr b="1" lang="ru-RU" sz="1200" spc="-1" strike="noStrike">
                  <a:solidFill>
                    <a:srgbClr val="2a6099"/>
                  </a:solidFill>
                  <a:latin typeface="FreeMono"/>
                </a:rPr>
                <a:t>) float64 { a := x2 — x1;  b := y2 — y1; return math.Sqrt(a*a + b*b)}</a:t>
              </a:r>
              <a:endParaRPr b="0" lang="ru-RU" sz="1200" spc="-1" strike="noStrike">
                <a:solidFill>
                  <a:srgbClr val="000000"/>
                </a:solidFill>
                <a:latin typeface="Arial"/>
              </a:endParaRPr>
            </a:p>
            <a:p>
              <a:r>
                <a:rPr b="1" lang="ru-RU" sz="1200" spc="-1" strike="noStrike">
                  <a:solidFill>
                    <a:srgbClr val="2a6099"/>
                  </a:solidFill>
                  <a:latin typeface="FreeMono"/>
                </a:rPr>
                <a:t>func </a:t>
              </a:r>
              <a:r>
                <a:rPr b="1" lang="ru-RU" sz="1200" spc="-1" strike="noStrike">
                  <a:solidFill>
                    <a:srgbClr val="b47804"/>
                  </a:solidFill>
                  <a:latin typeface="FreeMono"/>
                </a:rPr>
                <a:t>rectangleArea</a:t>
              </a:r>
              <a:r>
                <a:rPr b="1" lang="ru-RU" sz="1200" spc="-1" strike="noStrike">
                  <a:solidFill>
                    <a:srgbClr val="2a6099"/>
                  </a:solidFill>
                  <a:latin typeface="FreeMono"/>
                </a:rPr>
                <a:t>(</a:t>
              </a:r>
              <a:r>
                <a:rPr b="1" lang="ru-RU" sz="1200" spc="-1" strike="noStrike">
                  <a:solidFill>
                    <a:srgbClr val="a7074b"/>
                  </a:solidFill>
                  <a:latin typeface="FreeMono"/>
                </a:rPr>
                <a:t>x1, y1, x2, y2 float64</a:t>
              </a:r>
              <a:r>
                <a:rPr b="1" lang="ru-RU" sz="1200" spc="-1" strike="noStrike">
                  <a:solidFill>
                    <a:srgbClr val="2a6099"/>
                  </a:solidFill>
                  <a:latin typeface="FreeMono"/>
                </a:rPr>
                <a:t>) float64 { l := distance(x1, y1, x1, y2);    w := distance(x1, y1, x2, y1);  return l * w }</a:t>
              </a:r>
              <a:endParaRPr b="0" lang="ru-RU" sz="1200" spc="-1" strike="noStrike">
                <a:solidFill>
                  <a:srgbClr val="000000"/>
                </a:solidFill>
                <a:latin typeface="Arial"/>
              </a:endParaRPr>
            </a:p>
            <a:p>
              <a:r>
                <a:rPr b="1" lang="ru-RU" sz="1200" spc="-1" strike="noStrike">
                  <a:solidFill>
                    <a:srgbClr val="2a6099"/>
                  </a:solidFill>
                  <a:latin typeface="FreeMono"/>
                </a:rPr>
                <a:t>func </a:t>
              </a:r>
              <a:r>
                <a:rPr b="1" lang="ru-RU" sz="1200" spc="-1" strike="noStrike">
                  <a:solidFill>
                    <a:srgbClr val="b47804"/>
                  </a:solidFill>
                  <a:latin typeface="FreeMono"/>
                </a:rPr>
                <a:t>circleArea</a:t>
              </a:r>
              <a:r>
                <a:rPr b="1" lang="ru-RU" sz="1200" spc="-1" strike="noStrike">
                  <a:solidFill>
                    <a:srgbClr val="2a6099"/>
                  </a:solidFill>
                  <a:latin typeface="FreeMono"/>
                </a:rPr>
                <a:t>(</a:t>
              </a:r>
              <a:r>
                <a:rPr b="1" lang="ru-RU" sz="1200" spc="-1" strike="noStrike">
                  <a:solidFill>
                    <a:srgbClr val="a7074b"/>
                  </a:solidFill>
                  <a:latin typeface="FreeMono"/>
                </a:rPr>
                <a:t>x, y, r float64</a:t>
              </a:r>
              <a:r>
                <a:rPr b="1" lang="ru-RU" sz="1200" spc="-1" strike="noStrike">
                  <a:solidFill>
                    <a:srgbClr val="2a6099"/>
                  </a:solidFill>
                  <a:latin typeface="FreeMono"/>
                </a:rPr>
                <a:t>) float64 { return math.Pi * r * r }</a:t>
              </a:r>
              <a:endParaRPr b="0" lang="ru-RU" sz="1200" spc="-1" strike="noStrike">
                <a:solidFill>
                  <a:srgbClr val="000000"/>
                </a:solidFill>
                <a:latin typeface="Arial"/>
              </a:endParaRPr>
            </a:p>
            <a:p>
              <a:r>
                <a:rPr b="1" lang="ru-RU" sz="1200" spc="-1" strike="noStrike">
                  <a:solidFill>
                    <a:srgbClr val="2a6099"/>
                  </a:solidFill>
                  <a:latin typeface="FreeMono"/>
                </a:rPr>
                <a:t>func</a:t>
              </a:r>
              <a:r>
                <a:rPr b="1" lang="ru-RU" sz="1200" spc="-1" strike="noStrike">
                  <a:solidFill>
                    <a:srgbClr val="000000"/>
                  </a:solidFill>
                  <a:latin typeface="FreeMono"/>
                </a:rPr>
                <a:t> </a:t>
              </a:r>
              <a:r>
                <a:rPr b="1" lang="ru-RU" sz="1200" spc="-1" strike="noStrike">
                  <a:solidFill>
                    <a:srgbClr val="b47804"/>
                  </a:solidFill>
                  <a:latin typeface="FreeMono"/>
                </a:rPr>
                <a:t>main</a:t>
              </a:r>
              <a:r>
                <a:rPr b="1" lang="ru-RU" sz="1200" spc="-1" strike="noStrike">
                  <a:solidFill>
                    <a:srgbClr val="000000"/>
                  </a:solidFill>
                  <a:latin typeface="FreeMono"/>
                </a:rPr>
                <a:t>() {</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var rx1, ry1 float64 = 0, 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var rx2, ry2 float64 = 10, 10</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var cx, cy, cr float64 = 0, 0, 5</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fmt.Println(rectangleArea(rx1, ry1, rx2, ry2))</a:t>
              </a:r>
              <a:endParaRPr b="0" lang="ru-RU" sz="1200" spc="-1" strike="noStrike">
                <a:solidFill>
                  <a:srgbClr val="000000"/>
                </a:solidFill>
                <a:latin typeface="Arial"/>
              </a:endParaRPr>
            </a:p>
            <a:p>
              <a:r>
                <a:rPr b="1" lang="ru-RU" sz="1200" spc="-1" strike="noStrike">
                  <a:solidFill>
                    <a:srgbClr val="000000"/>
                  </a:solidFill>
                  <a:latin typeface="FreeMono"/>
                </a:rPr>
                <a:t>  </a:t>
              </a:r>
              <a:r>
                <a:rPr b="1" lang="ru-RU" sz="1200" spc="-1" strike="noStrike">
                  <a:solidFill>
                    <a:srgbClr val="000000"/>
                  </a:solidFill>
                  <a:latin typeface="FreeMono"/>
                </a:rPr>
                <a:t>fmt.Println(circleArea(cx, cy, cr))</a:t>
              </a:r>
              <a:endParaRPr b="0" lang="ru-RU" sz="1200" spc="-1" strike="noStrike">
                <a:solidFill>
                  <a:srgbClr val="000000"/>
                </a:solidFill>
                <a:latin typeface="Arial"/>
              </a:endParaRPr>
            </a:p>
            <a:p>
              <a:r>
                <a:rPr b="1" lang="ru-RU" sz="1200" spc="-1" strike="noStrike">
                  <a:solidFill>
                    <a:srgbClr val="000000"/>
                  </a:solidFill>
                  <a:latin typeface="FreeMono"/>
                </a:rPr>
                <a:t>}</a:t>
              </a:r>
              <a:endParaRPr b="0" lang="ru-RU" sz="1200" spc="-1" strike="noStrike">
                <a:solidFill>
                  <a:srgbClr val="000000"/>
                </a:solidFill>
                <a:latin typeface="Arial"/>
              </a:endParaRPr>
            </a:p>
            <a:p>
              <a:endParaRPr b="0" lang="ru-RU" sz="2100" spc="-1" strike="noStrike">
                <a:solidFill>
                  <a:srgbClr val="000000"/>
                </a:solidFill>
                <a:latin typeface="Arial"/>
              </a:endParaRPr>
            </a:p>
          </p:txBody>
        </p:sp>
        <p:sp>
          <p:nvSpPr>
            <p:cNvPr id="107" name=""/>
            <p:cNvSpPr txBox="1"/>
            <p:nvPr/>
          </p:nvSpPr>
          <p:spPr>
            <a:xfrm>
              <a:off x="5572440" y="1620000"/>
              <a:ext cx="3787560" cy="439920"/>
            </a:xfrm>
            <a:prstGeom prst="rect">
              <a:avLst/>
            </a:prstGeom>
            <a:noFill/>
            <a:ln w="0">
              <a:solidFill>
                <a:srgbClr val="3465a4"/>
              </a:solidFill>
            </a:ln>
          </p:spPr>
          <p:txBody>
            <a:bodyPr lIns="90000" rIns="90000" tIns="45000" bIns="45000" anchor="t">
              <a:noAutofit/>
            </a:bodyPr>
            <a:p>
              <a:r>
                <a:rPr b="0" lang="ru-RU" sz="1800" spc="-1" strike="noStrike">
                  <a:solidFill>
                    <a:srgbClr val="3465a4"/>
                  </a:solidFill>
                  <a:latin typeface="Arial"/>
                </a:rPr>
                <a:t>ex412example</a:t>
              </a:r>
              <a:endParaRPr b="0" lang="ru-RU"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440000" y="40572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3600" spc="-1" strike="noStrike">
                <a:solidFill>
                  <a:srgbClr val="000000"/>
                </a:solidFill>
                <a:latin typeface="Arial"/>
              </a:rPr>
              <a:t>2. Структуры. Инициализация. Поля</a:t>
            </a:r>
            <a:endParaRPr b="0" lang="ru-RU" sz="3600" spc="-1" strike="noStrike">
              <a:solidFill>
                <a:srgbClr val="000000"/>
              </a:solidFill>
              <a:latin typeface="Arial"/>
            </a:endParaRPr>
          </a:p>
        </p:txBody>
      </p:sp>
      <p:sp>
        <p:nvSpPr>
          <p:cNvPr id="109" name="PlaceHolder 2"/>
          <p:cNvSpPr>
            <a:spLocks noGrp="1"/>
          </p:cNvSpPr>
          <p:nvPr>
            <p:ph/>
          </p:nvPr>
        </p:nvSpPr>
        <p:spPr>
          <a:xfrm>
            <a:off x="720000" y="1620000"/>
            <a:ext cx="3420000" cy="3240000"/>
          </a:xfrm>
          <a:prstGeom prst="rect">
            <a:avLst/>
          </a:prstGeom>
          <a:solidFill>
            <a:srgbClr val="ffffff"/>
          </a:solidFill>
          <a:ln w="0">
            <a:noFill/>
          </a:ln>
        </p:spPr>
        <p:txBody>
          <a:bodyPr lIns="0" rIns="0" tIns="0" bIns="0" anchor="t">
            <a:normAutofit fontScale="45000"/>
          </a:bodyPr>
          <a:p>
            <a:pPr marL="194400" indent="-145800">
              <a:spcBef>
                <a:spcPts val="1417"/>
              </a:spcBef>
              <a:buClr>
                <a:srgbClr val="000000"/>
              </a:buClr>
              <a:buSzPct val="45000"/>
              <a:buFont typeface="Wingdings" charset="2"/>
              <a:buChar char=""/>
            </a:pPr>
            <a:r>
              <a:rPr b="0" lang="ru-RU" sz="3200" spc="-1" strike="noStrike">
                <a:solidFill>
                  <a:srgbClr val="000000"/>
                </a:solidFill>
                <a:latin typeface="Arial"/>
              </a:rPr>
              <a:t>Структуры представляют тип данных, определяемый разработчиком и служащий для представления каких-либо объектов. </a:t>
            </a:r>
            <a:endParaRPr b="0" lang="ru-RU" sz="3200" spc="-1" strike="noStrike">
              <a:solidFill>
                <a:srgbClr val="000000"/>
              </a:solidFill>
              <a:latin typeface="Arial"/>
            </a:endParaRPr>
          </a:p>
          <a:p>
            <a:pPr marL="194400" indent="-145800">
              <a:spcBef>
                <a:spcPts val="1417"/>
              </a:spcBef>
              <a:buClr>
                <a:srgbClr val="000000"/>
              </a:buClr>
              <a:buSzPct val="45000"/>
              <a:buFont typeface="Wingdings" charset="2"/>
              <a:buChar char=""/>
            </a:pPr>
            <a:r>
              <a:rPr b="0" lang="ru-RU" sz="3200" spc="-1" strike="noStrike">
                <a:solidFill>
                  <a:srgbClr val="000000"/>
                </a:solidFill>
                <a:latin typeface="Arial"/>
              </a:rPr>
              <a:t>Структуры содержат набор полей, которые представляют различные атрибуты объекта. </a:t>
            </a:r>
            <a:endParaRPr b="0" lang="ru-RU" sz="3200" spc="-1" strike="noStrike">
              <a:solidFill>
                <a:srgbClr val="000000"/>
              </a:solidFill>
              <a:latin typeface="Arial"/>
            </a:endParaRPr>
          </a:p>
          <a:p>
            <a:pPr marL="194400" indent="-145800">
              <a:spcBef>
                <a:spcPts val="1417"/>
              </a:spcBef>
              <a:buClr>
                <a:srgbClr val="000000"/>
              </a:buClr>
              <a:buSzPct val="45000"/>
              <a:buFont typeface="Wingdings" charset="2"/>
              <a:buChar char=""/>
            </a:pPr>
            <a:r>
              <a:rPr b="0" lang="ru-RU" sz="3200" spc="-1" strike="noStrike">
                <a:solidFill>
                  <a:srgbClr val="000000"/>
                </a:solidFill>
                <a:latin typeface="Arial"/>
              </a:rPr>
              <a:t>Для определения структуры применяются ключевые слова </a:t>
            </a:r>
            <a:r>
              <a:rPr b="1" lang="ru-RU" sz="3200" spc="-1" strike="noStrike">
                <a:solidFill>
                  <a:srgbClr val="000000"/>
                </a:solidFill>
                <a:latin typeface="Arial"/>
              </a:rPr>
              <a:t>type</a:t>
            </a:r>
            <a:r>
              <a:rPr b="0" lang="ru-RU" sz="3200" spc="-1" strike="noStrike">
                <a:solidFill>
                  <a:srgbClr val="000000"/>
                </a:solidFill>
                <a:latin typeface="Arial"/>
              </a:rPr>
              <a:t> и </a:t>
            </a:r>
            <a:r>
              <a:rPr b="1" lang="ru-RU" sz="3200" spc="-1" strike="noStrike">
                <a:solidFill>
                  <a:srgbClr val="000000"/>
                </a:solidFill>
                <a:latin typeface="Arial"/>
              </a:rPr>
              <a:t>struct</a:t>
            </a:r>
            <a:r>
              <a:rPr b="0" lang="ru-RU" sz="3200" spc="-1" strike="noStrike">
                <a:solidFill>
                  <a:srgbClr val="000000"/>
                </a:solidFill>
                <a:latin typeface="Arial"/>
              </a:rPr>
              <a:t>:</a:t>
            </a:r>
            <a:endParaRPr b="0" lang="ru-RU" sz="3200" spc="-1" strike="noStrike">
              <a:solidFill>
                <a:srgbClr val="000000"/>
              </a:solidFill>
              <a:latin typeface="Arial"/>
            </a:endParaRPr>
          </a:p>
          <a:p>
            <a:pPr marL="194400" indent="0">
              <a:spcBef>
                <a:spcPts val="1417"/>
              </a:spcBef>
              <a:buNone/>
            </a:pPr>
            <a:r>
              <a:rPr b="0" lang="ru-RU" sz="3200" spc="-1" strike="noStrike">
                <a:solidFill>
                  <a:srgbClr val="3465a4"/>
                </a:solidFill>
                <a:latin typeface="Arial"/>
              </a:rPr>
              <a:t>type</a:t>
            </a:r>
            <a:r>
              <a:rPr b="0" lang="ru-RU" sz="3200" spc="-1" strike="noStrike">
                <a:solidFill>
                  <a:srgbClr val="000000"/>
                </a:solidFill>
                <a:latin typeface="Arial"/>
              </a:rPr>
              <a:t> </a:t>
            </a:r>
            <a:r>
              <a:rPr b="0" lang="ru-RU" sz="3200" spc="-1" strike="noStrike">
                <a:solidFill>
                  <a:srgbClr val="a7074b"/>
                </a:solidFill>
                <a:latin typeface="Arial"/>
              </a:rPr>
              <a:t>имя_структуры</a:t>
            </a:r>
            <a:r>
              <a:rPr b="0" lang="ru-RU" sz="3200" spc="-1" strike="noStrike">
                <a:solidFill>
                  <a:srgbClr val="000000"/>
                </a:solidFill>
                <a:latin typeface="Arial"/>
              </a:rPr>
              <a:t> </a:t>
            </a:r>
            <a:r>
              <a:rPr b="0" lang="ru-RU" sz="3200" spc="-1" strike="noStrike">
                <a:solidFill>
                  <a:srgbClr val="3465a4"/>
                </a:solidFill>
                <a:latin typeface="Arial"/>
              </a:rPr>
              <a:t>struct</a:t>
            </a:r>
            <a:r>
              <a:rPr b="0" lang="ru-RU" sz="3200" spc="-1" strike="noStrike">
                <a:solidFill>
                  <a:srgbClr val="000000"/>
                </a:solidFill>
                <a:latin typeface="Arial"/>
              </a:rPr>
              <a:t> {</a:t>
            </a:r>
            <a:endParaRPr b="0" lang="ru-RU" sz="3200" spc="-1" strike="noStrike">
              <a:solidFill>
                <a:srgbClr val="000000"/>
              </a:solidFill>
              <a:latin typeface="Arial"/>
            </a:endParaRPr>
          </a:p>
          <a:p>
            <a:pPr lvl="1" marL="388800" indent="0">
              <a:spcBef>
                <a:spcPts val="1134"/>
              </a:spcBef>
              <a:buNone/>
            </a:pPr>
            <a:r>
              <a:rPr b="0" lang="ru-RU" sz="2800" spc="-1" strike="noStrike">
                <a:solidFill>
                  <a:srgbClr val="a7074b"/>
                </a:solidFill>
                <a:latin typeface="Arial"/>
              </a:rPr>
              <a:t>поля_структуры</a:t>
            </a:r>
            <a:endParaRPr b="0" lang="ru-RU" sz="2800" spc="-1" strike="noStrike">
              <a:solidFill>
                <a:srgbClr val="000000"/>
              </a:solidFill>
              <a:latin typeface="Arial"/>
            </a:endParaRPr>
          </a:p>
          <a:p>
            <a:pPr marL="194400" indent="0">
              <a:spcBef>
                <a:spcPts val="1417"/>
              </a:spcBef>
              <a:buNone/>
            </a:pPr>
            <a:r>
              <a:rPr b="0" lang="ru-RU" sz="3200" spc="-1" strike="noStrike">
                <a:solidFill>
                  <a:srgbClr val="000000"/>
                </a:solidFill>
                <a:latin typeface="Arial"/>
              </a:rPr>
              <a:t>}</a:t>
            </a:r>
            <a:endParaRPr b="0" lang="ru-RU" sz="3200" spc="-1" strike="noStrike">
              <a:solidFill>
                <a:srgbClr val="000000"/>
              </a:solidFill>
              <a:latin typeface="Arial"/>
            </a:endParaRPr>
          </a:p>
        </p:txBody>
      </p:sp>
      <p:grpSp>
        <p:nvGrpSpPr>
          <p:cNvPr id="110" name=""/>
          <p:cNvGrpSpPr/>
          <p:nvPr/>
        </p:nvGrpSpPr>
        <p:grpSpPr>
          <a:xfrm>
            <a:off x="4320000" y="1620000"/>
            <a:ext cx="5580000" cy="3960000"/>
            <a:chOff x="4320000" y="1620000"/>
            <a:chExt cx="5580000" cy="3960000"/>
          </a:xfrm>
        </p:grpSpPr>
        <p:sp>
          <p:nvSpPr>
            <p:cNvPr id="111" name=""/>
            <p:cNvSpPr txBox="1"/>
            <p:nvPr/>
          </p:nvSpPr>
          <p:spPr>
            <a:xfrm>
              <a:off x="4320000" y="1620000"/>
              <a:ext cx="2880000" cy="3420000"/>
            </a:xfrm>
            <a:prstGeom prst="rect">
              <a:avLst/>
            </a:prstGeom>
            <a:solidFill>
              <a:srgbClr val="eeeeee"/>
            </a:solidFill>
            <a:ln cap="rnd" w="0">
              <a:solidFill>
                <a:srgbClr val="3465a4"/>
              </a:solidFill>
              <a:prstDash val="lgDash"/>
            </a:ln>
          </p:spPr>
          <p:txBody>
            <a:bodyPr lIns="0" rIns="0" tIns="0" bIns="0" anchor="t">
              <a:normAutofit fontScale="87000"/>
            </a:bodyPr>
            <a:p>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r>
                <a:rPr b="1" lang="ru-RU" sz="1200" spc="-1" strike="noStrike">
                  <a:solidFill>
                    <a:srgbClr val="2a6099"/>
                  </a:solidFill>
                  <a:latin typeface="FreeMono"/>
                </a:rPr>
                <a:t>type </a:t>
              </a:r>
              <a:r>
                <a:rPr b="1" lang="ru-RU" sz="1200" spc="-1" strike="noStrike">
                  <a:solidFill>
                    <a:srgbClr val="a7074b"/>
                  </a:solidFill>
                  <a:latin typeface="FreeMono"/>
                </a:rPr>
                <a:t>Point</a:t>
              </a:r>
              <a:r>
                <a:rPr b="1" lang="ru-RU" sz="1200" spc="-1" strike="noStrike">
                  <a:solidFill>
                    <a:srgbClr val="2a6099"/>
                  </a:solidFill>
                  <a:latin typeface="FreeMono"/>
                </a:rPr>
                <a:t> struct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x, y float32</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type </a:t>
              </a:r>
              <a:r>
                <a:rPr b="1" lang="ru-RU" sz="1200" spc="-1" strike="noStrike">
                  <a:solidFill>
                    <a:srgbClr val="a7074b"/>
                  </a:solidFill>
                  <a:latin typeface="FreeMono"/>
                </a:rPr>
                <a:t>Circle</a:t>
              </a:r>
              <a:r>
                <a:rPr b="1" lang="ru-RU" sz="1200" spc="-1" strike="noStrike">
                  <a:solidFill>
                    <a:srgbClr val="2a6099"/>
                  </a:solidFill>
                  <a:latin typeface="FreeMono"/>
                </a:rPr>
                <a:t> struct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a7074b"/>
                  </a:solidFill>
                  <a:latin typeface="FreeMono"/>
                </a:rPr>
                <a:t>r</a:t>
              </a:r>
              <a:r>
                <a:rPr b="1" lang="ru-RU" sz="1200" spc="-1" strike="noStrike">
                  <a:solidFill>
                    <a:srgbClr val="2a6099"/>
                  </a:solidFill>
                  <a:latin typeface="FreeMono"/>
                </a:rPr>
                <a:t> float32</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a7074b"/>
                  </a:solidFill>
                  <a:latin typeface="FreeMono"/>
                </a:rPr>
                <a:t>point</a:t>
              </a:r>
              <a:r>
                <a:rPr b="1" lang="ru-RU" sz="1200" spc="-1" strike="noStrike">
                  <a:solidFill>
                    <a:srgbClr val="2a6099"/>
                  </a:solidFill>
                  <a:latin typeface="FreeMono"/>
                </a:rPr>
                <a:t> Point</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func </a:t>
              </a:r>
              <a:r>
                <a:rPr b="1" lang="ru-RU" sz="1200" spc="-1" strike="noStrike">
                  <a:solidFill>
                    <a:srgbClr val="b47804"/>
                  </a:solidFill>
                  <a:latin typeface="FreeMono"/>
                </a:rPr>
                <a:t>circleArea</a:t>
              </a:r>
              <a:r>
                <a:rPr b="1" lang="ru-RU" sz="1200" spc="-1" strike="noStrike">
                  <a:solidFill>
                    <a:srgbClr val="2a6099"/>
                  </a:solidFill>
                  <a:latin typeface="FreeMono"/>
                </a:rPr>
                <a:t>(c </a:t>
              </a:r>
              <a:r>
                <a:rPr b="1" lang="ru-RU" sz="1200" spc="-1" strike="noStrike">
                  <a:solidFill>
                    <a:srgbClr val="a7074b"/>
                  </a:solidFill>
                  <a:latin typeface="FreeMono"/>
                </a:rPr>
                <a:t>*Circle</a:t>
              </a:r>
              <a:r>
                <a:rPr b="1" lang="ru-RU" sz="1200" spc="-1" strike="noStrike">
                  <a:solidFill>
                    <a:srgbClr val="2a6099"/>
                  </a:solidFill>
                  <a:latin typeface="FreeMono"/>
                </a:rPr>
                <a:t>) float64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return </a:t>
              </a:r>
              <a:r>
                <a:rPr b="1" lang="ru-RU" sz="1200" spc="-1" strike="noStrike">
                  <a:solidFill>
                    <a:srgbClr val="a7074b"/>
                  </a:solidFill>
                  <a:latin typeface="FreeMono"/>
                </a:rPr>
                <a:t>math.Pi * c.r * c.r</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p:txBody>
        </p:sp>
        <p:sp>
          <p:nvSpPr>
            <p:cNvPr id="112" name=""/>
            <p:cNvSpPr txBox="1"/>
            <p:nvPr/>
          </p:nvSpPr>
          <p:spPr>
            <a:xfrm>
              <a:off x="5578560" y="1620000"/>
              <a:ext cx="1621440" cy="459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ex421struct</a:t>
              </a:r>
              <a:endParaRPr b="0" lang="ru-RU" sz="1300" spc="-1" strike="noStrike">
                <a:solidFill>
                  <a:srgbClr val="000000"/>
                </a:solidFill>
                <a:latin typeface="Arial"/>
              </a:endParaRPr>
            </a:p>
          </p:txBody>
        </p:sp>
        <p:sp>
          <p:nvSpPr>
            <p:cNvPr id="113" name=""/>
            <p:cNvSpPr txBox="1"/>
            <p:nvPr/>
          </p:nvSpPr>
          <p:spPr>
            <a:xfrm>
              <a:off x="7200000" y="1980000"/>
              <a:ext cx="2700000" cy="3600000"/>
            </a:xfrm>
            <a:prstGeom prst="rect">
              <a:avLst/>
            </a:prstGeom>
            <a:solidFill>
              <a:srgbClr val="eeeeee"/>
            </a:solidFill>
            <a:ln cap="rnd" w="0">
              <a:solidFill>
                <a:srgbClr val="3465a4"/>
              </a:solidFill>
              <a:prstDash val="lgDash"/>
            </a:ln>
          </p:spPr>
          <p:txBody>
            <a:bodyPr lIns="0" rIns="0" tIns="0" bIns="0" anchor="t">
              <a:normAutofit/>
            </a:bodyPr>
            <a:p>
              <a:r>
                <a:rPr b="1" lang="ru-RU" sz="1200" spc="-1" strike="noStrike">
                  <a:solidFill>
                    <a:srgbClr val="2a6099"/>
                  </a:solidFill>
                  <a:latin typeface="FreeMono"/>
                </a:rPr>
                <a:t>func </a:t>
              </a:r>
              <a:r>
                <a:rPr b="1" lang="ru-RU" sz="1200" spc="-1" strike="noStrike">
                  <a:solidFill>
                    <a:srgbClr val="b47804"/>
                  </a:solidFill>
                  <a:latin typeface="FreeMono"/>
                </a:rPr>
                <a:t>main</a:t>
              </a:r>
              <a:r>
                <a:rPr b="1" lang="ru-RU" sz="1200" spc="-1" strike="noStrike">
                  <a:solidFill>
                    <a:srgbClr val="2a6099"/>
                  </a:solidFill>
                  <a:latin typeface="FreeMono"/>
                </a:rPr>
                <a:t> ()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 var circle1 Circle</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 circle1 = new(Circle)</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p := Point{10,20}</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circle1 := Circle {</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r : 100,</a:t>
              </a:r>
              <a:endParaRPr b="0" lang="ru-RU" sz="1200" spc="-1" strike="noStrike">
                <a:solidFill>
                  <a:srgbClr val="000000"/>
                </a:solidFill>
                <a:latin typeface="Arial"/>
              </a:endParaRPr>
            </a:p>
            <a:p>
              <a:r>
                <a:rPr b="1" lang="ru-RU" sz="1200" spc="-1" strike="noStrike">
                  <a:solidFill>
                    <a:srgbClr val="2a6099"/>
                  </a:solidFill>
                  <a:latin typeface="FreeMono"/>
                </a:rPr>
                <a:t>    </a:t>
              </a:r>
              <a:r>
                <a:rPr b="1" lang="ru-RU" sz="1200" spc="-1" strike="noStrike">
                  <a:solidFill>
                    <a:srgbClr val="2a6099"/>
                  </a:solidFill>
                  <a:latin typeface="FreeMono"/>
                </a:rPr>
                <a:t>point: p,</a:t>
              </a:r>
              <a:endParaRPr b="0" lang="ru-RU" sz="1200" spc="-1" strike="noStrike">
                <a:solidFill>
                  <a:srgbClr val="000000"/>
                </a:solidFill>
                <a:latin typeface="Arial"/>
              </a:endParaRPr>
            </a:p>
            <a:p>
              <a:r>
                <a:rPr b="1" lang="ru-RU" sz="1200" spc="-1" strike="noStrike">
                  <a:solidFill>
                    <a:srgbClr val="2a6099"/>
                  </a:solidFill>
                  <a:latin typeface="FreeMono"/>
                </a:rPr>
                <a:t>}</a:t>
              </a:r>
              <a:endParaRPr b="0" lang="ru-RU" sz="1200" spc="-1" strike="noStrike">
                <a:solidFill>
                  <a:srgbClr val="000000"/>
                </a:solidFill>
                <a:latin typeface="Arial"/>
              </a:endParaRPr>
            </a:p>
            <a:p>
              <a:r>
                <a:rPr b="1" lang="ru-RU" sz="1200" spc="-1" strike="noStrike">
                  <a:solidFill>
                    <a:srgbClr val="2a6099"/>
                  </a:solidFill>
                  <a:latin typeface="FreeMono"/>
                </a:rPr>
                <a:t>fmt.Println(circle1)</a:t>
              </a:r>
              <a:endParaRPr b="0" lang="ru-RU" sz="1200" spc="-1" strike="noStrike">
                <a:solidFill>
                  <a:srgbClr val="000000"/>
                </a:solidFill>
                <a:latin typeface="Arial"/>
              </a:endParaRPr>
            </a:p>
            <a:p>
              <a:r>
                <a:rPr b="1" lang="ru-RU" sz="1200" spc="-1" strike="noStrike">
                  <a:solidFill>
                    <a:srgbClr val="2a6099"/>
                  </a:solidFill>
                  <a:latin typeface="FreeMono"/>
                </a:rPr>
                <a:t>fmt.Println(circle1.r)</a:t>
              </a:r>
              <a:endParaRPr b="0" lang="ru-RU" sz="1200" spc="-1" strike="noStrike">
                <a:solidFill>
                  <a:srgbClr val="000000"/>
                </a:solidFill>
                <a:latin typeface="Arial"/>
              </a:endParaRPr>
            </a:p>
            <a:p>
              <a:r>
                <a:rPr b="1" lang="ru-RU" sz="1200" spc="-1" strike="noStrike">
                  <a:solidFill>
                    <a:srgbClr val="2a6099"/>
                  </a:solidFill>
                  <a:latin typeface="FreeMono"/>
                </a:rPr>
                <a:t>fmt.Println(circleArea(&amp;c)) }</a:t>
              </a:r>
              <a:endParaRPr b="0" lang="ru-RU" sz="1200" spc="-1" strike="noStrike">
                <a:solidFill>
                  <a:srgbClr val="000000"/>
                </a:solidFill>
                <a:latin typeface="Arial"/>
              </a:endParaRPr>
            </a:p>
          </p:txBody>
        </p:sp>
      </p:grpSp>
      <p:sp>
        <p:nvSpPr>
          <p:cNvPr id="114" name=""/>
          <p:cNvSpPr txBox="1"/>
          <p:nvPr/>
        </p:nvSpPr>
        <p:spPr>
          <a:xfrm>
            <a:off x="90720" y="5233320"/>
            <a:ext cx="3329280" cy="346680"/>
          </a:xfrm>
          <a:prstGeom prst="rect">
            <a:avLst/>
          </a:prstGeom>
          <a:noFill/>
          <a:ln w="0">
            <a:noFill/>
          </a:ln>
        </p:spPr>
        <p:txBody>
          <a:bodyPr lIns="90000" rIns="90000" tIns="45000" bIns="45000" anchor="t">
            <a:noAutofit/>
          </a:bodyPr>
          <a:p>
            <a:r>
              <a:rPr b="0" lang="ru-RU" sz="1800" spc="-1" strike="noStrike">
                <a:solidFill>
                  <a:srgbClr val="ffffff"/>
                </a:solidFill>
                <a:latin typeface="Arial"/>
                <a:hlinkClick r:id="rId1"/>
              </a:rPr>
              <a:t>https://go.dev/tour/moretypes/2</a:t>
            </a:r>
            <a:r>
              <a:rPr b="0" lang="ru-RU" sz="1800" spc="-1" strike="noStrike">
                <a:solidFill>
                  <a:srgbClr val="ffffff"/>
                </a:solidFill>
                <a:latin typeface="Arial"/>
              </a:rPr>
              <a:t> </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440000" y="40572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3600" spc="-1" strike="noStrike">
                <a:solidFill>
                  <a:srgbClr val="000000"/>
                </a:solidFill>
                <a:latin typeface="Arial"/>
              </a:rPr>
              <a:t>Создание и инициализация структуры</a:t>
            </a:r>
            <a:endParaRPr b="0" lang="ru-RU" sz="3600" spc="-1" strike="noStrike">
              <a:solidFill>
                <a:srgbClr val="000000"/>
              </a:solidFill>
              <a:latin typeface="Arial"/>
            </a:endParaRPr>
          </a:p>
        </p:txBody>
      </p:sp>
      <p:sp>
        <p:nvSpPr>
          <p:cNvPr id="116"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a:bodyPr>
          <a:p>
            <a:pPr indent="0">
              <a:spcBef>
                <a:spcPts val="1417"/>
              </a:spcBef>
              <a:buNone/>
            </a:pPr>
            <a:r>
              <a:rPr b="0" lang="ru-RU" sz="3200" spc="-1" strike="noStrike">
                <a:solidFill>
                  <a:srgbClr val="000000"/>
                </a:solidFill>
                <a:latin typeface="Arial"/>
              </a:rPr>
              <a:t>var circle1 Circle</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var circle2 Circle = Circle{100, Point{10,20}} </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point := { x: 10, y: 20 }</a:t>
            </a:r>
            <a:endParaRPr b="0" lang="ru-RU" sz="3200" spc="-1" strike="noStrike">
              <a:solidFill>
                <a:srgbClr val="000000"/>
              </a:solidFill>
              <a:latin typeface="Arial"/>
            </a:endParaRPr>
          </a:p>
          <a:p>
            <a:pPr indent="0">
              <a:spcBef>
                <a:spcPts val="1417"/>
              </a:spcBef>
              <a:buNone/>
            </a:pPr>
            <a:r>
              <a:rPr b="0" lang="ru-RU" sz="3200" spc="-1" strike="noStrike">
                <a:solidFill>
                  <a:srgbClr val="000000"/>
                </a:solidFill>
                <a:latin typeface="Arial"/>
              </a:rPr>
              <a:t>var circle3 = Circle{ r: 100, point: point }</a:t>
            </a:r>
            <a:endParaRPr b="0" lang="ru-RU" sz="3200" spc="-1" strike="noStrike">
              <a:solidFill>
                <a:srgbClr val="000000"/>
              </a:solidFill>
              <a:latin typeface="Arial"/>
            </a:endParaRPr>
          </a:p>
          <a:p>
            <a:pPr indent="0">
              <a:spcBef>
                <a:spcPts val="1417"/>
              </a:spcBef>
              <a:buNone/>
            </a:pP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Методы указателей</a:t>
            </a:r>
            <a:endParaRPr b="0" lang="ru-RU" sz="4400" spc="-1" strike="noStrike">
              <a:solidFill>
                <a:srgbClr val="000000"/>
              </a:solidFill>
              <a:latin typeface="Arial"/>
            </a:endParaRPr>
          </a:p>
        </p:txBody>
      </p:sp>
      <p:sp>
        <p:nvSpPr>
          <p:cNvPr id="118" name="PlaceHolder 2"/>
          <p:cNvSpPr>
            <a:spLocks noGrp="1"/>
          </p:cNvSpPr>
          <p:nvPr>
            <p:ph/>
          </p:nvPr>
        </p:nvSpPr>
        <p:spPr>
          <a:xfrm>
            <a:off x="1440000" y="1620000"/>
            <a:ext cx="8460000" cy="3240000"/>
          </a:xfrm>
          <a:prstGeom prst="rect">
            <a:avLst/>
          </a:prstGeom>
          <a:solidFill>
            <a:srgbClr val="ffffff"/>
          </a:solidFill>
          <a:ln w="0">
            <a:noFill/>
          </a:ln>
        </p:spPr>
        <p:txBody>
          <a:bodyPr lIns="0" rIns="0" tIns="0" bIns="0" anchor="t">
            <a:normAutofit fontScale="58000"/>
          </a:bodyPr>
          <a:p>
            <a:pPr marL="250560" indent="-187920">
              <a:spcBef>
                <a:spcPts val="1417"/>
              </a:spcBef>
              <a:buClr>
                <a:srgbClr val="000000"/>
              </a:buClr>
              <a:buSzPct val="45000"/>
              <a:buFont typeface="Wingdings" charset="2"/>
              <a:buChar char=""/>
            </a:pPr>
            <a:r>
              <a:rPr b="0" lang="ru-RU" sz="3200" spc="-1" strike="noStrike">
                <a:solidFill>
                  <a:srgbClr val="000000"/>
                </a:solidFill>
                <a:latin typeface="Arial"/>
              </a:rPr>
              <a:t>Очень важно помнить о том, что аргументы в Go всегда копируются. </a:t>
            </a:r>
            <a:endParaRPr b="0" lang="ru-RU" sz="3200" spc="-1" strike="noStrike">
              <a:solidFill>
                <a:srgbClr val="000000"/>
              </a:solidFill>
              <a:latin typeface="Arial"/>
            </a:endParaRPr>
          </a:p>
          <a:p>
            <a:pPr marL="250560" indent="-187920">
              <a:spcBef>
                <a:spcPts val="1417"/>
              </a:spcBef>
              <a:buClr>
                <a:srgbClr val="000000"/>
              </a:buClr>
              <a:buSzPct val="45000"/>
              <a:buFont typeface="Wingdings" charset="2"/>
              <a:buChar char=""/>
            </a:pPr>
            <a:r>
              <a:rPr b="0" lang="ru-RU" sz="3200" spc="-1" strike="noStrike">
                <a:solidFill>
                  <a:srgbClr val="000000"/>
                </a:solidFill>
                <a:latin typeface="Arial"/>
              </a:rPr>
              <a:t>При изменении поля в функции (например, </a:t>
            </a:r>
            <a:r>
              <a:rPr b="1" lang="ru-RU" sz="3200" spc="-1" strike="noStrike">
                <a:solidFill>
                  <a:srgbClr val="b47804"/>
                </a:solidFill>
                <a:latin typeface="FreeMono"/>
              </a:rPr>
              <a:t>circleArea</a:t>
            </a:r>
            <a:r>
              <a:rPr b="0" lang="ru-RU" sz="3200" spc="-1" strike="noStrike">
                <a:solidFill>
                  <a:srgbClr val="000000"/>
                </a:solidFill>
                <a:latin typeface="FreeMono"/>
              </a:rPr>
              <a:t>()</a:t>
            </a:r>
            <a:r>
              <a:rPr b="0" lang="ru-RU" sz="3200" spc="-1" strike="noStrike">
                <a:solidFill>
                  <a:srgbClr val="000000"/>
                </a:solidFill>
                <a:latin typeface="Arial"/>
              </a:rPr>
              <a:t>), оригинальная переменная не изменится. Поэтому будем писать функции используя указатели:</a:t>
            </a:r>
            <a:endParaRPr b="0" lang="ru-RU" sz="3200" spc="-1" strike="noStrike">
              <a:solidFill>
                <a:srgbClr val="000000"/>
              </a:solidFill>
              <a:latin typeface="Arial"/>
            </a:endParaRPr>
          </a:p>
          <a:p>
            <a:pPr marL="250560" indent="0">
              <a:spcBef>
                <a:spcPts val="1417"/>
              </a:spcBef>
              <a:buNone/>
            </a:pPr>
            <a:r>
              <a:rPr b="1" lang="ru-RU" sz="3200" spc="-1" strike="noStrike">
                <a:solidFill>
                  <a:srgbClr val="3465a4"/>
                </a:solidFill>
                <a:latin typeface="FreeMono"/>
              </a:rPr>
              <a:t>func</a:t>
            </a:r>
            <a:r>
              <a:rPr b="1" lang="ru-RU" sz="3200" spc="-1" strike="noStrike">
                <a:solidFill>
                  <a:srgbClr val="000000"/>
                </a:solidFill>
                <a:latin typeface="FreeMono"/>
              </a:rPr>
              <a:t> </a:t>
            </a:r>
            <a:r>
              <a:rPr b="1" lang="ru-RU" sz="3200" spc="-1" strike="noStrike">
                <a:solidFill>
                  <a:srgbClr val="b47804"/>
                </a:solidFill>
                <a:latin typeface="FreeMono"/>
              </a:rPr>
              <a:t>circleArea</a:t>
            </a:r>
            <a:r>
              <a:rPr b="1" lang="ru-RU" sz="3200" spc="-1" strike="noStrike">
                <a:solidFill>
                  <a:srgbClr val="000000"/>
                </a:solidFill>
                <a:latin typeface="FreeMono"/>
              </a:rPr>
              <a:t>(c </a:t>
            </a:r>
            <a:r>
              <a:rPr b="1" lang="ru-RU" sz="3200" spc="-1" strike="noStrike">
                <a:solidFill>
                  <a:srgbClr val="a7074b"/>
                </a:solidFill>
                <a:latin typeface="FreeMono"/>
              </a:rPr>
              <a:t>*Circle</a:t>
            </a:r>
            <a:r>
              <a:rPr b="1" lang="ru-RU" sz="3200" spc="-1" strike="noStrike">
                <a:solidFill>
                  <a:srgbClr val="000000"/>
                </a:solidFill>
                <a:latin typeface="FreeMono"/>
              </a:rPr>
              <a:t>) </a:t>
            </a:r>
            <a:r>
              <a:rPr b="1" lang="ru-RU" sz="3200" spc="-1" strike="noStrike">
                <a:solidFill>
                  <a:srgbClr val="3465a4"/>
                </a:solidFill>
                <a:latin typeface="FreeMono"/>
              </a:rPr>
              <a:t>float64</a:t>
            </a:r>
            <a:r>
              <a:rPr b="1" lang="ru-RU" sz="3200" spc="-1" strike="noStrike">
                <a:solidFill>
                  <a:srgbClr val="000000"/>
                </a:solidFill>
                <a:latin typeface="FreeMono"/>
              </a:rPr>
              <a:t> {</a:t>
            </a:r>
            <a:endParaRPr b="0" lang="ru-RU" sz="3200" spc="-1" strike="noStrike">
              <a:solidFill>
                <a:srgbClr val="000000"/>
              </a:solidFill>
              <a:latin typeface="Arial"/>
            </a:endParaRPr>
          </a:p>
          <a:p>
            <a:pPr marL="250560" indent="0">
              <a:spcBef>
                <a:spcPts val="1417"/>
              </a:spcBef>
              <a:buNone/>
            </a:pPr>
            <a:r>
              <a:rPr b="1" lang="ru-RU" sz="3200" spc="-1" strike="noStrike">
                <a:solidFill>
                  <a:srgbClr val="000000"/>
                </a:solidFill>
                <a:latin typeface="FreeMono"/>
              </a:rPr>
              <a:t>    </a:t>
            </a:r>
            <a:r>
              <a:rPr b="1" lang="ru-RU" sz="3200" spc="-1" strike="noStrike">
                <a:solidFill>
                  <a:srgbClr val="3465a4"/>
                </a:solidFill>
                <a:latin typeface="FreeMono"/>
              </a:rPr>
              <a:t>return</a:t>
            </a:r>
            <a:r>
              <a:rPr b="1" lang="ru-RU" sz="3200" spc="-1" strike="noStrike">
                <a:solidFill>
                  <a:srgbClr val="000000"/>
                </a:solidFill>
                <a:latin typeface="FreeMono"/>
              </a:rPr>
              <a:t> </a:t>
            </a:r>
            <a:r>
              <a:rPr b="1" lang="ru-RU" sz="3200" spc="-1" strike="noStrike">
                <a:solidFill>
                  <a:srgbClr val="a7074b"/>
                </a:solidFill>
                <a:latin typeface="FreeMono"/>
              </a:rPr>
              <a:t>math.Pi * c.r * c.r</a:t>
            </a:r>
            <a:endParaRPr b="0" lang="ru-RU" sz="3200" spc="-1" strike="noStrike">
              <a:solidFill>
                <a:srgbClr val="000000"/>
              </a:solidFill>
              <a:latin typeface="Arial"/>
            </a:endParaRPr>
          </a:p>
          <a:p>
            <a:pPr marL="250560" indent="0">
              <a:spcBef>
                <a:spcPts val="1417"/>
              </a:spcBef>
              <a:buNone/>
            </a:pPr>
            <a:r>
              <a:rPr b="1" lang="ru-RU" sz="3200" spc="-1" strike="noStrike">
                <a:solidFill>
                  <a:srgbClr val="000000"/>
                </a:solidFill>
                <a:latin typeface="FreeMono"/>
              </a:rPr>
              <a:t>}</a:t>
            </a:r>
            <a:endParaRPr b="0" lang="ru-RU" sz="3200" spc="-1" strike="noStrike">
              <a:solidFill>
                <a:srgbClr val="000000"/>
              </a:solidFill>
              <a:latin typeface="Arial"/>
            </a:endParaRPr>
          </a:p>
          <a:p>
            <a:pPr marL="250560" indent="0">
              <a:spcBef>
                <a:spcPts val="1417"/>
              </a:spcBef>
              <a:buNone/>
            </a:pPr>
            <a:endParaRPr b="0" lang="ru-RU" sz="3200" spc="-1" strike="noStrike">
              <a:solidFill>
                <a:srgbClr val="000000"/>
              </a:solidFill>
              <a:latin typeface="Arial"/>
            </a:endParaRPr>
          </a:p>
          <a:p>
            <a:pPr marL="250560" indent="0">
              <a:spcBef>
                <a:spcPts val="1417"/>
              </a:spcBef>
              <a:buNone/>
            </a:pPr>
            <a:r>
              <a:rPr b="1" lang="ru-RU" sz="3200" spc="-1" strike="noStrike">
                <a:solidFill>
                  <a:srgbClr val="000000"/>
                </a:solidFill>
                <a:latin typeface="FreeMono"/>
              </a:rPr>
              <a:t>c := </a:t>
            </a:r>
            <a:r>
              <a:rPr b="1" lang="ru-RU" sz="3200" spc="-1" strike="noStrike">
                <a:solidFill>
                  <a:srgbClr val="b47804"/>
                </a:solidFill>
                <a:latin typeface="FreeMono"/>
              </a:rPr>
              <a:t>Circle</a:t>
            </a:r>
            <a:r>
              <a:rPr b="1" lang="ru-RU" sz="3200" spc="-1" strike="noStrike">
                <a:solidFill>
                  <a:srgbClr val="000000"/>
                </a:solidFill>
                <a:latin typeface="FreeMono"/>
              </a:rPr>
              <a:t>{</a:t>
            </a:r>
            <a:r>
              <a:rPr b="1" lang="ru-RU" sz="3200" spc="-1" strike="noStrike">
                <a:solidFill>
                  <a:srgbClr val="a7074b"/>
                </a:solidFill>
                <a:latin typeface="FreeMono"/>
              </a:rPr>
              <a:t>0, 0, 5</a:t>
            </a:r>
            <a:r>
              <a:rPr b="1" lang="ru-RU" sz="3200" spc="-1" strike="noStrike">
                <a:solidFill>
                  <a:srgbClr val="000000"/>
                </a:solidFill>
                <a:latin typeface="FreeMono"/>
              </a:rPr>
              <a:t>}</a:t>
            </a:r>
            <a:endParaRPr b="0" lang="ru-RU" sz="3200" spc="-1" strike="noStrike">
              <a:solidFill>
                <a:srgbClr val="000000"/>
              </a:solidFill>
              <a:latin typeface="Arial"/>
            </a:endParaRPr>
          </a:p>
          <a:p>
            <a:pPr marL="250560" indent="0">
              <a:spcBef>
                <a:spcPts val="1417"/>
              </a:spcBef>
              <a:buNone/>
            </a:pPr>
            <a:r>
              <a:rPr b="1" lang="ru-RU" sz="3200" spc="-1" strike="noStrike">
                <a:solidFill>
                  <a:srgbClr val="000000"/>
                </a:solidFill>
                <a:latin typeface="FreeMono"/>
              </a:rPr>
              <a:t>fmt.</a:t>
            </a:r>
            <a:r>
              <a:rPr b="1" lang="ru-RU" sz="3200" spc="-1" strike="noStrike">
                <a:solidFill>
                  <a:srgbClr val="b47804"/>
                </a:solidFill>
                <a:latin typeface="FreeMono"/>
              </a:rPr>
              <a:t>Println</a:t>
            </a:r>
            <a:r>
              <a:rPr b="1" lang="ru-RU" sz="3200" spc="-1" strike="noStrike">
                <a:solidFill>
                  <a:srgbClr val="000000"/>
                </a:solidFill>
                <a:latin typeface="FreeMono"/>
              </a:rPr>
              <a:t>(</a:t>
            </a:r>
            <a:r>
              <a:rPr b="1" lang="ru-RU" sz="3200" spc="-1" strike="noStrike">
                <a:solidFill>
                  <a:srgbClr val="b47804"/>
                </a:solidFill>
                <a:latin typeface="FreeMono"/>
              </a:rPr>
              <a:t>circleArea</a:t>
            </a:r>
            <a:r>
              <a:rPr b="1" lang="ru-RU" sz="3200" spc="-1" strike="noStrike">
                <a:solidFill>
                  <a:srgbClr val="000000"/>
                </a:solidFill>
                <a:latin typeface="FreeMono"/>
              </a:rPr>
              <a:t>(</a:t>
            </a:r>
            <a:r>
              <a:rPr b="1" lang="ru-RU" sz="3200" spc="-1" strike="noStrike">
                <a:solidFill>
                  <a:srgbClr val="a7074b"/>
                </a:solidFill>
                <a:latin typeface="FreeMono"/>
              </a:rPr>
              <a:t>&amp;c</a:t>
            </a:r>
            <a:r>
              <a:rPr b="1" lang="ru-RU" sz="3200" spc="-1" strike="noStrike">
                <a:solidFill>
                  <a:srgbClr val="000000"/>
                </a:solidFill>
                <a:latin typeface="FreeMono"/>
              </a:rPr>
              <a:t>))</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Метод</a:t>
            </a:r>
            <a:endParaRPr b="0" lang="ru-RU" sz="4400" spc="-1" strike="noStrike">
              <a:solidFill>
                <a:srgbClr val="000000"/>
              </a:solidFill>
              <a:latin typeface="Arial"/>
            </a:endParaRPr>
          </a:p>
        </p:txBody>
      </p:sp>
      <p:sp>
        <p:nvSpPr>
          <p:cNvPr id="120" name="PlaceHolder 2"/>
          <p:cNvSpPr>
            <a:spLocks noGrp="1"/>
          </p:cNvSpPr>
          <p:nvPr>
            <p:ph/>
          </p:nvPr>
        </p:nvSpPr>
        <p:spPr>
          <a:xfrm>
            <a:off x="1440000" y="1620000"/>
            <a:ext cx="8280000" cy="3240000"/>
          </a:xfrm>
          <a:prstGeom prst="rect">
            <a:avLst/>
          </a:prstGeom>
          <a:solidFill>
            <a:srgbClr val="ffffff"/>
          </a:solidFill>
          <a:ln w="0">
            <a:noFill/>
          </a:ln>
        </p:spPr>
        <p:txBody>
          <a:bodyPr lIns="0" rIns="0" tIns="0" bIns="0" anchor="t">
            <a:normAutofit fontScale="56000"/>
          </a:bodyPr>
          <a:p>
            <a:pPr marL="241920" indent="-181440">
              <a:spcBef>
                <a:spcPts val="1417"/>
              </a:spcBef>
              <a:buClr>
                <a:srgbClr val="000000"/>
              </a:buClr>
              <a:buSzPct val="45000"/>
              <a:buFont typeface="Wingdings" charset="2"/>
              <a:buChar char=""/>
            </a:pPr>
            <a:r>
              <a:rPr b="0" lang="ru-RU" sz="3200" spc="-1" strike="noStrike">
                <a:solidFill>
                  <a:srgbClr val="000000"/>
                </a:solidFill>
                <a:latin typeface="Arial"/>
              </a:rPr>
              <a:t>Метод представляет функцию, связанную с определенным типом. </a:t>
            </a:r>
            <a:endParaRPr b="0" lang="ru-RU" sz="3200" spc="-1" strike="noStrike">
              <a:solidFill>
                <a:srgbClr val="000000"/>
              </a:solidFill>
              <a:latin typeface="Arial"/>
            </a:endParaRPr>
          </a:p>
          <a:p>
            <a:pPr marL="241920" indent="-181440">
              <a:spcBef>
                <a:spcPts val="1417"/>
              </a:spcBef>
              <a:buClr>
                <a:srgbClr val="000000"/>
              </a:buClr>
              <a:buSzPct val="45000"/>
              <a:buFont typeface="Wingdings" charset="2"/>
              <a:buChar char=""/>
            </a:pPr>
            <a:r>
              <a:rPr b="0" lang="ru-RU" sz="3200" spc="-1" strike="noStrike">
                <a:solidFill>
                  <a:srgbClr val="000000"/>
                </a:solidFill>
                <a:latin typeface="Arial"/>
              </a:rPr>
              <a:t>Методы определяются также как и обычные функции за тем исключением, что в определении метода также необходимо указать получателя или receiver. </a:t>
            </a:r>
            <a:endParaRPr b="0" lang="ru-RU" sz="3200" spc="-1" strike="noStrike">
              <a:solidFill>
                <a:srgbClr val="000000"/>
              </a:solidFill>
              <a:latin typeface="Arial"/>
            </a:endParaRPr>
          </a:p>
          <a:p>
            <a:pPr marL="241920" indent="-181440">
              <a:spcBef>
                <a:spcPts val="1417"/>
              </a:spcBef>
              <a:buClr>
                <a:srgbClr val="000000"/>
              </a:buClr>
              <a:buSzPct val="45000"/>
              <a:buFont typeface="Wingdings" charset="2"/>
              <a:buChar char=""/>
            </a:pPr>
            <a:r>
              <a:rPr b="0" lang="ru-RU" sz="3200" spc="-1" strike="noStrike">
                <a:solidFill>
                  <a:srgbClr val="000000"/>
                </a:solidFill>
                <a:latin typeface="Arial"/>
              </a:rPr>
              <a:t>Получатель (reciever) - это параметр того типа, к которому прикрепляется метод:</a:t>
            </a:r>
            <a:endParaRPr b="0" lang="ru-RU" sz="3200" spc="-1" strike="noStrike">
              <a:solidFill>
                <a:srgbClr val="000000"/>
              </a:solidFill>
              <a:latin typeface="Arial"/>
            </a:endParaRPr>
          </a:p>
          <a:p>
            <a:pPr marL="241920" indent="0">
              <a:spcBef>
                <a:spcPts val="1417"/>
              </a:spcBef>
              <a:buNone/>
            </a:pPr>
            <a:r>
              <a:rPr b="1" lang="ru-RU" sz="2600" spc="-1" strike="noStrike">
                <a:solidFill>
                  <a:srgbClr val="3465a4"/>
                </a:solidFill>
                <a:latin typeface="FreeMono"/>
              </a:rPr>
              <a:t>func</a:t>
            </a:r>
            <a:r>
              <a:rPr b="1" lang="ru-RU" sz="2600" spc="-1" strike="noStrike">
                <a:solidFill>
                  <a:srgbClr val="000000"/>
                </a:solidFill>
                <a:latin typeface="FreeMono"/>
              </a:rPr>
              <a:t> (имя_параметра </a:t>
            </a:r>
            <a:r>
              <a:rPr b="1" lang="ru-RU" sz="2600" spc="-1" strike="noStrike">
                <a:solidFill>
                  <a:srgbClr val="a7074b"/>
                </a:solidFill>
                <a:latin typeface="FreeMono"/>
              </a:rPr>
              <a:t>тип_получателя</a:t>
            </a:r>
            <a:r>
              <a:rPr b="1" lang="ru-RU" sz="2600" spc="-1" strike="noStrike">
                <a:solidFill>
                  <a:srgbClr val="000000"/>
                </a:solidFill>
                <a:latin typeface="FreeMono"/>
              </a:rPr>
              <a:t>) имя_метода (</a:t>
            </a:r>
            <a:r>
              <a:rPr b="1" lang="ru-RU" sz="2600" spc="-1" strike="noStrike">
                <a:solidFill>
                  <a:srgbClr val="a7074b"/>
                </a:solidFill>
                <a:latin typeface="FreeMono"/>
              </a:rPr>
              <a:t>параметры</a:t>
            </a:r>
            <a:r>
              <a:rPr b="1" lang="ru-RU" sz="2400" spc="-1" strike="noStrike">
                <a:solidFill>
                  <a:srgbClr val="000000"/>
                </a:solidFill>
                <a:latin typeface="FreeMono"/>
              </a:rPr>
              <a:t>)(</a:t>
            </a:r>
            <a:r>
              <a:rPr b="1" lang="ru-RU" sz="2600" spc="-1" strike="noStrike">
                <a:solidFill>
                  <a:srgbClr val="a7074b"/>
                </a:solidFill>
                <a:latin typeface="FreeMono"/>
              </a:rPr>
              <a:t>типы_возвращаемых_результатов</a:t>
            </a:r>
            <a:r>
              <a:rPr b="1" lang="ru-RU" sz="2600" spc="-1" strike="noStrike">
                <a:solidFill>
                  <a:srgbClr val="000000"/>
                </a:solidFill>
                <a:latin typeface="FreeMono"/>
              </a:rPr>
              <a:t>){</a:t>
            </a:r>
            <a:endParaRPr b="0" lang="ru-RU" sz="2600" spc="-1" strike="noStrike">
              <a:solidFill>
                <a:srgbClr val="000000"/>
              </a:solidFill>
              <a:latin typeface="Arial"/>
            </a:endParaRPr>
          </a:p>
          <a:p>
            <a:pPr marL="241920" indent="0">
              <a:spcBef>
                <a:spcPts val="1417"/>
              </a:spcBef>
              <a:buNone/>
            </a:pPr>
            <a:r>
              <a:rPr b="1" lang="ru-RU" sz="2600" spc="-1" strike="noStrike">
                <a:solidFill>
                  <a:srgbClr val="000000"/>
                </a:solidFill>
                <a:latin typeface="FreeMono"/>
              </a:rPr>
              <a:t>    </a:t>
            </a:r>
            <a:r>
              <a:rPr b="1" lang="ru-RU" sz="2600" spc="-1" strike="noStrike">
                <a:solidFill>
                  <a:srgbClr val="000000"/>
                </a:solidFill>
                <a:latin typeface="FreeMono"/>
              </a:rPr>
              <a:t>тело_метода</a:t>
            </a:r>
            <a:endParaRPr b="0" lang="ru-RU" sz="2600" spc="-1" strike="noStrike">
              <a:solidFill>
                <a:srgbClr val="000000"/>
              </a:solidFill>
              <a:latin typeface="Arial"/>
            </a:endParaRPr>
          </a:p>
          <a:p>
            <a:pPr marL="241920" indent="0">
              <a:spcBef>
                <a:spcPts val="1417"/>
              </a:spcBef>
              <a:buNone/>
            </a:pPr>
            <a:r>
              <a:rPr b="1" lang="ru-RU" sz="2600" spc="-1" strike="noStrike">
                <a:solidFill>
                  <a:srgbClr val="000000"/>
                </a:solidFill>
                <a:latin typeface="FreeMono"/>
              </a:rPr>
              <a:t>}</a:t>
            </a:r>
            <a:endParaRPr b="0" lang="ru-RU" sz="2600" spc="-1" strike="noStrike">
              <a:solidFill>
                <a:srgbClr val="000000"/>
              </a:solidFill>
              <a:latin typeface="Arial"/>
            </a:endParaRPr>
          </a:p>
          <a:p>
            <a:pPr marL="241920" indent="-181440">
              <a:spcBef>
                <a:spcPts val="1417"/>
              </a:spcBef>
              <a:buClr>
                <a:srgbClr val="000000"/>
              </a:buClr>
              <a:buSzPct val="45000"/>
              <a:buFont typeface="Wingdings" charset="2"/>
              <a:buChar char=""/>
            </a:pPr>
            <a:r>
              <a:rPr b="0" lang="ru-RU" sz="2600" spc="-1" strike="noStrike">
                <a:solidFill>
                  <a:srgbClr val="000000"/>
                </a:solidFill>
                <a:latin typeface="Arial"/>
              </a:rPr>
              <a:t>Например:</a:t>
            </a:r>
            <a:r>
              <a:rPr b="1" lang="ru-RU" sz="2600" spc="-1" strike="noStrike">
                <a:solidFill>
                  <a:srgbClr val="000000"/>
                </a:solidFill>
                <a:latin typeface="FreeMono"/>
              </a:rPr>
              <a:t> </a:t>
            </a:r>
            <a:r>
              <a:rPr b="1" lang="ru-RU" sz="2600" spc="-1" strike="noStrike">
                <a:solidFill>
                  <a:srgbClr val="3465a4"/>
                </a:solidFill>
                <a:latin typeface="FreeMono"/>
              </a:rPr>
              <a:t>func</a:t>
            </a:r>
            <a:r>
              <a:rPr b="1" lang="ru-RU" sz="2600" spc="-1" strike="noStrike">
                <a:solidFill>
                  <a:srgbClr val="000000"/>
                </a:solidFill>
                <a:latin typeface="FreeMono"/>
              </a:rPr>
              <a:t> (c </a:t>
            </a:r>
            <a:r>
              <a:rPr b="1" lang="ru-RU" sz="2600" spc="-1" strike="noStrike">
                <a:solidFill>
                  <a:srgbClr val="a7074b"/>
                </a:solidFill>
                <a:latin typeface="FreeMono"/>
              </a:rPr>
              <a:t>*Circle</a:t>
            </a:r>
            <a:r>
              <a:rPr b="1" lang="ru-RU" sz="2600" spc="-1" strike="noStrike">
                <a:solidFill>
                  <a:srgbClr val="000000"/>
                </a:solidFill>
                <a:latin typeface="FreeMono"/>
              </a:rPr>
              <a:t>) </a:t>
            </a:r>
            <a:r>
              <a:rPr b="1" lang="ru-RU" sz="2600" spc="-1" strike="noStrike">
                <a:solidFill>
                  <a:srgbClr val="b47804"/>
                </a:solidFill>
                <a:latin typeface="FreeMono"/>
              </a:rPr>
              <a:t>area()</a:t>
            </a:r>
            <a:r>
              <a:rPr b="1" lang="ru-RU" sz="2600" spc="-1" strike="noStrike">
                <a:solidFill>
                  <a:srgbClr val="000000"/>
                </a:solidFill>
                <a:latin typeface="FreeMono"/>
              </a:rPr>
              <a:t> </a:t>
            </a:r>
            <a:r>
              <a:rPr b="1" lang="ru-RU" sz="2600" spc="-1" strike="noStrike">
                <a:solidFill>
                  <a:srgbClr val="3465a4"/>
                </a:solidFill>
                <a:latin typeface="FreeMono"/>
              </a:rPr>
              <a:t>float64</a:t>
            </a:r>
            <a:r>
              <a:rPr b="1" lang="ru-RU" sz="2600" spc="-1" strike="noStrike">
                <a:solidFill>
                  <a:srgbClr val="000000"/>
                </a:solidFill>
                <a:latin typeface="FreeMono"/>
              </a:rPr>
              <a:t> { return </a:t>
            </a:r>
            <a:r>
              <a:rPr b="1" lang="ru-RU" sz="2600" spc="-1" strike="noStrike">
                <a:solidFill>
                  <a:srgbClr val="a7074b"/>
                </a:solidFill>
                <a:latin typeface="FreeMono"/>
              </a:rPr>
              <a:t>math.Pi</a:t>
            </a:r>
            <a:r>
              <a:rPr b="1" lang="ru-RU" sz="2600" spc="-1" strike="noStrike">
                <a:solidFill>
                  <a:srgbClr val="000000"/>
                </a:solidFill>
                <a:latin typeface="FreeMono"/>
              </a:rPr>
              <a:t> * </a:t>
            </a:r>
            <a:r>
              <a:rPr b="1" lang="ru-RU" sz="2600" spc="-1" strike="noStrike">
                <a:solidFill>
                  <a:srgbClr val="a7074b"/>
                </a:solidFill>
                <a:latin typeface="FreeMono"/>
              </a:rPr>
              <a:t>c.r</a:t>
            </a:r>
            <a:r>
              <a:rPr b="1" lang="ru-RU" sz="2600" spc="-1" strike="noStrike">
                <a:solidFill>
                  <a:srgbClr val="000000"/>
                </a:solidFill>
                <a:latin typeface="FreeMono"/>
              </a:rPr>
              <a:t> * </a:t>
            </a:r>
            <a:r>
              <a:rPr b="1" lang="ru-RU" sz="2600" spc="-1" strike="noStrike">
                <a:solidFill>
                  <a:srgbClr val="a7074b"/>
                </a:solidFill>
                <a:latin typeface="FreeMono"/>
              </a:rPr>
              <a:t>c.r</a:t>
            </a:r>
            <a:r>
              <a:rPr b="1" lang="ru-RU" sz="2600" spc="-1" strike="noStrike">
                <a:solidFill>
                  <a:srgbClr val="000000"/>
                </a:solidFill>
                <a:latin typeface="FreeMono"/>
              </a:rPr>
              <a:t> }</a:t>
            </a:r>
            <a:endParaRPr b="0" lang="ru-RU" sz="2600" spc="-1" strike="noStrike">
              <a:solidFill>
                <a:srgbClr val="000000"/>
              </a:solidFill>
              <a:latin typeface="Arial"/>
            </a:endParaRPr>
          </a:p>
          <a:p>
            <a:pPr marL="241920" indent="0">
              <a:spcBef>
                <a:spcPts val="1417"/>
              </a:spcBef>
              <a:buNone/>
            </a:pPr>
            <a:r>
              <a:rPr b="0" lang="ru-RU" sz="3200" spc="-1" strike="noStrike">
                <a:solidFill>
                  <a:srgbClr val="000000"/>
                </a:solidFill>
                <a:latin typeface="Arial"/>
              </a:rPr>
              <a:t> </a:t>
            </a:r>
            <a:endParaRPr b="0" lang="ru-RU"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1440000" y="406080"/>
            <a:ext cx="8460000" cy="946440"/>
          </a:xfrm>
          <a:prstGeom prst="rect">
            <a:avLst/>
          </a:prstGeom>
          <a:solidFill>
            <a:srgbClr val="ffff00"/>
          </a:solidFill>
          <a:ln cap="rnd" w="19080">
            <a:solidFill>
              <a:srgbClr val="000000"/>
            </a:solidFill>
            <a:round/>
          </a:ln>
        </p:spPr>
        <p:txBody>
          <a:bodyPr lIns="0" rIns="0" tIns="0" bIns="0" anchor="ctr">
            <a:noAutofit/>
          </a:bodyPr>
          <a:p>
            <a:pPr indent="0" algn="ctr">
              <a:buNone/>
            </a:pPr>
            <a:r>
              <a:rPr b="0" lang="ru-RU" sz="4400" spc="-1" strike="noStrike">
                <a:solidFill>
                  <a:srgbClr val="000000"/>
                </a:solidFill>
                <a:latin typeface="Arial"/>
              </a:rPr>
              <a:t>Встраиваемые типы</a:t>
            </a:r>
            <a:endParaRPr b="0" lang="ru-RU" sz="4400" spc="-1" strike="noStrike">
              <a:solidFill>
                <a:srgbClr val="000000"/>
              </a:solidFill>
              <a:latin typeface="Arial"/>
            </a:endParaRPr>
          </a:p>
        </p:txBody>
      </p:sp>
      <p:sp>
        <p:nvSpPr>
          <p:cNvPr id="122" name="PlaceHolder 2"/>
          <p:cNvSpPr>
            <a:spLocks noGrp="1"/>
          </p:cNvSpPr>
          <p:nvPr>
            <p:ph/>
          </p:nvPr>
        </p:nvSpPr>
        <p:spPr>
          <a:xfrm>
            <a:off x="1440000" y="1620000"/>
            <a:ext cx="3960000" cy="3780000"/>
          </a:xfrm>
          <a:prstGeom prst="rect">
            <a:avLst/>
          </a:prstGeom>
          <a:solidFill>
            <a:srgbClr val="eeeeee"/>
          </a:solidFill>
          <a:ln cap="rnd" w="0">
            <a:solidFill>
              <a:srgbClr val="3465a4"/>
            </a:solidFill>
            <a:prstDash val="lgDash"/>
          </a:ln>
        </p:spPr>
        <p:txBody>
          <a:bodyPr lIns="0" rIns="0" tIns="0" bIns="0" anchor="t">
            <a:normAutofit fontScale="73000"/>
          </a:bodyPr>
          <a:p>
            <a:pPr indent="0">
              <a:spcBef>
                <a:spcPts val="1417"/>
              </a:spcBef>
              <a:buNone/>
            </a:pPr>
            <a:r>
              <a:rPr b="1" lang="ru-RU" sz="1200" spc="-1" strike="noStrike">
                <a:solidFill>
                  <a:srgbClr val="2a6099"/>
                </a:solidFill>
                <a:latin typeface="FreeMono"/>
              </a:rPr>
              <a:t>package</a:t>
            </a:r>
            <a:r>
              <a:rPr b="1" lang="ru-RU" sz="1200" spc="-1" strike="noStrike">
                <a:solidFill>
                  <a:srgbClr val="000000"/>
                </a:solidFill>
                <a:latin typeface="FreeMono"/>
              </a:rPr>
              <a:t> main</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import</a:t>
            </a:r>
            <a:r>
              <a:rPr b="1" lang="ru-RU" sz="1200" spc="-1" strike="noStrike">
                <a:solidFill>
                  <a:srgbClr val="000000"/>
                </a:solidFill>
                <a:latin typeface="FreeMono"/>
              </a:rPr>
              <a:t> </a:t>
            </a:r>
            <a:r>
              <a:rPr b="1" lang="ru-RU" sz="1200" spc="-1" strike="noStrike">
                <a:solidFill>
                  <a:srgbClr val="be480a"/>
                </a:solidFill>
                <a:latin typeface="FreeMono"/>
              </a:rPr>
              <a:t>"fmt"</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type </a:t>
            </a:r>
            <a:r>
              <a:rPr b="1" lang="ru-RU" sz="1200" spc="-1" strike="noStrike">
                <a:solidFill>
                  <a:srgbClr val="a7074b"/>
                </a:solidFill>
                <a:latin typeface="FreeMono"/>
              </a:rPr>
              <a:t>Person</a:t>
            </a:r>
            <a:r>
              <a:rPr b="1" lang="ru-RU" sz="1200" spc="-1" strike="noStrike">
                <a:solidFill>
                  <a:srgbClr val="2a6099"/>
                </a:solidFill>
                <a:latin typeface="FreeMono"/>
              </a:rPr>
              <a:t> struct {</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  </a:t>
            </a:r>
            <a:r>
              <a:rPr b="1" lang="ru-RU" sz="1200" spc="-1" strike="noStrike">
                <a:solidFill>
                  <a:srgbClr val="000000"/>
                </a:solidFill>
                <a:latin typeface="FreeMono"/>
              </a:rPr>
              <a:t>name</a:t>
            </a:r>
            <a:r>
              <a:rPr b="1" lang="ru-RU" sz="1200" spc="-1" strike="noStrike">
                <a:solidFill>
                  <a:srgbClr val="2a6099"/>
                </a:solidFill>
                <a:latin typeface="FreeMono"/>
              </a:rPr>
              <a:t> string</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type </a:t>
            </a:r>
            <a:r>
              <a:rPr b="1" lang="ru-RU" sz="1200" spc="-1" strike="noStrike">
                <a:solidFill>
                  <a:srgbClr val="a7074b"/>
                </a:solidFill>
                <a:latin typeface="FreeMono"/>
              </a:rPr>
              <a:t>Student</a:t>
            </a:r>
            <a:r>
              <a:rPr b="1" lang="ru-RU" sz="1200" spc="-1" strike="noStrike">
                <a:solidFill>
                  <a:srgbClr val="2a6099"/>
                </a:solidFill>
                <a:latin typeface="FreeMono"/>
              </a:rPr>
              <a:t> struct {</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  </a:t>
            </a:r>
            <a:r>
              <a:rPr b="1" lang="ru-RU" sz="1200" spc="-1" strike="noStrike">
                <a:solidFill>
                  <a:srgbClr val="a7074b"/>
                </a:solidFill>
                <a:latin typeface="FreeMono"/>
              </a:rPr>
              <a:t>Person</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  </a:t>
            </a:r>
            <a:r>
              <a:rPr b="1" lang="ru-RU" sz="1200" spc="-1" strike="noStrike">
                <a:solidFill>
                  <a:srgbClr val="a7074b"/>
                </a:solidFill>
                <a:latin typeface="FreeMono"/>
              </a:rPr>
              <a:t>group</a:t>
            </a:r>
            <a:r>
              <a:rPr b="1" lang="ru-RU" sz="1200" spc="-1" strike="noStrike">
                <a:solidFill>
                  <a:srgbClr val="2a6099"/>
                </a:solidFill>
                <a:latin typeface="FreeMono"/>
              </a:rPr>
              <a:t> string</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func (p *Person) </a:t>
            </a:r>
            <a:r>
              <a:rPr b="1" lang="ru-RU" sz="1200" spc="-1" strike="noStrike">
                <a:solidFill>
                  <a:srgbClr val="b47804"/>
                </a:solidFill>
                <a:latin typeface="FreeMono"/>
              </a:rPr>
              <a:t>Talk</a:t>
            </a:r>
            <a:r>
              <a:rPr b="1" lang="ru-RU" sz="1200" spc="-1" strike="noStrike">
                <a:solidFill>
                  <a:srgbClr val="2a6099"/>
                </a:solidFill>
                <a:latin typeface="FreeMono"/>
              </a:rPr>
              <a:t>() { </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   </a:t>
            </a:r>
            <a:r>
              <a:rPr b="1" lang="ru-RU" sz="1200" spc="-1" strike="noStrike">
                <a:solidFill>
                  <a:srgbClr val="2a6099"/>
                </a:solidFill>
                <a:latin typeface="FreeMono"/>
              </a:rPr>
              <a:t>fmt.Println(</a:t>
            </a:r>
            <a:r>
              <a:rPr b="1" lang="ru-RU" sz="1200" spc="-1" strike="noStrike">
                <a:solidFill>
                  <a:srgbClr val="00a933"/>
                </a:solidFill>
                <a:latin typeface="FreeMono"/>
              </a:rPr>
              <a:t>"My name is "</a:t>
            </a:r>
            <a:r>
              <a:rPr b="1" lang="ru-RU" sz="1200" spc="-1" strike="noStrike">
                <a:solidFill>
                  <a:srgbClr val="2a6099"/>
                </a:solidFill>
                <a:latin typeface="FreeMono"/>
              </a:rPr>
              <a:t>, </a:t>
            </a:r>
            <a:r>
              <a:rPr b="1" lang="ru-RU" sz="1200" spc="-1" strike="noStrike">
                <a:solidFill>
                  <a:srgbClr val="a7074b"/>
                </a:solidFill>
                <a:latin typeface="FreeMono"/>
              </a:rPr>
              <a:t>p.Name</a:t>
            </a:r>
            <a:r>
              <a:rPr b="1" lang="ru-RU" sz="1200" spc="-1" strike="noStrike">
                <a:solidFill>
                  <a:srgbClr val="2a6099"/>
                </a:solidFill>
                <a:latin typeface="FreeMono"/>
              </a:rPr>
              <a:t>) }</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func </a:t>
            </a:r>
            <a:r>
              <a:rPr b="1" lang="ru-RU" sz="1200" spc="-1" strike="noStrike">
                <a:solidFill>
                  <a:srgbClr val="b47804"/>
                </a:solidFill>
                <a:latin typeface="FreeMono"/>
              </a:rPr>
              <a:t>main</a:t>
            </a:r>
            <a:r>
              <a:rPr b="1" lang="ru-RU" sz="1200" spc="-1" strike="noStrike">
                <a:solidFill>
                  <a:srgbClr val="2a6099"/>
                </a:solidFill>
                <a:latin typeface="FreeMono"/>
              </a:rPr>
              <a:t>() {</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  </a:t>
            </a:r>
            <a:r>
              <a:rPr b="1" lang="ru-RU" sz="1200" spc="-1" strike="noStrike">
                <a:solidFill>
                  <a:srgbClr val="2a6099"/>
                </a:solidFill>
                <a:latin typeface="FreeMono"/>
              </a:rPr>
              <a:t>stud1 := new(Student)</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  </a:t>
            </a:r>
            <a:r>
              <a:rPr b="1" lang="ru-RU" sz="1200" spc="-1" strike="noStrike">
                <a:solidFill>
                  <a:srgbClr val="2a6099"/>
                </a:solidFill>
                <a:latin typeface="FreeMono"/>
              </a:rPr>
              <a:t>stud1.Person.name = "Alex"</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  </a:t>
            </a:r>
            <a:r>
              <a:rPr b="1" lang="ru-RU" sz="1200" spc="-1" strike="noStrike">
                <a:solidFill>
                  <a:srgbClr val="2a6099"/>
                </a:solidFill>
                <a:latin typeface="FreeMono"/>
              </a:rPr>
              <a:t>stud1.Talk()</a:t>
            </a:r>
            <a:endParaRPr b="0" lang="ru-RU" sz="1200" spc="-1" strike="noStrike">
              <a:solidFill>
                <a:srgbClr val="000000"/>
              </a:solidFill>
              <a:latin typeface="Arial"/>
            </a:endParaRPr>
          </a:p>
          <a:p>
            <a:pPr indent="0">
              <a:spcBef>
                <a:spcPts val="1417"/>
              </a:spcBef>
              <a:buNone/>
            </a:pPr>
            <a:r>
              <a:rPr b="1" lang="ru-RU" sz="1200" spc="-1" strike="noStrike">
                <a:solidFill>
                  <a:srgbClr val="2a6099"/>
                </a:solidFill>
                <a:latin typeface="FreeMono"/>
              </a:rPr>
              <a:t>}</a:t>
            </a:r>
            <a:endParaRPr b="0" lang="ru-RU" sz="1200" spc="-1" strike="noStrike">
              <a:solidFill>
                <a:srgbClr val="000000"/>
              </a:solidFill>
              <a:latin typeface="Arial"/>
            </a:endParaRPr>
          </a:p>
        </p:txBody>
      </p:sp>
      <p:sp>
        <p:nvSpPr>
          <p:cNvPr id="123" name=""/>
          <p:cNvSpPr txBox="1"/>
          <p:nvPr/>
        </p:nvSpPr>
        <p:spPr>
          <a:xfrm>
            <a:off x="3600000" y="1620000"/>
            <a:ext cx="1800000" cy="459000"/>
          </a:xfrm>
          <a:prstGeom prst="rect">
            <a:avLst/>
          </a:prstGeom>
          <a:noFill/>
          <a:ln w="0">
            <a:solidFill>
              <a:srgbClr val="3465a4"/>
            </a:solidFill>
          </a:ln>
        </p:spPr>
        <p:txBody>
          <a:bodyPr lIns="90000" rIns="90000" tIns="45000" bIns="45000" anchor="t">
            <a:noAutofit/>
          </a:bodyPr>
          <a:p>
            <a:r>
              <a:rPr b="0" lang="ru-RU" sz="1300" spc="-1" strike="noStrike">
                <a:solidFill>
                  <a:srgbClr val="3465a4"/>
                </a:solidFill>
                <a:latin typeface="Arial"/>
              </a:rPr>
              <a:t>ex422struct</a:t>
            </a:r>
            <a:endParaRPr b="0" lang="ru-RU"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
  <a:themeElements>
    <a:clrScheme name="">
      <a:dk1>
        <a:srgbClr val="ffffff"/>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
  <a:themeElements>
    <a:clrScheme name="">
      <a:dk1>
        <a:srgbClr val="ffffff"/>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1294</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2023-11-16T13:50:22Z</dcterms:created>
  <dc:creator/>
  <dc:description/>
  <dc:language>ru-RU</dc:language>
  <cp:lastModifiedBy/>
  <dcterms:modified xsi:type="dcterms:W3CDTF">2023-11-22T21:54:37Z</dcterms:modified>
  <cp:revision>39</cp:revision>
  <dc:subject/>
  <dc:title/>
</cp:coreProperties>
</file>