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13.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21.xml.rels" ContentType="application/vnd.openxmlformats-package.relationships+xml"/>
  <Override PartName="/ppt/notesSlides/_rels/notesSlide3.xml.rels" ContentType="application/vnd.openxmlformats-package.relationships+xml"/>
  <Override PartName="/ppt/notesSlides/_rels/notesSlide10.xml.rels" ContentType="application/vnd.openxmlformats-package.relationships+xml"/>
  <Override PartName="/ppt/notesSlides/_rels/notesSlide25.xml.rels" ContentType="application/vnd.openxmlformats-package.relationships+xml"/>
  <Override PartName="/ppt/notesSlides/_rels/notesSlide23.xml.rels" ContentType="application/vnd.openxmlformats-package.relationships+xml"/>
  <Override PartName="/ppt/notesSlides/_rels/notesSlide16.xml.rels" ContentType="application/vnd.openxmlformats-package.relationships+xml"/>
  <Override PartName="/ppt/notesSlides/_rels/notesSlide7.xml.rels" ContentType="application/vnd.openxmlformats-package.relationships+xml"/>
  <Override PartName="/ppt/notesSlides/_rels/notesSlide14.xml.rels" ContentType="application/vnd.openxmlformats-package.relationships+xml"/>
  <Override PartName="/ppt/notesSlides/_rels/notesSlide5.xml.rels" ContentType="application/vnd.openxmlformats-package.relationships+xml"/>
  <Override PartName="/ppt/notesSlides/_rels/notesSlide18.xml.rels" ContentType="application/vnd.openxmlformats-package.relationships+xml"/>
  <Override PartName="/ppt/notesSlides/_rels/notesSlide12.xml.rels" ContentType="application/vnd.openxmlformats-package.relationships+xml"/>
  <Override PartName="/ppt/notesSlides/_rels/notesSlide15.xml.rels" ContentType="application/vnd.openxmlformats-package.relationships+xml"/>
  <Override PartName="/ppt/notesSlides/_rels/notesSlide6.xml.rels" ContentType="application/vnd.openxmlformats-package.relationships+xml"/>
  <Override PartName="/ppt/notesSlides/_rels/notesSlide9.xml.rels" ContentType="application/vnd.openxmlformats-package.relationships+xml"/>
  <Override PartName="/ppt/notesSlides/_rels/notesSlide24.xml.rels" ContentType="application/vnd.openxmlformats-package.relationships+xml"/>
  <Override PartName="/ppt/notesSlides/_rels/notesSlide17.xml.rels" ContentType="application/vnd.openxmlformats-package.relationships+xml"/>
  <Override PartName="/ppt/notesSlides/_rels/notesSlide11.xml.rels" ContentType="application/vnd.openxmlformats-package.relationships+xml"/>
  <Override PartName="/ppt/notesSlides/_rels/notesSlide4.xml.rels" ContentType="application/vnd.openxmlformats-package.relationships+xml"/>
  <Override PartName="/ppt/notesSlides/notesSlide16.xml" ContentType="application/vnd.openxmlformats-officedocument.presentationml.notesSlide+xml"/>
  <Override PartName="/ppt/notesSlides/notesSlide7.xml" ContentType="application/vnd.openxmlformats-officedocument.presentationml.notesSlide+xml"/>
  <Override PartName="/ppt/notesSlides/notesSlide14.xml" ContentType="application/vnd.openxmlformats-officedocument.presentationml.notesSlide+xml"/>
  <Override PartName="/ppt/notesSlides/notesSlide5.xml" ContentType="application/vnd.openxmlformats-officedocument.presentationml.notesSlide+xml"/>
  <Override PartName="/ppt/notesSlides/notesSlide15.xml" ContentType="application/vnd.openxmlformats-officedocument.presentationml.notesSlide+xml"/>
  <Override PartName="/ppt/notesSlides/notesSlide6.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notesSlides/notesSlide21.xml" ContentType="application/vnd.openxmlformats-officedocument.presentationml.notesSlide+xml"/>
  <Override PartName="/ppt/notesSlides/notesSlide19.xml" ContentType="application/vnd.openxmlformats-officedocument.presentationml.notesSlide+xml"/>
  <Override PartName="/ppt/notesSlides/notesSlide17.xml" ContentType="application/vnd.openxmlformats-officedocument.presentationml.notesSlide+xml"/>
  <Override PartName="/ppt/notesSlides/notesSlide10.xml" ContentType="application/vnd.openxmlformats-officedocument.presentationml.notesSlide+xml"/>
  <Override PartName="/ppt/notesSlides/notesSlide13.xml" ContentType="application/vnd.openxmlformats-officedocument.presentationml.notesSlide+xml"/>
  <Override PartName="/ppt/notesSlides/notesSlide4.xml" ContentType="application/vnd.openxmlformats-officedocument.presentationml.notesSlide+xml"/>
  <Override PartName="/ppt/notesSlides/notesSlide9.xml" ContentType="application/vnd.openxmlformats-officedocument.presentationml.notesSlide+xml"/>
  <Override PartName="/ppt/notesSlides/notesSlide18.xml" ContentType="application/vnd.openxmlformats-officedocument.presentationml.notesSlide+xml"/>
  <Override PartName="/ppt/notesSlides/notesSlide20.xml" ContentType="application/vnd.openxmlformats-officedocument.presentationml.notesSlid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8.xml" ContentType="application/vnd.openxmlformats-officedocument.presentationml.slide+xml"/>
  <Override PartName="/ppt/slides/_rels/slide17.xml.rels" ContentType="application/vnd.openxmlformats-package.relationships+xml"/>
  <Override PartName="/ppt/slides/_rels/slide18.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16.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24.xml.rels" ContentType="application/vnd.openxmlformats-package.relationships+xml"/>
  <Override PartName="/ppt/slides/_rels/slide27.xml.rels" ContentType="application/vnd.openxmlformats-package.relationships+xml"/>
  <Override PartName="/ppt/slides/_rels/slide9.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28.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slide16.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PlaceHolder 1"/>
          <p:cNvSpPr>
            <a:spLocks noGrp="1"/>
          </p:cNvSpPr>
          <p:nvPr>
            <p:ph type="sldImg"/>
          </p:nvPr>
        </p:nvSpPr>
        <p:spPr>
          <a:xfrm>
            <a:off x="519480" y="812160"/>
            <a:ext cx="6520320" cy="4008960"/>
          </a:xfrm>
          <a:prstGeom prst="rect">
            <a:avLst/>
          </a:prstGeom>
          <a:noFill/>
          <a:ln w="0">
            <a:noFill/>
          </a:ln>
        </p:spPr>
        <p:txBody>
          <a:bodyPr lIns="0" rIns="0" tIns="0" bIns="0" anchor="ctr">
            <a:noAutofit/>
          </a:bodyPr>
          <a:p>
            <a:pPr algn="ctr"/>
            <a:r>
              <a:rPr b="0" lang="ru-RU" sz="4670" spc="-1" strike="noStrike">
                <a:solidFill>
                  <a:srgbClr val="000000"/>
                </a:solidFill>
                <a:latin typeface="Noto Sans"/>
              </a:rPr>
              <a:t>Click to move the slide</a:t>
            </a:r>
            <a:endParaRPr b="0" lang="ru-RU" sz="4670" spc="-1" strike="noStrike">
              <a:solidFill>
                <a:srgbClr val="000000"/>
              </a:solidFill>
              <a:latin typeface="Noto Sans"/>
            </a:endParaRPr>
          </a:p>
        </p:txBody>
      </p:sp>
      <p:sp>
        <p:nvSpPr>
          <p:cNvPr id="87" name="PlaceHolder 2"/>
          <p:cNvSpPr>
            <a:spLocks noGrp="1"/>
          </p:cNvSpPr>
          <p:nvPr>
            <p:ph type="body"/>
          </p:nvPr>
        </p:nvSpPr>
        <p:spPr>
          <a:xfrm>
            <a:off x="756000" y="5078160"/>
            <a:ext cx="6047640" cy="4811040"/>
          </a:xfrm>
          <a:prstGeom prst="rect">
            <a:avLst/>
          </a:prstGeom>
          <a:noFill/>
          <a:ln w="0">
            <a:noFill/>
          </a:ln>
        </p:spPr>
        <p:txBody>
          <a:bodyPr lIns="0" rIns="0" tIns="0" bIns="0" anchor="t">
            <a:noAutofit/>
          </a:bodyPr>
          <a:p>
            <a:pPr marL="216000" indent="0">
              <a:buNone/>
            </a:pPr>
            <a:r>
              <a:rPr b="0" lang="ru-RU" sz="2810" spc="-1" strike="noStrike">
                <a:solidFill>
                  <a:srgbClr val="000000"/>
                </a:solidFill>
                <a:latin typeface="Noto Sans"/>
              </a:rPr>
              <a:t>Click to edit the notes format</a:t>
            </a:r>
            <a:endParaRPr b="0" lang="ru-RU" sz="2810" spc="-1" strike="noStrike">
              <a:solidFill>
                <a:srgbClr val="000000"/>
              </a:solidFill>
              <a:latin typeface="Noto Sans"/>
            </a:endParaRPr>
          </a:p>
        </p:txBody>
      </p:sp>
      <p:sp>
        <p:nvSpPr>
          <p:cNvPr id="88"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ru-RU" sz="1400" spc="-1" strike="noStrike">
                <a:solidFill>
                  <a:srgbClr val="000000"/>
                </a:solidFill>
                <a:latin typeface="Noto Sans"/>
              </a:rPr>
              <a:t>&lt;header&gt;</a:t>
            </a:r>
            <a:endParaRPr b="0" lang="ru-RU" sz="1400" spc="-1" strike="noStrike">
              <a:solidFill>
                <a:srgbClr val="000000"/>
              </a:solidFill>
              <a:latin typeface="Noto Sans"/>
            </a:endParaRPr>
          </a:p>
        </p:txBody>
      </p:sp>
      <p:sp>
        <p:nvSpPr>
          <p:cNvPr id="89" name="PlaceHolder 4"/>
          <p:cNvSpPr>
            <a:spLocks noGrp="1"/>
          </p:cNvSpPr>
          <p:nvPr>
            <p:ph type="dt" idx="7"/>
          </p:nvPr>
        </p:nvSpPr>
        <p:spPr>
          <a:xfrm>
            <a:off x="4278960" y="0"/>
            <a:ext cx="3280680" cy="534240"/>
          </a:xfrm>
          <a:prstGeom prst="rect">
            <a:avLst/>
          </a:prstGeom>
          <a:noFill/>
          <a:ln w="0">
            <a:noFill/>
          </a:ln>
        </p:spPr>
        <p:txBody>
          <a:bodyPr lIns="0" rIns="0" tIns="0" bIns="0" anchor="t">
            <a:noAutofit/>
          </a:bodyPr>
          <a:lstStyle>
            <a:lvl1pPr indent="0" algn="r">
              <a:buNone/>
              <a:defRPr b="0" lang="ru-RU" sz="1400" spc="-1" strike="noStrike">
                <a:solidFill>
                  <a:srgbClr val="000000"/>
                </a:solidFill>
                <a:latin typeface="Noto Sans"/>
              </a:defRPr>
            </a:lvl1pPr>
          </a:lstStyle>
          <a:p>
            <a:pPr indent="0" algn="r">
              <a:buNone/>
            </a:pPr>
            <a:r>
              <a:rPr b="0" lang="ru-RU" sz="1400" spc="-1" strike="noStrike">
                <a:solidFill>
                  <a:srgbClr val="000000"/>
                </a:solidFill>
                <a:latin typeface="Noto Sans"/>
              </a:rPr>
              <a:t>&lt;date/time&gt;</a:t>
            </a:r>
            <a:endParaRPr b="0" lang="ru-RU" sz="1400" spc="-1" strike="noStrike">
              <a:solidFill>
                <a:srgbClr val="000000"/>
              </a:solidFill>
              <a:latin typeface="Noto Sans"/>
            </a:endParaRPr>
          </a:p>
        </p:txBody>
      </p:sp>
      <p:sp>
        <p:nvSpPr>
          <p:cNvPr id="90" name="PlaceHolder 5"/>
          <p:cNvSpPr>
            <a:spLocks noGrp="1"/>
          </p:cNvSpPr>
          <p:nvPr>
            <p:ph type="ftr" idx="8"/>
          </p:nvPr>
        </p:nvSpPr>
        <p:spPr>
          <a:xfrm>
            <a:off x="0" y="10157400"/>
            <a:ext cx="3280680" cy="534240"/>
          </a:xfrm>
          <a:prstGeom prst="rect">
            <a:avLst/>
          </a:prstGeom>
          <a:noFill/>
          <a:ln w="0">
            <a:noFill/>
          </a:ln>
        </p:spPr>
        <p:txBody>
          <a:bodyPr lIns="0" rIns="0" tIns="0" bIns="0" anchor="b">
            <a:noAutofit/>
          </a:bodyPr>
          <a:lstStyle>
            <a:lvl1pPr indent="0">
              <a:buNone/>
              <a:defRPr b="0" lang="ru-RU" sz="1400" spc="-1" strike="noStrike">
                <a:solidFill>
                  <a:srgbClr val="000000"/>
                </a:solidFill>
                <a:latin typeface="Noto Sans"/>
              </a:defRPr>
            </a:lvl1pPr>
          </a:lstStyle>
          <a:p>
            <a:pPr indent="0">
              <a:buNone/>
            </a:pPr>
            <a:r>
              <a:rPr b="0" lang="ru-RU" sz="1400" spc="-1" strike="noStrike">
                <a:solidFill>
                  <a:srgbClr val="000000"/>
                </a:solidFill>
                <a:latin typeface="Noto Sans"/>
              </a:rPr>
              <a:t>&lt;footer&gt;</a:t>
            </a:r>
            <a:endParaRPr b="0" lang="ru-RU" sz="1400" spc="-1" strike="noStrike">
              <a:solidFill>
                <a:srgbClr val="000000"/>
              </a:solidFill>
              <a:latin typeface="Noto Sans"/>
            </a:endParaRPr>
          </a:p>
        </p:txBody>
      </p:sp>
      <p:sp>
        <p:nvSpPr>
          <p:cNvPr id="91" name="PlaceHolder 6"/>
          <p:cNvSpPr>
            <a:spLocks noGrp="1"/>
          </p:cNvSpPr>
          <p:nvPr>
            <p:ph type="sldNum" idx="9"/>
          </p:nvPr>
        </p:nvSpPr>
        <p:spPr>
          <a:xfrm>
            <a:off x="4278960" y="10157400"/>
            <a:ext cx="3280680" cy="534240"/>
          </a:xfrm>
          <a:prstGeom prst="rect">
            <a:avLst/>
          </a:prstGeom>
          <a:noFill/>
          <a:ln w="0">
            <a:noFill/>
          </a:ln>
        </p:spPr>
        <p:txBody>
          <a:bodyPr lIns="0" rIns="0" tIns="0" bIns="0" anchor="b">
            <a:noAutofit/>
          </a:bodyPr>
          <a:lstStyle>
            <a:lvl1pPr indent="0" algn="r">
              <a:buNone/>
              <a:defRPr b="0" lang="ru-RU" sz="1400" spc="-1" strike="noStrike">
                <a:solidFill>
                  <a:srgbClr val="000000"/>
                </a:solidFill>
                <a:latin typeface="Noto Sans"/>
              </a:defRPr>
            </a:lvl1pPr>
          </a:lstStyle>
          <a:p>
            <a:pPr indent="0" algn="r">
              <a:buNone/>
            </a:pPr>
            <a:fld id="{06130040-66A9-4813-B434-C5BACAD7F44C}" type="slidenum">
              <a:rPr b="0" lang="ru-RU" sz="1400" spc="-1" strike="noStrike">
                <a:solidFill>
                  <a:srgbClr val="000000"/>
                </a:solidFill>
                <a:latin typeface="Noto Sans"/>
              </a:rPr>
              <a:t>&lt;number&gt;</a:t>
            </a:fld>
            <a:endParaRPr b="0" lang="ru-RU" sz="1400" spc="-1" strike="noStrike">
              <a:solidFill>
                <a:srgbClr val="000000"/>
              </a:solidFill>
              <a:latin typeface="Noto Sans"/>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PlaceHolder 1"/>
          <p:cNvSpPr>
            <a:spLocks noGrp="1"/>
          </p:cNvSpPr>
          <p:nvPr>
            <p:ph type="sldImg"/>
          </p:nvPr>
        </p:nvSpPr>
        <p:spPr>
          <a:xfrm>
            <a:off x="216000" y="812520"/>
            <a:ext cx="7127280" cy="4008960"/>
          </a:xfrm>
          <a:prstGeom prst="rect">
            <a:avLst/>
          </a:prstGeom>
          <a:ln w="0">
            <a:noFill/>
          </a:ln>
        </p:spPr>
      </p:sp>
      <p:sp>
        <p:nvSpPr>
          <p:cNvPr id="229"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0">
              <a:buNone/>
            </a:pPr>
            <a:r>
              <a:rPr b="0" lang="ru-RU" sz="2000" spc="-1" strike="noStrike">
                <a:solidFill>
                  <a:srgbClr val="000000"/>
                </a:solidFill>
                <a:latin typeface="Arial"/>
              </a:rPr>
              <a:t>В Go можно определить канал, как доступный только для отправки данных или только для получения данных.</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Определение канала только для отправки данных:</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var inCh chan&lt;- int</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Определение канала только для получения данных:</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var outCh &lt;-chan int</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Здесь второй параметр функции factorial определен как канал, доступный только для отправки данных: ch chan&lt;- int. Соответственно внутри функции factorial мы можем только отправлять данные в канал, но не получать их.</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PlaceHolder 1"/>
          <p:cNvSpPr>
            <a:spLocks noGrp="1"/>
          </p:cNvSpPr>
          <p:nvPr>
            <p:ph type="sldImg"/>
          </p:nvPr>
        </p:nvSpPr>
        <p:spPr>
          <a:xfrm>
            <a:off x="216000" y="812520"/>
            <a:ext cx="7127280" cy="4008960"/>
          </a:xfrm>
          <a:prstGeom prst="rect">
            <a:avLst/>
          </a:prstGeom>
          <a:ln w="0">
            <a:noFill/>
          </a:ln>
        </p:spPr>
      </p:sp>
      <p:sp>
        <p:nvSpPr>
          <p:cNvPr id="231" name="PlaceHolder 2"/>
          <p:cNvSpPr>
            <a:spLocks noGrp="1"/>
          </p:cNvSpPr>
          <p:nvPr>
            <p:ph type="body"/>
          </p:nvPr>
        </p:nvSpPr>
        <p:spPr>
          <a:xfrm>
            <a:off x="756000" y="5078520"/>
            <a:ext cx="6047640" cy="5100120"/>
          </a:xfrm>
          <a:prstGeom prst="rect">
            <a:avLst/>
          </a:prstGeom>
          <a:noFill/>
          <a:ln w="0">
            <a:noFill/>
          </a:ln>
        </p:spPr>
        <p:txBody>
          <a:bodyPr lIns="0" rIns="0" tIns="0" bIns="0" anchor="t">
            <a:noAutofit/>
          </a:bodyPr>
          <a:p>
            <a:pPr marL="216000" indent="0">
              <a:buNone/>
            </a:pPr>
            <a:r>
              <a:rPr b="0" lang="ru-RU" sz="2000" spc="-1" strike="noStrike">
                <a:solidFill>
                  <a:srgbClr val="000000"/>
                </a:solidFill>
                <a:latin typeface="Arial"/>
              </a:rPr>
              <a:t>Канал может быть возвращаемым значением функции. Однако следует внимательно подходить к операциям записи и чтения в возвращаемом канале. Например:</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Функция createChan возвращает канал. Однако при выполнении операции ch &lt;- n мы столкнемся с блокировкой, поскольку происходит ожидание получения данных из канала. Поэтому следующее выражение return ch не будет выполняться.</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И если все таки необходимо определить функцию, которая возвращает канал, то все операции чтения-записи в канал следует вынести в отдельную горутину:</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PlaceHolder 1"/>
          <p:cNvSpPr>
            <a:spLocks noGrp="1"/>
          </p:cNvSpPr>
          <p:nvPr>
            <p:ph type="sldImg"/>
          </p:nvPr>
        </p:nvSpPr>
        <p:spPr>
          <a:xfrm>
            <a:off x="216000" y="812520"/>
            <a:ext cx="7127280" cy="4008960"/>
          </a:xfrm>
          <a:prstGeom prst="rect">
            <a:avLst/>
          </a:prstGeom>
          <a:ln w="0">
            <a:noFill/>
          </a:ln>
        </p:spPr>
      </p:sp>
      <p:sp>
        <p:nvSpPr>
          <p:cNvPr id="233" name="PlaceHolder 2"/>
          <p:cNvSpPr>
            <a:spLocks noGrp="1"/>
          </p:cNvSpPr>
          <p:nvPr>
            <p:ph type="body"/>
          </p:nvPr>
        </p:nvSpPr>
        <p:spPr>
          <a:xfrm>
            <a:off x="756000" y="5078520"/>
            <a:ext cx="6047640" cy="8783280"/>
          </a:xfrm>
          <a:prstGeom prst="rect">
            <a:avLst/>
          </a:prstGeom>
          <a:noFill/>
          <a:ln w="0">
            <a:noFill/>
          </a:ln>
        </p:spPr>
        <p:txBody>
          <a:bodyPr lIns="0" rIns="0" tIns="0" bIns="0" anchor="t">
            <a:noAutofit/>
          </a:bodyPr>
          <a:p>
            <a:pPr marL="216000" indent="0">
              <a:buNone/>
            </a:pPr>
            <a:r>
              <a:rPr b="0" lang="ru-RU" sz="2000" spc="-1" strike="noStrike">
                <a:solidFill>
                  <a:srgbClr val="000000"/>
                </a:solidFill>
                <a:latin typeface="Arial"/>
              </a:rPr>
              <a:t>После инициализации канал готов передавать данные. Он находится в открытом состоянии, и мы можем с ним взаимодействовать, пока не будет закрыт с помощью встроенной функции close():</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После закрытия канала мы не сможем послать в него новые данные. Если мы попробуем это сделать, то получим ошибку. Однако мы можем получить ранее добавленные данные. Но при попытке получить данные из канала, которых нет, мы получим значение по умолчанию. Например, в примере выше в канал добавляются два значения. При попытке получить третье значение, которого нет в канале, мы получим значение по умолчанию - число 0.</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Чтобы не столкнуться с проблемой, когда канал уже закрыт, мы можем проверять состояние канала. В частности, из канала мы можем получить два значения:</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val, opened:= &lt;-intCh</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Первое значение - val - это собственно данные из канала, а opened представляет логическое значение, которое равно true, если канал открыт и мы можем успешно считать из него данные. Например, мы можем проверять с помощью условной конструкции состояние канала:</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PlaceHolder 1"/>
          <p:cNvSpPr>
            <a:spLocks noGrp="1"/>
          </p:cNvSpPr>
          <p:nvPr>
            <p:ph type="sldImg"/>
          </p:nvPr>
        </p:nvSpPr>
        <p:spPr>
          <a:xfrm>
            <a:off x="216000" y="812520"/>
            <a:ext cx="7127280" cy="4008960"/>
          </a:xfrm>
          <a:prstGeom prst="rect">
            <a:avLst/>
          </a:prstGeom>
          <a:ln w="0">
            <a:noFill/>
          </a:ln>
        </p:spPr>
      </p:sp>
      <p:sp>
        <p:nvSpPr>
          <p:cNvPr id="235" name="PlaceHolder 2"/>
          <p:cNvSpPr>
            <a:spLocks noGrp="1"/>
          </p:cNvSpPr>
          <p:nvPr>
            <p:ph type="body"/>
          </p:nvPr>
        </p:nvSpPr>
        <p:spPr>
          <a:xfrm>
            <a:off x="756000" y="5078520"/>
            <a:ext cx="6047640" cy="5950080"/>
          </a:xfrm>
          <a:prstGeom prst="rect">
            <a:avLst/>
          </a:prstGeom>
          <a:noFill/>
          <a:ln w="0">
            <a:noFill/>
          </a:ln>
        </p:spPr>
        <p:txBody>
          <a:bodyPr lIns="0" rIns="0" tIns="0" bIns="0" anchor="t">
            <a:noAutofit/>
          </a:bodyPr>
          <a:p>
            <a:pPr marL="216000" indent="0">
              <a:buNone/>
            </a:pPr>
            <a:r>
              <a:rPr b="0" lang="ru-RU" sz="2000" spc="-1" strike="noStrike">
                <a:solidFill>
                  <a:srgbClr val="000000"/>
                </a:solidFill>
                <a:latin typeface="Arial"/>
              </a:rPr>
              <a:t>В некоторых случаях горутины могут быть заблокированы. Это нужно для того, чтобы горутины могли синхронизироваться между собой.</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Блокировка при записи</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Горутина, посылающая данные в канал, блокируется, покуда другая горутина не прочитает данные из него. Всё просто.</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Блокировка при чтении</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Горутина, получающая данные из канала,  может быть заблокирована до момента получения данных в канал. Аналогично блокировке при записи.</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Программе нет смысла использовать системные ресуры в простое - это затратно по памяти. Для полного понимания, блокировки горутин можно представить как сделку между двумя людьми: пока покупатель не заплатит - продавец не предоставит товар.</a:t>
            </a:r>
            <a:endParaRPr b="0" lang="ru-RU" sz="2000" spc="-1" strike="noStrike">
              <a:solidFill>
                <a:srgbClr val="000000"/>
              </a:solidFill>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PlaceHolder 1"/>
          <p:cNvSpPr>
            <a:spLocks noGrp="1"/>
          </p:cNvSpPr>
          <p:nvPr>
            <p:ph type="sldImg"/>
          </p:nvPr>
        </p:nvSpPr>
        <p:spPr>
          <a:xfrm>
            <a:off x="216000" y="812520"/>
            <a:ext cx="7127280" cy="4008960"/>
          </a:xfrm>
          <a:prstGeom prst="rect">
            <a:avLst/>
          </a:prstGeom>
          <a:ln w="0">
            <a:noFill/>
          </a:ln>
        </p:spPr>
      </p:sp>
      <p:sp>
        <p:nvSpPr>
          <p:cNvPr id="237"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0">
              <a:buNone/>
            </a:pPr>
            <a:r>
              <a:rPr b="0" lang="ru-RU" sz="2000" spc="-1" strike="noStrike">
                <a:solidFill>
                  <a:srgbClr val="000000"/>
                </a:solidFill>
                <a:latin typeface="Arial"/>
              </a:rPr>
              <a:t>Select-case</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Используя конструкцию select-case можно избежать блокирующего поведения.</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При запуске кода выше, в терминале можно будет увидеть такой вывод, это происходит потому горутина прочитает из канала данные, если только они там есть, в противном случае выполняется блок quit:</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PlaceHolder 1"/>
          <p:cNvSpPr>
            <a:spLocks noGrp="1"/>
          </p:cNvSpPr>
          <p:nvPr>
            <p:ph type="sldImg"/>
          </p:nvPr>
        </p:nvSpPr>
        <p:spPr>
          <a:xfrm>
            <a:off x="216000" y="812520"/>
            <a:ext cx="7127280" cy="4008960"/>
          </a:xfrm>
          <a:prstGeom prst="rect">
            <a:avLst/>
          </a:prstGeom>
          <a:ln w="0">
            <a:noFill/>
          </a:ln>
        </p:spPr>
      </p:sp>
      <p:sp>
        <p:nvSpPr>
          <p:cNvPr id="239" name="PlaceHolder 2"/>
          <p:cNvSpPr>
            <a:spLocks noGrp="1"/>
          </p:cNvSpPr>
          <p:nvPr>
            <p:ph type="body"/>
          </p:nvPr>
        </p:nvSpPr>
        <p:spPr>
          <a:xfrm>
            <a:off x="756000" y="5078520"/>
            <a:ext cx="6047640" cy="9916560"/>
          </a:xfrm>
          <a:prstGeom prst="rect">
            <a:avLst/>
          </a:prstGeom>
          <a:noFill/>
          <a:ln w="0">
            <a:noFill/>
          </a:ln>
        </p:spPr>
        <p:txBody>
          <a:bodyPr lIns="0" rIns="0" tIns="0" bIns="0" anchor="t">
            <a:noAutofit/>
          </a:bodyPr>
          <a:p>
            <a:pPr marL="216000" indent="0">
              <a:buNone/>
            </a:pPr>
            <a:r>
              <a:rPr b="0" lang="ru-RU" sz="2000" spc="-1" strike="noStrike">
                <a:solidFill>
                  <a:srgbClr val="000000"/>
                </a:solidFill>
                <a:latin typeface="Arial"/>
              </a:rPr>
              <a:t>Каналы предназначены для передачи данных, но могут быть использованы не только для этой цели. В частности каналы используются для синхронизации выполнения горутин. Вернемся к примеру из этого шага и изменим его таким образом, чтобы не использовать пакет time:</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Разберем приведенный пример. Мы создаем канал done, который будет использован для синхронизации (тип канала не важен, но пустая структура не занимает памяти, поэтому использование такого типа крайне выгодно). myFunc закрывает этот канал после завершения работы. После запуска myFunc мы ждем, что канал done вернет нам какое-то значение. В это время myFunc выполняет свою работу и закрывает канал. Т.к. канал закрыт, а значений в канале нет, то Go делает вывод, что done уже ничего не вернет и ожидать значения из него не нужно - функция main продолжает выполнение.</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Любой язык программирования рождает определенные шаблоны разработки, и Go не является исключением, на Go такая программа должна выглядеть так:</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Теперь канал для синхронизации создается самой функцией myFunc(), полезная работа выполняется в отдельной горутине. А еще вы могли обратить внимание, что myFunc возвращает &lt;-chan struct{}. Стрелка слева от ключевого слова chan означает, что возвращаемый канал предназначен только для чтения из него. Аналогичным образом мы можем вернуть из функции или передать в нее в качестве аргумента канал, предназначенный только для записи - chan&lt;- struct{}.</a:t>
            </a:r>
            <a:endParaRPr b="0" lang="ru-RU" sz="2000" spc="-1" strike="noStrike">
              <a:solidFill>
                <a:srgbClr val="000000"/>
              </a:solidFill>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PlaceHolder 1"/>
          <p:cNvSpPr>
            <a:spLocks noGrp="1"/>
          </p:cNvSpPr>
          <p:nvPr>
            <p:ph type="sldImg"/>
          </p:nvPr>
        </p:nvSpPr>
        <p:spPr>
          <a:xfrm>
            <a:off x="216000" y="812520"/>
            <a:ext cx="7127280" cy="4008960"/>
          </a:xfrm>
          <a:prstGeom prst="rect">
            <a:avLst/>
          </a:prstGeom>
          <a:ln w="0">
            <a:noFill/>
          </a:ln>
        </p:spPr>
      </p:sp>
      <p:sp>
        <p:nvSpPr>
          <p:cNvPr id="241" name="PlaceHolder 2"/>
          <p:cNvSpPr>
            <a:spLocks noGrp="1"/>
          </p:cNvSpPr>
          <p:nvPr>
            <p:ph type="body"/>
          </p:nvPr>
        </p:nvSpPr>
        <p:spPr>
          <a:xfrm>
            <a:off x="756000" y="5078520"/>
            <a:ext cx="6047640" cy="8499960"/>
          </a:xfrm>
          <a:prstGeom prst="rect">
            <a:avLst/>
          </a:prstGeom>
          <a:noFill/>
          <a:ln w="0">
            <a:noFill/>
          </a:ln>
        </p:spPr>
        <p:txBody>
          <a:bodyPr lIns="0" rIns="0" tIns="0" bIns="0" anchor="t">
            <a:noAutofit/>
          </a:bodyPr>
          <a:p>
            <a:pPr marL="216000" indent="0">
              <a:buNone/>
            </a:pPr>
            <a:r>
              <a:rPr b="0" lang="ru-RU" sz="2000" spc="-1" strike="noStrike">
                <a:solidFill>
                  <a:srgbClr val="000000"/>
                </a:solidFill>
                <a:latin typeface="Arial"/>
              </a:rPr>
              <a:t>Использование каналов открывает нам возможности по синхронизации между различными горутинами. Например, одна горутина производит некоторое действие, результат которой используется в другой горутине. В этом плане мы можем использовать каналы для синхронизации. Например, одна горутина вычисляет факториал числа, а результат выводится в другой горутине:</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Канал не обязательно должен нести данные, которые представляют некоторый результат, от которого зависит дальнейшее выполнение горутины. Иногда это может быть холостой объект, например, пустая структура, которая необходима только для синхронизации горутин:</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В данном случае функция factorial по-прежнему вычисляет факториал, но помещает все факториалы чисел от 1 до n в отображение results, где ключи представляют числа, а значения - факториалы чисел.</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Канал, через который горутины взаимодействуют, представляет тип chan struct{}. Причем функция factorial не отправляе конкретные данные в канал, а просто закрывает его после выполнения всех своих инструкций с помощью вызова defer close(ch). После закрытия канала в функции main получае соответствующий сигнал в строке &lt;-structCh, и после этого функция main продолжает свою работу.</a:t>
            </a:r>
            <a:endParaRPr b="0" lang="ru-RU" sz="2000" spc="-1" strike="noStrike">
              <a:solidFill>
                <a:srgbClr val="000000"/>
              </a:solidFill>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PlaceHolder 1"/>
          <p:cNvSpPr>
            <a:spLocks noGrp="1"/>
          </p:cNvSpPr>
          <p:nvPr>
            <p:ph type="sldImg"/>
          </p:nvPr>
        </p:nvSpPr>
        <p:spPr>
          <a:xfrm>
            <a:off x="216000" y="812520"/>
            <a:ext cx="7127280" cy="4008960"/>
          </a:xfrm>
          <a:prstGeom prst="rect">
            <a:avLst/>
          </a:prstGeom>
          <a:ln w="0">
            <a:noFill/>
          </a:ln>
        </p:spPr>
      </p:sp>
      <p:sp>
        <p:nvSpPr>
          <p:cNvPr id="243" name="PlaceHolder 2"/>
          <p:cNvSpPr>
            <a:spLocks noGrp="1"/>
          </p:cNvSpPr>
          <p:nvPr>
            <p:ph type="body"/>
          </p:nvPr>
        </p:nvSpPr>
        <p:spPr>
          <a:xfrm>
            <a:off x="756000" y="5078520"/>
            <a:ext cx="6047640" cy="10766520"/>
          </a:xfrm>
          <a:prstGeom prst="rect">
            <a:avLst/>
          </a:prstGeom>
          <a:noFill/>
          <a:ln w="0">
            <a:noFill/>
          </a:ln>
        </p:spPr>
        <p:txBody>
          <a:bodyPr lIns="0" rIns="0" tIns="0" bIns="0" anchor="t">
            <a:noAutofit/>
          </a:bodyPr>
          <a:p>
            <a:pPr marL="216000" indent="0">
              <a:buNone/>
            </a:pPr>
            <a:r>
              <a:rPr b="0" lang="ru-RU" sz="2000" spc="-1" strike="noStrike">
                <a:solidFill>
                  <a:srgbClr val="000000"/>
                </a:solidFill>
                <a:latin typeface="Arial"/>
              </a:rPr>
              <a:t>Нередко одна горутина транслирует другой горутине через канал не одиночные значения, а некоторый поток данных. В этом случае общий алгоритм состоит в том, что горутина-отправитель в течение некоторого периода отправляет данные. Когда данные для отправки закончились, работа сделала, отправитель закрывает канал.</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Горутина-получатель в бесконечном цикле получает данные из канала. Если будет получен маркер закрытия канала, то осуществляется выход из бесконечного цикла.</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В данном случае функция main и горутина factorial взаимодействуют через канал intCh. Функция factorial последовательно вычисляем факториалы чисел от 1 до n. И все вычисленные значения передаются в канал. По завершении функции factorial канал закрывается вызывом defer close(ch).</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В функции main в бесконечом цикле отправленные данные извлекаются из канала. При этом также проверяется, открыт ли канал. И ели вдруг канал закрыт и соответственно нет смысла получать из него данные, происходит выход из бесконечного цикла:</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При извлечении значений из канала мы можем использовать ту же форму цикла for, которая применяется для перебора коллекций:</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for переменная := канал{----}</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Например, перепишем предыдущий пример:</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Когда канал будет закрыт, то автоматически произойдет выход из цикла for.</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PlaceHolder 1"/>
          <p:cNvSpPr>
            <a:spLocks noGrp="1"/>
          </p:cNvSpPr>
          <p:nvPr>
            <p:ph type="sldImg"/>
          </p:nvPr>
        </p:nvSpPr>
        <p:spPr>
          <a:xfrm>
            <a:off x="216000" y="812520"/>
            <a:ext cx="7127280" cy="4008960"/>
          </a:xfrm>
          <a:prstGeom prst="rect">
            <a:avLst/>
          </a:prstGeom>
          <a:ln w="0">
            <a:noFill/>
          </a:ln>
        </p:spPr>
      </p:sp>
      <p:sp>
        <p:nvSpPr>
          <p:cNvPr id="245"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0">
              <a:buNone/>
            </a:pPr>
            <a:r>
              <a:rPr b="0" lang="ru-RU" sz="2000" spc="-1" strike="noStrike">
                <a:solidFill>
                  <a:srgbClr val="000000"/>
                </a:solidFill>
                <a:latin typeface="Arial"/>
              </a:rPr>
              <a:t>В данной статье кратко рассмотрим некоторые конструкции низкоуровневой синхронизации, которые наряду с горутинами и каналами предлагает нам один из самых популярных стандартных библиотечных пакетов Go, а именно пакет sync. Таких конструкций очень много, а мы изучим лишь три из них, зато с примерами: WaitGroup, Mutex и Once. </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Примеры кода можно найти на GitHub. Поехали!</a:t>
            </a:r>
            <a:endParaRPr b="0" lang="ru-RU" sz="2000" spc="-1" strike="noStrike">
              <a:solidFill>
                <a:srgbClr val="000000"/>
              </a:solidFill>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PlaceHolder 1"/>
          <p:cNvSpPr>
            <a:spLocks noGrp="1"/>
          </p:cNvSpPr>
          <p:nvPr>
            <p:ph type="sldImg"/>
          </p:nvPr>
        </p:nvSpPr>
        <p:spPr>
          <a:xfrm>
            <a:off x="216000" y="812520"/>
            <a:ext cx="7127280" cy="4008960"/>
          </a:xfrm>
          <a:prstGeom prst="rect">
            <a:avLst/>
          </a:prstGeom>
          <a:ln w="0">
            <a:noFill/>
          </a:ln>
        </p:spPr>
      </p:sp>
      <p:sp>
        <p:nvSpPr>
          <p:cNvPr id="247" name="PlaceHolder 2"/>
          <p:cNvSpPr>
            <a:spLocks noGrp="1"/>
          </p:cNvSpPr>
          <p:nvPr>
            <p:ph type="body"/>
          </p:nvPr>
        </p:nvSpPr>
        <p:spPr>
          <a:xfrm>
            <a:off x="756000" y="5078520"/>
            <a:ext cx="6047640" cy="11588760"/>
          </a:xfrm>
          <a:prstGeom prst="rect">
            <a:avLst/>
          </a:prstGeom>
          <a:noFill/>
          <a:ln w="0">
            <a:noFill/>
          </a:ln>
        </p:spPr>
        <p:txBody>
          <a:bodyPr lIns="0" rIns="0" tIns="0" bIns="0" anchor="t">
            <a:noAutofit/>
          </a:bodyPr>
          <a:p>
            <a:pPr marL="216000" indent="0">
              <a:buNone/>
            </a:pPr>
            <a:r>
              <a:rPr b="0" lang="ru-RU" sz="1400" spc="-1" strike="noStrike">
                <a:solidFill>
                  <a:srgbClr val="000000"/>
                </a:solidFill>
                <a:latin typeface="Arial"/>
              </a:rPr>
              <a:t>Мьютексы позволяют разграничить доступ к некоторым общим ресурсам, гарантируя, что только одна горутина имеет к ним доступ в определенный момент времени. И пока одна горутина не освободит общий ресурс, другая горутина не может с ним работать.</a:t>
            </a:r>
            <a:endParaRPr b="0" lang="ru-RU" sz="1400" spc="-1" strike="noStrike">
              <a:solidFill>
                <a:srgbClr val="000000"/>
              </a:solidFill>
              <a:latin typeface="Arial"/>
            </a:endParaRPr>
          </a:p>
          <a:p>
            <a:pPr marL="216000" indent="0">
              <a:buNone/>
            </a:pP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На уровне кода мьютекс представляет тип sync.Mutex. Для блокирования доступа к общему разделяемому ресурсу у мьютекса вызывается метод Lock(), а для разблокировки доступа - метод Unlock().</a:t>
            </a:r>
            <a:endParaRPr b="0" lang="ru-RU" sz="1400" spc="-1" strike="noStrike">
              <a:solidFill>
                <a:srgbClr val="000000"/>
              </a:solidFill>
              <a:latin typeface="Arial"/>
            </a:endParaRPr>
          </a:p>
          <a:p>
            <a:pPr marL="216000" indent="0">
              <a:buNone/>
            </a:pP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В какой ситуации нам могут помочь мьютексы?</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Ex561mutex</a:t>
            </a:r>
            <a:endParaRPr b="0" lang="ru-RU" sz="1400" spc="-1" strike="noStrike">
              <a:solidFill>
                <a:srgbClr val="000000"/>
              </a:solidFill>
              <a:latin typeface="Arial"/>
            </a:endParaRPr>
          </a:p>
          <a:p>
            <a:pPr marL="216000" indent="0">
              <a:buNone/>
            </a:pP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Функция work сбрасывает значение переменной counter к нулю и в цикле последовательно увеличивает ее значение до 5. В функции main запускается четыре горутин work. Но какой в данном случае будет консольный вывод? Он может быть, например, таким:</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Несмотря на то, что в каждой горутине значение counter сбрасывается к 0, а затем увеличивается до 5, мы видим, что несколько горутин после сброса переменной работают совсем с другим значением. То есть при запуске горутин каждая из них получает значение переменной counter и начинает с ней работать. Пока одна горутина еще не закончила работу с counter в цикле, с этой же переменной начинает работать и другая горутина. То есть к одному и тому же разделяемому общему ресурсу - переменной counter одновременно работают сразу несколько горутин. Это может привести к некорректным результатам, как в данном случае.</a:t>
            </a:r>
            <a:endParaRPr b="0" lang="ru-RU" sz="1400" spc="-1" strike="noStrike">
              <a:solidFill>
                <a:srgbClr val="000000"/>
              </a:solidFill>
              <a:latin typeface="Arial"/>
            </a:endParaRPr>
          </a:p>
          <a:p>
            <a:pPr marL="216000" indent="0">
              <a:buNone/>
            </a:pP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С помощью мьютексов можно ограничить доступ к переменной таким образом, чтобы только одна горутина имела к ней монопольный доступ в один момент времени:</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Теперь функция work принимает указатель на мьютекс. С помощью вызова mutex.Lock() мьютекс блокируется данной горутиной. Это значит, что к последующему коду имеет доступ только та горутина, которая первая заблокировала мьютекс. Остальные горутины ждут пока, мьютекс освободится.</a:t>
            </a:r>
            <a:endParaRPr b="0" lang="ru-RU" sz="1400" spc="-1" strike="noStrike">
              <a:solidFill>
                <a:srgbClr val="000000"/>
              </a:solidFill>
              <a:latin typeface="Arial"/>
            </a:endParaRPr>
          </a:p>
          <a:p>
            <a:pPr marL="216000" indent="0">
              <a:buNone/>
            </a:pP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Далее горутина сбрасывает значение переменной counter к нулю и затем в цикле последовательно увеличивает его. В конце, когда все действия с общим ресурсом уже выполнены, горутина освобождает мьютекс с помощью вызова mutex.Unlock(). Ожидающие горутины получают сигнал, что мьютекс освободился, и одна из горутин блокирует мьютекс и начинает выполнять действия с переменной counter. И так далее горутины последовательно захватывают и освобождают мьютекс. В итоге к следующей секции:</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mutex.Lock()    // блокируем доступ к переменной counter</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counter = 0</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for k := 1; k &lt;= 5; k++{</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    </a:t>
            </a:r>
            <a:r>
              <a:rPr b="0" lang="ru-RU" sz="1400" spc="-1" strike="noStrike">
                <a:solidFill>
                  <a:srgbClr val="000000"/>
                </a:solidFill>
                <a:latin typeface="Arial"/>
              </a:rPr>
              <a:t>counter++</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    </a:t>
            </a:r>
            <a:r>
              <a:rPr b="0" lang="ru-RU" sz="1400" spc="-1" strike="noStrike">
                <a:solidFill>
                  <a:srgbClr val="000000"/>
                </a:solidFill>
                <a:latin typeface="Arial"/>
              </a:rPr>
              <a:t>fmt.Println("Goroutine", number, "-", counter)</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mutex.Unlock()  // деблокируем доступ</a:t>
            </a:r>
            <a:endParaRPr b="0" lang="ru-RU" sz="1400" spc="-1" strike="noStrike">
              <a:solidFill>
                <a:srgbClr val="000000"/>
              </a:solidFill>
              <a:latin typeface="Arial"/>
            </a:endParaRPr>
          </a:p>
          <a:p>
            <a:pPr marL="216000" indent="0">
              <a:buNone/>
            </a:pP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будет иметь доступ только та горутина, которая первая заблокировала мьютекс. В итоге мы получим следующий результат:</a:t>
            </a:r>
            <a:endParaRPr b="0" lang="ru-RU" sz="1400" spc="-1" strike="noStrike">
              <a:solidFill>
                <a:srgbClr val="000000"/>
              </a:solidFill>
              <a:latin typeface="Arial"/>
            </a:endParaRPr>
          </a:p>
          <a:p>
            <a:pPr marL="216000" indent="0">
              <a:buNone/>
            </a:pPr>
            <a:endParaRPr b="0" lang="ru-RU" sz="1400" spc="-1" strike="noStrike">
              <a:solidFill>
                <a:srgbClr val="000000"/>
              </a:solidFill>
              <a:latin typeface="Arial"/>
            </a:endParaRPr>
          </a:p>
          <a:p>
            <a:pPr marL="216000" indent="0">
              <a:buNone/>
            </a:pPr>
            <a:endParaRPr b="0" lang="ru-RU" sz="1400" spc="-1" strike="noStrike">
              <a:solidFill>
                <a:srgbClr val="000000"/>
              </a:solidFill>
              <a:latin typeface="Arial"/>
            </a:endParaRPr>
          </a:p>
          <a:p>
            <a:pPr marL="216000" indent="0">
              <a:buNone/>
            </a:pPr>
            <a:endParaRPr b="0" lang="ru-RU" sz="1400" spc="-1" strike="noStrike">
              <a:solidFill>
                <a:srgbClr val="000000"/>
              </a:solidFill>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PlaceHolder 1"/>
          <p:cNvSpPr>
            <a:spLocks noGrp="1"/>
          </p:cNvSpPr>
          <p:nvPr>
            <p:ph type="sldImg"/>
          </p:nvPr>
        </p:nvSpPr>
        <p:spPr>
          <a:xfrm>
            <a:off x="216000" y="812520"/>
            <a:ext cx="7127280" cy="4008960"/>
          </a:xfrm>
          <a:prstGeom prst="rect">
            <a:avLst/>
          </a:prstGeom>
          <a:ln w="0">
            <a:noFill/>
          </a:ln>
        </p:spPr>
      </p:sp>
      <p:sp>
        <p:nvSpPr>
          <p:cNvPr id="249" name="PlaceHolder 2"/>
          <p:cNvSpPr>
            <a:spLocks noGrp="1"/>
          </p:cNvSpPr>
          <p:nvPr>
            <p:ph type="body"/>
          </p:nvPr>
        </p:nvSpPr>
        <p:spPr>
          <a:xfrm>
            <a:off x="756000" y="5078520"/>
            <a:ext cx="6047640" cy="7392960"/>
          </a:xfrm>
          <a:prstGeom prst="rect">
            <a:avLst/>
          </a:prstGeom>
          <a:noFill/>
          <a:ln w="0">
            <a:noFill/>
          </a:ln>
        </p:spPr>
        <p:txBody>
          <a:bodyPr lIns="0" rIns="0" tIns="0" bIns="0" anchor="t">
            <a:noAutofit/>
          </a:bodyPr>
          <a:p>
            <a:pPr marL="216000" indent="0">
              <a:buNone/>
            </a:pPr>
            <a:r>
              <a:rPr b="0" lang="ru-RU" sz="1400" spc="-1" strike="noStrike">
                <a:solidFill>
                  <a:srgbClr val="000000"/>
                </a:solidFill>
                <a:latin typeface="Arial"/>
              </a:rPr>
              <a:t>Вначале определяем группу в виде переменной wg sync.WaitGroup. С помощью метода Add определяем, что группа будет состоять из двух элементов:</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wg.Add(2)</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Число, которое передается в метод Add определяет значение внутреннего счетчика активных элементов.</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Все элементы группы wg будут представлять анонимную функцию в виде переменной work, которая в качестве параметра принимает условный числовой идентификатор горутины. Эта функция будет вызываться в виде горутин. Чтобы сигнализировать, что элемент группы завершил свое выполнение, в горутине необходимо вызвать метод Done():</a:t>
            </a:r>
            <a:endParaRPr b="0" lang="ru-RU" sz="1400" spc="-1" strike="noStrike">
              <a:solidFill>
                <a:srgbClr val="000000"/>
              </a:solidFill>
              <a:latin typeface="Arial"/>
            </a:endParaRPr>
          </a:p>
          <a:p>
            <a:pPr marL="216000" indent="0">
              <a:buNone/>
            </a:pP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defer wg.Done()</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Вызов метода wg.Done() уменьшает внутренний счетчик активных элементов на единицу.</a:t>
            </a:r>
            <a:endParaRPr b="0" lang="ru-RU" sz="1400" spc="-1" strike="noStrike">
              <a:solidFill>
                <a:srgbClr val="000000"/>
              </a:solidFill>
              <a:latin typeface="Arial"/>
            </a:endParaRPr>
          </a:p>
          <a:p>
            <a:pPr marL="216000" indent="0">
              <a:buNone/>
            </a:pP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В самой функции work() с помощью задержки времени на две секунды (time.Sleep(2 * time.Second)) имитируется работа горутины</a:t>
            </a:r>
            <a:endParaRPr b="0" lang="ru-RU" sz="1400" spc="-1" strike="noStrike">
              <a:solidFill>
                <a:srgbClr val="000000"/>
              </a:solidFill>
              <a:latin typeface="Arial"/>
            </a:endParaRPr>
          </a:p>
          <a:p>
            <a:pPr marL="216000" indent="0">
              <a:buNone/>
            </a:pP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Далее вызываем две горутины:</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go work(1) </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go work(2) </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Причем количество горутин, которые вызывают метод wg.Done() должно соответствовать количеству элементов группы wg, то есть в данном случае 2 элемента.</a:t>
            </a:r>
            <a:endParaRPr b="0" lang="ru-RU" sz="1400" spc="-1" strike="noStrike">
              <a:solidFill>
                <a:srgbClr val="000000"/>
              </a:solidFill>
              <a:latin typeface="Arial"/>
            </a:endParaRPr>
          </a:p>
          <a:p>
            <a:pPr marL="216000" indent="0">
              <a:buNone/>
            </a:pP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Затем вызывается метод Wait(), который ожидает завершения всех горутин из группы wg:</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wg.Wait()</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Метод деблокирует функцию main, когда внутренний счетчик активных элементов в группе wg стает равен 0. Поэтому когда все горутины из группы wg завершат выполнение, функция main продолжит свою работу.</a:t>
            </a:r>
            <a:endParaRPr b="0" lang="ru-RU" sz="1400" spc="-1" strike="noStrike">
              <a:solidFill>
                <a:srgbClr val="000000"/>
              </a:solidFill>
              <a:latin typeface="Arial"/>
            </a:endParaRPr>
          </a:p>
          <a:p>
            <a:pPr marL="216000" indent="0">
              <a:buNone/>
            </a:pP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Результат работы программы:</a:t>
            </a:r>
            <a:endParaRPr b="0" lang="ru-RU" sz="1400" spc="-1" strike="noStrike">
              <a:solidFill>
                <a:srgbClr val="000000"/>
              </a:solidFill>
              <a:latin typeface="Arial"/>
            </a:endParaRPr>
          </a:p>
          <a:p>
            <a:pPr marL="216000" indent="0">
              <a:buNone/>
            </a:pPr>
            <a:endParaRPr b="0" lang="ru-RU" sz="1400" spc="-1" strike="noStrike">
              <a:solidFill>
                <a:srgbClr val="000000"/>
              </a:solidFill>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PlaceHolder 1"/>
          <p:cNvSpPr>
            <a:spLocks noGrp="1"/>
          </p:cNvSpPr>
          <p:nvPr>
            <p:ph type="sldImg"/>
          </p:nvPr>
        </p:nvSpPr>
        <p:spPr>
          <a:xfrm>
            <a:off x="216000" y="812520"/>
            <a:ext cx="7127280" cy="4008960"/>
          </a:xfrm>
          <a:prstGeom prst="rect">
            <a:avLst/>
          </a:prstGeom>
          <a:ln w="0">
            <a:noFill/>
          </a:ln>
        </p:spPr>
      </p:sp>
      <p:sp>
        <p:nvSpPr>
          <p:cNvPr id="251" name="PlaceHolder 2"/>
          <p:cNvSpPr>
            <a:spLocks noGrp="1"/>
          </p:cNvSpPr>
          <p:nvPr>
            <p:ph type="body"/>
          </p:nvPr>
        </p:nvSpPr>
        <p:spPr>
          <a:xfrm>
            <a:off x="756000" y="5078520"/>
            <a:ext cx="6047640" cy="17566200"/>
          </a:xfrm>
          <a:prstGeom prst="rect">
            <a:avLst/>
          </a:prstGeom>
          <a:noFill/>
          <a:ln w="0">
            <a:noFill/>
          </a:ln>
        </p:spPr>
        <p:txBody>
          <a:bodyPr lIns="0" rIns="0" tIns="0" bIns="0" anchor="t">
            <a:noAutofit/>
          </a:bodyPr>
          <a:p>
            <a:pPr marL="216000" indent="0">
              <a:buNone/>
            </a:pPr>
            <a:r>
              <a:rPr b="0" lang="ru-RU" sz="2000" spc="-1" strike="noStrike">
                <a:solidFill>
                  <a:srgbClr val="000000"/>
                </a:solidFill>
                <a:latin typeface="Arial"/>
              </a:rPr>
              <a:t>Позволяет определить задачу для однократного выполнения за всё время работы программы. Содержит одну-единственную функцию Do, позволяющую передавать другую функцию для однократного применения. Вот вам пример:</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Допустим, вы создаёте REST API с помощью пакета Go net/http и хотите, чтобы участок кода выполнялся только после вызова обработчика HTTP-данных (например, для соединения с базой данных).</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Используем в коде once.Do: теперь можете быть уверены, что он выполнится только при первом вызове обработчика.</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Вот как выглядит функция для однократного выполнения:</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func oneTimeOp() {</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fmt.Println("one time op start")</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time.Sleep(3 * time.Second)</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fmt.Println("one time op started")</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Видите этот once.Do(oneTimeOp)? Вот что мы делаем внутри нашего HTTP-обработчика!</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func main() {</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http.HandleFunc("/", func(w http.ResponseWriter, r *http.Request) {</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fmt.Println("http handler start")</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once.Do(oneTimeOp)</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fmt.Println("http handler end")</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w.Write([]byte("done!"))</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log.Fatal(http.ListenAndServe(":8080", nil))</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Запускаем код и получаем доступ к конечной точке REST.</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curl https://raw.githubusercontent.com/abhirockzz/just-enough-go/master/sync/once-example.go -o once-example.go</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go run once-example.go</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И с другого терминала:</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curl localhost:8080</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//результат - готово!</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При первом доступе возврат функции будет немного медленным, и вы увидите следующие логи сервера:</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http handler start</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one time op start</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one time op end</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http handler end</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При повторных запусках (сколько бы вы ни пытались) функция oneTimeOp не выполнится. Для подтверждения проверьте логи.</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PlaceHolder 1"/>
          <p:cNvSpPr>
            <a:spLocks noGrp="1"/>
          </p:cNvSpPr>
          <p:nvPr>
            <p:ph type="sldImg"/>
          </p:nvPr>
        </p:nvSpPr>
        <p:spPr>
          <a:xfrm>
            <a:off x="216000" y="812520"/>
            <a:ext cx="7127280" cy="4008960"/>
          </a:xfrm>
          <a:prstGeom prst="rect">
            <a:avLst/>
          </a:prstGeom>
          <a:ln w="0">
            <a:noFill/>
          </a:ln>
        </p:spPr>
      </p:sp>
      <p:sp>
        <p:nvSpPr>
          <p:cNvPr id="253" name="PlaceHolder 2"/>
          <p:cNvSpPr>
            <a:spLocks noGrp="1"/>
          </p:cNvSpPr>
          <p:nvPr>
            <p:ph type="body"/>
          </p:nvPr>
        </p:nvSpPr>
        <p:spPr>
          <a:xfrm>
            <a:off x="900000" y="5028120"/>
            <a:ext cx="6047640" cy="8471880"/>
          </a:xfrm>
          <a:prstGeom prst="rect">
            <a:avLst/>
          </a:prstGeom>
          <a:noFill/>
          <a:ln w="0">
            <a:noFill/>
          </a:ln>
        </p:spPr>
        <p:txBody>
          <a:bodyPr lIns="0" rIns="0" tIns="0" bIns="0" anchor="t">
            <a:noAutofit/>
          </a:bodyPr>
          <a:p>
            <a:pPr marL="216000" indent="0">
              <a:buNone/>
            </a:pPr>
            <a:r>
              <a:rPr b="0" lang="ru-RU" sz="800" spc="-1" strike="noStrike">
                <a:solidFill>
                  <a:srgbClr val="000000"/>
                </a:solidFill>
                <a:latin typeface="Arial"/>
              </a:rPr>
              <a:t>Создание контекста</a:t>
            </a:r>
            <a:endParaRPr b="0" lang="ru-RU" sz="800" spc="-1" strike="noStrike">
              <a:solidFill>
                <a:srgbClr val="000000"/>
              </a:solidFill>
              <a:latin typeface="Arial"/>
            </a:endParaRPr>
          </a:p>
          <a:p>
            <a:pPr marL="216000" indent="0">
              <a:buNone/>
            </a:pPr>
            <a:endParaRPr b="0" lang="ru-RU" sz="800" spc="-1" strike="noStrike">
              <a:solidFill>
                <a:srgbClr val="000000"/>
              </a:solidFill>
              <a:latin typeface="Arial"/>
            </a:endParaRPr>
          </a:p>
          <a:p>
            <a:pPr marL="216000" indent="0">
              <a:buNone/>
            </a:pPr>
            <a:r>
              <a:rPr b="0" lang="ru-RU" sz="800" spc="-1" strike="noStrike">
                <a:solidFill>
                  <a:srgbClr val="000000"/>
                </a:solidFill>
                <a:latin typeface="Arial"/>
              </a:rPr>
              <a:t>Пакет context позволяет создавать и наследовать контекст следующими способами:</a:t>
            </a:r>
            <a:endParaRPr b="0" lang="ru-RU" sz="800" spc="-1" strike="noStrike">
              <a:solidFill>
                <a:srgbClr val="000000"/>
              </a:solidFill>
              <a:latin typeface="Arial"/>
            </a:endParaRPr>
          </a:p>
          <a:p>
            <a:pPr marL="216000" indent="0">
              <a:buNone/>
            </a:pPr>
            <a:endParaRPr b="0" lang="ru-RU" sz="800" spc="-1" strike="noStrike">
              <a:solidFill>
                <a:srgbClr val="000000"/>
              </a:solidFill>
              <a:latin typeface="Arial"/>
            </a:endParaRPr>
          </a:p>
          <a:p>
            <a:pPr marL="216000" indent="0">
              <a:buNone/>
            </a:pPr>
            <a:r>
              <a:rPr b="0" lang="ru-RU" sz="800" spc="-1" strike="noStrike">
                <a:solidFill>
                  <a:srgbClr val="000000"/>
                </a:solidFill>
                <a:latin typeface="Arial"/>
              </a:rPr>
              <a:t>context.Background() ctx Context</a:t>
            </a:r>
            <a:endParaRPr b="0" lang="ru-RU" sz="800" spc="-1" strike="noStrike">
              <a:solidFill>
                <a:srgbClr val="000000"/>
              </a:solidFill>
              <a:latin typeface="Arial"/>
            </a:endParaRPr>
          </a:p>
          <a:p>
            <a:pPr marL="216000" indent="0">
              <a:buNone/>
            </a:pPr>
            <a:r>
              <a:rPr b="0" lang="ru-RU" sz="800" spc="-1" strike="noStrike">
                <a:solidFill>
                  <a:srgbClr val="000000"/>
                </a:solidFill>
                <a:latin typeface="Arial"/>
              </a:rPr>
              <a:t>Эта функция возвращает пустой контекст. Она должна использоваться только на высоком уровне (в main или обработчике запросов высшего уровня). Он может быть использован для получения других контекстов, которые мы обсудим позже.</a:t>
            </a:r>
            <a:endParaRPr b="0" lang="ru-RU" sz="800" spc="-1" strike="noStrike">
              <a:solidFill>
                <a:srgbClr val="000000"/>
              </a:solidFill>
              <a:latin typeface="Arial"/>
            </a:endParaRPr>
          </a:p>
          <a:p>
            <a:pPr marL="216000" indent="0">
              <a:buNone/>
            </a:pPr>
            <a:endParaRPr b="0" lang="ru-RU" sz="800" spc="-1" strike="noStrike">
              <a:solidFill>
                <a:srgbClr val="000000"/>
              </a:solidFill>
              <a:latin typeface="Arial"/>
            </a:endParaRPr>
          </a:p>
          <a:p>
            <a:pPr marL="216000" indent="0">
              <a:buNone/>
            </a:pPr>
            <a:r>
              <a:rPr b="0" lang="ru-RU" sz="800" spc="-1" strike="noStrike">
                <a:solidFill>
                  <a:srgbClr val="000000"/>
                </a:solidFill>
                <a:latin typeface="Arial"/>
              </a:rPr>
              <a:t>ctx := context.Background()</a:t>
            </a:r>
            <a:endParaRPr b="0" lang="ru-RU" sz="800" spc="-1" strike="noStrike">
              <a:solidFill>
                <a:srgbClr val="000000"/>
              </a:solidFill>
              <a:latin typeface="Arial"/>
            </a:endParaRPr>
          </a:p>
          <a:p>
            <a:pPr marL="216000" indent="0">
              <a:buNone/>
            </a:pPr>
            <a:endParaRPr b="0" lang="ru-RU" sz="800" spc="-1" strike="noStrike">
              <a:solidFill>
                <a:srgbClr val="000000"/>
              </a:solidFill>
              <a:latin typeface="Arial"/>
            </a:endParaRPr>
          </a:p>
          <a:p>
            <a:pPr marL="216000" indent="0">
              <a:buNone/>
            </a:pPr>
            <a:r>
              <a:rPr b="0" lang="ru-RU" sz="800" spc="-1" strike="noStrike">
                <a:solidFill>
                  <a:srgbClr val="000000"/>
                </a:solidFill>
                <a:latin typeface="Arial"/>
              </a:rPr>
              <a:t>context.TODO() ctx Context</a:t>
            </a:r>
            <a:endParaRPr b="0" lang="ru-RU" sz="800" spc="-1" strike="noStrike">
              <a:solidFill>
                <a:srgbClr val="000000"/>
              </a:solidFill>
              <a:latin typeface="Arial"/>
            </a:endParaRPr>
          </a:p>
          <a:p>
            <a:pPr marL="216000" indent="0">
              <a:buNone/>
            </a:pPr>
            <a:endParaRPr b="0" lang="ru-RU" sz="800" spc="-1" strike="noStrike">
              <a:solidFill>
                <a:srgbClr val="000000"/>
              </a:solidFill>
              <a:latin typeface="Arial"/>
            </a:endParaRPr>
          </a:p>
          <a:p>
            <a:pPr marL="216000" indent="0">
              <a:buNone/>
            </a:pPr>
            <a:r>
              <a:rPr b="0" lang="ru-RU" sz="800" spc="-1" strike="noStrike">
                <a:solidFill>
                  <a:srgbClr val="000000"/>
                </a:solidFill>
                <a:latin typeface="Arial"/>
              </a:rPr>
              <a:t>Эта функция также создает пустой контекст. И она тоже должна использоваться только на высоком уровне или когда вы не уверены, какой контекст использовать, или если в функции еще нет получения нужного контекста. Это значит, что вы (или тот, кто поддерживает код) планируете позже добавить контекст в функцию.</a:t>
            </a:r>
            <a:endParaRPr b="0" lang="ru-RU" sz="800" spc="-1" strike="noStrike">
              <a:solidFill>
                <a:srgbClr val="000000"/>
              </a:solidFill>
              <a:latin typeface="Arial"/>
            </a:endParaRPr>
          </a:p>
          <a:p>
            <a:pPr marL="216000" indent="0">
              <a:buNone/>
            </a:pPr>
            <a:endParaRPr b="0" lang="ru-RU" sz="800" spc="-1" strike="noStrike">
              <a:solidFill>
                <a:srgbClr val="000000"/>
              </a:solidFill>
              <a:latin typeface="Arial"/>
            </a:endParaRPr>
          </a:p>
          <a:p>
            <a:pPr marL="216000" indent="0">
              <a:buNone/>
            </a:pPr>
            <a:r>
              <a:rPr b="0" lang="ru-RU" sz="800" spc="-1" strike="noStrike">
                <a:solidFill>
                  <a:srgbClr val="000000"/>
                </a:solidFill>
                <a:latin typeface="Arial"/>
              </a:rPr>
              <a:t>ctx := context.TODO()</a:t>
            </a:r>
            <a:endParaRPr b="0" lang="ru-RU" sz="800" spc="-1" strike="noStrike">
              <a:solidFill>
                <a:srgbClr val="000000"/>
              </a:solidFill>
              <a:latin typeface="Arial"/>
            </a:endParaRPr>
          </a:p>
          <a:p>
            <a:pPr marL="216000" indent="0">
              <a:buNone/>
            </a:pPr>
            <a:endParaRPr b="0" lang="ru-RU" sz="800" spc="-1" strike="noStrike">
              <a:solidFill>
                <a:srgbClr val="000000"/>
              </a:solidFill>
              <a:latin typeface="Arial"/>
            </a:endParaRPr>
          </a:p>
          <a:p>
            <a:pPr marL="216000" indent="0">
              <a:buNone/>
            </a:pPr>
            <a:r>
              <a:rPr b="0" lang="ru-RU" sz="800" spc="-1" strike="noStrike">
                <a:solidFill>
                  <a:srgbClr val="000000"/>
                </a:solidFill>
                <a:latin typeface="Arial"/>
              </a:rPr>
              <a:t>Что интересно, взгляните на код, это абсолютно то же самое, что и background. Разница лишь в том, что в данном случае можно пользоваться инструментами статического анализа для проверки валидности передачи контекста, что является важной деталью, поскольку эти инструменты помогают выявлять потенциальные ошибки на ранней стадии и могут быть включены в CI/CD пайплайн.</a:t>
            </a:r>
            <a:endParaRPr b="0" lang="ru-RU" sz="800" spc="-1" strike="noStrike">
              <a:solidFill>
                <a:srgbClr val="000000"/>
              </a:solidFill>
              <a:latin typeface="Arial"/>
            </a:endParaRPr>
          </a:p>
          <a:p>
            <a:pPr marL="216000" indent="0">
              <a:buNone/>
            </a:pPr>
            <a:endParaRPr b="0" lang="ru-RU" sz="800" spc="-1" strike="noStrike">
              <a:solidFill>
                <a:srgbClr val="000000"/>
              </a:solidFill>
              <a:latin typeface="Arial"/>
            </a:endParaRPr>
          </a:p>
          <a:p>
            <a:pPr marL="216000" indent="0">
              <a:buNone/>
            </a:pPr>
            <a:r>
              <a:rPr b="0" lang="ru-RU" sz="800" spc="-1" strike="noStrike">
                <a:solidFill>
                  <a:srgbClr val="000000"/>
                </a:solidFill>
                <a:latin typeface="Arial"/>
              </a:rPr>
              <a:t>Отсюда:</a:t>
            </a:r>
            <a:endParaRPr b="0" lang="ru-RU" sz="800" spc="-1" strike="noStrike">
              <a:solidFill>
                <a:srgbClr val="000000"/>
              </a:solidFill>
              <a:latin typeface="Arial"/>
            </a:endParaRPr>
          </a:p>
          <a:p>
            <a:pPr marL="216000" indent="0">
              <a:buNone/>
            </a:pPr>
            <a:endParaRPr b="0" lang="ru-RU" sz="800" spc="-1" strike="noStrike">
              <a:solidFill>
                <a:srgbClr val="000000"/>
              </a:solidFill>
              <a:latin typeface="Arial"/>
            </a:endParaRPr>
          </a:p>
          <a:p>
            <a:pPr marL="216000" indent="0">
              <a:buNone/>
            </a:pPr>
            <a:r>
              <a:rPr b="0" lang="ru-RU" sz="800" spc="-1" strike="noStrike">
                <a:solidFill>
                  <a:srgbClr val="000000"/>
                </a:solidFill>
                <a:latin typeface="Arial"/>
              </a:rPr>
              <a:t>var (</a:t>
            </a:r>
            <a:endParaRPr b="0" lang="ru-RU" sz="800" spc="-1" strike="noStrike">
              <a:solidFill>
                <a:srgbClr val="000000"/>
              </a:solidFill>
              <a:latin typeface="Arial"/>
            </a:endParaRPr>
          </a:p>
          <a:p>
            <a:pPr marL="216000" indent="0">
              <a:buNone/>
            </a:pPr>
            <a:r>
              <a:rPr b="0" lang="ru-RU" sz="800" spc="-1" strike="noStrike">
                <a:solidFill>
                  <a:srgbClr val="000000"/>
                </a:solidFill>
                <a:latin typeface="Arial"/>
              </a:rPr>
              <a:t>    </a:t>
            </a:r>
            <a:r>
              <a:rPr b="0" lang="ru-RU" sz="800" spc="-1" strike="noStrike">
                <a:solidFill>
                  <a:srgbClr val="000000"/>
                </a:solidFill>
                <a:latin typeface="Arial"/>
              </a:rPr>
              <a:t>background = new(emptyCtx)</a:t>
            </a:r>
            <a:endParaRPr b="0" lang="ru-RU" sz="800" spc="-1" strike="noStrike">
              <a:solidFill>
                <a:srgbClr val="000000"/>
              </a:solidFill>
              <a:latin typeface="Arial"/>
            </a:endParaRPr>
          </a:p>
          <a:p>
            <a:pPr marL="216000" indent="0">
              <a:buNone/>
            </a:pPr>
            <a:r>
              <a:rPr b="0" lang="ru-RU" sz="800" spc="-1" strike="noStrike">
                <a:solidFill>
                  <a:srgbClr val="000000"/>
                </a:solidFill>
                <a:latin typeface="Arial"/>
              </a:rPr>
              <a:t>    </a:t>
            </a:r>
            <a:r>
              <a:rPr b="0" lang="ru-RU" sz="800" spc="-1" strike="noStrike">
                <a:solidFill>
                  <a:srgbClr val="000000"/>
                </a:solidFill>
                <a:latin typeface="Arial"/>
              </a:rPr>
              <a:t>todo = new(emptyCtx)</a:t>
            </a:r>
            <a:endParaRPr b="0" lang="ru-RU" sz="800" spc="-1" strike="noStrike">
              <a:solidFill>
                <a:srgbClr val="000000"/>
              </a:solidFill>
              <a:latin typeface="Arial"/>
            </a:endParaRPr>
          </a:p>
          <a:p>
            <a:pPr marL="216000" indent="0">
              <a:buNone/>
            </a:pPr>
            <a:r>
              <a:rPr b="0" lang="ru-RU" sz="800" spc="-1" strike="noStrike">
                <a:solidFill>
                  <a:srgbClr val="000000"/>
                </a:solidFill>
                <a:latin typeface="Arial"/>
              </a:rPr>
              <a:t>)</a:t>
            </a:r>
            <a:endParaRPr b="0" lang="ru-RU" sz="800" spc="-1" strike="noStrike">
              <a:solidFill>
                <a:srgbClr val="000000"/>
              </a:solidFill>
              <a:latin typeface="Arial"/>
            </a:endParaRPr>
          </a:p>
          <a:p>
            <a:pPr marL="216000" indent="0">
              <a:buNone/>
            </a:pPr>
            <a:endParaRPr b="0" lang="ru-RU" sz="800" spc="-1" strike="noStrike">
              <a:solidFill>
                <a:srgbClr val="000000"/>
              </a:solidFill>
              <a:latin typeface="Arial"/>
            </a:endParaRPr>
          </a:p>
          <a:p>
            <a:pPr marL="216000" indent="0">
              <a:buNone/>
            </a:pPr>
            <a:r>
              <a:rPr b="0" lang="ru-RU" sz="800" spc="-1" strike="noStrike">
                <a:solidFill>
                  <a:srgbClr val="000000"/>
                </a:solidFill>
                <a:latin typeface="Arial"/>
              </a:rPr>
              <a:t>context.WithValue(parent Context, key, val interface{}) Context</a:t>
            </a:r>
            <a:endParaRPr b="0" lang="ru-RU" sz="800" spc="-1" strike="noStrike">
              <a:solidFill>
                <a:srgbClr val="000000"/>
              </a:solidFill>
              <a:latin typeface="Arial"/>
            </a:endParaRPr>
          </a:p>
          <a:p>
            <a:pPr marL="216000" indent="0">
              <a:buNone/>
            </a:pPr>
            <a:endParaRPr b="0" lang="ru-RU" sz="800" spc="-1" strike="noStrike">
              <a:solidFill>
                <a:srgbClr val="000000"/>
              </a:solidFill>
              <a:latin typeface="Arial"/>
            </a:endParaRPr>
          </a:p>
          <a:p>
            <a:pPr marL="216000" indent="0">
              <a:buNone/>
            </a:pPr>
            <a:r>
              <a:rPr b="0" lang="ru-RU" sz="800" spc="-1" strike="noStrike">
                <a:solidFill>
                  <a:srgbClr val="000000"/>
                </a:solidFill>
                <a:latin typeface="Arial"/>
              </a:rPr>
              <a:t>Эта функция принимает контекст и возвращает производный от него контекст, в котором значение val связано с key и проходит через всё контекстное дерево. То есть, как только вы создадите контекст WithValue, любой производный контекст получит это значение.</a:t>
            </a:r>
            <a:endParaRPr b="0" lang="ru-RU" sz="800" spc="-1" strike="noStrike">
              <a:solidFill>
                <a:srgbClr val="000000"/>
              </a:solidFill>
              <a:latin typeface="Arial"/>
            </a:endParaRPr>
          </a:p>
          <a:p>
            <a:pPr marL="216000" indent="0">
              <a:buNone/>
            </a:pPr>
            <a:endParaRPr b="0" lang="ru-RU" sz="800" spc="-1" strike="noStrike">
              <a:solidFill>
                <a:srgbClr val="000000"/>
              </a:solidFill>
              <a:latin typeface="Arial"/>
            </a:endParaRPr>
          </a:p>
          <a:p>
            <a:pPr marL="216000" indent="0">
              <a:buNone/>
            </a:pPr>
            <a:r>
              <a:rPr b="0" lang="ru-RU" sz="800" spc="-1" strike="noStrike">
                <a:solidFill>
                  <a:srgbClr val="000000"/>
                </a:solidFill>
                <a:latin typeface="Arial"/>
              </a:rPr>
              <a:t>Не рекомендуется передавать критические параметры, используя значения контекста, вместо этого функции должны принимать их в сигнатуре явным образом.</a:t>
            </a:r>
            <a:endParaRPr b="0" lang="ru-RU" sz="800" spc="-1" strike="noStrike">
              <a:solidFill>
                <a:srgbClr val="000000"/>
              </a:solidFill>
              <a:latin typeface="Arial"/>
            </a:endParaRPr>
          </a:p>
          <a:p>
            <a:pPr marL="216000" indent="0">
              <a:buNone/>
            </a:pPr>
            <a:endParaRPr b="0" lang="ru-RU" sz="800" spc="-1" strike="noStrike">
              <a:solidFill>
                <a:srgbClr val="000000"/>
              </a:solidFill>
              <a:latin typeface="Arial"/>
            </a:endParaRPr>
          </a:p>
          <a:p>
            <a:pPr marL="216000" indent="0">
              <a:buNone/>
            </a:pPr>
            <a:r>
              <a:rPr b="0" lang="ru-RU" sz="800" spc="-1" strike="noStrike">
                <a:solidFill>
                  <a:srgbClr val="000000"/>
                </a:solidFill>
                <a:latin typeface="Arial"/>
              </a:rPr>
              <a:t>ctx := context.WithValue(context.Background(), key, "test")</a:t>
            </a:r>
            <a:endParaRPr b="0" lang="ru-RU" sz="800" spc="-1" strike="noStrike">
              <a:solidFill>
                <a:srgbClr val="000000"/>
              </a:solidFill>
              <a:latin typeface="Arial"/>
            </a:endParaRPr>
          </a:p>
          <a:p>
            <a:pPr marL="216000" indent="0">
              <a:buNone/>
            </a:pPr>
            <a:endParaRPr b="0" lang="ru-RU" sz="800" spc="-1" strike="noStrike">
              <a:solidFill>
                <a:srgbClr val="000000"/>
              </a:solidFill>
              <a:latin typeface="Arial"/>
            </a:endParaRPr>
          </a:p>
          <a:p>
            <a:pPr marL="216000" indent="0">
              <a:buNone/>
            </a:pPr>
            <a:r>
              <a:rPr b="0" lang="ru-RU" sz="800" spc="-1" strike="noStrike">
                <a:solidFill>
                  <a:srgbClr val="000000"/>
                </a:solidFill>
                <a:latin typeface="Arial"/>
              </a:rPr>
              <a:t>context.WithCancel(parent Context) (ctx Context, cancel CancelFunc)</a:t>
            </a:r>
            <a:endParaRPr b="0" lang="ru-RU" sz="800" spc="-1" strike="noStrike">
              <a:solidFill>
                <a:srgbClr val="000000"/>
              </a:solidFill>
              <a:latin typeface="Arial"/>
            </a:endParaRPr>
          </a:p>
          <a:p>
            <a:pPr marL="216000" indent="0">
              <a:buNone/>
            </a:pPr>
            <a:endParaRPr b="0" lang="ru-RU" sz="800" spc="-1" strike="noStrike">
              <a:solidFill>
                <a:srgbClr val="000000"/>
              </a:solidFill>
              <a:latin typeface="Arial"/>
            </a:endParaRPr>
          </a:p>
          <a:p>
            <a:pPr marL="216000" indent="0">
              <a:buNone/>
            </a:pPr>
            <a:r>
              <a:rPr b="0" lang="ru-RU" sz="800" spc="-1" strike="noStrike">
                <a:solidFill>
                  <a:srgbClr val="000000"/>
                </a:solidFill>
                <a:latin typeface="Arial"/>
              </a:rPr>
              <a:t>Здесь становится чуть интереснее. Эта функция создает новый контекст из переданного ей родительского. Родителем может быть контекст background или контекст, переданный в качестве аргумента функции.</a:t>
            </a:r>
            <a:endParaRPr b="0" lang="ru-RU" sz="800" spc="-1" strike="noStrike">
              <a:solidFill>
                <a:srgbClr val="000000"/>
              </a:solidFill>
              <a:latin typeface="Arial"/>
            </a:endParaRPr>
          </a:p>
          <a:p>
            <a:pPr marL="216000" indent="0">
              <a:buNone/>
            </a:pPr>
            <a:endParaRPr b="0" lang="ru-RU" sz="800" spc="-1" strike="noStrike">
              <a:solidFill>
                <a:srgbClr val="000000"/>
              </a:solidFill>
              <a:latin typeface="Arial"/>
            </a:endParaRPr>
          </a:p>
          <a:p>
            <a:pPr marL="216000" indent="0">
              <a:buNone/>
            </a:pPr>
            <a:endParaRPr b="0" lang="ru-RU" sz="800" spc="-1" strike="noStrike">
              <a:solidFill>
                <a:srgbClr val="000000"/>
              </a:solidFill>
              <a:latin typeface="Arial"/>
            </a:endParaRPr>
          </a:p>
          <a:p>
            <a:pPr marL="216000" indent="0">
              <a:buNone/>
            </a:pPr>
            <a:r>
              <a:rPr b="0" lang="ru-RU" sz="800" spc="-1" strike="noStrike">
                <a:solidFill>
                  <a:srgbClr val="000000"/>
                </a:solidFill>
                <a:latin typeface="Arial"/>
              </a:rPr>
              <a:t>Возвращается производный контекст и функция отмены. Вызывать функцию отмены контекста должна только та функция, которая его создает. Вы можете передавать функцию отмены другим функциям, если хотите, но это настоятельно не рекомендуется. Обычно это решение принимается от непонимания работы отмены контекста. Из-за этого порожденные от этого родителя контексты могут повлиять на программу, что приведет к неожиданному результату. Короче говоря, лучше НИКОГДА не передавайте функцию отмены.</a:t>
            </a:r>
            <a:endParaRPr b="0" lang="ru-RU" sz="800" spc="-1" strike="noStrike">
              <a:solidFill>
                <a:srgbClr val="000000"/>
              </a:solidFill>
              <a:latin typeface="Arial"/>
            </a:endParaRPr>
          </a:p>
          <a:p>
            <a:pPr marL="216000" indent="0">
              <a:buNone/>
            </a:pPr>
            <a:endParaRPr b="0" lang="ru-RU" sz="800" spc="-1" strike="noStrike">
              <a:solidFill>
                <a:srgbClr val="000000"/>
              </a:solidFill>
              <a:latin typeface="Arial"/>
            </a:endParaRPr>
          </a:p>
          <a:p>
            <a:pPr marL="216000" indent="0">
              <a:buNone/>
            </a:pPr>
            <a:r>
              <a:rPr b="0" lang="ru-RU" sz="800" spc="-1" strike="noStrike">
                <a:solidFill>
                  <a:srgbClr val="000000"/>
                </a:solidFill>
                <a:latin typeface="Arial"/>
              </a:rPr>
              <a:t>ctx, cancel := context.WithCancel(context.Background())</a:t>
            </a:r>
            <a:endParaRPr b="0" lang="ru-RU" sz="800" spc="-1" strike="noStrike">
              <a:solidFill>
                <a:srgbClr val="000000"/>
              </a:solidFill>
              <a:latin typeface="Arial"/>
            </a:endParaRPr>
          </a:p>
          <a:p>
            <a:pPr marL="216000" indent="0">
              <a:buNone/>
            </a:pPr>
            <a:r>
              <a:rPr b="0" lang="ru-RU" sz="800" spc="-1" strike="noStrike">
                <a:solidFill>
                  <a:srgbClr val="000000"/>
                </a:solidFill>
                <a:latin typeface="Arial"/>
              </a:rPr>
              <a:t>context.WithDeadline(parent Context, d time.Time) (ctx Context, cancel CancelFunc)</a:t>
            </a:r>
            <a:endParaRPr b="0" lang="ru-RU" sz="800" spc="-1" strike="noStrike">
              <a:solidFill>
                <a:srgbClr val="000000"/>
              </a:solidFill>
              <a:latin typeface="Arial"/>
            </a:endParaRPr>
          </a:p>
          <a:p>
            <a:pPr marL="216000" indent="0">
              <a:buNone/>
            </a:pPr>
            <a:endParaRPr b="0" lang="ru-RU" sz="800" spc="-1" strike="noStrike">
              <a:solidFill>
                <a:srgbClr val="000000"/>
              </a:solidFill>
              <a:latin typeface="Arial"/>
            </a:endParaRPr>
          </a:p>
          <a:p>
            <a:pPr marL="216000" indent="0">
              <a:buNone/>
            </a:pPr>
            <a:endParaRPr b="0" lang="ru-RU" sz="800" spc="-1" strike="noStrike">
              <a:solidFill>
                <a:srgbClr val="000000"/>
              </a:solidFill>
              <a:latin typeface="Arial"/>
            </a:endParaRPr>
          </a:p>
          <a:p>
            <a:pPr marL="216000" indent="0">
              <a:buNone/>
            </a:pPr>
            <a:r>
              <a:rPr b="0" lang="ru-RU" sz="800" spc="-1" strike="noStrike">
                <a:solidFill>
                  <a:srgbClr val="000000"/>
                </a:solidFill>
                <a:latin typeface="Arial"/>
              </a:rPr>
              <a:t>Эта функция возвращает производный контекст от своего родителя, который отменяется после дедлайна или вызова функции отмены. Например, вы можете создать контекст, который автоматически отменяется в определенное время и передает это дальше в дочерние функции. Когда этот контекст отменяется после дедлайна, все функции, у которых есть этот контекст, по уведомлению должны закончить работу.</a:t>
            </a:r>
            <a:endParaRPr b="0" lang="ru-RU" sz="800" spc="-1" strike="noStrike">
              <a:solidFill>
                <a:srgbClr val="000000"/>
              </a:solidFill>
              <a:latin typeface="Arial"/>
            </a:endParaRPr>
          </a:p>
          <a:p>
            <a:pPr marL="216000" indent="0">
              <a:buNone/>
            </a:pPr>
            <a:endParaRPr b="0" lang="ru-RU" sz="800" spc="-1" strike="noStrike">
              <a:solidFill>
                <a:srgbClr val="000000"/>
              </a:solidFill>
              <a:latin typeface="Arial"/>
            </a:endParaRPr>
          </a:p>
          <a:p>
            <a:pPr marL="216000" indent="0">
              <a:buNone/>
            </a:pPr>
            <a:endParaRPr b="0" lang="ru-RU" sz="800" spc="-1" strike="noStrike">
              <a:solidFill>
                <a:srgbClr val="000000"/>
              </a:solidFill>
              <a:latin typeface="Arial"/>
            </a:endParaRPr>
          </a:p>
          <a:p>
            <a:pPr marL="216000" indent="0">
              <a:buNone/>
            </a:pPr>
            <a:r>
              <a:rPr b="0" lang="ru-RU" sz="800" spc="-1" strike="noStrike">
                <a:solidFill>
                  <a:srgbClr val="000000"/>
                </a:solidFill>
                <a:latin typeface="Arial"/>
              </a:rPr>
              <a:t>ctx, cancel := context.WithDeadline(context.Background(), time.Now().Add(2 * time.Second))</a:t>
            </a:r>
            <a:endParaRPr b="0" lang="ru-RU" sz="800" spc="-1" strike="noStrike">
              <a:solidFill>
                <a:srgbClr val="000000"/>
              </a:solidFill>
              <a:latin typeface="Arial"/>
            </a:endParaRPr>
          </a:p>
          <a:p>
            <a:pPr marL="216000" indent="0">
              <a:buNone/>
            </a:pPr>
            <a:endParaRPr b="0" lang="ru-RU" sz="800" spc="-1" strike="noStrike">
              <a:solidFill>
                <a:srgbClr val="000000"/>
              </a:solidFill>
              <a:latin typeface="Arial"/>
            </a:endParaRPr>
          </a:p>
          <a:p>
            <a:pPr marL="216000" indent="0">
              <a:buNone/>
            </a:pPr>
            <a:r>
              <a:rPr b="0" lang="ru-RU" sz="800" spc="-1" strike="noStrike">
                <a:solidFill>
                  <a:srgbClr val="000000"/>
                </a:solidFill>
                <a:latin typeface="Arial"/>
              </a:rPr>
              <a:t>context.WithTimeout(parent Context, timeout time.Duration) (ctx Context, cancel CancelFunc)</a:t>
            </a:r>
            <a:endParaRPr b="0" lang="ru-RU" sz="800" spc="-1" strike="noStrike">
              <a:solidFill>
                <a:srgbClr val="000000"/>
              </a:solidFill>
              <a:latin typeface="Arial"/>
            </a:endParaRPr>
          </a:p>
          <a:p>
            <a:pPr marL="216000" indent="0">
              <a:buNone/>
            </a:pPr>
            <a:endParaRPr b="0" lang="ru-RU" sz="800" spc="-1" strike="noStrike">
              <a:solidFill>
                <a:srgbClr val="000000"/>
              </a:solidFill>
              <a:latin typeface="Arial"/>
            </a:endParaRPr>
          </a:p>
          <a:p>
            <a:pPr marL="216000" indent="0">
              <a:buNone/>
            </a:pPr>
            <a:endParaRPr b="0" lang="ru-RU" sz="800" spc="-1" strike="noStrike">
              <a:solidFill>
                <a:srgbClr val="000000"/>
              </a:solidFill>
              <a:latin typeface="Arial"/>
            </a:endParaRPr>
          </a:p>
          <a:p>
            <a:pPr marL="216000" indent="0">
              <a:buNone/>
            </a:pPr>
            <a:r>
              <a:rPr b="0" lang="ru-RU" sz="800" spc="-1" strike="noStrike">
                <a:solidFill>
                  <a:srgbClr val="000000"/>
                </a:solidFill>
                <a:latin typeface="Arial"/>
              </a:rPr>
              <a:t>Эта функция похожа на context.WithDeadline. Разница в том, что в качестве входных данных используется длительность времени. Эта функция возвращает производный контекст, который отменяется при вызове функции отмены или по истечении времени.</a:t>
            </a:r>
            <a:endParaRPr b="0" lang="ru-RU" sz="800" spc="-1" strike="noStrike">
              <a:solidFill>
                <a:srgbClr val="000000"/>
              </a:solidFill>
              <a:latin typeface="Arial"/>
            </a:endParaRPr>
          </a:p>
          <a:p>
            <a:pPr marL="216000" indent="0">
              <a:buNone/>
            </a:pPr>
            <a:endParaRPr b="0" lang="ru-RU" sz="800" spc="-1" strike="noStrike">
              <a:solidFill>
                <a:srgbClr val="000000"/>
              </a:solidFill>
              <a:latin typeface="Arial"/>
            </a:endParaRPr>
          </a:p>
          <a:p>
            <a:pPr marL="216000" indent="0">
              <a:buNone/>
            </a:pPr>
            <a:r>
              <a:rPr b="0" lang="ru-RU" sz="800" spc="-1" strike="noStrike">
                <a:solidFill>
                  <a:srgbClr val="000000"/>
                </a:solidFill>
                <a:latin typeface="Arial"/>
              </a:rPr>
              <a:t>ctx, cancel := context.WithTimeout(context.Background(), 2 * time.Second)</a:t>
            </a:r>
            <a:endParaRPr b="0" lang="ru-RU" sz="800" spc="-1" strike="noStrike">
              <a:solidFill>
                <a:srgbClr val="000000"/>
              </a:solidFill>
              <a:latin typeface="Arial"/>
            </a:endParaRPr>
          </a:p>
          <a:p>
            <a:pPr marL="216000" indent="0">
              <a:buNone/>
            </a:pPr>
            <a:endParaRPr b="0" lang="ru-RU" sz="800" spc="-1" strike="noStrike">
              <a:solidFill>
                <a:srgbClr val="000000"/>
              </a:solidFill>
              <a:latin typeface="Arial"/>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PlaceHolder 1"/>
          <p:cNvSpPr>
            <a:spLocks noGrp="1"/>
          </p:cNvSpPr>
          <p:nvPr>
            <p:ph type="sldImg"/>
          </p:nvPr>
        </p:nvSpPr>
        <p:spPr>
          <a:xfrm>
            <a:off x="216000" y="812520"/>
            <a:ext cx="7127280" cy="4008960"/>
          </a:xfrm>
          <a:prstGeom prst="rect">
            <a:avLst/>
          </a:prstGeom>
          <a:ln w="0">
            <a:noFill/>
          </a:ln>
        </p:spPr>
      </p:sp>
      <p:sp>
        <p:nvSpPr>
          <p:cNvPr id="255" name="PlaceHolder 2"/>
          <p:cNvSpPr>
            <a:spLocks noGrp="1"/>
          </p:cNvSpPr>
          <p:nvPr>
            <p:ph type="body"/>
          </p:nvPr>
        </p:nvSpPr>
        <p:spPr>
          <a:xfrm>
            <a:off x="756000" y="5078520"/>
            <a:ext cx="6047640" cy="13386960"/>
          </a:xfrm>
          <a:prstGeom prst="rect">
            <a:avLst/>
          </a:prstGeom>
          <a:noFill/>
          <a:ln w="0">
            <a:noFill/>
          </a:ln>
        </p:spPr>
        <p:txBody>
          <a:bodyPr lIns="0" rIns="0" tIns="0" bIns="0" anchor="t">
            <a:noAutofit/>
          </a:bodyPr>
          <a:p>
            <a:pPr marL="216000" indent="0">
              <a:buNone/>
            </a:pP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Теперь, когда мы знаем, как создавать контексты (Background и TODO) и как порождать контексты (WithValue, WithCancel, Deadline и Timeout), давайте обсудим, как их использовать.</a:t>
            </a:r>
            <a:endParaRPr b="0" lang="ru-RU" sz="1400" spc="-1" strike="noStrike">
              <a:solidFill>
                <a:srgbClr val="000000"/>
              </a:solidFill>
              <a:latin typeface="Arial"/>
            </a:endParaRPr>
          </a:p>
          <a:p>
            <a:pPr marL="216000" indent="0">
              <a:buNone/>
            </a:pPr>
            <a:endParaRPr b="0" lang="ru-RU" sz="1400" spc="-1" strike="noStrike">
              <a:solidFill>
                <a:srgbClr val="000000"/>
              </a:solidFill>
              <a:latin typeface="Arial"/>
            </a:endParaRPr>
          </a:p>
          <a:p>
            <a:pPr marL="216000" indent="0">
              <a:buNone/>
            </a:pP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В следующем примере вы можете видеть, что функция, принимающая контекст, запускает горутину и ожидает ее возврата или отмены контекста. Оператор select помогает нам определить, что случится первым, и завершить работу функции.</a:t>
            </a:r>
            <a:endParaRPr b="0" lang="ru-RU" sz="1400" spc="-1" strike="noStrike">
              <a:solidFill>
                <a:srgbClr val="000000"/>
              </a:solidFill>
              <a:latin typeface="Arial"/>
            </a:endParaRPr>
          </a:p>
          <a:p>
            <a:pPr marL="216000" indent="0">
              <a:buNone/>
            </a:pPr>
            <a:endParaRPr b="0" lang="ru-RU" sz="1400" spc="-1" strike="noStrike">
              <a:solidFill>
                <a:srgbClr val="000000"/>
              </a:solidFill>
              <a:latin typeface="Arial"/>
            </a:endParaRPr>
          </a:p>
          <a:p>
            <a:pPr marL="216000" indent="0">
              <a:buNone/>
            </a:pP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После закрытия канала Done &lt;-ctx.Done() выбирается случай case &lt;-ctx.Done():. Как только это происходит, функция должна прервать работу и подготовиться к возврату. Это означает, что вы должны закрыть любые открытые соединения, освободить ресурсы и вернуться из функции. Бывают случаи, когда освобождение ресурсов может задержать возврат, например, зависает очистка. Вы должны иметь это в виду.</a:t>
            </a:r>
            <a:endParaRPr b="0" lang="ru-RU" sz="1400" spc="-1" strike="noStrike">
              <a:solidFill>
                <a:srgbClr val="000000"/>
              </a:solidFill>
              <a:latin typeface="Arial"/>
            </a:endParaRPr>
          </a:p>
          <a:p>
            <a:pPr marL="216000" indent="0">
              <a:buNone/>
            </a:pPr>
            <a:endParaRPr b="0" lang="ru-RU" sz="1400" spc="-1" strike="noStrike">
              <a:solidFill>
                <a:srgbClr val="000000"/>
              </a:solidFill>
              <a:latin typeface="Arial"/>
            </a:endParaRPr>
          </a:p>
          <a:p>
            <a:pPr marL="216000" indent="0">
              <a:buNone/>
            </a:pP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Пример, который следует за этим разделом, это полностью готовая программа на go, которая иллюстрирует timeout’ы и функции отмены.</a:t>
            </a:r>
            <a:endParaRPr b="0" lang="ru-RU" sz="1400" spc="-1" strike="noStrike">
              <a:solidFill>
                <a:srgbClr val="000000"/>
              </a:solidFill>
              <a:latin typeface="Arial"/>
            </a:endParaRPr>
          </a:p>
          <a:p>
            <a:pPr marL="216000" indent="0">
              <a:buNone/>
            </a:pPr>
            <a:endParaRPr b="0" lang="ru-RU" sz="1400" spc="-1" strike="noStrike">
              <a:solidFill>
                <a:srgbClr val="000000"/>
              </a:solidFill>
              <a:latin typeface="Arial"/>
            </a:endParaRPr>
          </a:p>
          <a:p>
            <a:pPr marL="216000" indent="0">
              <a:buNone/>
            </a:pP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 Функция, выполняющая какую-то медленную работу с использованием контекста</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 Заметьте, что контекст - это первый аргумент</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func sleepRandomContext(ctx context.Context, ch chan bool) {</a:t>
            </a:r>
            <a:endParaRPr b="0" lang="ru-RU" sz="1400" spc="-1" strike="noStrike">
              <a:solidFill>
                <a:srgbClr val="000000"/>
              </a:solidFill>
              <a:latin typeface="Arial"/>
            </a:endParaRPr>
          </a:p>
          <a:p>
            <a:pPr marL="216000" indent="0">
              <a:buNone/>
            </a:pP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    </a:t>
            </a:r>
            <a:r>
              <a:rPr b="0" lang="ru-RU" sz="1400" spc="-1" strike="noStrike">
                <a:solidFill>
                  <a:srgbClr val="000000"/>
                </a:solidFill>
                <a:latin typeface="Arial"/>
              </a:rPr>
              <a:t>// Выполнение (прим. пер.: отложенное выполнение) действий по очистке</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    </a:t>
            </a:r>
            <a:r>
              <a:rPr b="0" lang="ru-RU" sz="1400" spc="-1" strike="noStrike">
                <a:solidFill>
                  <a:srgbClr val="000000"/>
                </a:solidFill>
                <a:latin typeface="Arial"/>
              </a:rPr>
              <a:t>// Созданных контекстов больше нет</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    </a:t>
            </a:r>
            <a:r>
              <a:rPr b="0" lang="ru-RU" sz="1400" spc="-1" strike="noStrike">
                <a:solidFill>
                  <a:srgbClr val="000000"/>
                </a:solidFill>
                <a:latin typeface="Arial"/>
              </a:rPr>
              <a:t>// Следовательно, отмена не требуется</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    </a:t>
            </a:r>
            <a:r>
              <a:rPr b="0" lang="ru-RU" sz="1400" spc="-1" strike="noStrike">
                <a:solidFill>
                  <a:srgbClr val="000000"/>
                </a:solidFill>
                <a:latin typeface="Arial"/>
              </a:rPr>
              <a:t>defer func() {</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        </a:t>
            </a:r>
            <a:r>
              <a:rPr b="0" lang="ru-RU" sz="1400" spc="-1" strike="noStrike">
                <a:solidFill>
                  <a:srgbClr val="000000"/>
                </a:solidFill>
                <a:latin typeface="Arial"/>
              </a:rPr>
              <a:t>fmt.Println("sleepRandomContext complete")</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        </a:t>
            </a:r>
            <a:r>
              <a:rPr b="0" lang="ru-RU" sz="1400" spc="-1" strike="noStrike">
                <a:solidFill>
                  <a:srgbClr val="000000"/>
                </a:solidFill>
                <a:latin typeface="Arial"/>
              </a:rPr>
              <a:t>ch &lt;- true</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    </a:t>
            </a:r>
            <a:r>
              <a:rPr b="0" lang="ru-RU" sz="1400" spc="-1" strike="noStrike">
                <a:solidFill>
                  <a:srgbClr val="000000"/>
                </a:solidFill>
                <a:latin typeface="Arial"/>
              </a:rPr>
              <a:t>}()</a:t>
            </a:r>
            <a:endParaRPr b="0" lang="ru-RU" sz="1400" spc="-1" strike="noStrike">
              <a:solidFill>
                <a:srgbClr val="000000"/>
              </a:solidFill>
              <a:latin typeface="Arial"/>
            </a:endParaRPr>
          </a:p>
          <a:p>
            <a:pPr marL="216000" indent="0">
              <a:buNone/>
            </a:pP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    </a:t>
            </a:r>
            <a:r>
              <a:rPr b="0" lang="ru-RU" sz="1400" spc="-1" strike="noStrike">
                <a:solidFill>
                  <a:srgbClr val="000000"/>
                </a:solidFill>
                <a:latin typeface="Arial"/>
              </a:rPr>
              <a:t>// Создаем канал</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    </a:t>
            </a:r>
            <a:r>
              <a:rPr b="0" lang="ru-RU" sz="1400" spc="-1" strike="noStrike">
                <a:solidFill>
                  <a:srgbClr val="000000"/>
                </a:solidFill>
                <a:latin typeface="Arial"/>
              </a:rPr>
              <a:t>sleeptimeChan := make(chan int)</a:t>
            </a:r>
            <a:endParaRPr b="0" lang="ru-RU" sz="1400" spc="-1" strike="noStrike">
              <a:solidFill>
                <a:srgbClr val="000000"/>
              </a:solidFill>
              <a:latin typeface="Arial"/>
            </a:endParaRPr>
          </a:p>
          <a:p>
            <a:pPr marL="216000" indent="0">
              <a:buNone/>
            </a:pP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    </a:t>
            </a:r>
            <a:r>
              <a:rPr b="0" lang="ru-RU" sz="1400" spc="-1" strike="noStrike">
                <a:solidFill>
                  <a:srgbClr val="000000"/>
                </a:solidFill>
                <a:latin typeface="Arial"/>
              </a:rPr>
              <a:t>// Запускаем выполнение медленной задачи в горутине</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    </a:t>
            </a:r>
            <a:r>
              <a:rPr b="0" lang="ru-RU" sz="1400" spc="-1" strike="noStrike">
                <a:solidFill>
                  <a:srgbClr val="000000"/>
                </a:solidFill>
                <a:latin typeface="Arial"/>
              </a:rPr>
              <a:t>// Передаём канал для коммуникаций</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    </a:t>
            </a:r>
            <a:r>
              <a:rPr b="0" lang="ru-RU" sz="1400" spc="-1" strike="noStrike">
                <a:solidFill>
                  <a:srgbClr val="000000"/>
                </a:solidFill>
                <a:latin typeface="Arial"/>
              </a:rPr>
              <a:t>go sleepRandom("sleepRandomContext", sleeptimeChan)</a:t>
            </a:r>
            <a:endParaRPr b="0" lang="ru-RU" sz="1400" spc="-1" strike="noStrike">
              <a:solidFill>
                <a:srgbClr val="000000"/>
              </a:solidFill>
              <a:latin typeface="Arial"/>
            </a:endParaRPr>
          </a:p>
          <a:p>
            <a:pPr marL="216000" indent="0">
              <a:buNone/>
            </a:pP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    </a:t>
            </a:r>
            <a:r>
              <a:rPr b="0" lang="ru-RU" sz="1400" spc="-1" strike="noStrike">
                <a:solidFill>
                  <a:srgbClr val="000000"/>
                </a:solidFill>
                <a:latin typeface="Arial"/>
              </a:rPr>
              <a:t>// Используем select для выхода по истечении времени жизни контекста</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    </a:t>
            </a:r>
            <a:r>
              <a:rPr b="0" lang="ru-RU" sz="1400" spc="-1" strike="noStrike">
                <a:solidFill>
                  <a:srgbClr val="000000"/>
                </a:solidFill>
                <a:latin typeface="Arial"/>
              </a:rPr>
              <a:t>select {</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        </a:t>
            </a:r>
            <a:r>
              <a:rPr b="0" lang="ru-RU" sz="1400" spc="-1" strike="noStrike">
                <a:solidFill>
                  <a:srgbClr val="000000"/>
                </a:solidFill>
                <a:latin typeface="Arial"/>
              </a:rPr>
              <a:t>case &lt;-ctx.Done():</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            </a:t>
            </a:r>
            <a:r>
              <a:rPr b="0" lang="ru-RU" sz="1400" spc="-1" strike="noStrike">
                <a:solidFill>
                  <a:srgbClr val="000000"/>
                </a:solidFill>
                <a:latin typeface="Arial"/>
              </a:rPr>
              <a:t>// Если контекст истекает, выбирается этот случай</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            </a:t>
            </a:r>
            <a:r>
              <a:rPr b="0" lang="ru-RU" sz="1400" spc="-1" strike="noStrike">
                <a:solidFill>
                  <a:srgbClr val="000000"/>
                </a:solidFill>
                <a:latin typeface="Arial"/>
              </a:rPr>
              <a:t>// Высвобождаем ресурсы, которые больше не нужны из-за прерывания работы</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            </a:t>
            </a:r>
            <a:r>
              <a:rPr b="0" lang="ru-RU" sz="1400" spc="-1" strike="noStrike">
                <a:solidFill>
                  <a:srgbClr val="000000"/>
                </a:solidFill>
                <a:latin typeface="Arial"/>
              </a:rPr>
              <a:t>// Посылаем сигнал всем горутинам, которые должны завершиться (используя каналы)</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            </a:t>
            </a:r>
            <a:r>
              <a:rPr b="0" lang="ru-RU" sz="1400" spc="-1" strike="noStrike">
                <a:solidFill>
                  <a:srgbClr val="000000"/>
                </a:solidFill>
                <a:latin typeface="Arial"/>
              </a:rPr>
              <a:t>// Обычно вы посылаете что-нибудь в канал,</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            </a:t>
            </a:r>
            <a:r>
              <a:rPr b="0" lang="ru-RU" sz="1400" spc="-1" strike="noStrike">
                <a:solidFill>
                  <a:srgbClr val="000000"/>
                </a:solidFill>
                <a:latin typeface="Arial"/>
              </a:rPr>
              <a:t>// ждете выхода из горутины, затем возвращаетесь</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            </a:t>
            </a:r>
            <a:r>
              <a:rPr b="0" lang="ru-RU" sz="1400" spc="-1" strike="noStrike">
                <a:solidFill>
                  <a:srgbClr val="000000"/>
                </a:solidFill>
                <a:latin typeface="Arial"/>
              </a:rPr>
              <a:t>// Или используете группы ожидания вместо каналов для синхронизации</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            </a:t>
            </a:r>
            <a:r>
              <a:rPr b="0" lang="ru-RU" sz="1400" spc="-1" strike="noStrike">
                <a:solidFill>
                  <a:srgbClr val="000000"/>
                </a:solidFill>
                <a:latin typeface="Arial"/>
              </a:rPr>
              <a:t>fmt.Println("Time to return")</a:t>
            </a:r>
            <a:endParaRPr b="0" lang="ru-RU" sz="1400" spc="-1" strike="noStrike">
              <a:solidFill>
                <a:srgbClr val="000000"/>
              </a:solidFill>
              <a:latin typeface="Arial"/>
            </a:endParaRPr>
          </a:p>
          <a:p>
            <a:pPr marL="216000" indent="0">
              <a:buNone/>
            </a:pP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        </a:t>
            </a:r>
            <a:r>
              <a:rPr b="0" lang="ru-RU" sz="1400" spc="-1" strike="noStrike">
                <a:solidFill>
                  <a:srgbClr val="000000"/>
                </a:solidFill>
                <a:latin typeface="Arial"/>
              </a:rPr>
              <a:t>case sleeptime := &lt;-sleeptimeChan:</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            </a:t>
            </a:r>
            <a:r>
              <a:rPr b="0" lang="ru-RU" sz="1400" spc="-1" strike="noStrike">
                <a:solidFill>
                  <a:srgbClr val="000000"/>
                </a:solidFill>
                <a:latin typeface="Arial"/>
              </a:rPr>
              <a:t>// Этот вариант выбирается, когда работа завершается до отмены контекста</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            </a:t>
            </a:r>
            <a:r>
              <a:rPr b="0" lang="ru-RU" sz="1400" spc="-1" strike="noStrike">
                <a:solidFill>
                  <a:srgbClr val="000000"/>
                </a:solidFill>
                <a:latin typeface="Arial"/>
              </a:rPr>
              <a:t>fmt.Println("Slept for ", sleeptime, "ms")</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    </a:t>
            </a:r>
            <a:r>
              <a:rPr b="0" lang="ru-RU" sz="1400" spc="-1" strike="noStrike">
                <a:solidFill>
                  <a:srgbClr val="000000"/>
                </a:solidFill>
                <a:latin typeface="Arial"/>
              </a:rPr>
              <a:t>}</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a:t>
            </a:r>
            <a:endParaRPr b="0" lang="ru-RU" sz="1400" spc="-1" strike="noStrike">
              <a:solidFill>
                <a:srgbClr val="000000"/>
              </a:solidFill>
              <a:latin typeface="Arial"/>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PlaceHolder 1"/>
          <p:cNvSpPr>
            <a:spLocks noGrp="1"/>
          </p:cNvSpPr>
          <p:nvPr>
            <p:ph type="sldImg"/>
          </p:nvPr>
        </p:nvSpPr>
        <p:spPr>
          <a:xfrm>
            <a:off x="216000" y="812520"/>
            <a:ext cx="7127280" cy="4008960"/>
          </a:xfrm>
          <a:prstGeom prst="rect">
            <a:avLst/>
          </a:prstGeom>
          <a:ln w="0">
            <a:noFill/>
          </a:ln>
        </p:spPr>
      </p:sp>
      <p:sp>
        <p:nvSpPr>
          <p:cNvPr id="257" name="PlaceHolder 2"/>
          <p:cNvSpPr>
            <a:spLocks noGrp="1"/>
          </p:cNvSpPr>
          <p:nvPr>
            <p:ph type="body"/>
          </p:nvPr>
        </p:nvSpPr>
        <p:spPr>
          <a:xfrm>
            <a:off x="756000" y="5078520"/>
            <a:ext cx="6047640" cy="10483200"/>
          </a:xfrm>
          <a:prstGeom prst="rect">
            <a:avLst/>
          </a:prstGeom>
          <a:noFill/>
          <a:ln w="0">
            <a:noFill/>
          </a:ln>
        </p:spPr>
        <p:txBody>
          <a:bodyPr lIns="0" rIns="0" tIns="0" bIns="0" anchor="t">
            <a:noAutofit/>
          </a:bodyPr>
          <a:p>
            <a:pPr marL="216000" indent="0">
              <a:buNone/>
            </a:pPr>
            <a:r>
              <a:rPr b="0" lang="ru-RU" sz="2000" spc="-1" strike="noStrike">
                <a:solidFill>
                  <a:srgbClr val="000000"/>
                </a:solidFill>
                <a:latin typeface="Arial"/>
              </a:rPr>
              <a:t>Подводные камни</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Если функция использует контекст, убедитесь, что уведомления об отмене обрабатываются должным образом. Например, что exec.CommandContext не закрывает канал чтения, пока команда не выполнит все форки, созданные процессом (Github), т.е., что отмена контекста не приведет к немедленному возврату из функции, если вы ждете с cmd.Wait(), пока все форки внешней команды не завершат обработку.</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Если вы используете таймаут или дедлайн с максимальным временем выполнения, он может работать не так, как ожидается. В таких случаях, лучше реализовать таймауты с помощью time.After.Подводные камни</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Если функция использует контекст, убедитесь, что уведомления об отмене обрабатываются должным образом. Например, что exec.CommandContext не закрывает канал чтения, пока команда не выполнит все форки, созданные процессом (Github), т.е., что отмена контекста не приведет к немедленному возврату из функции, если вы ждете с cmd.Wait(), пока все форки внешней команды не завершат обработку.</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Если вы используете таймаут или дедлайн с максимальным временем выполнения, он может работать не так, как ожидается. В таких случаях, лучше реализовать таймауты с помощью time.After.</a:t>
            </a:r>
            <a:endParaRPr b="0" lang="ru-RU" sz="2000" spc="-1" strike="noStrike">
              <a:solidFill>
                <a:srgbClr val="000000"/>
              </a:solidFill>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PlaceHolder 1"/>
          <p:cNvSpPr>
            <a:spLocks noGrp="1"/>
          </p:cNvSpPr>
          <p:nvPr>
            <p:ph type="sldImg"/>
          </p:nvPr>
        </p:nvSpPr>
        <p:spPr>
          <a:xfrm>
            <a:off x="216000" y="812520"/>
            <a:ext cx="7127280" cy="4008960"/>
          </a:xfrm>
          <a:prstGeom prst="rect">
            <a:avLst/>
          </a:prstGeom>
          <a:ln w="0">
            <a:noFill/>
          </a:ln>
        </p:spPr>
      </p:sp>
      <p:sp>
        <p:nvSpPr>
          <p:cNvPr id="217" name="PlaceHolder 2"/>
          <p:cNvSpPr>
            <a:spLocks noGrp="1"/>
          </p:cNvSpPr>
          <p:nvPr>
            <p:ph type="body"/>
          </p:nvPr>
        </p:nvSpPr>
        <p:spPr>
          <a:xfrm>
            <a:off x="756000" y="5078520"/>
            <a:ext cx="6047640" cy="9633240"/>
          </a:xfrm>
          <a:prstGeom prst="rect">
            <a:avLst/>
          </a:prstGeom>
          <a:noFill/>
          <a:ln w="0">
            <a:noFill/>
          </a:ln>
        </p:spPr>
        <p:txBody>
          <a:bodyPr lIns="0" rIns="0" tIns="0" bIns="0" anchor="t">
            <a:noAutofit/>
          </a:bodyPr>
          <a:p>
            <a:pPr marL="216000" indent="0">
              <a:buNone/>
            </a:pPr>
            <a:r>
              <a:rPr b="0" lang="ru-RU" sz="1100" spc="-1" strike="noStrike">
                <a:solidFill>
                  <a:srgbClr val="000000"/>
                </a:solidFill>
                <a:latin typeface="Arial"/>
              </a:rPr>
              <a:t>Конкурентность предполагает работу приложения с двумя и более задачами одновременно, когда происходит создание нескольких процессов, выполняющихся независимо друг от друга. Когда мы начинаем говорить о многопоточной разработке, нужно ввести такие понятия, как Concurrency и Parallelism. В мире Go есть выражение «Concurrency is not Parallelism». Суть в том, что Concurrency — это о дизайне, то есть о том, как мы проектируем нашу программу. Parallelism — это просто способ выполнения нашего кода.</a:t>
            </a:r>
            <a:endParaRPr b="0" lang="ru-RU" sz="1100" spc="-1" strike="noStrike">
              <a:solidFill>
                <a:srgbClr val="000000"/>
              </a:solidFill>
              <a:latin typeface="Arial"/>
            </a:endParaRPr>
          </a:p>
          <a:p>
            <a:pPr marL="216000" indent="0">
              <a:buNone/>
            </a:pPr>
            <a:r>
              <a:rPr b="0" lang="ru-RU" sz="1000" spc="-1" strike="noStrike">
                <a:solidFill>
                  <a:srgbClr val="000000"/>
                </a:solidFill>
                <a:latin typeface="Arial"/>
              </a:rPr>
              <a:t>Конкурентность предполагает работу приложения с двумя и более задачами одновременно, когда происходит создание нескольких процессов, выполняющихся независимо друг от друга.</a:t>
            </a: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Конкурентность означает, что несколько задач выполняются одновременно, но не обязательно параллельно. Задачи обрабатываются в различное время и могут порождать гонки за ресурсы (доступ к общим данным). В таком случае одна задача может ожидать своего завершения без какого-либо контроля и планирования.</a:t>
            </a: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Параллелизм, с другой стороны, предполагает выполнение нескольких задач одновременно и параллельно. Это означает, что задачи разделяют на различные части и выполняются одновременно с использованием различных вычислительных ресурсов</a:t>
            </a:r>
            <a:endParaRPr b="0" lang="ru-RU" sz="1000" spc="-1" strike="noStrike">
              <a:solidFill>
                <a:srgbClr val="000000"/>
              </a:solidFill>
              <a:latin typeface="Arial"/>
            </a:endParaRPr>
          </a:p>
          <a:p>
            <a:pPr marL="216000" indent="0">
              <a:buNone/>
            </a:pP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Приложения могут иметь дело с большим количеством процессов сразу для достижения желаемого поведения. Допустим, есть простенький интернет-магазин. Посмотрим, какие могут быть одновременно выполняемые задачи. Вот их список:</a:t>
            </a:r>
            <a:endParaRPr b="0" lang="ru-RU" sz="1000" spc="-1" strike="noStrike">
              <a:solidFill>
                <a:srgbClr val="000000"/>
              </a:solidFill>
              <a:latin typeface="Arial"/>
            </a:endParaRPr>
          </a:p>
          <a:p>
            <a:pPr marL="216000" indent="0">
              <a:buNone/>
            </a:pP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Запуск на выполнение баннера с последними предложениями и продуктами cверху страницы.</a:t>
            </a: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Показ количества пользователей на сайте в данный момент.</a:t>
            </a: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Обновление содержимого корзины при выборе продуктов.</a:t>
            </a: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Ведение счётчика времени до следующей распродажи и так далее.</a:t>
            </a: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Для интернет-магазина важно, чтобы все эти задачи выполнялись одновременно, ведь нужно удержать пользователей на сайте или в приложении, сделав его максимально привлекательным для них, чтобы они оставили здесь свои деньги. Поэтому можно сделать так, чтобы на простом сайте в фоновом режиме выполнялось множество задач.</a:t>
            </a:r>
            <a:endParaRPr b="0" lang="ru-RU" sz="1000" spc="-1" strike="noStrike">
              <a:solidFill>
                <a:srgbClr val="000000"/>
              </a:solidFill>
              <a:latin typeface="Arial"/>
            </a:endParaRPr>
          </a:p>
          <a:p>
            <a:pPr marL="216000" indent="0">
              <a:buNone/>
            </a:pP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На картинке выше у нас несколько задач, выполняемых одновременно, но есть разница в том, как они выполняются</a:t>
            </a: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Работа с конкурентными приложениями</a:t>
            </a: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Допустим, у нас одноядерная система и надо выполнить несколько задач, но есть ограничение: одномоментно может быть выполнена лишь одна задача.</a:t>
            </a:r>
            <a:endParaRPr b="0" lang="ru-RU" sz="1000" spc="-1" strike="noStrike">
              <a:solidFill>
                <a:srgbClr val="000000"/>
              </a:solidFill>
              <a:latin typeface="Arial"/>
            </a:endParaRPr>
          </a:p>
          <a:p>
            <a:pPr marL="216000" indent="0">
              <a:buNone/>
            </a:pP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В модели конкурентного выполнения имеет место переключение контекста между задачами: приложение работает с несколькими задачами, но не может выполнять их все вместе, ведь ядро всего одно. Переключение контекста происходит настолько быстро, что создаётся ощущение, что задачи выполняются одновременно.</a:t>
            </a:r>
            <a:endParaRPr b="0" lang="ru-RU" sz="1000" spc="-1" strike="noStrike">
              <a:solidFill>
                <a:srgbClr val="000000"/>
              </a:solidFill>
              <a:latin typeface="Arial"/>
            </a:endParaRPr>
          </a:p>
          <a:p>
            <a:pPr marL="216000" indent="0">
              <a:buNone/>
            </a:pP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Фактор параллельного выполнения здесь отсутствует: параллельные процессы не могут выполняться вместе просто потому, что наша система одноядерная.</a:t>
            </a:r>
            <a:endParaRPr b="0" lang="ru-RU" sz="1000" spc="-1" strike="noStrike">
              <a:solidFill>
                <a:srgbClr val="000000"/>
              </a:solidFill>
              <a:latin typeface="Arial"/>
            </a:endParaRPr>
          </a:p>
          <a:p>
            <a:pPr marL="216000" indent="0">
              <a:buNone/>
            </a:pP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На второй картинке в нижней части проиллюстрирована конкурентность без параллелизма. Здесь показано конкурентное выполнение двух задач с переключением контекста: одномоментно может быть выполнена лишь одна задача.</a:t>
            </a:r>
            <a:endParaRPr b="0" lang="ru-RU" sz="1000" spc="-1" strike="noStrike">
              <a:solidFill>
                <a:srgbClr val="000000"/>
              </a:solidFill>
              <a:latin typeface="Arial"/>
            </a:endParaRPr>
          </a:p>
          <a:p>
            <a:pPr marL="216000" indent="0">
              <a:buNone/>
            </a:pP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Добавим приложению параллелизма</a:t>
            </a: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В случае с одноядерной системой у нас были ограничения по ресурсам. Если мы добавим несколько ядер, ресурсов станет больше и приложение сможет одновременно выполнять на разных ядрах множество задач. В верхней части той же картинки показано, как на разных ядрах одновременно и параллельно выполняются две задачи.</a:t>
            </a:r>
            <a:endParaRPr b="0" lang="ru-RU" sz="1000" spc="-1" strike="noStrike">
              <a:solidFill>
                <a:srgbClr val="000000"/>
              </a:solidFill>
              <a:latin typeface="Arial"/>
            </a:endParaRPr>
          </a:p>
          <a:p>
            <a:pPr marL="216000" indent="0">
              <a:buNone/>
            </a:pP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Конкурентность и параллелизм — очень похожие понятия, но мне кажется, что разницу вы уже уловили.</a:t>
            </a:r>
            <a:endParaRPr b="0" lang="ru-RU" sz="1000" spc="-1" strike="noStrike">
              <a:solidFill>
                <a:srgbClr val="000000"/>
              </a:solidFill>
              <a:latin typeface="Arial"/>
            </a:endParaRPr>
          </a:p>
          <a:p>
            <a:pPr marL="216000" indent="0">
              <a:buNone/>
            </a:pP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Таким образом, увеличивая сложность системы, можно увеличить и сложность решаемых с её помощью задач: работая с Golang, мы можем масштабировать приложение, с лёгкостью переходя от конкурентного исполнения к параллельному. Масштабируемость в Golang — это легко!</a:t>
            </a:r>
            <a:endParaRPr b="0" lang="ru-RU" sz="1000" spc="-1" strike="noStrike">
              <a:solidFill>
                <a:srgbClr val="000000"/>
              </a:solidFill>
              <a:latin typeface="Arial"/>
            </a:endParaRPr>
          </a:p>
          <a:p>
            <a:pPr marL="216000" indent="0">
              <a:buNone/>
            </a:pPr>
            <a:endParaRPr b="0" lang="ru-RU" sz="1000" spc="-1" strike="noStrike">
              <a:solidFill>
                <a:srgbClr val="000000"/>
              </a:solidFill>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PlaceHolder 1"/>
          <p:cNvSpPr>
            <a:spLocks noGrp="1"/>
          </p:cNvSpPr>
          <p:nvPr>
            <p:ph type="sldImg"/>
          </p:nvPr>
        </p:nvSpPr>
        <p:spPr>
          <a:xfrm>
            <a:off x="216000" y="812520"/>
            <a:ext cx="7127280" cy="4008960"/>
          </a:xfrm>
          <a:prstGeom prst="rect">
            <a:avLst/>
          </a:prstGeom>
          <a:ln w="0">
            <a:noFill/>
          </a:ln>
        </p:spPr>
      </p:sp>
      <p:sp>
        <p:nvSpPr>
          <p:cNvPr id="219" name="PlaceHolder 2"/>
          <p:cNvSpPr>
            <a:spLocks noGrp="1"/>
          </p:cNvSpPr>
          <p:nvPr>
            <p:ph type="body"/>
          </p:nvPr>
        </p:nvSpPr>
        <p:spPr>
          <a:xfrm>
            <a:off x="756000" y="5078520"/>
            <a:ext cx="6047640" cy="16999560"/>
          </a:xfrm>
          <a:prstGeom prst="rect">
            <a:avLst/>
          </a:prstGeom>
          <a:noFill/>
          <a:ln w="0">
            <a:noFill/>
          </a:ln>
        </p:spPr>
        <p:txBody>
          <a:bodyPr lIns="0" rIns="0" tIns="0" bIns="0" anchor="t">
            <a:noAutofit/>
          </a:bodyPr>
          <a:p>
            <a:pPr marL="216000" indent="0">
              <a:buNone/>
            </a:pPr>
            <a:r>
              <a:rPr b="0" lang="ru-RU" sz="2000" spc="-1" strike="noStrike">
                <a:solidFill>
                  <a:srgbClr val="000000"/>
                </a:solidFill>
                <a:latin typeface="Arial"/>
              </a:rPr>
              <a:t>Горутины реализуют в Golang обёрточный функционал потоков, а управляются они скорее из среды выполнения Go, нежели из операционной системы.</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Среда выполнения Go распределяет или забирает ресурсы памяти у горутин. Горутина во многом похожа на поток тем, что касается выполнения множества задач, но потребляет меньше ресурсов, чем потоки операционной системы. Горутина не имеет полного соответствия с потоками.</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Горутины (goroutines) представляют параллельные операции, которые могут выполняться независимо от функции, в которой они запущены. Главная особенность горутин состоит в том, что они могут выполняться параллельно. То есть на многоядерных архитектурах есть возможность выполнять отдельные горутины на отдельных ядрах процессора, тем самым горутины будут выполняться паралелльно, и программа завершится быстрее.</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В Go независимо запущенная задача называется горутиной. Горутины похожи на корутины (из котлина), процессы или потоки в других языках, хотя у них есть много своих особенностей. Их создание рационально, оно значительно упрощает процесс управления многими конкурентными операциями.</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Преимущества горутин:</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Они легковесны.</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Легко и без проблем масштабируют.</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Они — практически потоки.</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Требуют меньше памяти (2KB).</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Предоставляют дополнительную память горутинам во время выполнения.</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Все действительно так просто. Вот только если выполнить эту программу, то мы ничего не увидим. Это связано с тем, что после запуска myFunc в отдельной горутине (на это указывает ключевое слово go), функция main продолжает выполняться и завершается, не дожидавшись завершения выполнения всех прочих горутин, соответственно myFunc просто не успевает завершить выполнение. Go предусматривает несколько способов синхронизации выполнения горутин и мы рассмотри их в этом уроке.</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Небольшое отступление. Go очень быстр, а нам требуется увидеть результат выполнения работы, а значит - замедлить нашу программу. Для этого мы будем использовать пакет time из стандартной библиотеки который был рассмотрен на прошлом уроке. Внесем небольшие изменения в наш пример:</a:t>
            </a:r>
            <a:endParaRPr b="0" lang="ru-RU" sz="2000" spc="-1" strike="noStrike">
              <a:solidFill>
                <a:srgbClr val="000000"/>
              </a:solidFill>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PlaceHolder 1"/>
          <p:cNvSpPr>
            <a:spLocks noGrp="1"/>
          </p:cNvSpPr>
          <p:nvPr>
            <p:ph type="sldImg"/>
          </p:nvPr>
        </p:nvSpPr>
        <p:spPr>
          <a:xfrm>
            <a:off x="216000" y="812520"/>
            <a:ext cx="7127280" cy="4008960"/>
          </a:xfrm>
          <a:prstGeom prst="rect">
            <a:avLst/>
          </a:prstGeom>
          <a:ln w="0">
            <a:noFill/>
          </a:ln>
        </p:spPr>
      </p:sp>
      <p:sp>
        <p:nvSpPr>
          <p:cNvPr id="221" name="PlaceHolder 2"/>
          <p:cNvSpPr>
            <a:spLocks noGrp="1"/>
          </p:cNvSpPr>
          <p:nvPr>
            <p:ph type="body"/>
          </p:nvPr>
        </p:nvSpPr>
        <p:spPr>
          <a:xfrm>
            <a:off x="756000" y="5078520"/>
            <a:ext cx="6047640" cy="10190160"/>
          </a:xfrm>
          <a:prstGeom prst="rect">
            <a:avLst/>
          </a:prstGeom>
          <a:noFill/>
          <a:ln w="0">
            <a:noFill/>
          </a:ln>
        </p:spPr>
        <p:txBody>
          <a:bodyPr lIns="0" rIns="0" tIns="0" bIns="0" anchor="t">
            <a:noAutofit/>
          </a:bodyPr>
          <a:p>
            <a:pPr marL="216000" indent="0">
              <a:buNone/>
            </a:pPr>
            <a:r>
              <a:rPr b="0" lang="ru-RU" sz="1400" spc="-1" strike="noStrike">
                <a:solidFill>
                  <a:srgbClr val="000000"/>
                </a:solidFill>
                <a:latin typeface="Arial"/>
              </a:rPr>
              <a:t>Каждая горутина, как правило, представляет вызов функции, и последовательно выполняет все свои инструкции. Когда мы запускаем программу на Go, мы уже работаем как минимум с одной горутиной, которая представлена функцией main. Эта функция последовательно выполняет все инструкции, которые определены внутри нее.</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В цикле последовательно запускаются шесть горутин с помощью вызова go factorial(i). То есть фактически это обычный вызов функции с оператором go.</a:t>
            </a:r>
            <a:endParaRPr b="0" lang="ru-RU" sz="1400" spc="-1" strike="noStrike">
              <a:solidFill>
                <a:srgbClr val="000000"/>
              </a:solidFill>
              <a:latin typeface="Arial"/>
            </a:endParaRPr>
          </a:p>
          <a:p>
            <a:pPr marL="216000" indent="0">
              <a:buNone/>
            </a:pP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Однако вместо шести факториалов на консоли при вызове программы мы можем увидеть только строку "The End":</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"Можем увидеть" означает, что поведение программы в данном случае недетерминировано. Например, вывод может быть и таким: &lt;ЗАПУСТИТЬ НЕСКОЛЬКО РАЗ&gt;</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Почему так происходит? После вызова go factorial(i) функция main запускает горутину, которая начинает выполняться в своем контексте, независимо от функции main. То есть фактически main и factorial выполняются параллельно. Однако главной горутиной является вызов функции main. И если завершается выполнение этой функции, то завершается и выполнение всей программы. Поскольку вызовы функции factorial представляют горутины, то функция main не ждет их завершения и после их запуска продолжает свое выполнение. Какие-то горутины могут завершиться раньше функции main, и соответственно мы сможем увидеть на консоли их результат. Но может сложиться ситуация, что функция main выполнится раньше вызовов функции factorial. Поэтому мы можем не увидеть на консоли факториалы чисел.</a:t>
            </a:r>
            <a:endParaRPr b="0" lang="ru-RU" sz="1400" spc="-1" strike="noStrike">
              <a:solidFill>
                <a:srgbClr val="000000"/>
              </a:solidFill>
              <a:latin typeface="Arial"/>
            </a:endParaRPr>
          </a:p>
          <a:p>
            <a:pPr marL="216000" indent="0">
              <a:buNone/>
            </a:pP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Чтобы все таки увидеть результат выполнения горутин, поставим в конце функции main вызов функции fmt.Scanln(), которая ожидает ввода пользователя с консоли:</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Теперь мы сможем увидеть результаты всех вызовов функции factorial:</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Стоит отметить, что так как каждая горутина запускается в своем собственном контексте и выполняется независимо и паралелльно по сравнению с другими горутинами, то в данном случае нельзя четко детерминировать, какая из горутин завершится раньше. Например, горутина go factorial(2) запускается до go factorial(5), однако может завершиться после.</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Горутины также могут представлять вызовы анонимных функций:</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for i := 1; i &lt; 7; i++{</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         </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        </a:t>
            </a:r>
            <a:r>
              <a:rPr b="0" lang="ru-RU" sz="1400" spc="-1" strike="noStrike">
                <a:solidFill>
                  <a:srgbClr val="000000"/>
                </a:solidFill>
                <a:latin typeface="Arial"/>
              </a:rPr>
              <a:t>go func(n int){</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            </a:t>
            </a:r>
            <a:r>
              <a:rPr b="0" lang="ru-RU" sz="1400" spc="-1" strike="noStrike">
                <a:solidFill>
                  <a:srgbClr val="000000"/>
                </a:solidFill>
                <a:latin typeface="Arial"/>
              </a:rPr>
              <a:t>result := 1</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            </a:t>
            </a:r>
            <a:r>
              <a:rPr b="0" lang="ru-RU" sz="1400" spc="-1" strike="noStrike">
                <a:solidFill>
                  <a:srgbClr val="000000"/>
                </a:solidFill>
                <a:latin typeface="Arial"/>
              </a:rPr>
              <a:t>for j := 1; j &lt;= n; j++{</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                </a:t>
            </a:r>
            <a:r>
              <a:rPr b="0" lang="ru-RU" sz="1400" spc="-1" strike="noStrike">
                <a:solidFill>
                  <a:srgbClr val="000000"/>
                </a:solidFill>
                <a:latin typeface="Arial"/>
              </a:rPr>
              <a:t>result *= j</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            </a:t>
            </a:r>
            <a:r>
              <a:rPr b="0" lang="ru-RU" sz="1400" spc="-1" strike="noStrike">
                <a:solidFill>
                  <a:srgbClr val="000000"/>
                </a:solidFill>
                <a:latin typeface="Arial"/>
              </a:rPr>
              <a:t>}</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            </a:t>
            </a:r>
            <a:r>
              <a:rPr b="0" lang="ru-RU" sz="1400" spc="-1" strike="noStrike">
                <a:solidFill>
                  <a:srgbClr val="000000"/>
                </a:solidFill>
                <a:latin typeface="Arial"/>
              </a:rPr>
              <a:t>fmt.Println(n, "-", result)</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        </a:t>
            </a:r>
            <a:r>
              <a:rPr b="0" lang="ru-RU" sz="1400" spc="-1" strike="noStrike">
                <a:solidFill>
                  <a:srgbClr val="000000"/>
                </a:solidFill>
                <a:latin typeface="Arial"/>
              </a:rPr>
              <a:t>}(i)</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    </a:t>
            </a:r>
            <a:r>
              <a:rPr b="0" lang="ru-RU" sz="1400" spc="-1" strike="noStrike">
                <a:solidFill>
                  <a:srgbClr val="000000"/>
                </a:solidFill>
                <a:latin typeface="Arial"/>
              </a:rPr>
              <a:t>}</a:t>
            </a:r>
            <a:endParaRPr b="0" lang="ru-RU" sz="1400" spc="-1" strike="noStrike">
              <a:solidFill>
                <a:srgbClr val="000000"/>
              </a:solidFill>
              <a:latin typeface="Arial"/>
            </a:endParaRPr>
          </a:p>
          <a:p>
            <a:pPr marL="216000" indent="0">
              <a:buNone/>
            </a:pPr>
            <a:endParaRPr b="0" lang="ru-RU" sz="1400" spc="-1" strike="noStrike">
              <a:solidFill>
                <a:srgbClr val="000000"/>
              </a:solidFill>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PlaceHolder 1"/>
          <p:cNvSpPr>
            <a:spLocks noGrp="1"/>
          </p:cNvSpPr>
          <p:nvPr>
            <p:ph type="sldImg"/>
          </p:nvPr>
        </p:nvSpPr>
        <p:spPr>
          <a:xfrm>
            <a:off x="216000" y="812520"/>
            <a:ext cx="7127280" cy="4008960"/>
          </a:xfrm>
          <a:prstGeom prst="rect">
            <a:avLst/>
          </a:prstGeom>
          <a:ln w="0">
            <a:noFill/>
          </a:ln>
        </p:spPr>
      </p:sp>
      <p:sp>
        <p:nvSpPr>
          <p:cNvPr id="223" name="PlaceHolder 2"/>
          <p:cNvSpPr>
            <a:spLocks noGrp="1"/>
          </p:cNvSpPr>
          <p:nvPr>
            <p:ph type="body"/>
          </p:nvPr>
        </p:nvSpPr>
        <p:spPr>
          <a:xfrm>
            <a:off x="756000" y="5078520"/>
            <a:ext cx="6047640" cy="8873640"/>
          </a:xfrm>
          <a:prstGeom prst="rect">
            <a:avLst/>
          </a:prstGeom>
          <a:noFill/>
          <a:ln w="0">
            <a:noFill/>
          </a:ln>
        </p:spPr>
        <p:txBody>
          <a:bodyPr lIns="0" rIns="0" tIns="0" bIns="0" anchor="t">
            <a:noAutofit/>
          </a:bodyPr>
          <a:p>
            <a:pPr marL="216000" indent="0">
              <a:buNone/>
            </a:pPr>
            <a:r>
              <a:rPr b="0" lang="ru-RU" sz="1200" spc="-1" strike="noStrike">
                <a:solidFill>
                  <a:srgbClr val="000000"/>
                </a:solidFill>
                <a:latin typeface="Arial"/>
              </a:rPr>
              <a:t>Основное преимущество Go заключается в том, что он не просто позволяет выполнять несколько задач параллельно и конкурентно, но позволяет организовать удобную связь между горутинами при выполнении этих задач. Для этой цели используются каналы, по которым как по системе пневматической почты в старых офисах мы можем передавать данные.</a:t>
            </a:r>
            <a:endParaRPr b="0" lang="ru-RU" sz="1200" spc="-1" strike="noStrike">
              <a:solidFill>
                <a:srgbClr val="000000"/>
              </a:solidFill>
              <a:latin typeface="Arial"/>
            </a:endParaRPr>
          </a:p>
          <a:p>
            <a:pPr marL="216000" indent="0">
              <a:buNone/>
            </a:pPr>
            <a:endParaRPr b="0" lang="ru-RU" sz="1200" spc="-1" strike="noStrike">
              <a:solidFill>
                <a:srgbClr val="000000"/>
              </a:solidFill>
              <a:latin typeface="Arial"/>
            </a:endParaRPr>
          </a:p>
          <a:p>
            <a:pPr marL="216000" indent="0">
              <a:buNone/>
            </a:pPr>
            <a:r>
              <a:rPr b="0" lang="ru-RU" sz="1200" spc="-1" strike="noStrike">
                <a:solidFill>
                  <a:srgbClr val="000000"/>
                </a:solidFill>
                <a:latin typeface="Arial"/>
              </a:rPr>
              <a:t>Каналы (channels) — это механизм обмена данными между горутинами, который обеспечивает безопасность и предсказуемость. Они предотвращают состояние гонки (race condition) и помогают в координации параллельных задач. Создать канал можно с помощью функции make:</a:t>
            </a:r>
            <a:endParaRPr b="0" lang="ru-RU" sz="1200" spc="-1" strike="noStrike">
              <a:solidFill>
                <a:srgbClr val="000000"/>
              </a:solidFill>
              <a:latin typeface="Arial"/>
            </a:endParaRPr>
          </a:p>
          <a:p>
            <a:pPr marL="216000" indent="0">
              <a:buNone/>
            </a:pPr>
            <a:endParaRPr b="0" lang="ru-RU" sz="1200" spc="-1" strike="noStrike">
              <a:solidFill>
                <a:srgbClr val="000000"/>
              </a:solidFill>
              <a:latin typeface="Arial"/>
            </a:endParaRPr>
          </a:p>
          <a:p>
            <a:pPr marL="216000" indent="0">
              <a:buNone/>
            </a:pPr>
            <a:r>
              <a:rPr b="0" lang="ru-RU" sz="1200" spc="-1" strike="noStrike">
                <a:solidFill>
                  <a:srgbClr val="000000"/>
                </a:solidFill>
                <a:latin typeface="Arial"/>
              </a:rPr>
              <a:t>Канал представляет собой механизм связи, который позволяет одной горутине отправлять некоторые значения другой горутине. Каждый канал является средством передачи значений определённого типа, который называется типом элементов канала.</a:t>
            </a:r>
            <a:endParaRPr b="0" lang="ru-RU" sz="1200" spc="-1" strike="noStrike">
              <a:solidFill>
                <a:srgbClr val="000000"/>
              </a:solidFill>
              <a:latin typeface="Arial"/>
            </a:endParaRPr>
          </a:p>
          <a:p>
            <a:pPr marL="216000" indent="0">
              <a:buNone/>
            </a:pPr>
            <a:endParaRPr b="0" lang="ru-RU" sz="1200" spc="-1" strike="noStrike">
              <a:solidFill>
                <a:srgbClr val="000000"/>
              </a:solidFill>
              <a:latin typeface="Arial"/>
            </a:endParaRPr>
          </a:p>
          <a:p>
            <a:pPr marL="216000" indent="0">
              <a:buNone/>
            </a:pPr>
            <a:r>
              <a:rPr b="0" lang="ru-RU" sz="1200" spc="-1" strike="noStrike">
                <a:solidFill>
                  <a:srgbClr val="000000"/>
                </a:solidFill>
                <a:latin typeface="Arial"/>
              </a:rPr>
              <a:t>Чтобы создать канал используется встроенная функция make:</a:t>
            </a:r>
            <a:endParaRPr b="0" lang="ru-RU" sz="1200" spc="-1" strike="noStrike">
              <a:solidFill>
                <a:srgbClr val="000000"/>
              </a:solidFill>
              <a:latin typeface="Arial"/>
            </a:endParaRPr>
          </a:p>
          <a:p>
            <a:pPr marL="216000" indent="0">
              <a:buNone/>
            </a:pPr>
            <a:endParaRPr b="0" lang="ru-RU" sz="1200" spc="-1" strike="noStrike">
              <a:solidFill>
                <a:srgbClr val="000000"/>
              </a:solidFill>
              <a:latin typeface="Arial"/>
            </a:endParaRPr>
          </a:p>
          <a:p>
            <a:pPr marL="216000" indent="0">
              <a:buNone/>
            </a:pPr>
            <a:r>
              <a:rPr b="0" lang="ru-RU" sz="1200" spc="-1" strike="noStrike">
                <a:solidFill>
                  <a:srgbClr val="000000"/>
                </a:solidFill>
                <a:latin typeface="Arial"/>
              </a:rPr>
              <a:t>channel := make(chan int)    // channel имеет тип 'chan int'</a:t>
            </a:r>
            <a:endParaRPr b="0" lang="ru-RU" sz="1200" spc="-1" strike="noStrike">
              <a:solidFill>
                <a:srgbClr val="000000"/>
              </a:solidFill>
              <a:latin typeface="Arial"/>
            </a:endParaRPr>
          </a:p>
          <a:p>
            <a:pPr marL="216000" indent="0">
              <a:buNone/>
            </a:pPr>
            <a:r>
              <a:rPr b="0" lang="ru-RU" sz="1200" spc="-1" strike="noStrike">
                <a:solidFill>
                  <a:srgbClr val="000000"/>
                </a:solidFill>
                <a:latin typeface="Arial"/>
              </a:rPr>
              <a:t>Как и отображение, канал является ссылкой на структуру данных. Копируя или передавая канал в функцию в качестве аргумента, мы копируем ссылку на одну и ту же структуру данных. Нулевым значением канала является nil.</a:t>
            </a:r>
            <a:endParaRPr b="0" lang="ru-RU" sz="1200" spc="-1" strike="noStrike">
              <a:solidFill>
                <a:srgbClr val="000000"/>
              </a:solidFill>
              <a:latin typeface="Arial"/>
            </a:endParaRPr>
          </a:p>
          <a:p>
            <a:pPr marL="216000" indent="0">
              <a:buNone/>
            </a:pPr>
            <a:endParaRPr b="0" lang="ru-RU" sz="1200" spc="-1" strike="noStrike">
              <a:solidFill>
                <a:srgbClr val="000000"/>
              </a:solidFill>
              <a:latin typeface="Arial"/>
            </a:endParaRPr>
          </a:p>
          <a:p>
            <a:pPr marL="216000" indent="0">
              <a:buNone/>
            </a:pPr>
            <a:r>
              <a:rPr b="0" lang="ru-RU" sz="1200" spc="-1" strike="noStrike">
                <a:solidFill>
                  <a:srgbClr val="000000"/>
                </a:solidFill>
                <a:latin typeface="Arial"/>
              </a:rPr>
              <a:t>Канал имеет две основные операции:</a:t>
            </a:r>
            <a:endParaRPr b="0" lang="ru-RU" sz="1200" spc="-1" strike="noStrike">
              <a:solidFill>
                <a:srgbClr val="000000"/>
              </a:solidFill>
              <a:latin typeface="Arial"/>
            </a:endParaRPr>
          </a:p>
          <a:p>
            <a:pPr marL="216000" indent="0">
              <a:buNone/>
            </a:pPr>
            <a:endParaRPr b="0" lang="ru-RU" sz="1200" spc="-1" strike="noStrike">
              <a:solidFill>
                <a:srgbClr val="000000"/>
              </a:solidFill>
              <a:latin typeface="Arial"/>
            </a:endParaRPr>
          </a:p>
          <a:p>
            <a:pPr marL="216000" indent="0">
              <a:buNone/>
            </a:pPr>
            <a:r>
              <a:rPr b="0" lang="ru-RU" sz="1200" spc="-1" strike="noStrike">
                <a:solidFill>
                  <a:srgbClr val="000000"/>
                </a:solidFill>
                <a:latin typeface="Arial"/>
              </a:rPr>
              <a:t>Отправление (запись) - передаёт через канал значение из одной горутины в другую.</a:t>
            </a:r>
            <a:endParaRPr b="0" lang="ru-RU" sz="1200" spc="-1" strike="noStrike">
              <a:solidFill>
                <a:srgbClr val="000000"/>
              </a:solidFill>
              <a:latin typeface="Arial"/>
            </a:endParaRPr>
          </a:p>
          <a:p>
            <a:pPr marL="216000" indent="0">
              <a:buNone/>
            </a:pPr>
            <a:r>
              <a:rPr b="0" lang="ru-RU" sz="1200" spc="-1" strike="noStrike">
                <a:solidFill>
                  <a:srgbClr val="000000"/>
                </a:solidFill>
                <a:latin typeface="Arial"/>
              </a:rPr>
              <a:t>Получение (чтение) - получение через канал значения из другой горутины.</a:t>
            </a:r>
            <a:endParaRPr b="0" lang="ru-RU" sz="1200" spc="-1" strike="noStrike">
              <a:solidFill>
                <a:srgbClr val="000000"/>
              </a:solidFill>
              <a:latin typeface="Arial"/>
            </a:endParaRPr>
          </a:p>
          <a:p>
            <a:pPr marL="216000" indent="0">
              <a:buNone/>
            </a:pPr>
            <a:r>
              <a:rPr b="0" lang="ru-RU" sz="1200" spc="-1" strike="noStrike">
                <a:solidFill>
                  <a:srgbClr val="000000"/>
                </a:solidFill>
                <a:latin typeface="Arial"/>
              </a:rPr>
              <a:t>Обе операции записываются с использованием оператора &lt;-, например:</a:t>
            </a:r>
            <a:endParaRPr b="0" lang="ru-RU" sz="1200" spc="-1" strike="noStrike">
              <a:solidFill>
                <a:srgbClr val="000000"/>
              </a:solidFill>
              <a:latin typeface="Arial"/>
            </a:endParaRPr>
          </a:p>
          <a:p>
            <a:pPr marL="216000" indent="0">
              <a:buNone/>
            </a:pPr>
            <a:endParaRPr b="0" lang="ru-RU" sz="1200" spc="-1" strike="noStrike">
              <a:solidFill>
                <a:srgbClr val="000000"/>
              </a:solidFill>
              <a:latin typeface="Arial"/>
            </a:endParaRPr>
          </a:p>
          <a:p>
            <a:pPr marL="216000" indent="0">
              <a:buNone/>
            </a:pPr>
            <a:r>
              <a:rPr b="0" lang="ru-RU" sz="1200" spc="-1" strike="noStrike">
                <a:solidFill>
                  <a:srgbClr val="000000"/>
                </a:solidFill>
                <a:latin typeface="Arial"/>
              </a:rPr>
              <a:t>channel &lt;- num    // отправляет в канал channel значение num</a:t>
            </a:r>
            <a:endParaRPr b="0" lang="ru-RU" sz="1200" spc="-1" strike="noStrike">
              <a:solidFill>
                <a:srgbClr val="000000"/>
              </a:solidFill>
              <a:latin typeface="Arial"/>
            </a:endParaRPr>
          </a:p>
          <a:p>
            <a:pPr marL="216000" indent="0">
              <a:buNone/>
            </a:pPr>
            <a:r>
              <a:rPr b="0" lang="ru-RU" sz="1200" spc="-1" strike="noStrike">
                <a:solidFill>
                  <a:srgbClr val="000000"/>
                </a:solidFill>
                <a:latin typeface="Arial"/>
              </a:rPr>
              <a:t>num = &lt;- channel  // получение из канала channel в переменную num</a:t>
            </a:r>
            <a:endParaRPr b="0" lang="ru-RU" sz="1200" spc="-1" strike="noStrike">
              <a:solidFill>
                <a:srgbClr val="000000"/>
              </a:solidFill>
              <a:latin typeface="Arial"/>
            </a:endParaRPr>
          </a:p>
          <a:p>
            <a:pPr marL="216000" indent="0">
              <a:buNone/>
            </a:pPr>
            <a:r>
              <a:rPr b="0" lang="ru-RU" sz="1200" spc="-1" strike="noStrike">
                <a:solidFill>
                  <a:srgbClr val="000000"/>
                </a:solidFill>
                <a:latin typeface="Arial"/>
              </a:rPr>
              <a:t>Чтение из канала может производится в цикле:</a:t>
            </a:r>
            <a:endParaRPr b="0" lang="ru-RU" sz="1200" spc="-1" strike="noStrike">
              <a:solidFill>
                <a:srgbClr val="000000"/>
              </a:solidFill>
              <a:latin typeface="Arial"/>
            </a:endParaRPr>
          </a:p>
          <a:p>
            <a:pPr marL="216000" indent="0">
              <a:buNone/>
            </a:pPr>
            <a:endParaRPr b="0" lang="ru-RU" sz="1200" spc="-1" strike="noStrike">
              <a:solidFill>
                <a:srgbClr val="000000"/>
              </a:solidFill>
              <a:latin typeface="Arial"/>
            </a:endParaRPr>
          </a:p>
          <a:p>
            <a:pPr marL="216000" indent="0">
              <a:buNone/>
            </a:pPr>
            <a:r>
              <a:rPr b="0" lang="ru-RU" sz="1200" spc="-1" strike="noStrike">
                <a:solidFill>
                  <a:srgbClr val="000000"/>
                </a:solidFill>
                <a:latin typeface="Arial"/>
              </a:rPr>
              <a:t>for v := range channel {</a:t>
            </a:r>
            <a:endParaRPr b="0" lang="ru-RU" sz="1200" spc="-1" strike="noStrike">
              <a:solidFill>
                <a:srgbClr val="000000"/>
              </a:solidFill>
              <a:latin typeface="Arial"/>
            </a:endParaRPr>
          </a:p>
          <a:p>
            <a:pPr marL="216000" indent="0">
              <a:buNone/>
            </a:pPr>
            <a:r>
              <a:rPr b="0" lang="ru-RU" sz="1200" spc="-1" strike="noStrike">
                <a:solidFill>
                  <a:srgbClr val="000000"/>
                </a:solidFill>
                <a:latin typeface="Arial"/>
              </a:rPr>
              <a:t>    </a:t>
            </a:r>
            <a:r>
              <a:rPr b="0" lang="ru-RU" sz="1200" spc="-1" strike="noStrike">
                <a:solidFill>
                  <a:srgbClr val="000000"/>
                </a:solidFill>
                <a:latin typeface="Arial"/>
              </a:rPr>
              <a:t>...</a:t>
            </a:r>
            <a:endParaRPr b="0" lang="ru-RU" sz="1200" spc="-1" strike="noStrike">
              <a:solidFill>
                <a:srgbClr val="000000"/>
              </a:solidFill>
              <a:latin typeface="Arial"/>
            </a:endParaRPr>
          </a:p>
          <a:p>
            <a:pPr marL="216000" indent="0">
              <a:buNone/>
            </a:pPr>
            <a:r>
              <a:rPr b="0" lang="ru-RU" sz="1200" spc="-1" strike="noStrike">
                <a:solidFill>
                  <a:srgbClr val="000000"/>
                </a:solidFill>
                <a:latin typeface="Arial"/>
              </a:rPr>
              <a:t>}</a:t>
            </a:r>
            <a:endParaRPr b="0" lang="ru-RU" sz="1200" spc="-1" strike="noStrike">
              <a:solidFill>
                <a:srgbClr val="000000"/>
              </a:solidFill>
              <a:latin typeface="Arial"/>
            </a:endParaRPr>
          </a:p>
          <a:p>
            <a:pPr marL="216000" indent="0">
              <a:buNone/>
            </a:pPr>
            <a:r>
              <a:rPr b="0" lang="ru-RU" sz="1200" spc="-1" strike="noStrike">
                <a:solidFill>
                  <a:srgbClr val="000000"/>
                </a:solidFill>
                <a:latin typeface="Arial"/>
              </a:rPr>
              <a:t>В приведенном примере чтение из канала будет осуществляться пока канал channel открыт.</a:t>
            </a:r>
            <a:endParaRPr b="0" lang="ru-RU" sz="1200" spc="-1" strike="noStrike">
              <a:solidFill>
                <a:srgbClr val="000000"/>
              </a:solidFill>
              <a:latin typeface="Arial"/>
            </a:endParaRPr>
          </a:p>
          <a:p>
            <a:pPr marL="216000" indent="0">
              <a:buNone/>
            </a:pPr>
            <a:endParaRPr b="0" lang="ru-RU" sz="1200" spc="-1" strike="noStrike">
              <a:solidFill>
                <a:srgbClr val="000000"/>
              </a:solidFill>
              <a:latin typeface="Arial"/>
            </a:endParaRPr>
          </a:p>
          <a:p>
            <a:pPr marL="216000" indent="0">
              <a:buNone/>
            </a:pPr>
            <a:r>
              <a:rPr b="0" lang="ru-RU" sz="1200" spc="-1" strike="noStrike">
                <a:solidFill>
                  <a:srgbClr val="000000"/>
                </a:solidFill>
                <a:latin typeface="Arial"/>
              </a:rPr>
              <a:t>Каналы поддерживают операцию закрытия встроенной функцией close:</a:t>
            </a:r>
            <a:endParaRPr b="0" lang="ru-RU" sz="1200" spc="-1" strike="noStrike">
              <a:solidFill>
                <a:srgbClr val="000000"/>
              </a:solidFill>
              <a:latin typeface="Arial"/>
            </a:endParaRPr>
          </a:p>
          <a:p>
            <a:pPr marL="216000" indent="0">
              <a:buNone/>
            </a:pPr>
            <a:endParaRPr b="0" lang="ru-RU" sz="1200" spc="-1" strike="noStrike">
              <a:solidFill>
                <a:srgbClr val="000000"/>
              </a:solidFill>
              <a:latin typeface="Arial"/>
            </a:endParaRPr>
          </a:p>
          <a:p>
            <a:pPr marL="216000" indent="0">
              <a:buNone/>
            </a:pPr>
            <a:r>
              <a:rPr b="0" lang="ru-RU" sz="1200" spc="-1" strike="noStrike">
                <a:solidFill>
                  <a:srgbClr val="000000"/>
                </a:solidFill>
                <a:latin typeface="Arial"/>
              </a:rPr>
              <a:t>close(channel)</a:t>
            </a:r>
            <a:endParaRPr b="0" lang="ru-RU" sz="1200" spc="-1" strike="noStrike">
              <a:solidFill>
                <a:srgbClr val="000000"/>
              </a:solidFill>
              <a:latin typeface="Arial"/>
            </a:endParaRPr>
          </a:p>
          <a:p>
            <a:pPr marL="216000" indent="0">
              <a:buNone/>
            </a:pPr>
            <a:r>
              <a:rPr b="0" lang="ru-RU" sz="1200" spc="-1" strike="noStrike">
                <a:solidFill>
                  <a:srgbClr val="000000"/>
                </a:solidFill>
                <a:latin typeface="Arial"/>
              </a:rPr>
              <a:t>Эта функция устанавливает, что данные с помощью этого канала больше не будут передаваться.</a:t>
            </a:r>
            <a:endParaRPr b="0" lang="ru-RU" sz="1200" spc="-1" strike="noStrike">
              <a:solidFill>
                <a:srgbClr val="000000"/>
              </a:solidFill>
              <a:latin typeface="Arial"/>
            </a:endParaRPr>
          </a:p>
          <a:p>
            <a:pPr marL="216000" indent="0">
              <a:buNone/>
            </a:pPr>
            <a:endParaRPr b="0" lang="ru-RU" sz="1200" spc="-1" strike="noStrike">
              <a:solidFill>
                <a:srgbClr val="000000"/>
              </a:solidFill>
              <a:latin typeface="Arial"/>
            </a:endParaRPr>
          </a:p>
          <a:p>
            <a:pPr marL="216000" indent="0">
              <a:buNone/>
            </a:pPr>
            <a:r>
              <a:rPr b="0" lang="ru-RU" sz="1200" spc="-1" strike="noStrike">
                <a:solidFill>
                  <a:srgbClr val="000000"/>
                </a:solidFill>
                <a:latin typeface="Arial"/>
              </a:rPr>
              <a:t>Попытка передать данные в закрытый канал приведет к возникновению аварийной ситуации, однако операция получения будет работать и с закрытым каналом - будут получены все значения, которые были отправлены, но еще не прочитаны. После получения всех значений из канала, будет возвращаться нулевое значение типа канала.</a:t>
            </a:r>
            <a:endParaRPr b="0" lang="ru-RU" sz="1200" spc="-1" strike="noStrike">
              <a:solidFill>
                <a:srgbClr val="000000"/>
              </a:solidFill>
              <a:latin typeface="Arial"/>
            </a:endParaRPr>
          </a:p>
          <a:p>
            <a:pPr marL="216000" indent="0">
              <a:buNone/>
            </a:pPr>
            <a:endParaRPr b="0" lang="ru-RU" sz="1200" spc="-1" strike="noStrike">
              <a:solidFill>
                <a:srgbClr val="000000"/>
              </a:solidFill>
              <a:latin typeface="Arial"/>
            </a:endParaRPr>
          </a:p>
          <a:p>
            <a:pPr marL="216000" indent="0">
              <a:buNone/>
            </a:pPr>
            <a:endParaRPr b="0" lang="ru-RU" sz="1200" spc="-1" strike="noStrike">
              <a:solidFill>
                <a:srgbClr val="000000"/>
              </a:solidFill>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PlaceHolder 1"/>
          <p:cNvSpPr>
            <a:spLocks noGrp="1"/>
          </p:cNvSpPr>
          <p:nvPr>
            <p:ph type="sldImg"/>
          </p:nvPr>
        </p:nvSpPr>
        <p:spPr>
          <a:xfrm>
            <a:off x="216000" y="812520"/>
            <a:ext cx="7127280" cy="4008960"/>
          </a:xfrm>
          <a:prstGeom prst="rect">
            <a:avLst/>
          </a:prstGeom>
          <a:ln w="0">
            <a:noFill/>
          </a:ln>
        </p:spPr>
      </p:sp>
      <p:sp>
        <p:nvSpPr>
          <p:cNvPr id="225" name="PlaceHolder 2"/>
          <p:cNvSpPr>
            <a:spLocks noGrp="1"/>
          </p:cNvSpPr>
          <p:nvPr>
            <p:ph type="body"/>
          </p:nvPr>
        </p:nvSpPr>
        <p:spPr>
          <a:xfrm>
            <a:off x="756000" y="5078520"/>
            <a:ext cx="6047640" cy="13883040"/>
          </a:xfrm>
          <a:prstGeom prst="rect">
            <a:avLst/>
          </a:prstGeom>
          <a:noFill/>
          <a:ln w="0">
            <a:noFill/>
          </a:ln>
        </p:spPr>
        <p:txBody>
          <a:bodyPr lIns="0" rIns="0" tIns="0" bIns="0" anchor="t">
            <a:noAutofit/>
          </a:bodyPr>
          <a:p>
            <a:pPr marL="216000" indent="0">
              <a:buNone/>
            </a:pPr>
            <a:r>
              <a:rPr b="0" lang="ru-RU" sz="2000" spc="-1" strike="noStrike">
                <a:solidFill>
                  <a:srgbClr val="000000"/>
                </a:solidFill>
                <a:latin typeface="Arial"/>
              </a:rPr>
              <a:t>Для создания небуферизированного канала вызывается функция make() без указания емкости канала:</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var intCh chan int = make(chan int) // канал для данных типа int</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strCh := make(chan string)  // канал для данных типа string</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Если канал пустой, то горутина-получатель блокируется, пока в канале не окажутся данные. Когда горутина-отправитель посылает данные, горутина-получатель получает эти данные и возобновляет работу.</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Горутина-отправитель может отправлять данные только в пустой канал. Горутина-отправитель блокируется до тех пор, пока данные из канала не будут получены.</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Через небуферизированный канал intCh горутина, представленная анонимной функцией, передает число 5:</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1</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intCh &lt;- 5</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А функция main получает это число:</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1</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fmt.Println(&lt;-intCh)</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Общий ход выполнения программы выглядит следующим образом:</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Запускается функция main. Она создает канал intCh и запускает горутину в виде анонимной функции.</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Функция main продолжает выполняться и блокируется на строке fmt.Println(&lt;-intCh), пока не будут получены данные.</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Параллельно выполняется запущенная горутина в виде анонимной функции. В конце своего выполнения она отправляет даные через канал: intCh &lt;- 5. Горутина блокируется, пока функция main не получит данные.</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Функция main получает отправленные данные, деблокируется и продолжает свою работу.</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PlaceHolder 1"/>
          <p:cNvSpPr>
            <a:spLocks noGrp="1"/>
          </p:cNvSpPr>
          <p:nvPr>
            <p:ph type="sldImg"/>
          </p:nvPr>
        </p:nvSpPr>
        <p:spPr>
          <a:xfrm>
            <a:off x="216000" y="812520"/>
            <a:ext cx="7127280" cy="4008960"/>
          </a:xfrm>
          <a:prstGeom prst="rect">
            <a:avLst/>
          </a:prstGeom>
          <a:ln w="0">
            <a:noFill/>
          </a:ln>
        </p:spPr>
      </p:sp>
      <p:sp>
        <p:nvSpPr>
          <p:cNvPr id="227" name="PlaceHolder 2"/>
          <p:cNvSpPr>
            <a:spLocks noGrp="1"/>
          </p:cNvSpPr>
          <p:nvPr>
            <p:ph type="body"/>
          </p:nvPr>
        </p:nvSpPr>
        <p:spPr>
          <a:xfrm>
            <a:off x="756000" y="5078520"/>
            <a:ext cx="6047640" cy="7366680"/>
          </a:xfrm>
          <a:prstGeom prst="rect">
            <a:avLst/>
          </a:prstGeom>
          <a:noFill/>
          <a:ln w="0">
            <a:noFill/>
          </a:ln>
        </p:spPr>
        <p:txBody>
          <a:bodyPr lIns="0" rIns="0" tIns="0" bIns="0" anchor="t">
            <a:noAutofit/>
          </a:bodyPr>
          <a:p>
            <a:pPr marL="216000" indent="0">
              <a:buNone/>
            </a:pPr>
            <a:r>
              <a:rPr b="0" lang="ru-RU" sz="2000" spc="-1" strike="noStrike">
                <a:solidFill>
                  <a:srgbClr val="000000"/>
                </a:solidFill>
                <a:latin typeface="Arial"/>
              </a:rPr>
              <a:t>Буферизированные каналы также создаются с помощью функции make(), только в качестве второго аргумента в функцию передается емкость канала. Если канал пуст, то получатель ждет, пока в канале появится хотя бы один элемент.</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При отправке данных горутина-отправитель ожидает, пока в канале не освободится место для еще одного элемента и отправляет элемент, только тогда, когда в канале освобождается для него место.</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В данном случае отправителем и получателем данных является функция main. В ней создается канал из трех элементов, и последовательно отправляются три значения типа int.</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Должно быть соответствие между количеством отправляемых и получаемых данных. Если в функции main будет одновременно отправлено значений больще, чем вмещает канал, то функция заблокируется:</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С помощью встроенных функций cap() и len() можно получить соответственно емкость и количество элементов в канале:</a:t>
            </a:r>
            <a:endParaRPr b="0" lang="ru-RU" sz="2000" spc="-1" strike="noStrike">
              <a:solidFill>
                <a:srgbClr val="000000"/>
              </a:solid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B00A7706-3ABE-4C7C-B7FB-749D7DF1B60B}" type="slidenum">
              <a:t>&lt;#&gt;</a:t>
            </a:fld>
          </a:p>
        </p:txBody>
      </p:sp>
      <p:sp>
        <p:nvSpPr>
          <p:cNvPr id="4" name="PlaceHolder 3"/>
          <p:cNvSpPr>
            <a:spLocks noGrp="1"/>
          </p:cNvSpPr>
          <p:nvPr>
            <p:ph type="dt" idx="1"/>
          </p:nvPr>
        </p:nvSpPr>
        <p:spPr/>
        <p:txBody>
          <a:bodyPr/>
          <a:p>
            <a:r>
              <a:rPr lang="ru-RU"/>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endParaRPr b="0" lang="ru-RU" sz="4400" spc="-1" strike="noStrike">
              <a:solidFill>
                <a:srgbClr val="000000"/>
              </a:solidFill>
              <a:latin typeface="Arial"/>
            </a:endParaRPr>
          </a:p>
        </p:txBody>
      </p:sp>
      <p:sp>
        <p:nvSpPr>
          <p:cNvPr id="29" name="PlaceHolder 2"/>
          <p:cNvSpPr>
            <a:spLocks noGrp="1"/>
          </p:cNvSpPr>
          <p:nvPr>
            <p:ph/>
          </p:nvPr>
        </p:nvSpPr>
        <p:spPr>
          <a:xfrm>
            <a:off x="1440000" y="1620000"/>
            <a:ext cx="846000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30" name="PlaceHolder 3"/>
          <p:cNvSpPr>
            <a:spLocks noGrp="1"/>
          </p:cNvSpPr>
          <p:nvPr>
            <p:ph/>
          </p:nvPr>
        </p:nvSpPr>
        <p:spPr>
          <a:xfrm>
            <a:off x="1440000" y="3312360"/>
            <a:ext cx="846000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E3B8CEA6-3D65-4517-B1F2-520F471EFE28}" type="slidenum">
              <a:t>&lt;#&gt;</a:t>
            </a:fld>
          </a:p>
        </p:txBody>
      </p:sp>
      <p:sp>
        <p:nvSpPr>
          <p:cNvPr id="7" name="PlaceHolder 6"/>
          <p:cNvSpPr>
            <a:spLocks noGrp="1"/>
          </p:cNvSpPr>
          <p:nvPr>
            <p:ph type="dt" idx="1"/>
          </p:nvPr>
        </p:nvSpPr>
        <p:spPr/>
        <p:txBody>
          <a:bodyPr/>
          <a:p>
            <a:r>
              <a:rPr lang="ru-RU"/>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endParaRPr b="0" lang="ru-RU" sz="4400" spc="-1" strike="noStrike">
              <a:solidFill>
                <a:srgbClr val="000000"/>
              </a:solidFill>
              <a:latin typeface="Arial"/>
            </a:endParaRPr>
          </a:p>
        </p:txBody>
      </p:sp>
      <p:sp>
        <p:nvSpPr>
          <p:cNvPr id="32" name="PlaceHolder 2"/>
          <p:cNvSpPr>
            <a:spLocks noGrp="1"/>
          </p:cNvSpPr>
          <p:nvPr>
            <p:ph/>
          </p:nvPr>
        </p:nvSpPr>
        <p:spPr>
          <a:xfrm>
            <a:off x="1440000" y="1620000"/>
            <a:ext cx="412812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33" name="PlaceHolder 3"/>
          <p:cNvSpPr>
            <a:spLocks noGrp="1"/>
          </p:cNvSpPr>
          <p:nvPr>
            <p:ph/>
          </p:nvPr>
        </p:nvSpPr>
        <p:spPr>
          <a:xfrm>
            <a:off x="5774760" y="1620000"/>
            <a:ext cx="412812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34" name="PlaceHolder 4"/>
          <p:cNvSpPr>
            <a:spLocks noGrp="1"/>
          </p:cNvSpPr>
          <p:nvPr>
            <p:ph/>
          </p:nvPr>
        </p:nvSpPr>
        <p:spPr>
          <a:xfrm>
            <a:off x="1440000" y="3312360"/>
            <a:ext cx="412812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35" name="PlaceHolder 5"/>
          <p:cNvSpPr>
            <a:spLocks noGrp="1"/>
          </p:cNvSpPr>
          <p:nvPr>
            <p:ph/>
          </p:nvPr>
        </p:nvSpPr>
        <p:spPr>
          <a:xfrm>
            <a:off x="5774760" y="3312360"/>
            <a:ext cx="412812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973BF203-88C1-4588-8F4D-940C68092EA4}" type="slidenum">
              <a:t>&lt;#&gt;</a:t>
            </a:fld>
          </a:p>
        </p:txBody>
      </p:sp>
      <p:sp>
        <p:nvSpPr>
          <p:cNvPr id="9" name="PlaceHolder 8"/>
          <p:cNvSpPr>
            <a:spLocks noGrp="1"/>
          </p:cNvSpPr>
          <p:nvPr>
            <p:ph type="dt" idx="1"/>
          </p:nvPr>
        </p:nvSpPr>
        <p:spPr/>
        <p:txBody>
          <a:bodyPr/>
          <a:p>
            <a:r>
              <a:rPr lang="ru-RU"/>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endParaRPr b="0" lang="ru-RU" sz="4400" spc="-1" strike="noStrike">
              <a:solidFill>
                <a:srgbClr val="000000"/>
              </a:solidFill>
              <a:latin typeface="Arial"/>
            </a:endParaRPr>
          </a:p>
        </p:txBody>
      </p:sp>
      <p:sp>
        <p:nvSpPr>
          <p:cNvPr id="37" name="PlaceHolder 2"/>
          <p:cNvSpPr>
            <a:spLocks noGrp="1"/>
          </p:cNvSpPr>
          <p:nvPr>
            <p:ph/>
          </p:nvPr>
        </p:nvSpPr>
        <p:spPr>
          <a:xfrm>
            <a:off x="1440000" y="1620000"/>
            <a:ext cx="272376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38" name="PlaceHolder 3"/>
          <p:cNvSpPr>
            <a:spLocks noGrp="1"/>
          </p:cNvSpPr>
          <p:nvPr>
            <p:ph/>
          </p:nvPr>
        </p:nvSpPr>
        <p:spPr>
          <a:xfrm>
            <a:off x="4300200" y="1620000"/>
            <a:ext cx="272376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39" name="PlaceHolder 4"/>
          <p:cNvSpPr>
            <a:spLocks noGrp="1"/>
          </p:cNvSpPr>
          <p:nvPr>
            <p:ph/>
          </p:nvPr>
        </p:nvSpPr>
        <p:spPr>
          <a:xfrm>
            <a:off x="7160760" y="1620000"/>
            <a:ext cx="272376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40" name="PlaceHolder 5"/>
          <p:cNvSpPr>
            <a:spLocks noGrp="1"/>
          </p:cNvSpPr>
          <p:nvPr>
            <p:ph/>
          </p:nvPr>
        </p:nvSpPr>
        <p:spPr>
          <a:xfrm>
            <a:off x="1440000" y="3312360"/>
            <a:ext cx="272376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41" name="PlaceHolder 6"/>
          <p:cNvSpPr>
            <a:spLocks noGrp="1"/>
          </p:cNvSpPr>
          <p:nvPr>
            <p:ph/>
          </p:nvPr>
        </p:nvSpPr>
        <p:spPr>
          <a:xfrm>
            <a:off x="4300200" y="3312360"/>
            <a:ext cx="272376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42" name="PlaceHolder 7"/>
          <p:cNvSpPr>
            <a:spLocks noGrp="1"/>
          </p:cNvSpPr>
          <p:nvPr>
            <p:ph/>
          </p:nvPr>
        </p:nvSpPr>
        <p:spPr>
          <a:xfrm>
            <a:off x="7160760" y="3312360"/>
            <a:ext cx="272376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706DCB20-F389-4ECB-9B70-4840688170E3}" type="slidenum">
              <a:t>&lt;#&gt;</a:t>
            </a:fld>
          </a:p>
        </p:txBody>
      </p:sp>
      <p:sp>
        <p:nvSpPr>
          <p:cNvPr id="11" name="PlaceHolder 10"/>
          <p:cNvSpPr>
            <a:spLocks noGrp="1"/>
          </p:cNvSpPr>
          <p:nvPr>
            <p:ph type="dt" idx="1"/>
          </p:nvPr>
        </p:nvSpPr>
        <p:spPr/>
        <p:txBody>
          <a:bodyPr/>
          <a:p>
            <a:r>
              <a:rPr lang="ru-RU"/>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03CE12FC-9426-4AA0-A713-41E99D326F5D}" type="slidenum">
              <a:t>&lt;#&gt;</a:t>
            </a:fld>
          </a:p>
        </p:txBody>
      </p:sp>
      <p:sp>
        <p:nvSpPr>
          <p:cNvPr id="4" name="PlaceHolder 3"/>
          <p:cNvSpPr>
            <a:spLocks noGrp="1"/>
          </p:cNvSpPr>
          <p:nvPr>
            <p:ph type="dt" idx="4"/>
          </p:nvPr>
        </p:nvSpPr>
        <p:spPr/>
        <p:txBody>
          <a:bodyPr/>
          <a:p>
            <a:r>
              <a:rPr lang="ru-RU"/>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endParaRPr b="0" lang="ru-RU" sz="4400" spc="-1" strike="noStrike">
              <a:solidFill>
                <a:srgbClr val="000000"/>
              </a:solidFill>
              <a:latin typeface="Arial"/>
            </a:endParaRPr>
          </a:p>
        </p:txBody>
      </p:sp>
      <p:sp>
        <p:nvSpPr>
          <p:cNvPr id="51" name="PlaceHolder 2"/>
          <p:cNvSpPr>
            <a:spLocks noGrp="1"/>
          </p:cNvSpPr>
          <p:nvPr>
            <p:ph type="subTitle"/>
          </p:nvPr>
        </p:nvSpPr>
        <p:spPr>
          <a:xfrm>
            <a:off x="1440000" y="1620000"/>
            <a:ext cx="8460000" cy="3240000"/>
          </a:xfrm>
          <a:prstGeom prst="rect">
            <a:avLst/>
          </a:prstGeom>
          <a:noFill/>
          <a:ln w="0">
            <a:noFill/>
          </a:ln>
        </p:spPr>
        <p:txBody>
          <a:bodyPr lIns="0" rIns="0" tIns="0" bIns="0" anchor="ctr">
            <a:noAutofit/>
          </a:bodyPr>
          <a:p>
            <a:pPr indent="0" algn="ctr">
              <a:buNone/>
            </a:pPr>
            <a:endParaRPr b="0" lang="ru-RU" sz="3200" spc="-1" strike="noStrike">
              <a:solidFill>
                <a:srgbClr val="000000"/>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DAF34403-1938-4A7A-87C5-858E2AC39505}" type="slidenum">
              <a:t>&lt;#&gt;</a:t>
            </a:fld>
          </a:p>
        </p:txBody>
      </p:sp>
      <p:sp>
        <p:nvSpPr>
          <p:cNvPr id="6" name="PlaceHolder 5"/>
          <p:cNvSpPr>
            <a:spLocks noGrp="1"/>
          </p:cNvSpPr>
          <p:nvPr>
            <p:ph type="dt" idx="4"/>
          </p:nvPr>
        </p:nvSpPr>
        <p:spPr/>
        <p:txBody>
          <a:bodyPr/>
          <a:p>
            <a:r>
              <a:rPr lang="ru-RU"/>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endParaRPr b="0" lang="ru-RU" sz="4400" spc="-1" strike="noStrike">
              <a:solidFill>
                <a:srgbClr val="000000"/>
              </a:solidFill>
              <a:latin typeface="Arial"/>
            </a:endParaRPr>
          </a:p>
        </p:txBody>
      </p:sp>
      <p:sp>
        <p:nvSpPr>
          <p:cNvPr id="53" name="PlaceHolder 2"/>
          <p:cNvSpPr>
            <a:spLocks noGrp="1"/>
          </p:cNvSpPr>
          <p:nvPr>
            <p:ph/>
          </p:nvPr>
        </p:nvSpPr>
        <p:spPr>
          <a:xfrm>
            <a:off x="1440000" y="1620000"/>
            <a:ext cx="8460000" cy="324000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7B187CB8-3B99-466F-ADCB-007F63DB0C92}" type="slidenum">
              <a:t>&lt;#&gt;</a:t>
            </a:fld>
          </a:p>
        </p:txBody>
      </p:sp>
      <p:sp>
        <p:nvSpPr>
          <p:cNvPr id="6" name="PlaceHolder 5"/>
          <p:cNvSpPr>
            <a:spLocks noGrp="1"/>
          </p:cNvSpPr>
          <p:nvPr>
            <p:ph type="dt" idx="4"/>
          </p:nvPr>
        </p:nvSpPr>
        <p:spPr/>
        <p:txBody>
          <a:bodyPr/>
          <a:p>
            <a:r>
              <a:rPr lang="ru-RU"/>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endParaRPr b="0" lang="ru-RU" sz="4400" spc="-1" strike="noStrike">
              <a:solidFill>
                <a:srgbClr val="000000"/>
              </a:solidFill>
              <a:latin typeface="Arial"/>
            </a:endParaRPr>
          </a:p>
        </p:txBody>
      </p:sp>
      <p:sp>
        <p:nvSpPr>
          <p:cNvPr id="55" name="PlaceHolder 2"/>
          <p:cNvSpPr>
            <a:spLocks noGrp="1"/>
          </p:cNvSpPr>
          <p:nvPr>
            <p:ph/>
          </p:nvPr>
        </p:nvSpPr>
        <p:spPr>
          <a:xfrm>
            <a:off x="1440000" y="1620000"/>
            <a:ext cx="4128120" cy="324000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56" name="PlaceHolder 3"/>
          <p:cNvSpPr>
            <a:spLocks noGrp="1"/>
          </p:cNvSpPr>
          <p:nvPr>
            <p:ph/>
          </p:nvPr>
        </p:nvSpPr>
        <p:spPr>
          <a:xfrm>
            <a:off x="5774760" y="1620000"/>
            <a:ext cx="4128120" cy="324000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BFB83204-7CAC-48F4-A058-27D7895EF77B}" type="slidenum">
              <a:t>&lt;#&gt;</a:t>
            </a:fld>
          </a:p>
        </p:txBody>
      </p:sp>
      <p:sp>
        <p:nvSpPr>
          <p:cNvPr id="7" name="PlaceHolder 6"/>
          <p:cNvSpPr>
            <a:spLocks noGrp="1"/>
          </p:cNvSpPr>
          <p:nvPr>
            <p:ph type="dt" idx="4"/>
          </p:nvPr>
        </p:nvSpPr>
        <p:spPr/>
        <p:txBody>
          <a:bodyPr/>
          <a:p>
            <a:r>
              <a:rPr lang="ru-RU"/>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endParaRPr b="0" lang="ru-RU" sz="4400" spc="-1" strike="noStrike">
              <a:solidFill>
                <a:srgbClr val="000000"/>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1002B092-9CD4-4A9E-9F6C-D0EFB97DF844}" type="slidenum">
              <a:t>&lt;#&gt;</a:t>
            </a:fld>
          </a:p>
        </p:txBody>
      </p:sp>
      <p:sp>
        <p:nvSpPr>
          <p:cNvPr id="5" name="PlaceHolder 4"/>
          <p:cNvSpPr>
            <a:spLocks noGrp="1"/>
          </p:cNvSpPr>
          <p:nvPr>
            <p:ph type="dt" idx="4"/>
          </p:nvPr>
        </p:nvSpPr>
        <p:spPr/>
        <p:txBody>
          <a:bodyPr/>
          <a:p>
            <a:r>
              <a:rPr lang="ru-RU"/>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1440000" y="406080"/>
            <a:ext cx="8460000" cy="4388400"/>
          </a:xfrm>
          <a:prstGeom prst="rect">
            <a:avLst/>
          </a:prstGeom>
          <a:noFill/>
          <a:ln w="0">
            <a:noFill/>
          </a:ln>
        </p:spPr>
        <p:txBody>
          <a:bodyPr lIns="0" rIns="0" tIns="0" bIns="0" anchor="ctr">
            <a:noAutofit/>
          </a:bodyPr>
          <a:p>
            <a:pPr algn="ctr"/>
            <a:endParaRPr b="0" lang="ru-RU" sz="3200" spc="-1" strike="noStrike">
              <a:solidFill>
                <a:srgbClr val="000000"/>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2E86D561-591E-47BD-B827-1FB97CB7C9DA}" type="slidenum">
              <a:t>&lt;#&gt;</a:t>
            </a:fld>
          </a:p>
        </p:txBody>
      </p:sp>
      <p:sp>
        <p:nvSpPr>
          <p:cNvPr id="5" name="PlaceHolder 4"/>
          <p:cNvSpPr>
            <a:spLocks noGrp="1"/>
          </p:cNvSpPr>
          <p:nvPr>
            <p:ph type="dt" idx="4"/>
          </p:nvPr>
        </p:nvSpPr>
        <p:spPr/>
        <p:txBody>
          <a:bodyPr/>
          <a:p>
            <a:r>
              <a:rPr lang="ru-RU"/>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endParaRPr b="0" lang="ru-RU" sz="4400" spc="-1" strike="noStrike">
              <a:solidFill>
                <a:srgbClr val="000000"/>
              </a:solidFill>
              <a:latin typeface="Arial"/>
            </a:endParaRPr>
          </a:p>
        </p:txBody>
      </p:sp>
      <p:sp>
        <p:nvSpPr>
          <p:cNvPr id="60" name="PlaceHolder 2"/>
          <p:cNvSpPr>
            <a:spLocks noGrp="1"/>
          </p:cNvSpPr>
          <p:nvPr>
            <p:ph/>
          </p:nvPr>
        </p:nvSpPr>
        <p:spPr>
          <a:xfrm>
            <a:off x="1440000" y="1620000"/>
            <a:ext cx="412812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61" name="PlaceHolder 3"/>
          <p:cNvSpPr>
            <a:spLocks noGrp="1"/>
          </p:cNvSpPr>
          <p:nvPr>
            <p:ph/>
          </p:nvPr>
        </p:nvSpPr>
        <p:spPr>
          <a:xfrm>
            <a:off x="5774760" y="1620000"/>
            <a:ext cx="4128120" cy="324000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62" name="PlaceHolder 4"/>
          <p:cNvSpPr>
            <a:spLocks noGrp="1"/>
          </p:cNvSpPr>
          <p:nvPr>
            <p:ph/>
          </p:nvPr>
        </p:nvSpPr>
        <p:spPr>
          <a:xfrm>
            <a:off x="1440000" y="3312360"/>
            <a:ext cx="412812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69F9D016-DE4F-44C0-8ED1-848CC09168AC}" type="slidenum">
              <a:t>&lt;#&gt;</a:t>
            </a:fld>
          </a:p>
        </p:txBody>
      </p:sp>
      <p:sp>
        <p:nvSpPr>
          <p:cNvPr id="8" name="PlaceHolder 7"/>
          <p:cNvSpPr>
            <a:spLocks noGrp="1"/>
          </p:cNvSpPr>
          <p:nvPr>
            <p:ph type="dt" idx="4"/>
          </p:nvPr>
        </p:nvSpPr>
        <p:spPr/>
        <p:txBody>
          <a:bodyPr/>
          <a:p>
            <a:r>
              <a:rPr lang="ru-RU"/>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endParaRPr b="0" lang="ru-RU" sz="4400" spc="-1" strike="noStrike">
              <a:solidFill>
                <a:srgbClr val="000000"/>
              </a:solidFill>
              <a:latin typeface="Arial"/>
            </a:endParaRPr>
          </a:p>
        </p:txBody>
      </p:sp>
      <p:sp>
        <p:nvSpPr>
          <p:cNvPr id="8" name="PlaceHolder 2"/>
          <p:cNvSpPr>
            <a:spLocks noGrp="1"/>
          </p:cNvSpPr>
          <p:nvPr>
            <p:ph type="subTitle"/>
          </p:nvPr>
        </p:nvSpPr>
        <p:spPr>
          <a:xfrm>
            <a:off x="1440000" y="1620000"/>
            <a:ext cx="8460000" cy="3240000"/>
          </a:xfrm>
          <a:prstGeom prst="rect">
            <a:avLst/>
          </a:prstGeom>
          <a:noFill/>
          <a:ln w="0">
            <a:noFill/>
          </a:ln>
        </p:spPr>
        <p:txBody>
          <a:bodyPr lIns="0" rIns="0" tIns="0" bIns="0" anchor="ctr">
            <a:noAutofit/>
          </a:bodyPr>
          <a:p>
            <a:pPr indent="0" algn="ctr">
              <a:buNone/>
            </a:pPr>
            <a:endParaRPr b="0" lang="ru-RU"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76D9659C-BED6-4427-9F68-1052E4ABEF35}" type="slidenum">
              <a:t>&lt;#&gt;</a:t>
            </a:fld>
          </a:p>
        </p:txBody>
      </p:sp>
      <p:sp>
        <p:nvSpPr>
          <p:cNvPr id="6" name="PlaceHolder 5"/>
          <p:cNvSpPr>
            <a:spLocks noGrp="1"/>
          </p:cNvSpPr>
          <p:nvPr>
            <p:ph type="dt" idx="1"/>
          </p:nvPr>
        </p:nvSpPr>
        <p:spPr/>
        <p:txBody>
          <a:bodyPr/>
          <a:p>
            <a:r>
              <a:rPr lang="ru-RU"/>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endParaRPr b="0" lang="ru-RU" sz="4400" spc="-1" strike="noStrike">
              <a:solidFill>
                <a:srgbClr val="000000"/>
              </a:solidFill>
              <a:latin typeface="Arial"/>
            </a:endParaRPr>
          </a:p>
        </p:txBody>
      </p:sp>
      <p:sp>
        <p:nvSpPr>
          <p:cNvPr id="64" name="PlaceHolder 2"/>
          <p:cNvSpPr>
            <a:spLocks noGrp="1"/>
          </p:cNvSpPr>
          <p:nvPr>
            <p:ph/>
          </p:nvPr>
        </p:nvSpPr>
        <p:spPr>
          <a:xfrm>
            <a:off x="1440000" y="1620000"/>
            <a:ext cx="4128120" cy="324000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65" name="PlaceHolder 3"/>
          <p:cNvSpPr>
            <a:spLocks noGrp="1"/>
          </p:cNvSpPr>
          <p:nvPr>
            <p:ph/>
          </p:nvPr>
        </p:nvSpPr>
        <p:spPr>
          <a:xfrm>
            <a:off x="5774760" y="1620000"/>
            <a:ext cx="412812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66" name="PlaceHolder 4"/>
          <p:cNvSpPr>
            <a:spLocks noGrp="1"/>
          </p:cNvSpPr>
          <p:nvPr>
            <p:ph/>
          </p:nvPr>
        </p:nvSpPr>
        <p:spPr>
          <a:xfrm>
            <a:off x="5774760" y="3312360"/>
            <a:ext cx="412812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D335A55D-E538-421D-8CDD-0635D94F904A}" type="slidenum">
              <a:t>&lt;#&gt;</a:t>
            </a:fld>
          </a:p>
        </p:txBody>
      </p:sp>
      <p:sp>
        <p:nvSpPr>
          <p:cNvPr id="8" name="PlaceHolder 7"/>
          <p:cNvSpPr>
            <a:spLocks noGrp="1"/>
          </p:cNvSpPr>
          <p:nvPr>
            <p:ph type="dt" idx="4"/>
          </p:nvPr>
        </p:nvSpPr>
        <p:spPr/>
        <p:txBody>
          <a:bodyPr/>
          <a:p>
            <a:r>
              <a:rPr lang="ru-RU"/>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endParaRPr b="0" lang="ru-RU" sz="4400" spc="-1" strike="noStrike">
              <a:solidFill>
                <a:srgbClr val="000000"/>
              </a:solidFill>
              <a:latin typeface="Arial"/>
            </a:endParaRPr>
          </a:p>
        </p:txBody>
      </p:sp>
      <p:sp>
        <p:nvSpPr>
          <p:cNvPr id="68" name="PlaceHolder 2"/>
          <p:cNvSpPr>
            <a:spLocks noGrp="1"/>
          </p:cNvSpPr>
          <p:nvPr>
            <p:ph/>
          </p:nvPr>
        </p:nvSpPr>
        <p:spPr>
          <a:xfrm>
            <a:off x="1440000" y="1620000"/>
            <a:ext cx="412812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69" name="PlaceHolder 3"/>
          <p:cNvSpPr>
            <a:spLocks noGrp="1"/>
          </p:cNvSpPr>
          <p:nvPr>
            <p:ph/>
          </p:nvPr>
        </p:nvSpPr>
        <p:spPr>
          <a:xfrm>
            <a:off x="5774760" y="1620000"/>
            <a:ext cx="412812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70" name="PlaceHolder 4"/>
          <p:cNvSpPr>
            <a:spLocks noGrp="1"/>
          </p:cNvSpPr>
          <p:nvPr>
            <p:ph/>
          </p:nvPr>
        </p:nvSpPr>
        <p:spPr>
          <a:xfrm>
            <a:off x="1440000" y="3312360"/>
            <a:ext cx="846000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3877B97C-147C-42FB-A0EE-C517B0A1BCCE}" type="slidenum">
              <a:t>&lt;#&gt;</a:t>
            </a:fld>
          </a:p>
        </p:txBody>
      </p:sp>
      <p:sp>
        <p:nvSpPr>
          <p:cNvPr id="8" name="PlaceHolder 7"/>
          <p:cNvSpPr>
            <a:spLocks noGrp="1"/>
          </p:cNvSpPr>
          <p:nvPr>
            <p:ph type="dt" idx="4"/>
          </p:nvPr>
        </p:nvSpPr>
        <p:spPr/>
        <p:txBody>
          <a:bodyPr/>
          <a:p>
            <a:r>
              <a:rPr lang="ru-RU"/>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endParaRPr b="0" lang="ru-RU" sz="4400" spc="-1" strike="noStrike">
              <a:solidFill>
                <a:srgbClr val="000000"/>
              </a:solidFill>
              <a:latin typeface="Arial"/>
            </a:endParaRPr>
          </a:p>
        </p:txBody>
      </p:sp>
      <p:sp>
        <p:nvSpPr>
          <p:cNvPr id="72" name="PlaceHolder 2"/>
          <p:cNvSpPr>
            <a:spLocks noGrp="1"/>
          </p:cNvSpPr>
          <p:nvPr>
            <p:ph/>
          </p:nvPr>
        </p:nvSpPr>
        <p:spPr>
          <a:xfrm>
            <a:off x="1440000" y="1620000"/>
            <a:ext cx="846000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73" name="PlaceHolder 3"/>
          <p:cNvSpPr>
            <a:spLocks noGrp="1"/>
          </p:cNvSpPr>
          <p:nvPr>
            <p:ph/>
          </p:nvPr>
        </p:nvSpPr>
        <p:spPr>
          <a:xfrm>
            <a:off x="1440000" y="3312360"/>
            <a:ext cx="846000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BE17117F-B17A-4574-955E-949E64384549}" type="slidenum">
              <a:t>&lt;#&gt;</a:t>
            </a:fld>
          </a:p>
        </p:txBody>
      </p:sp>
      <p:sp>
        <p:nvSpPr>
          <p:cNvPr id="7" name="PlaceHolder 6"/>
          <p:cNvSpPr>
            <a:spLocks noGrp="1"/>
          </p:cNvSpPr>
          <p:nvPr>
            <p:ph type="dt" idx="4"/>
          </p:nvPr>
        </p:nvSpPr>
        <p:spPr/>
        <p:txBody>
          <a:bodyPr/>
          <a:p>
            <a:r>
              <a:rPr lang="ru-RU"/>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endParaRPr b="0" lang="ru-RU" sz="4400" spc="-1" strike="noStrike">
              <a:solidFill>
                <a:srgbClr val="000000"/>
              </a:solidFill>
              <a:latin typeface="Arial"/>
            </a:endParaRPr>
          </a:p>
        </p:txBody>
      </p:sp>
      <p:sp>
        <p:nvSpPr>
          <p:cNvPr id="75" name="PlaceHolder 2"/>
          <p:cNvSpPr>
            <a:spLocks noGrp="1"/>
          </p:cNvSpPr>
          <p:nvPr>
            <p:ph/>
          </p:nvPr>
        </p:nvSpPr>
        <p:spPr>
          <a:xfrm>
            <a:off x="1440000" y="1620000"/>
            <a:ext cx="412812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76" name="PlaceHolder 3"/>
          <p:cNvSpPr>
            <a:spLocks noGrp="1"/>
          </p:cNvSpPr>
          <p:nvPr>
            <p:ph/>
          </p:nvPr>
        </p:nvSpPr>
        <p:spPr>
          <a:xfrm>
            <a:off x="5774760" y="1620000"/>
            <a:ext cx="412812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77" name="PlaceHolder 4"/>
          <p:cNvSpPr>
            <a:spLocks noGrp="1"/>
          </p:cNvSpPr>
          <p:nvPr>
            <p:ph/>
          </p:nvPr>
        </p:nvSpPr>
        <p:spPr>
          <a:xfrm>
            <a:off x="1440000" y="3312360"/>
            <a:ext cx="412812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78" name="PlaceHolder 5"/>
          <p:cNvSpPr>
            <a:spLocks noGrp="1"/>
          </p:cNvSpPr>
          <p:nvPr>
            <p:ph/>
          </p:nvPr>
        </p:nvSpPr>
        <p:spPr>
          <a:xfrm>
            <a:off x="5774760" y="3312360"/>
            <a:ext cx="412812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C8BCA6CB-0CA9-4428-A5D3-EAF98D185BB1}" type="slidenum">
              <a:t>&lt;#&gt;</a:t>
            </a:fld>
          </a:p>
        </p:txBody>
      </p:sp>
      <p:sp>
        <p:nvSpPr>
          <p:cNvPr id="9" name="PlaceHolder 8"/>
          <p:cNvSpPr>
            <a:spLocks noGrp="1"/>
          </p:cNvSpPr>
          <p:nvPr>
            <p:ph type="dt" idx="4"/>
          </p:nvPr>
        </p:nvSpPr>
        <p:spPr/>
        <p:txBody>
          <a:bodyPr/>
          <a:p>
            <a:r>
              <a:rPr lang="ru-RU"/>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endParaRPr b="0" lang="ru-RU" sz="4400" spc="-1" strike="noStrike">
              <a:solidFill>
                <a:srgbClr val="000000"/>
              </a:solidFill>
              <a:latin typeface="Arial"/>
            </a:endParaRPr>
          </a:p>
        </p:txBody>
      </p:sp>
      <p:sp>
        <p:nvSpPr>
          <p:cNvPr id="80" name="PlaceHolder 2"/>
          <p:cNvSpPr>
            <a:spLocks noGrp="1"/>
          </p:cNvSpPr>
          <p:nvPr>
            <p:ph/>
          </p:nvPr>
        </p:nvSpPr>
        <p:spPr>
          <a:xfrm>
            <a:off x="1440000" y="1620000"/>
            <a:ext cx="272376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81" name="PlaceHolder 3"/>
          <p:cNvSpPr>
            <a:spLocks noGrp="1"/>
          </p:cNvSpPr>
          <p:nvPr>
            <p:ph/>
          </p:nvPr>
        </p:nvSpPr>
        <p:spPr>
          <a:xfrm>
            <a:off x="4300200" y="1620000"/>
            <a:ext cx="272376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82" name="PlaceHolder 4"/>
          <p:cNvSpPr>
            <a:spLocks noGrp="1"/>
          </p:cNvSpPr>
          <p:nvPr>
            <p:ph/>
          </p:nvPr>
        </p:nvSpPr>
        <p:spPr>
          <a:xfrm>
            <a:off x="7160760" y="1620000"/>
            <a:ext cx="272376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83" name="PlaceHolder 5"/>
          <p:cNvSpPr>
            <a:spLocks noGrp="1"/>
          </p:cNvSpPr>
          <p:nvPr>
            <p:ph/>
          </p:nvPr>
        </p:nvSpPr>
        <p:spPr>
          <a:xfrm>
            <a:off x="1440000" y="3312360"/>
            <a:ext cx="272376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84" name="PlaceHolder 6"/>
          <p:cNvSpPr>
            <a:spLocks noGrp="1"/>
          </p:cNvSpPr>
          <p:nvPr>
            <p:ph/>
          </p:nvPr>
        </p:nvSpPr>
        <p:spPr>
          <a:xfrm>
            <a:off x="4300200" y="3312360"/>
            <a:ext cx="272376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85" name="PlaceHolder 7"/>
          <p:cNvSpPr>
            <a:spLocks noGrp="1"/>
          </p:cNvSpPr>
          <p:nvPr>
            <p:ph/>
          </p:nvPr>
        </p:nvSpPr>
        <p:spPr>
          <a:xfrm>
            <a:off x="7160760" y="3312360"/>
            <a:ext cx="272376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67A30ED1-64EB-40CB-B57B-D74AC338A8E3}" type="slidenum">
              <a:t>&lt;#&gt;</a:t>
            </a:fld>
          </a:p>
        </p:txBody>
      </p:sp>
      <p:sp>
        <p:nvSpPr>
          <p:cNvPr id="11" name="PlaceHolder 10"/>
          <p:cNvSpPr>
            <a:spLocks noGrp="1"/>
          </p:cNvSpPr>
          <p:nvPr>
            <p:ph type="dt" idx="4"/>
          </p:nvPr>
        </p:nvSpPr>
        <p:spPr/>
        <p:txBody>
          <a:bodyPr/>
          <a:p>
            <a:r>
              <a:rPr lang="ru-RU"/>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endParaRPr b="0" lang="ru-RU" sz="4400" spc="-1" strike="noStrike">
              <a:solidFill>
                <a:srgbClr val="000000"/>
              </a:solidFill>
              <a:latin typeface="Arial"/>
            </a:endParaRPr>
          </a:p>
        </p:txBody>
      </p:sp>
      <p:sp>
        <p:nvSpPr>
          <p:cNvPr id="10" name="PlaceHolder 2"/>
          <p:cNvSpPr>
            <a:spLocks noGrp="1"/>
          </p:cNvSpPr>
          <p:nvPr>
            <p:ph/>
          </p:nvPr>
        </p:nvSpPr>
        <p:spPr>
          <a:xfrm>
            <a:off x="1440000" y="1620000"/>
            <a:ext cx="8460000" cy="324000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2623520E-841F-4344-B425-C59BEA0CABCF}" type="slidenum">
              <a:t>&lt;#&gt;</a:t>
            </a:fld>
          </a:p>
        </p:txBody>
      </p:sp>
      <p:sp>
        <p:nvSpPr>
          <p:cNvPr id="6" name="PlaceHolder 5"/>
          <p:cNvSpPr>
            <a:spLocks noGrp="1"/>
          </p:cNvSpPr>
          <p:nvPr>
            <p:ph type="dt" idx="1"/>
          </p:nvPr>
        </p:nvSpPr>
        <p:spPr/>
        <p:txBody>
          <a:bodyPr/>
          <a:p>
            <a:r>
              <a:rPr lang="ru-RU"/>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endParaRPr b="0" lang="ru-RU" sz="4400" spc="-1" strike="noStrike">
              <a:solidFill>
                <a:srgbClr val="000000"/>
              </a:solidFill>
              <a:latin typeface="Arial"/>
            </a:endParaRPr>
          </a:p>
        </p:txBody>
      </p:sp>
      <p:sp>
        <p:nvSpPr>
          <p:cNvPr id="12" name="PlaceHolder 2"/>
          <p:cNvSpPr>
            <a:spLocks noGrp="1"/>
          </p:cNvSpPr>
          <p:nvPr>
            <p:ph/>
          </p:nvPr>
        </p:nvSpPr>
        <p:spPr>
          <a:xfrm>
            <a:off x="1440000" y="1620000"/>
            <a:ext cx="4128120" cy="324000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13" name="PlaceHolder 3"/>
          <p:cNvSpPr>
            <a:spLocks noGrp="1"/>
          </p:cNvSpPr>
          <p:nvPr>
            <p:ph/>
          </p:nvPr>
        </p:nvSpPr>
        <p:spPr>
          <a:xfrm>
            <a:off x="5774760" y="1620000"/>
            <a:ext cx="4128120" cy="324000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58B8E110-2C48-4145-8793-05848832840D}" type="slidenum">
              <a:t>&lt;#&gt;</a:t>
            </a:fld>
          </a:p>
        </p:txBody>
      </p:sp>
      <p:sp>
        <p:nvSpPr>
          <p:cNvPr id="7" name="PlaceHolder 6"/>
          <p:cNvSpPr>
            <a:spLocks noGrp="1"/>
          </p:cNvSpPr>
          <p:nvPr>
            <p:ph type="dt" idx="1"/>
          </p:nvPr>
        </p:nvSpPr>
        <p:spPr/>
        <p:txBody>
          <a:bodyPr/>
          <a:p>
            <a:r>
              <a:rPr lang="ru-RU"/>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endParaRPr b="0" lang="ru-RU" sz="44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66558175-A7EA-4134-9515-4C5DBA6BB887}" type="slidenum">
              <a:t>&lt;#&gt;</a:t>
            </a:fld>
          </a:p>
        </p:txBody>
      </p:sp>
      <p:sp>
        <p:nvSpPr>
          <p:cNvPr id="5" name="PlaceHolder 4"/>
          <p:cNvSpPr>
            <a:spLocks noGrp="1"/>
          </p:cNvSpPr>
          <p:nvPr>
            <p:ph type="dt" idx="1"/>
          </p:nvPr>
        </p:nvSpPr>
        <p:spPr/>
        <p:txBody>
          <a:bodyPr/>
          <a:p>
            <a:r>
              <a:rPr lang="ru-RU"/>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1440000" y="406080"/>
            <a:ext cx="8460000" cy="4388400"/>
          </a:xfrm>
          <a:prstGeom prst="rect">
            <a:avLst/>
          </a:prstGeom>
          <a:noFill/>
          <a:ln w="0">
            <a:noFill/>
          </a:ln>
        </p:spPr>
        <p:txBody>
          <a:bodyPr lIns="0" rIns="0" tIns="0" bIns="0" anchor="ctr">
            <a:noAutofit/>
          </a:bodyPr>
          <a:p>
            <a:pPr algn="ctr"/>
            <a:endParaRPr b="0" lang="ru-RU"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D32DD09B-C715-4F59-9715-70AF495E03DF}" type="slidenum">
              <a:t>&lt;#&gt;</a:t>
            </a:fld>
          </a:p>
        </p:txBody>
      </p:sp>
      <p:sp>
        <p:nvSpPr>
          <p:cNvPr id="5" name="PlaceHolder 4"/>
          <p:cNvSpPr>
            <a:spLocks noGrp="1"/>
          </p:cNvSpPr>
          <p:nvPr>
            <p:ph type="dt" idx="1"/>
          </p:nvPr>
        </p:nvSpPr>
        <p:spPr/>
        <p:txBody>
          <a:bodyPr/>
          <a:p>
            <a:r>
              <a:rPr lang="ru-RU"/>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endParaRPr b="0" lang="ru-RU" sz="4400" spc="-1" strike="noStrike">
              <a:solidFill>
                <a:srgbClr val="000000"/>
              </a:solidFill>
              <a:latin typeface="Arial"/>
            </a:endParaRPr>
          </a:p>
        </p:txBody>
      </p:sp>
      <p:sp>
        <p:nvSpPr>
          <p:cNvPr id="17" name="PlaceHolder 2"/>
          <p:cNvSpPr>
            <a:spLocks noGrp="1"/>
          </p:cNvSpPr>
          <p:nvPr>
            <p:ph/>
          </p:nvPr>
        </p:nvSpPr>
        <p:spPr>
          <a:xfrm>
            <a:off x="1440000" y="1620000"/>
            <a:ext cx="412812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18" name="PlaceHolder 3"/>
          <p:cNvSpPr>
            <a:spLocks noGrp="1"/>
          </p:cNvSpPr>
          <p:nvPr>
            <p:ph/>
          </p:nvPr>
        </p:nvSpPr>
        <p:spPr>
          <a:xfrm>
            <a:off x="5774760" y="1620000"/>
            <a:ext cx="4128120" cy="324000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19" name="PlaceHolder 4"/>
          <p:cNvSpPr>
            <a:spLocks noGrp="1"/>
          </p:cNvSpPr>
          <p:nvPr>
            <p:ph/>
          </p:nvPr>
        </p:nvSpPr>
        <p:spPr>
          <a:xfrm>
            <a:off x="1440000" y="3312360"/>
            <a:ext cx="412812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6F74E57D-E053-49B2-A7FD-C37F295F7B96}" type="slidenum">
              <a:t>&lt;#&gt;</a:t>
            </a:fld>
          </a:p>
        </p:txBody>
      </p:sp>
      <p:sp>
        <p:nvSpPr>
          <p:cNvPr id="8" name="PlaceHolder 7"/>
          <p:cNvSpPr>
            <a:spLocks noGrp="1"/>
          </p:cNvSpPr>
          <p:nvPr>
            <p:ph type="dt" idx="1"/>
          </p:nvPr>
        </p:nvSpPr>
        <p:spPr/>
        <p:txBody>
          <a:bodyPr/>
          <a:p>
            <a:r>
              <a:rPr lang="ru-RU"/>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endParaRPr b="0" lang="ru-RU" sz="4400" spc="-1" strike="noStrike">
              <a:solidFill>
                <a:srgbClr val="000000"/>
              </a:solidFill>
              <a:latin typeface="Arial"/>
            </a:endParaRPr>
          </a:p>
        </p:txBody>
      </p:sp>
      <p:sp>
        <p:nvSpPr>
          <p:cNvPr id="21" name="PlaceHolder 2"/>
          <p:cNvSpPr>
            <a:spLocks noGrp="1"/>
          </p:cNvSpPr>
          <p:nvPr>
            <p:ph/>
          </p:nvPr>
        </p:nvSpPr>
        <p:spPr>
          <a:xfrm>
            <a:off x="1440000" y="1620000"/>
            <a:ext cx="4128120" cy="324000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22" name="PlaceHolder 3"/>
          <p:cNvSpPr>
            <a:spLocks noGrp="1"/>
          </p:cNvSpPr>
          <p:nvPr>
            <p:ph/>
          </p:nvPr>
        </p:nvSpPr>
        <p:spPr>
          <a:xfrm>
            <a:off x="5774760" y="1620000"/>
            <a:ext cx="412812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23" name="PlaceHolder 4"/>
          <p:cNvSpPr>
            <a:spLocks noGrp="1"/>
          </p:cNvSpPr>
          <p:nvPr>
            <p:ph/>
          </p:nvPr>
        </p:nvSpPr>
        <p:spPr>
          <a:xfrm>
            <a:off x="5774760" y="3312360"/>
            <a:ext cx="412812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BF0EED0B-1E7E-40DE-B649-A5C5F62B08E5}" type="slidenum">
              <a:t>&lt;#&gt;</a:t>
            </a:fld>
          </a:p>
        </p:txBody>
      </p:sp>
      <p:sp>
        <p:nvSpPr>
          <p:cNvPr id="8" name="PlaceHolder 7"/>
          <p:cNvSpPr>
            <a:spLocks noGrp="1"/>
          </p:cNvSpPr>
          <p:nvPr>
            <p:ph type="dt" idx="1"/>
          </p:nvPr>
        </p:nvSpPr>
        <p:spPr/>
        <p:txBody>
          <a:bodyPr/>
          <a:p>
            <a:r>
              <a:rPr lang="ru-RU"/>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endParaRPr b="0" lang="ru-RU" sz="4400" spc="-1" strike="noStrike">
              <a:solidFill>
                <a:srgbClr val="000000"/>
              </a:solidFill>
              <a:latin typeface="Arial"/>
            </a:endParaRPr>
          </a:p>
        </p:txBody>
      </p:sp>
      <p:sp>
        <p:nvSpPr>
          <p:cNvPr id="25" name="PlaceHolder 2"/>
          <p:cNvSpPr>
            <a:spLocks noGrp="1"/>
          </p:cNvSpPr>
          <p:nvPr>
            <p:ph/>
          </p:nvPr>
        </p:nvSpPr>
        <p:spPr>
          <a:xfrm>
            <a:off x="1440000" y="1620000"/>
            <a:ext cx="412812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26" name="PlaceHolder 3"/>
          <p:cNvSpPr>
            <a:spLocks noGrp="1"/>
          </p:cNvSpPr>
          <p:nvPr>
            <p:ph/>
          </p:nvPr>
        </p:nvSpPr>
        <p:spPr>
          <a:xfrm>
            <a:off x="5774760" y="1620000"/>
            <a:ext cx="412812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27" name="PlaceHolder 4"/>
          <p:cNvSpPr>
            <a:spLocks noGrp="1"/>
          </p:cNvSpPr>
          <p:nvPr>
            <p:ph/>
          </p:nvPr>
        </p:nvSpPr>
        <p:spPr>
          <a:xfrm>
            <a:off x="1440000" y="3312360"/>
            <a:ext cx="846000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2D845A9B-C40B-4A39-8E14-4207479D509E}" type="slidenum">
              <a:t>&lt;#&gt;</a:t>
            </a:fld>
          </a:p>
        </p:txBody>
      </p:sp>
      <p:sp>
        <p:nvSpPr>
          <p:cNvPr id="8" name="PlaceHolder 7"/>
          <p:cNvSpPr>
            <a:spLocks noGrp="1"/>
          </p:cNvSpPr>
          <p:nvPr>
            <p:ph type="dt" idx="1"/>
          </p:nvPr>
        </p:nvSpPr>
        <p:spPr/>
        <p:txBody>
          <a:bodyPr/>
          <a:p>
            <a:r>
              <a:rPr lang="ru-RU"/>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f9bbc"/>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400" spc="-1" strike="noStrike">
                <a:solidFill>
                  <a:srgbClr val="000000"/>
                </a:solidFill>
                <a:latin typeface="Arial"/>
              </a:rPr>
              <a:t>Click to edit the title text format</a:t>
            </a:r>
            <a:endParaRPr b="0" lang="ru-RU" sz="4400" spc="-1" strike="noStrike">
              <a:solidFill>
                <a:srgbClr val="000000"/>
              </a:solidFill>
              <a:latin typeface="Arial"/>
            </a:endParaRPr>
          </a:p>
        </p:txBody>
      </p:sp>
      <p:sp>
        <p:nvSpPr>
          <p:cNvPr id="1" name="PlaceHolder 2"/>
          <p:cNvSpPr>
            <a:spLocks noGrp="1"/>
          </p:cNvSpPr>
          <p:nvPr>
            <p:ph type="body"/>
          </p:nvPr>
        </p:nvSpPr>
        <p:spPr>
          <a:xfrm>
            <a:off x="1440000" y="1620000"/>
            <a:ext cx="8460000" cy="3240000"/>
          </a:xfrm>
          <a:prstGeom prst="rect">
            <a:avLst/>
          </a:prstGeom>
          <a:solidFill>
            <a:srgbClr val="ffffff"/>
          </a:solid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ru-RU" sz="3200" spc="-1" strike="noStrike">
                <a:solidFill>
                  <a:srgbClr val="000000"/>
                </a:solidFill>
                <a:latin typeface="Arial"/>
              </a:rPr>
              <a:t>Click to edit the outline text format</a:t>
            </a:r>
            <a:endParaRPr b="0" lang="ru-RU"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ru-RU" sz="2800" spc="-1" strike="noStrike">
                <a:solidFill>
                  <a:srgbClr val="000000"/>
                </a:solidFill>
                <a:latin typeface="Arial"/>
              </a:rPr>
              <a:t>Second Outline Level</a:t>
            </a:r>
            <a:endParaRPr b="0" lang="ru-RU"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ru-RU" sz="2400" spc="-1" strike="noStrike">
                <a:solidFill>
                  <a:srgbClr val="000000"/>
                </a:solidFill>
                <a:latin typeface="Arial"/>
              </a:rPr>
              <a:t>Third Outline Level</a:t>
            </a:r>
            <a:endParaRPr b="0" lang="ru-RU"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ru-RU" sz="2000" spc="-1" strike="noStrike">
                <a:solidFill>
                  <a:srgbClr val="000000"/>
                </a:solidFill>
                <a:latin typeface="Arial"/>
              </a:rPr>
              <a:t>Fourth Outline Level</a:t>
            </a:r>
            <a:endParaRPr b="0" lang="ru-RU"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ru-RU" sz="2000" spc="-1" strike="noStrike">
                <a:solidFill>
                  <a:srgbClr val="000000"/>
                </a:solidFill>
                <a:latin typeface="Arial"/>
              </a:rPr>
              <a:t>Fifth Outline Level</a:t>
            </a:r>
            <a:endParaRPr b="0" lang="ru-RU"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ru-RU" sz="2000" spc="-1" strike="noStrike">
                <a:solidFill>
                  <a:srgbClr val="000000"/>
                </a:solidFill>
                <a:latin typeface="Arial"/>
              </a:rPr>
              <a:t>Sixth Outline Level</a:t>
            </a:r>
            <a:endParaRPr b="0" lang="ru-RU"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ru-RU" sz="2000" spc="-1" strike="noStrike">
                <a:solidFill>
                  <a:srgbClr val="000000"/>
                </a:solidFill>
                <a:latin typeface="Arial"/>
              </a:rPr>
              <a:t>Seventh Outline Level</a:t>
            </a:r>
            <a:endParaRPr b="0" lang="ru-RU" sz="2000" spc="-1" strike="noStrike">
              <a:solidFill>
                <a:srgbClr val="000000"/>
              </a:solidFill>
              <a:latin typeface="Arial"/>
            </a:endParaRPr>
          </a:p>
        </p:txBody>
      </p:sp>
      <p:sp>
        <p:nvSpPr>
          <p:cNvPr id="2" name="PlaceHolder 3"/>
          <p:cNvSpPr>
            <a:spLocks noGrp="1"/>
          </p:cNvSpPr>
          <p:nvPr>
            <p:ph type="dt" idx="1"/>
          </p:nvPr>
        </p:nvSpPr>
        <p:spPr>
          <a:xfrm>
            <a:off x="504000" y="5165280"/>
            <a:ext cx="2348280" cy="390600"/>
          </a:xfrm>
          <a:prstGeom prst="rect">
            <a:avLst/>
          </a:prstGeom>
          <a:noFill/>
          <a:ln w="0">
            <a:noFill/>
          </a:ln>
        </p:spPr>
        <p:txBody>
          <a:bodyPr lIns="0" rIns="0" tIns="0" bIns="0" anchor="t">
            <a:noAutofit/>
          </a:bodyPr>
          <a:lstStyle>
            <a:lvl1pPr indent="0">
              <a:buNone/>
              <a:defRPr b="0" lang="ru-RU" sz="1400" spc="-1" strike="noStrike">
                <a:solidFill>
                  <a:srgbClr val="000000"/>
                </a:solidFill>
                <a:latin typeface="Times New Roman"/>
              </a:defRPr>
            </a:lvl1pPr>
          </a:lstStyle>
          <a:p>
            <a:pPr indent="0">
              <a:buNone/>
            </a:pPr>
            <a:r>
              <a:rPr b="0" lang="ru-RU" sz="1400" spc="-1" strike="noStrike">
                <a:solidFill>
                  <a:srgbClr val="000000"/>
                </a:solidFill>
                <a:latin typeface="Times New Roman"/>
              </a:rPr>
              <a:t>&lt;date/time&gt;</a:t>
            </a:r>
            <a:endParaRPr b="0" lang="ru-RU" sz="1400" spc="-1" strike="noStrike">
              <a:solidFill>
                <a:srgbClr val="000000"/>
              </a:solidFill>
              <a:latin typeface="Times New Roman"/>
            </a:endParaRPr>
          </a:p>
        </p:txBody>
      </p:sp>
      <p:sp>
        <p:nvSpPr>
          <p:cNvPr id="3" name="PlaceHolder 4"/>
          <p:cNvSpPr>
            <a:spLocks noGrp="1"/>
          </p:cNvSpPr>
          <p:nvPr>
            <p:ph type="ftr" idx="2"/>
          </p:nvPr>
        </p:nvSpPr>
        <p:spPr>
          <a:xfrm>
            <a:off x="3447360" y="5165280"/>
            <a:ext cx="3195000" cy="390600"/>
          </a:xfrm>
          <a:prstGeom prst="rect">
            <a:avLst/>
          </a:prstGeom>
          <a:noFill/>
          <a:ln w="0">
            <a:noFill/>
          </a:ln>
        </p:spPr>
        <p:txBody>
          <a:bodyPr lIns="0" rIns="0" tIns="0" bIns="0" anchor="t">
            <a:noAutofit/>
          </a:bodyPr>
          <a:lstStyle>
            <a:lvl1pPr indent="0" algn="ctr">
              <a:buNone/>
              <a:defRPr b="0" lang="ru-RU" sz="1400" spc="-1" strike="noStrike">
                <a:solidFill>
                  <a:srgbClr val="000000"/>
                </a:solidFill>
                <a:latin typeface="Times New Roman"/>
              </a:defRPr>
            </a:lvl1pPr>
          </a:lstStyle>
          <a:p>
            <a:pPr indent="0" algn="ctr">
              <a:buNone/>
            </a:pPr>
            <a:r>
              <a:rPr b="0" lang="ru-RU" sz="1400" spc="-1" strike="noStrike">
                <a:solidFill>
                  <a:srgbClr val="000000"/>
                </a:solidFill>
                <a:latin typeface="Times New Roman"/>
              </a:rPr>
              <a:t>&lt;footer&gt;</a:t>
            </a:r>
            <a:endParaRPr b="0" lang="ru-RU" sz="1400" spc="-1" strike="noStrike">
              <a:solidFill>
                <a:srgbClr val="000000"/>
              </a:solidFill>
              <a:latin typeface="Times New Roman"/>
            </a:endParaRPr>
          </a:p>
        </p:txBody>
      </p:sp>
      <p:sp>
        <p:nvSpPr>
          <p:cNvPr id="4" name="PlaceHolder 5"/>
          <p:cNvSpPr>
            <a:spLocks noGrp="1"/>
          </p:cNvSpPr>
          <p:nvPr>
            <p:ph type="sldNum" idx="3"/>
          </p:nvPr>
        </p:nvSpPr>
        <p:spPr>
          <a:xfrm>
            <a:off x="7227360" y="5165280"/>
            <a:ext cx="2348280" cy="390600"/>
          </a:xfrm>
          <a:prstGeom prst="rect">
            <a:avLst/>
          </a:prstGeom>
          <a:noFill/>
          <a:ln w="0">
            <a:noFill/>
          </a:ln>
        </p:spPr>
        <p:txBody>
          <a:bodyPr lIns="0" rIns="0" tIns="0" bIns="0" anchor="t">
            <a:noAutofit/>
          </a:bodyPr>
          <a:lstStyle>
            <a:lvl1pPr indent="0" algn="r">
              <a:buNone/>
              <a:defRPr b="0" lang="ru-RU" sz="1400" spc="-1" strike="noStrike">
                <a:solidFill>
                  <a:srgbClr val="000000"/>
                </a:solidFill>
                <a:latin typeface="Times New Roman"/>
              </a:defRPr>
            </a:lvl1pPr>
          </a:lstStyle>
          <a:p>
            <a:pPr indent="0" algn="r">
              <a:buNone/>
            </a:pPr>
            <a:fld id="{0995BFFC-B865-427C-A94D-73EFD7DB8992}" type="slidenum">
              <a:rPr b="0" lang="ru-RU" sz="1400" spc="-1" strike="noStrike">
                <a:solidFill>
                  <a:srgbClr val="000000"/>
                </a:solidFill>
                <a:latin typeface="Times New Roman"/>
              </a:rPr>
              <a:t>&lt;number&gt;</a:t>
            </a:fld>
            <a:endParaRPr b="0" lang="ru-RU" sz="1400" spc="-1" strike="noStrike">
              <a:solidFill>
                <a:srgbClr val="000000"/>
              </a:solidFill>
              <a:latin typeface="Times New Roman"/>
            </a:endParaRPr>
          </a:p>
        </p:txBody>
      </p:sp>
      <p:pic>
        <p:nvPicPr>
          <p:cNvPr id="5" name="" descr=""/>
          <p:cNvPicPr/>
          <p:nvPr/>
        </p:nvPicPr>
        <p:blipFill>
          <a:blip r:embed="rId2"/>
          <a:stretch/>
        </p:blipFill>
        <p:spPr>
          <a:xfrm>
            <a:off x="36000" y="900000"/>
            <a:ext cx="1098000" cy="413640"/>
          </a:xfrm>
          <a:prstGeom prst="rect">
            <a:avLst/>
          </a:prstGeom>
          <a:ln w="0">
            <a:noFill/>
          </a:ln>
        </p:spPr>
      </p:pic>
      <p:sp>
        <p:nvSpPr>
          <p:cNvPr id="6" name=""/>
          <p:cNvSpPr/>
          <p:nvPr/>
        </p:nvSpPr>
        <p:spPr>
          <a:xfrm>
            <a:off x="0" y="1450800"/>
            <a:ext cx="10044000" cy="0"/>
          </a:xfrm>
          <a:prstGeom prst="line">
            <a:avLst/>
          </a:prstGeom>
          <a:ln w="19080">
            <a:solidFill>
              <a:srgbClr val="ffffff"/>
            </a:solidFill>
            <a:round/>
          </a:ln>
        </p:spPr>
        <p:style>
          <a:lnRef idx="0"/>
          <a:fillRef idx="0"/>
          <a:effectRef idx="0"/>
          <a:fontRef idx="minor"/>
        </p:style>
        <p:txBody>
          <a:bodyPr lIns="99360" rIns="99360" tIns="-54360" bIns="-54360" anchor="ctr">
            <a:noAutofit/>
          </a:bodyPr>
          <a:p>
            <a:endParaRPr b="0" lang="ru-RU"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f9bbc"/>
        </a:solidFill>
      </p:bgPr>
    </p:bg>
    <p:spTree>
      <p:nvGrpSpPr>
        <p:cNvPr id="1" name=""/>
        <p:cNvGrpSpPr/>
        <p:nvPr/>
      </p:nvGrpSpPr>
      <p:grpSpPr>
        <a:xfrm>
          <a:off x="0" y="0"/>
          <a:ext cx="0" cy="0"/>
          <a:chOff x="0" y="0"/>
          <a:chExt cx="0" cy="0"/>
        </a:xfrm>
      </p:grpSpPr>
      <p:sp>
        <p:nvSpPr>
          <p:cNvPr id="43" name="PlaceHolder 1"/>
          <p:cNvSpPr>
            <a:spLocks noGrp="1"/>
          </p:cNvSpPr>
          <p:nvPr>
            <p:ph type="title"/>
          </p:nvPr>
        </p:nvSpPr>
        <p:spPr>
          <a:xfrm>
            <a:off x="1440000" y="226080"/>
            <a:ext cx="8134920" cy="946080"/>
          </a:xfrm>
          <a:prstGeom prst="rect">
            <a:avLst/>
          </a:prstGeom>
          <a:noFill/>
          <a:ln w="0">
            <a:noFill/>
          </a:ln>
        </p:spPr>
        <p:txBody>
          <a:bodyPr lIns="0" rIns="0" tIns="0" bIns="0" anchor="ctr">
            <a:noAutofit/>
          </a:bodyPr>
          <a:p>
            <a:pPr indent="0" algn="ctr">
              <a:buNone/>
            </a:pPr>
            <a:r>
              <a:rPr b="0" lang="ru-RU" sz="4000" spc="-1" strike="noStrike">
                <a:solidFill>
                  <a:srgbClr val="000000"/>
                </a:solidFill>
                <a:latin typeface="Noto Sans"/>
              </a:rPr>
              <a:t>Click to edit the title text format</a:t>
            </a:r>
            <a:endParaRPr b="0" lang="ru-RU" sz="4000" spc="-1" strike="noStrike">
              <a:solidFill>
                <a:srgbClr val="000000"/>
              </a:solidFill>
              <a:latin typeface="Noto Sans"/>
            </a:endParaRPr>
          </a:p>
        </p:txBody>
      </p:sp>
      <p:sp>
        <p:nvSpPr>
          <p:cNvPr id="44" name="PlaceHolder 2"/>
          <p:cNvSpPr>
            <a:spLocks noGrp="1"/>
          </p:cNvSpPr>
          <p:nvPr>
            <p:ph type="body"/>
          </p:nvPr>
        </p:nvSpPr>
        <p:spPr>
          <a:xfrm>
            <a:off x="503640" y="1326600"/>
            <a:ext cx="9071280" cy="3287880"/>
          </a:xfrm>
          <a:prstGeom prst="rect">
            <a:avLst/>
          </a:prstGeom>
          <a:noFill/>
          <a:ln w="0">
            <a:noFill/>
          </a:ln>
        </p:spPr>
        <p:txBody>
          <a:bodyPr lIns="0" rIns="0" tIns="0" bIns="0" anchor="t">
            <a:normAutofit/>
          </a:bodyPr>
          <a:p>
            <a:pPr marL="432000" indent="-324000">
              <a:spcBef>
                <a:spcPts val="1414"/>
              </a:spcBef>
              <a:buClr>
                <a:srgbClr val="000000"/>
              </a:buClr>
              <a:buSzPct val="45000"/>
              <a:buFont typeface="Wingdings" charset="2"/>
              <a:buChar char=""/>
            </a:pPr>
            <a:r>
              <a:rPr b="0" lang="ru-RU" sz="3200" spc="-1" strike="noStrike">
                <a:solidFill>
                  <a:srgbClr val="000000"/>
                </a:solidFill>
                <a:latin typeface="Noto Sans"/>
              </a:rPr>
              <a:t>Click to edit the outline text format</a:t>
            </a:r>
            <a:endParaRPr b="0" lang="ru-RU" sz="3200" spc="-1" strike="noStrike">
              <a:solidFill>
                <a:srgbClr val="000000"/>
              </a:solidFill>
              <a:latin typeface="Noto Sans"/>
            </a:endParaRPr>
          </a:p>
          <a:p>
            <a:pPr lvl="1" marL="864000" indent="-324000">
              <a:spcBef>
                <a:spcPts val="1134"/>
              </a:spcBef>
              <a:buClr>
                <a:srgbClr val="000000"/>
              </a:buClr>
              <a:buSzPct val="75000"/>
              <a:buFont typeface="Symbol" charset="2"/>
              <a:buChar char=""/>
            </a:pPr>
            <a:r>
              <a:rPr b="0" lang="ru-RU" sz="2800" spc="-1" strike="noStrike">
                <a:solidFill>
                  <a:srgbClr val="000000"/>
                </a:solidFill>
                <a:latin typeface="Noto Sans"/>
              </a:rPr>
              <a:t>Second Outline Level</a:t>
            </a:r>
            <a:endParaRPr b="0" lang="ru-RU" sz="2800" spc="-1" strike="noStrike">
              <a:solidFill>
                <a:srgbClr val="000000"/>
              </a:solidFill>
              <a:latin typeface="Noto Sans"/>
            </a:endParaRPr>
          </a:p>
          <a:p>
            <a:pPr lvl="2" marL="1296000" indent="-288000">
              <a:spcBef>
                <a:spcPts val="850"/>
              </a:spcBef>
              <a:buClr>
                <a:srgbClr val="000000"/>
              </a:buClr>
              <a:buSzPct val="45000"/>
              <a:buFont typeface="Wingdings" charset="2"/>
              <a:buChar char=""/>
            </a:pPr>
            <a:r>
              <a:rPr b="0" lang="ru-RU" sz="2400" spc="-1" strike="noStrike">
                <a:solidFill>
                  <a:srgbClr val="000000"/>
                </a:solidFill>
                <a:latin typeface="Noto Sans"/>
              </a:rPr>
              <a:t>Third Outline Level</a:t>
            </a:r>
            <a:endParaRPr b="0" lang="ru-RU" sz="2400" spc="-1" strike="noStrike">
              <a:solidFill>
                <a:srgbClr val="000000"/>
              </a:solidFill>
              <a:latin typeface="Noto Sans"/>
            </a:endParaRPr>
          </a:p>
          <a:p>
            <a:pPr lvl="3" marL="1728000" indent="-216000">
              <a:spcBef>
                <a:spcPts val="567"/>
              </a:spcBef>
              <a:buClr>
                <a:srgbClr val="000000"/>
              </a:buClr>
              <a:buSzPct val="75000"/>
              <a:buFont typeface="Symbol" charset="2"/>
              <a:buChar char=""/>
            </a:pPr>
            <a:r>
              <a:rPr b="0" lang="ru-RU" sz="2000" spc="-1" strike="noStrike">
                <a:solidFill>
                  <a:srgbClr val="000000"/>
                </a:solidFill>
                <a:latin typeface="Noto Sans"/>
              </a:rPr>
              <a:t>Fourth Outline Level</a:t>
            </a:r>
            <a:endParaRPr b="0" lang="ru-RU" sz="2000" spc="-1" strike="noStrike">
              <a:solidFill>
                <a:srgbClr val="000000"/>
              </a:solidFill>
              <a:latin typeface="Noto Sans"/>
            </a:endParaRPr>
          </a:p>
          <a:p>
            <a:pPr lvl="4" marL="2160000" indent="-216000">
              <a:spcBef>
                <a:spcPts val="283"/>
              </a:spcBef>
              <a:buClr>
                <a:srgbClr val="000000"/>
              </a:buClr>
              <a:buSzPct val="45000"/>
              <a:buFont typeface="Wingdings" charset="2"/>
              <a:buChar char=""/>
            </a:pPr>
            <a:r>
              <a:rPr b="0" lang="ru-RU" sz="2000" spc="-1" strike="noStrike">
                <a:solidFill>
                  <a:srgbClr val="000000"/>
                </a:solidFill>
                <a:latin typeface="Noto Sans"/>
              </a:rPr>
              <a:t>Fifth Outline Level</a:t>
            </a:r>
            <a:endParaRPr b="0" lang="ru-RU" sz="2000" spc="-1" strike="noStrike">
              <a:solidFill>
                <a:srgbClr val="000000"/>
              </a:solidFill>
              <a:latin typeface="Noto Sans"/>
            </a:endParaRPr>
          </a:p>
          <a:p>
            <a:pPr lvl="5" marL="2592000" indent="-216000">
              <a:spcBef>
                <a:spcPts val="283"/>
              </a:spcBef>
              <a:buClr>
                <a:srgbClr val="000000"/>
              </a:buClr>
              <a:buSzPct val="45000"/>
              <a:buFont typeface="Wingdings" charset="2"/>
              <a:buChar char=""/>
            </a:pPr>
            <a:r>
              <a:rPr b="0" lang="ru-RU" sz="2000" spc="-1" strike="noStrike">
                <a:solidFill>
                  <a:srgbClr val="000000"/>
                </a:solidFill>
                <a:latin typeface="Noto Sans"/>
              </a:rPr>
              <a:t>Sixth Outline Level</a:t>
            </a:r>
            <a:endParaRPr b="0" lang="ru-RU" sz="2000" spc="-1" strike="noStrike">
              <a:solidFill>
                <a:srgbClr val="000000"/>
              </a:solidFill>
              <a:latin typeface="Noto Sans"/>
            </a:endParaRPr>
          </a:p>
          <a:p>
            <a:pPr lvl="6" marL="3024000" indent="-216000">
              <a:spcBef>
                <a:spcPts val="283"/>
              </a:spcBef>
              <a:buClr>
                <a:srgbClr val="000000"/>
              </a:buClr>
              <a:buSzPct val="45000"/>
              <a:buFont typeface="Wingdings" charset="2"/>
              <a:buChar char=""/>
            </a:pPr>
            <a:r>
              <a:rPr b="0" lang="ru-RU" sz="2000" spc="-1" strike="noStrike">
                <a:solidFill>
                  <a:srgbClr val="000000"/>
                </a:solidFill>
                <a:latin typeface="Noto Sans"/>
              </a:rPr>
              <a:t>Seventh Outline Level</a:t>
            </a:r>
            <a:endParaRPr b="0" lang="ru-RU" sz="2000" spc="-1" strike="noStrike">
              <a:solidFill>
                <a:srgbClr val="000000"/>
              </a:solidFill>
              <a:latin typeface="Noto Sans"/>
            </a:endParaRPr>
          </a:p>
        </p:txBody>
      </p:sp>
      <p:sp>
        <p:nvSpPr>
          <p:cNvPr id="45" name="PlaceHolder 3"/>
          <p:cNvSpPr>
            <a:spLocks noGrp="1"/>
          </p:cNvSpPr>
          <p:nvPr>
            <p:ph type="dt" idx="4"/>
          </p:nvPr>
        </p:nvSpPr>
        <p:spPr>
          <a:xfrm>
            <a:off x="503640" y="5164920"/>
            <a:ext cx="2347920" cy="390600"/>
          </a:xfrm>
          <a:prstGeom prst="rect">
            <a:avLst/>
          </a:prstGeom>
          <a:noFill/>
          <a:ln w="0">
            <a:noFill/>
          </a:ln>
        </p:spPr>
        <p:txBody>
          <a:bodyPr lIns="0" rIns="0" tIns="0" bIns="0" anchor="t">
            <a:noAutofit/>
          </a:bodyPr>
          <a:lstStyle>
            <a:lvl1pPr indent="0">
              <a:buNone/>
              <a:defRPr b="0" lang="ru-RU" sz="1400" spc="-1" strike="noStrike">
                <a:solidFill>
                  <a:srgbClr val="000000"/>
                </a:solidFill>
                <a:latin typeface="Noto Sans"/>
              </a:defRPr>
            </a:lvl1pPr>
          </a:lstStyle>
          <a:p>
            <a:pPr indent="0">
              <a:buNone/>
            </a:pPr>
            <a:r>
              <a:rPr b="0" lang="ru-RU" sz="1400" spc="-1" strike="noStrike">
                <a:solidFill>
                  <a:srgbClr val="000000"/>
                </a:solidFill>
                <a:latin typeface="Noto Sans"/>
              </a:rPr>
              <a:t>&lt;date/time&gt;</a:t>
            </a:r>
            <a:endParaRPr b="0" lang="ru-RU" sz="1400" spc="-1" strike="noStrike">
              <a:solidFill>
                <a:srgbClr val="000000"/>
              </a:solidFill>
              <a:latin typeface="Noto Sans"/>
            </a:endParaRPr>
          </a:p>
        </p:txBody>
      </p:sp>
      <p:sp>
        <p:nvSpPr>
          <p:cNvPr id="46" name="PlaceHolder 4"/>
          <p:cNvSpPr>
            <a:spLocks noGrp="1"/>
          </p:cNvSpPr>
          <p:nvPr>
            <p:ph type="ftr" idx="5"/>
          </p:nvPr>
        </p:nvSpPr>
        <p:spPr>
          <a:xfrm>
            <a:off x="3447000" y="5164920"/>
            <a:ext cx="3195000" cy="390600"/>
          </a:xfrm>
          <a:prstGeom prst="rect">
            <a:avLst/>
          </a:prstGeom>
          <a:noFill/>
          <a:ln w="0">
            <a:noFill/>
          </a:ln>
        </p:spPr>
        <p:txBody>
          <a:bodyPr lIns="0" rIns="0" tIns="0" bIns="0" anchor="t">
            <a:noAutofit/>
          </a:bodyPr>
          <a:lstStyle>
            <a:lvl1pPr indent="0" algn="ctr">
              <a:buNone/>
              <a:defRPr b="0" lang="ru-RU" sz="1400" spc="-1" strike="noStrike">
                <a:solidFill>
                  <a:srgbClr val="000000"/>
                </a:solidFill>
                <a:latin typeface="Noto Sans"/>
              </a:defRPr>
            </a:lvl1pPr>
          </a:lstStyle>
          <a:p>
            <a:pPr indent="0" algn="ctr">
              <a:buNone/>
            </a:pPr>
            <a:r>
              <a:rPr b="0" lang="ru-RU" sz="1400" spc="-1" strike="noStrike">
                <a:solidFill>
                  <a:srgbClr val="000000"/>
                </a:solidFill>
                <a:latin typeface="Noto Sans"/>
              </a:rPr>
              <a:t>&lt;footer&gt;</a:t>
            </a:r>
            <a:endParaRPr b="0" lang="ru-RU" sz="1400" spc="-1" strike="noStrike">
              <a:solidFill>
                <a:srgbClr val="000000"/>
              </a:solidFill>
              <a:latin typeface="Noto Sans"/>
            </a:endParaRPr>
          </a:p>
        </p:txBody>
      </p:sp>
      <p:sp>
        <p:nvSpPr>
          <p:cNvPr id="47" name="PlaceHolder 5"/>
          <p:cNvSpPr>
            <a:spLocks noGrp="1"/>
          </p:cNvSpPr>
          <p:nvPr>
            <p:ph type="sldNum" idx="6"/>
          </p:nvPr>
        </p:nvSpPr>
        <p:spPr>
          <a:xfrm>
            <a:off x="7227000" y="5164920"/>
            <a:ext cx="2347920" cy="390600"/>
          </a:xfrm>
          <a:prstGeom prst="rect">
            <a:avLst/>
          </a:prstGeom>
          <a:noFill/>
          <a:ln w="0">
            <a:noFill/>
          </a:ln>
        </p:spPr>
        <p:txBody>
          <a:bodyPr lIns="0" rIns="0" tIns="0" bIns="0" anchor="t">
            <a:noAutofit/>
          </a:bodyPr>
          <a:lstStyle>
            <a:lvl1pPr indent="0" algn="r">
              <a:buNone/>
              <a:defRPr b="0" lang="ru-RU" sz="1400" spc="-1" strike="noStrike">
                <a:solidFill>
                  <a:srgbClr val="000000"/>
                </a:solidFill>
                <a:latin typeface="Noto Sans"/>
              </a:defRPr>
            </a:lvl1pPr>
          </a:lstStyle>
          <a:p>
            <a:pPr indent="0" algn="r">
              <a:buNone/>
            </a:pPr>
            <a:fld id="{92CB4F87-8E39-4D8C-816B-837521E24AFE}" type="slidenum">
              <a:rPr b="0" lang="ru-RU" sz="1400" spc="-1" strike="noStrike">
                <a:solidFill>
                  <a:srgbClr val="000000"/>
                </a:solidFill>
                <a:latin typeface="Noto Sans"/>
              </a:rPr>
              <a:t>&lt;number&gt;</a:t>
            </a:fld>
            <a:endParaRPr b="0" lang="ru-RU" sz="1400" spc="-1" strike="noStrike">
              <a:solidFill>
                <a:srgbClr val="000000"/>
              </a:solidFill>
              <a:latin typeface="Noto Sans"/>
            </a:endParaRPr>
          </a:p>
        </p:txBody>
      </p:sp>
      <p:pic>
        <p:nvPicPr>
          <p:cNvPr id="48" name="" descr=""/>
          <p:cNvPicPr/>
          <p:nvPr/>
        </p:nvPicPr>
        <p:blipFill>
          <a:blip r:embed="rId2"/>
          <a:stretch/>
        </p:blipFill>
        <p:spPr>
          <a:xfrm>
            <a:off x="36000" y="360000"/>
            <a:ext cx="1624680" cy="612000"/>
          </a:xfrm>
          <a:prstGeom prst="rect">
            <a:avLst/>
          </a:prstGeom>
          <a:ln w="0">
            <a:noFill/>
          </a:ln>
        </p:spPr>
      </p:pic>
      <p:sp>
        <p:nvSpPr>
          <p:cNvPr id="49" name=""/>
          <p:cNvSpPr/>
          <p:nvPr/>
        </p:nvSpPr>
        <p:spPr>
          <a:xfrm>
            <a:off x="0" y="1229040"/>
            <a:ext cx="7740000" cy="0"/>
          </a:xfrm>
          <a:prstGeom prst="line">
            <a:avLst/>
          </a:prstGeom>
          <a:ln w="19080">
            <a:solidFill>
              <a:srgbClr val="ffffff"/>
            </a:solidFill>
            <a:round/>
          </a:ln>
        </p:spPr>
        <p:style>
          <a:lnRef idx="0"/>
          <a:fillRef idx="0"/>
          <a:effectRef idx="0"/>
          <a:fontRef idx="minor"/>
        </p:style>
        <p:txBody>
          <a:bodyPr lIns="99360" rIns="99360" tIns="-54360" bIns="-54360" anchor="ctr">
            <a:noAutofit/>
          </a:bodyPr>
          <a:p>
            <a:endParaRPr b="0" lang="ru-RU"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hyperlink" Target="https://go.dev/" TargetMode="External"/><Relationship Id="rId3" Type="http://schemas.openxmlformats.org/officeDocument/2006/relationships/slideLayout" Target="../slideLayouts/slideLayout17.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hyperlink" Target="https://pkg.go.dev/sync" TargetMode="External"/><Relationship Id="rId2" Type="http://schemas.openxmlformats.org/officeDocument/2006/relationships/hyperlink" Target="https://github.com/abhirockzz/just-enough-go" TargetMode="External"/><Relationship Id="rId3" Type="http://schemas.openxmlformats.org/officeDocument/2006/relationships/hyperlink" Target="https://pkg.go.dev/sync" TargetMode="External"/><Relationship Id="rId4" Type="http://schemas.openxmlformats.org/officeDocument/2006/relationships/slideLayout" Target="../slideLayouts/slideLayout3.xml"/><Relationship Id="rId5"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hyperlink" Target="https://pkg.go.dev/context" TargetMode="External"/><Relationship Id="rId2" Type="http://schemas.openxmlformats.org/officeDocument/2006/relationships/slideLayout" Target="../slideLayouts/slideLayout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8.xml.rels><?xml version="1.0" encoding="UTF-8"?>
<Relationships xmlns="http://schemas.openxmlformats.org/package/2006/relationships"><Relationship Id="rId1" Type="http://schemas.openxmlformats.org/officeDocument/2006/relationships/hyperlink" Target="https://habr.com/ru/articles/318374/" TargetMode="External"/><Relationship Id="rId2" Type="http://schemas.openxmlformats.org/officeDocument/2006/relationships/hyperlink" Target="https://habr.com/ru/articles/761754/" TargetMode="External"/><Relationship Id="rId3" Type="http://schemas.openxmlformats.org/officeDocument/2006/relationships/hyperlink" Target="https://ru.wikipedia.org/wiki/&#1055;&#1072;&#1088;&#1072;&#1083;&#1083;&#1077;&#1083;&#1080;&#1079;&#1084;_(&#1080;&#1085;&#1092;&#1086;&#1088;&#1084;&#1072;&#1090;&#1080;&#1082;&#1072;)" TargetMode="External"/><Relationship Id="rId4" Type="http://schemas.openxmlformats.org/officeDocument/2006/relationships/hyperlink" Target="https://anygo.io/golang/&#1082;&#1086;&#1085;&#1082;&#1091;&#1088;&#1077;&#1085;&#1090;&#1085;&#1086;&#1089;&#1090;&#1100;-&#1080;-&#1087;&#1072;&#1088;&#1072;&#1083;&#1083;&#1077;&#1083;&#1080;&#1079;&#1084;-&#1074;-go/" TargetMode="External"/><Relationship Id="rId5" Type="http://schemas.openxmlformats.org/officeDocument/2006/relationships/hyperlink" Target="https://nuancesprog.ru/p/5746/" TargetMode="External"/><Relationship Id="rId6" Type="http://schemas.openxmlformats.org/officeDocument/2006/relationships/hyperlink" Target="https://nuancesprog.ru/p/5583/" TargetMode="External"/><Relationship Id="rId7" Type="http://schemas.openxmlformats.org/officeDocument/2006/relationships/hyperlink" Target="https://habr.com/ru/companies/nixys/articles/461723/" TargetMode="External"/><Relationship Id="rId8" Type="http://schemas.openxmlformats.org/officeDocument/2006/relationships/hyperlink" Target="https://p.agnihotry.com/post/understanding_the_context_package_in_golang/" TargetMode="External"/><Relationship Id="rId9" Type="http://schemas.openxmlformats.org/officeDocument/2006/relationships/hyperlink" Target="https://thisis-blog.ru/chto-takoe-context-v-golang/" TargetMode="External"/><Relationship Id="rId10"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3.xml"/><Relationship Id="rId4"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
          <p:cNvSpPr txBox="1"/>
          <p:nvPr/>
        </p:nvSpPr>
        <p:spPr>
          <a:xfrm>
            <a:off x="288000" y="2304000"/>
            <a:ext cx="7560000" cy="546120"/>
          </a:xfrm>
          <a:prstGeom prst="rect">
            <a:avLst/>
          </a:prstGeom>
          <a:noFill/>
          <a:ln w="0">
            <a:noFill/>
          </a:ln>
        </p:spPr>
        <p:txBody>
          <a:bodyPr lIns="90000" rIns="90000" tIns="45000" bIns="45000" anchor="t">
            <a:noAutofit/>
          </a:bodyPr>
          <a:p>
            <a:pPr algn="ctr">
              <a:lnSpc>
                <a:spcPct val="115000"/>
              </a:lnSpc>
            </a:pPr>
            <a:r>
              <a:rPr b="0" lang="ru-RU" sz="2800" spc="-1" strike="noStrike">
                <a:solidFill>
                  <a:srgbClr val="ffffff"/>
                </a:solidFill>
                <a:latin typeface="Arial"/>
              </a:rPr>
              <a:t>Основы Go</a:t>
            </a:r>
            <a:endParaRPr b="0" lang="ru-RU" sz="2800" spc="-1" strike="noStrike">
              <a:solidFill>
                <a:srgbClr val="000000"/>
              </a:solidFill>
              <a:latin typeface="Nimbus Sans"/>
            </a:endParaRPr>
          </a:p>
        </p:txBody>
      </p:sp>
      <p:pic>
        <p:nvPicPr>
          <p:cNvPr id="93" name="" descr=""/>
          <p:cNvPicPr/>
          <p:nvPr/>
        </p:nvPicPr>
        <p:blipFill>
          <a:blip r:embed="rId1"/>
          <a:stretch/>
        </p:blipFill>
        <p:spPr>
          <a:xfrm>
            <a:off x="8100000" y="132120"/>
            <a:ext cx="1742760" cy="5447880"/>
          </a:xfrm>
          <a:prstGeom prst="rect">
            <a:avLst/>
          </a:prstGeom>
          <a:ln w="0">
            <a:noFill/>
          </a:ln>
        </p:spPr>
      </p:pic>
      <p:sp>
        <p:nvSpPr>
          <p:cNvPr id="94" name=""/>
          <p:cNvSpPr/>
          <p:nvPr/>
        </p:nvSpPr>
        <p:spPr>
          <a:xfrm>
            <a:off x="900000" y="3600000"/>
            <a:ext cx="3060000" cy="1080000"/>
          </a:xfrm>
          <a:prstGeom prst="roundRect">
            <a:avLst>
              <a:gd name="adj" fmla="val 9563"/>
            </a:avLst>
          </a:prstGeom>
          <a:solidFill>
            <a:srgbClr val="ffff00"/>
          </a:solidFill>
          <a:ln w="0">
            <a:solidFill>
              <a:srgbClr val="000000"/>
            </a:solidFill>
          </a:ln>
        </p:spPr>
        <p:style>
          <a:lnRef idx="0"/>
          <a:fillRef idx="0"/>
          <a:effectRef idx="0"/>
          <a:fontRef idx="minor"/>
        </p:style>
        <p:txBody>
          <a:bodyPr lIns="90000" rIns="90000" tIns="45000" bIns="45000" anchor="ctr">
            <a:noAutofit/>
          </a:bodyPr>
          <a:p>
            <a:pPr algn="ctr"/>
            <a:r>
              <a:rPr b="0" lang="ru-RU" sz="1800" spc="-1" strike="noStrike">
                <a:solidFill>
                  <a:srgbClr val="000000"/>
                </a:solidFill>
                <a:latin typeface="Arial"/>
              </a:rPr>
              <a:t>Конкурентность,</a:t>
            </a:r>
            <a:endParaRPr b="0" lang="ru-RU" sz="1800" spc="-1" strike="noStrike">
              <a:solidFill>
                <a:srgbClr val="000000"/>
              </a:solidFill>
              <a:latin typeface="Arial"/>
            </a:endParaRPr>
          </a:p>
          <a:p>
            <a:pPr algn="ctr"/>
            <a:r>
              <a:rPr b="0" lang="ru-RU" sz="1800" spc="-1" strike="noStrike">
                <a:solidFill>
                  <a:srgbClr val="000000"/>
                </a:solidFill>
                <a:latin typeface="Arial"/>
              </a:rPr>
              <a:t>Параллеризм, многопоточность</a:t>
            </a:r>
            <a:endParaRPr b="0" lang="ru-RU" sz="1800" spc="-1" strike="noStrike">
              <a:solidFill>
                <a:srgbClr val="000000"/>
              </a:solidFill>
              <a:latin typeface="Arial"/>
            </a:endParaRPr>
          </a:p>
        </p:txBody>
      </p:sp>
      <p:sp>
        <p:nvSpPr>
          <p:cNvPr id="95" name=""/>
          <p:cNvSpPr/>
          <p:nvPr/>
        </p:nvSpPr>
        <p:spPr>
          <a:xfrm>
            <a:off x="4320000" y="3600000"/>
            <a:ext cx="3060000" cy="1080000"/>
          </a:xfrm>
          <a:prstGeom prst="roundRect">
            <a:avLst>
              <a:gd name="adj" fmla="val 10963"/>
            </a:avLst>
          </a:prstGeom>
          <a:noFill/>
          <a:ln w="0">
            <a:solidFill>
              <a:srgbClr val="ffffff"/>
            </a:solidFill>
          </a:ln>
        </p:spPr>
        <p:style>
          <a:lnRef idx="0"/>
          <a:fillRef idx="0"/>
          <a:effectRef idx="0"/>
          <a:fontRef idx="minor"/>
        </p:style>
        <p:txBody>
          <a:bodyPr lIns="90000" rIns="90000" tIns="45000" bIns="45000" anchor="ctr">
            <a:noAutofit/>
          </a:bodyPr>
          <a:p>
            <a:pPr algn="ctr"/>
            <a:r>
              <a:rPr b="0" lang="ru-RU" sz="2200" spc="-1" strike="noStrike">
                <a:solidFill>
                  <a:srgbClr val="ffffff"/>
                </a:solidFill>
                <a:latin typeface="Arial"/>
              </a:rPr>
              <a:t>Часть 5</a:t>
            </a:r>
            <a:endParaRPr b="0" lang="ru-RU" sz="2200" spc="-1" strike="noStrike">
              <a:solidFill>
                <a:srgbClr val="ffffff"/>
              </a:solidFill>
              <a:latin typeface="Arial"/>
            </a:endParaRPr>
          </a:p>
        </p:txBody>
      </p:sp>
      <p:sp>
        <p:nvSpPr>
          <p:cNvPr id="96" name=""/>
          <p:cNvSpPr txBox="1"/>
          <p:nvPr/>
        </p:nvSpPr>
        <p:spPr>
          <a:xfrm>
            <a:off x="6120000" y="1260000"/>
            <a:ext cx="1620000" cy="360000"/>
          </a:xfrm>
          <a:prstGeom prst="rect">
            <a:avLst/>
          </a:prstGeom>
          <a:noFill/>
          <a:ln w="0">
            <a:noFill/>
          </a:ln>
        </p:spPr>
        <p:txBody>
          <a:bodyPr lIns="90000" rIns="90000" tIns="45000" bIns="45000" anchor="t">
            <a:noAutofit/>
          </a:bodyPr>
          <a:p>
            <a:r>
              <a:rPr b="0" lang="ru-RU" sz="1800" spc="-1" strike="noStrike">
                <a:solidFill>
                  <a:srgbClr val="ffffff"/>
                </a:solidFill>
                <a:latin typeface="Arial"/>
                <a:hlinkClick r:id="rId2"/>
              </a:rPr>
              <a:t>https://go.dev</a:t>
            </a:r>
            <a:endParaRPr b="0" lang="ru-RU" sz="1800" spc="-1" strike="noStrike">
              <a:solidFill>
                <a:srgbClr val="000000"/>
              </a:solidFill>
              <a:latin typeface="Arial"/>
            </a:endParaRPr>
          </a:p>
        </p:txBody>
      </p:sp>
    </p:spTree>
  </p:cSld>
  <p:transition>
    <p:fade/>
  </p:transition>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400" spc="-1" strike="noStrike">
                <a:solidFill>
                  <a:srgbClr val="000000"/>
                </a:solidFill>
                <a:latin typeface="Arial"/>
              </a:rPr>
              <a:t>Однонаправленные каналы</a:t>
            </a:r>
            <a:endParaRPr b="0" lang="ru-RU" sz="4400" spc="-1" strike="noStrike">
              <a:solidFill>
                <a:srgbClr val="000000"/>
              </a:solidFill>
              <a:latin typeface="Arial"/>
            </a:endParaRPr>
          </a:p>
        </p:txBody>
      </p:sp>
      <p:sp>
        <p:nvSpPr>
          <p:cNvPr id="135" name="PlaceHolder 2"/>
          <p:cNvSpPr>
            <a:spLocks noGrp="1"/>
          </p:cNvSpPr>
          <p:nvPr>
            <p:ph/>
          </p:nvPr>
        </p:nvSpPr>
        <p:spPr>
          <a:xfrm>
            <a:off x="1440000" y="1620000"/>
            <a:ext cx="4140000" cy="3240000"/>
          </a:xfrm>
          <a:prstGeom prst="rect">
            <a:avLst/>
          </a:prstGeom>
          <a:solidFill>
            <a:srgbClr val="ffffff"/>
          </a:solidFill>
          <a:ln w="0">
            <a:noFill/>
          </a:ln>
        </p:spPr>
        <p:txBody>
          <a:bodyPr lIns="0" rIns="0" tIns="0" bIns="0" anchor="t">
            <a:normAutofit fontScale="74000"/>
          </a:bodyPr>
          <a:p>
            <a:pPr marL="319680" indent="-239760">
              <a:spcBef>
                <a:spcPts val="1417"/>
              </a:spcBef>
              <a:buClr>
                <a:srgbClr val="000000"/>
              </a:buClr>
              <a:buSzPct val="45000"/>
              <a:buFont typeface="Wingdings" charset="2"/>
              <a:buChar char=""/>
            </a:pPr>
            <a:r>
              <a:rPr b="0" lang="ru-RU" sz="3200" spc="-1" strike="noStrike">
                <a:solidFill>
                  <a:srgbClr val="000000"/>
                </a:solidFill>
                <a:latin typeface="Arial"/>
              </a:rPr>
              <a:t>Определение канала только для отправки данных:</a:t>
            </a:r>
            <a:endParaRPr b="0" lang="ru-RU" sz="3200" spc="-1" strike="noStrike">
              <a:solidFill>
                <a:srgbClr val="000000"/>
              </a:solidFill>
              <a:latin typeface="Arial"/>
            </a:endParaRPr>
          </a:p>
          <a:p>
            <a:pPr marL="319680" indent="0">
              <a:spcBef>
                <a:spcPts val="1417"/>
              </a:spcBef>
              <a:buNone/>
            </a:pPr>
            <a:r>
              <a:rPr b="1" lang="ru-RU" sz="3200" spc="-1" strike="noStrike">
                <a:solidFill>
                  <a:srgbClr val="3465a4"/>
                </a:solidFill>
                <a:latin typeface="FreeMono"/>
              </a:rPr>
              <a:t>var</a:t>
            </a:r>
            <a:r>
              <a:rPr b="1" lang="ru-RU" sz="3200" spc="-1" strike="noStrike">
                <a:solidFill>
                  <a:srgbClr val="000000"/>
                </a:solidFill>
                <a:latin typeface="FreeMono"/>
              </a:rPr>
              <a:t> inCh </a:t>
            </a:r>
            <a:r>
              <a:rPr b="1" lang="ru-RU" sz="3200" spc="-1" strike="noStrike">
                <a:solidFill>
                  <a:srgbClr val="3465a4"/>
                </a:solidFill>
                <a:latin typeface="FreeMono"/>
              </a:rPr>
              <a:t>chan </a:t>
            </a:r>
            <a:r>
              <a:rPr b="1" lang="ru-RU" sz="3200" spc="-1" strike="noStrike">
                <a:solidFill>
                  <a:srgbClr val="ff0000"/>
                </a:solidFill>
                <a:latin typeface="FreeMono"/>
              </a:rPr>
              <a:t>&lt;-</a:t>
            </a:r>
            <a:r>
              <a:rPr b="1" lang="ru-RU" sz="3200" spc="-1" strike="noStrike">
                <a:solidFill>
                  <a:srgbClr val="000000"/>
                </a:solidFill>
                <a:latin typeface="FreeMono"/>
              </a:rPr>
              <a:t> </a:t>
            </a:r>
            <a:r>
              <a:rPr b="1" lang="ru-RU" sz="3200" spc="-1" strike="noStrike">
                <a:solidFill>
                  <a:srgbClr val="3465a4"/>
                </a:solidFill>
                <a:latin typeface="FreeMono"/>
              </a:rPr>
              <a:t>int</a:t>
            </a:r>
            <a:endParaRPr b="0" lang="ru-RU" sz="3200" spc="-1" strike="noStrike">
              <a:solidFill>
                <a:srgbClr val="000000"/>
              </a:solidFill>
              <a:latin typeface="Arial"/>
            </a:endParaRPr>
          </a:p>
          <a:p>
            <a:pPr marL="319680" indent="-239760">
              <a:spcBef>
                <a:spcPts val="1417"/>
              </a:spcBef>
              <a:buClr>
                <a:srgbClr val="000000"/>
              </a:buClr>
              <a:buSzPct val="45000"/>
              <a:buFont typeface="Wingdings" charset="2"/>
              <a:buChar char=""/>
            </a:pPr>
            <a:r>
              <a:rPr b="0" lang="ru-RU" sz="3200" spc="-1" strike="noStrike">
                <a:solidFill>
                  <a:srgbClr val="000000"/>
                </a:solidFill>
                <a:latin typeface="Arial"/>
              </a:rPr>
              <a:t>Определение канала только для получения данных:</a:t>
            </a:r>
            <a:endParaRPr b="0" lang="ru-RU" sz="3200" spc="-1" strike="noStrike">
              <a:solidFill>
                <a:srgbClr val="000000"/>
              </a:solidFill>
              <a:latin typeface="Arial"/>
            </a:endParaRPr>
          </a:p>
          <a:p>
            <a:pPr marL="319680" indent="0">
              <a:spcBef>
                <a:spcPts val="1417"/>
              </a:spcBef>
              <a:buNone/>
            </a:pPr>
            <a:r>
              <a:rPr b="1" lang="ru-RU" sz="3200" spc="-1" strike="noStrike">
                <a:solidFill>
                  <a:srgbClr val="3465a4"/>
                </a:solidFill>
                <a:latin typeface="FreeMono"/>
              </a:rPr>
              <a:t>var</a:t>
            </a:r>
            <a:r>
              <a:rPr b="1" lang="ru-RU" sz="3200" spc="-1" strike="noStrike">
                <a:solidFill>
                  <a:srgbClr val="000000"/>
                </a:solidFill>
                <a:latin typeface="FreeMono"/>
              </a:rPr>
              <a:t> outCh </a:t>
            </a:r>
            <a:r>
              <a:rPr b="1" lang="ru-RU" sz="3200" spc="-1" strike="noStrike">
                <a:solidFill>
                  <a:srgbClr val="ff0000"/>
                </a:solidFill>
                <a:latin typeface="FreeMono"/>
              </a:rPr>
              <a:t>&lt;- </a:t>
            </a:r>
            <a:r>
              <a:rPr b="1" lang="ru-RU" sz="3200" spc="-1" strike="noStrike">
                <a:solidFill>
                  <a:srgbClr val="3465a4"/>
                </a:solidFill>
                <a:latin typeface="FreeMono"/>
              </a:rPr>
              <a:t>chan int</a:t>
            </a:r>
            <a:endParaRPr b="0" lang="ru-RU" sz="3200" spc="-1" strike="noStrike">
              <a:solidFill>
                <a:srgbClr val="000000"/>
              </a:solidFill>
              <a:latin typeface="Arial"/>
            </a:endParaRPr>
          </a:p>
        </p:txBody>
      </p:sp>
      <p:grpSp>
        <p:nvGrpSpPr>
          <p:cNvPr id="136" name=""/>
          <p:cNvGrpSpPr/>
          <p:nvPr/>
        </p:nvGrpSpPr>
        <p:grpSpPr>
          <a:xfrm>
            <a:off x="5760000" y="1620000"/>
            <a:ext cx="4140000" cy="3240000"/>
            <a:chOff x="5760000" y="1620000"/>
            <a:chExt cx="4140000" cy="3240000"/>
          </a:xfrm>
        </p:grpSpPr>
        <p:sp>
          <p:nvSpPr>
            <p:cNvPr id="137" name=""/>
            <p:cNvSpPr txBox="1"/>
            <p:nvPr/>
          </p:nvSpPr>
          <p:spPr>
            <a:xfrm>
              <a:off x="5760000" y="1620000"/>
              <a:ext cx="4140000" cy="3240000"/>
            </a:xfrm>
            <a:prstGeom prst="rect">
              <a:avLst/>
            </a:prstGeom>
            <a:solidFill>
              <a:srgbClr val="eeeeee"/>
            </a:solidFill>
            <a:ln cap="rnd" w="0">
              <a:solidFill>
                <a:srgbClr val="3465a4"/>
              </a:solidFill>
              <a:prstDash val="lgDash"/>
            </a:ln>
          </p:spPr>
          <p:txBody>
            <a:bodyPr lIns="0" rIns="0" tIns="0" bIns="0" anchor="t">
              <a:normAutofit/>
            </a:bodyPr>
            <a:p>
              <a:r>
                <a:rPr b="1" lang="ru-RU" sz="1600" spc="-1" strike="noStrike">
                  <a:solidFill>
                    <a:srgbClr val="2a6099"/>
                  </a:solidFill>
                  <a:latin typeface="FreeMono"/>
                </a:rPr>
                <a:t>package</a:t>
              </a:r>
              <a:r>
                <a:rPr b="1" lang="ru-RU" sz="1600" spc="-1" strike="noStrike">
                  <a:solidFill>
                    <a:srgbClr val="000000"/>
                  </a:solidFill>
                  <a:latin typeface="FreeMono"/>
                </a:rPr>
                <a:t> main</a:t>
              </a:r>
              <a:endParaRPr b="0" lang="ru-RU" sz="1600" spc="-1" strike="noStrike">
                <a:solidFill>
                  <a:srgbClr val="000000"/>
                </a:solidFill>
                <a:latin typeface="Arial"/>
              </a:endParaRPr>
            </a:p>
            <a:p>
              <a:r>
                <a:rPr b="1" lang="ru-RU" sz="1600" spc="-1" strike="noStrike">
                  <a:solidFill>
                    <a:srgbClr val="2a6099"/>
                  </a:solidFill>
                  <a:latin typeface="FreeMono"/>
                </a:rPr>
                <a:t>import</a:t>
              </a:r>
              <a:r>
                <a:rPr b="1" lang="ru-RU" sz="1600" spc="-1" strike="noStrike">
                  <a:solidFill>
                    <a:srgbClr val="000000"/>
                  </a:solidFill>
                  <a:latin typeface="FreeMono"/>
                </a:rPr>
                <a:t> </a:t>
              </a:r>
              <a:r>
                <a:rPr b="1" lang="ru-RU" sz="1600" spc="-1" strike="noStrike">
                  <a:solidFill>
                    <a:srgbClr val="be480a"/>
                  </a:solidFill>
                  <a:latin typeface="FreeMono"/>
                </a:rPr>
                <a:t>"fmt"</a:t>
              </a:r>
              <a:endParaRPr b="0" lang="ru-RU" sz="1600" spc="-1" strike="noStrike">
                <a:solidFill>
                  <a:srgbClr val="000000"/>
                </a:solidFill>
                <a:latin typeface="Arial"/>
              </a:endParaRPr>
            </a:p>
            <a:p>
              <a:r>
                <a:rPr b="1" lang="ru-RU" sz="1600" spc="-1" strike="noStrike">
                  <a:solidFill>
                    <a:srgbClr val="2a6099"/>
                  </a:solidFill>
                  <a:latin typeface="FreeMono"/>
                </a:rPr>
                <a:t>func</a:t>
              </a:r>
              <a:r>
                <a:rPr b="1" lang="ru-RU" sz="1600" spc="-1" strike="noStrike">
                  <a:solidFill>
                    <a:srgbClr val="000000"/>
                  </a:solidFill>
                  <a:latin typeface="FreeMono"/>
                </a:rPr>
                <a:t> </a:t>
              </a:r>
              <a:r>
                <a:rPr b="1" lang="ru-RU" sz="1600" spc="-1" strike="noStrike">
                  <a:solidFill>
                    <a:srgbClr val="b47804"/>
                  </a:solidFill>
                  <a:latin typeface="FreeMono"/>
                </a:rPr>
                <a:t>factorial</a:t>
              </a:r>
              <a:r>
                <a:rPr b="1" lang="ru-RU" sz="1600" spc="-1" strike="noStrike">
                  <a:solidFill>
                    <a:srgbClr val="000000"/>
                  </a:solidFill>
                  <a:latin typeface="FreeMono"/>
                </a:rPr>
                <a:t>(ch </a:t>
              </a:r>
              <a:r>
                <a:rPr b="1" lang="ru-RU" sz="1600" spc="-1" strike="noStrike">
                  <a:solidFill>
                    <a:srgbClr val="3465a4"/>
                  </a:solidFill>
                  <a:latin typeface="FreeMono"/>
                </a:rPr>
                <a:t>chan</a:t>
              </a:r>
              <a:r>
                <a:rPr b="1" lang="ru-RU" sz="1600" spc="-1" strike="noStrike">
                  <a:solidFill>
                    <a:srgbClr val="000000"/>
                  </a:solidFill>
                  <a:latin typeface="FreeMono"/>
                </a:rPr>
                <a:t> </a:t>
              </a:r>
              <a:r>
                <a:rPr b="1" lang="ru-RU" sz="2000" spc="-1" strike="noStrike">
                  <a:solidFill>
                    <a:srgbClr val="ff0000"/>
                  </a:solidFill>
                  <a:latin typeface="FreeMono"/>
                </a:rPr>
                <a:t>&lt;-</a:t>
              </a:r>
              <a:r>
                <a:rPr b="1" lang="ru-RU" sz="1600" spc="-1" strike="noStrike">
                  <a:solidFill>
                    <a:srgbClr val="000000"/>
                  </a:solidFill>
                  <a:latin typeface="FreeMono"/>
                </a:rPr>
                <a:t> </a:t>
              </a:r>
              <a:r>
                <a:rPr b="1" lang="ru-RU" sz="1600" spc="-1" strike="noStrike">
                  <a:solidFill>
                    <a:srgbClr val="3465a4"/>
                  </a:solidFill>
                  <a:latin typeface="FreeMono"/>
                </a:rPr>
                <a:t>int</a:t>
              </a:r>
              <a:r>
                <a:rPr b="1" lang="ru-RU" sz="1600" spc="-1" strike="noStrike">
                  <a:solidFill>
                    <a:srgbClr val="000000"/>
                  </a:solidFill>
                  <a:latin typeface="FreeMono"/>
                </a:rPr>
                <a:t>) {</a:t>
              </a:r>
              <a:endParaRPr b="0" lang="ru-RU" sz="1600" spc="-1" strike="noStrike">
                <a:solidFill>
                  <a:srgbClr val="000000"/>
                </a:solidFill>
                <a:latin typeface="Arial"/>
              </a:endParaRPr>
            </a:p>
            <a:p>
              <a:r>
                <a:rPr b="1" lang="ru-RU" sz="1600" spc="-1" strike="noStrike">
                  <a:solidFill>
                    <a:srgbClr val="000000"/>
                  </a:solidFill>
                  <a:latin typeface="FreeMono"/>
                </a:rPr>
                <a:t>  </a:t>
              </a:r>
              <a:r>
                <a:rPr b="1" lang="ru-RU" sz="1600" spc="-1" strike="noStrike">
                  <a:solidFill>
                    <a:srgbClr val="000000"/>
                  </a:solidFill>
                  <a:latin typeface="FreeMono"/>
                </a:rPr>
                <a:t>result</a:t>
              </a:r>
              <a:r>
                <a:rPr b="1" lang="ru-RU" sz="1600" spc="-1" strike="noStrike">
                  <a:solidFill>
                    <a:srgbClr val="800080"/>
                  </a:solidFill>
                  <a:latin typeface="FreeMono"/>
                </a:rPr>
                <a:t> := 1</a:t>
              </a:r>
              <a:endParaRPr b="0" lang="ru-RU" sz="1600" spc="-1" strike="noStrike">
                <a:solidFill>
                  <a:srgbClr val="000000"/>
                </a:solidFill>
                <a:latin typeface="Arial"/>
              </a:endParaRPr>
            </a:p>
            <a:p>
              <a:r>
                <a:rPr b="1" lang="ru-RU" sz="1600" spc="-1" strike="noStrike">
                  <a:solidFill>
                    <a:srgbClr val="800080"/>
                  </a:solidFill>
                  <a:latin typeface="FreeMono"/>
                </a:rPr>
                <a:t>  </a:t>
              </a:r>
              <a:r>
                <a:rPr b="1" lang="ru-RU" sz="1600" spc="-1" strike="noStrike">
                  <a:solidFill>
                    <a:srgbClr val="800080"/>
                  </a:solidFill>
                  <a:latin typeface="FreeMono"/>
                </a:rPr>
                <a:t>for i := 1; i &lt;= n; i++{</a:t>
              </a:r>
              <a:endParaRPr b="0" lang="ru-RU" sz="1600" spc="-1" strike="noStrike">
                <a:solidFill>
                  <a:srgbClr val="000000"/>
                </a:solidFill>
                <a:latin typeface="Arial"/>
              </a:endParaRPr>
            </a:p>
            <a:p>
              <a:r>
                <a:rPr b="1" lang="ru-RU" sz="1600" spc="-1" strike="noStrike">
                  <a:solidFill>
                    <a:srgbClr val="800080"/>
                  </a:solidFill>
                  <a:latin typeface="FreeMono"/>
                </a:rPr>
                <a:t>      </a:t>
              </a:r>
              <a:r>
                <a:rPr b="1" lang="ru-RU" sz="1600" spc="-1" strike="noStrike">
                  <a:solidFill>
                    <a:srgbClr val="000000"/>
                  </a:solidFill>
                  <a:latin typeface="FreeMono"/>
                </a:rPr>
                <a:t>result</a:t>
              </a:r>
              <a:r>
                <a:rPr b="1" lang="ru-RU" sz="1600" spc="-1" strike="noStrike">
                  <a:solidFill>
                    <a:srgbClr val="800080"/>
                  </a:solidFill>
                  <a:latin typeface="FreeMono"/>
                </a:rPr>
                <a:t> *= i</a:t>
              </a:r>
              <a:endParaRPr b="0" lang="ru-RU" sz="1600" spc="-1" strike="noStrike">
                <a:solidFill>
                  <a:srgbClr val="000000"/>
                </a:solidFill>
                <a:latin typeface="Arial"/>
              </a:endParaRPr>
            </a:p>
            <a:p>
              <a:r>
                <a:rPr b="1" lang="ru-RU" sz="1600" spc="-1" strike="noStrike">
                  <a:solidFill>
                    <a:srgbClr val="800080"/>
                  </a:solidFill>
                  <a:latin typeface="FreeMono"/>
                </a:rPr>
                <a:t>  </a:t>
              </a:r>
              <a:r>
                <a:rPr b="1" lang="ru-RU" sz="1600" spc="-1" strike="noStrike">
                  <a:solidFill>
                    <a:srgbClr val="800080"/>
                  </a:solidFill>
                  <a:latin typeface="FreeMono"/>
                </a:rPr>
                <a:t>}</a:t>
              </a:r>
              <a:endParaRPr b="0" lang="ru-RU" sz="1600" spc="-1" strike="noStrike">
                <a:solidFill>
                  <a:srgbClr val="000000"/>
                </a:solidFill>
                <a:latin typeface="Arial"/>
              </a:endParaRPr>
            </a:p>
            <a:p>
              <a:r>
                <a:rPr b="1" lang="ru-RU" sz="1600" spc="-1" strike="noStrike">
                  <a:solidFill>
                    <a:srgbClr val="800080"/>
                  </a:solidFill>
                  <a:latin typeface="FreeMono"/>
                </a:rPr>
                <a:t>  </a:t>
              </a:r>
              <a:r>
                <a:rPr b="1" lang="ru-RU" sz="1600" spc="-1" strike="noStrike">
                  <a:solidFill>
                    <a:srgbClr val="000000"/>
                  </a:solidFill>
                  <a:latin typeface="FreeMono"/>
                </a:rPr>
                <a:t>ch</a:t>
              </a:r>
              <a:r>
                <a:rPr b="1" lang="ru-RU" sz="1600" spc="-1" strike="noStrike">
                  <a:solidFill>
                    <a:srgbClr val="800080"/>
                  </a:solidFill>
                  <a:latin typeface="FreeMono"/>
                </a:rPr>
                <a:t> </a:t>
              </a:r>
              <a:r>
                <a:rPr b="1" lang="ru-RU" sz="2000" spc="-1" strike="noStrike">
                  <a:solidFill>
                    <a:srgbClr val="ff0000"/>
                  </a:solidFill>
                  <a:latin typeface="FreeMono"/>
                </a:rPr>
                <a:t>&lt;-</a:t>
              </a:r>
              <a:r>
                <a:rPr b="1" lang="ru-RU" sz="1600" spc="-1" strike="noStrike">
                  <a:solidFill>
                    <a:srgbClr val="800080"/>
                  </a:solidFill>
                  <a:latin typeface="FreeMono"/>
                </a:rPr>
                <a:t> </a:t>
              </a:r>
              <a:r>
                <a:rPr b="1" lang="ru-RU" sz="1600" spc="-1" strike="noStrike">
                  <a:solidFill>
                    <a:srgbClr val="000000"/>
                  </a:solidFill>
                  <a:latin typeface="FreeMono"/>
                </a:rPr>
                <a:t>result</a:t>
              </a:r>
              <a:endParaRPr b="0" lang="ru-RU" sz="1600" spc="-1" strike="noStrike">
                <a:solidFill>
                  <a:srgbClr val="000000"/>
                </a:solidFill>
                <a:latin typeface="Arial"/>
              </a:endParaRPr>
            </a:p>
            <a:p>
              <a:r>
                <a:rPr b="1" lang="ru-RU" sz="1600" spc="-1" strike="noStrike">
                  <a:solidFill>
                    <a:srgbClr val="000000"/>
                  </a:solidFill>
                  <a:latin typeface="FreeMono"/>
                </a:rPr>
                <a:t>}</a:t>
              </a:r>
              <a:endParaRPr b="0" lang="ru-RU" sz="1600" spc="-1" strike="noStrike">
                <a:solidFill>
                  <a:srgbClr val="000000"/>
                </a:solidFill>
                <a:latin typeface="Arial"/>
              </a:endParaRPr>
            </a:p>
            <a:p>
              <a:endParaRPr b="0" lang="ru-RU" sz="2100" spc="-1" strike="noStrike">
                <a:solidFill>
                  <a:srgbClr val="000000"/>
                </a:solidFill>
                <a:latin typeface="Arial"/>
              </a:endParaRPr>
            </a:p>
          </p:txBody>
        </p:sp>
        <p:sp>
          <p:nvSpPr>
            <p:cNvPr id="138" name=""/>
            <p:cNvSpPr txBox="1"/>
            <p:nvPr/>
          </p:nvSpPr>
          <p:spPr>
            <a:xfrm>
              <a:off x="8439120" y="1620000"/>
              <a:ext cx="1460880" cy="218520"/>
            </a:xfrm>
            <a:prstGeom prst="rect">
              <a:avLst/>
            </a:prstGeom>
            <a:noFill/>
            <a:ln w="0">
              <a:solidFill>
                <a:srgbClr val="3465a4"/>
              </a:solidFill>
            </a:ln>
          </p:spPr>
          <p:txBody>
            <a:bodyPr lIns="90000" rIns="90000" tIns="45000" bIns="45000" anchor="t">
              <a:noAutofit/>
            </a:bodyPr>
            <a:p>
              <a:r>
                <a:rPr b="0" lang="ru-RU" sz="900" spc="-1" strike="noStrike">
                  <a:solidFill>
                    <a:srgbClr val="3465a4"/>
                  </a:solidFill>
                  <a:latin typeface="Arial"/>
                </a:rPr>
                <a:t>ex534chan</a:t>
              </a:r>
              <a:endParaRPr b="0" lang="ru-RU" sz="900" spc="-1" strike="noStrike">
                <a:solidFill>
                  <a:srgbClr val="000000"/>
                </a:solidFill>
                <a:latin typeface="Arial"/>
              </a:endParaRPr>
            </a:p>
          </p:txBody>
        </p:sp>
      </p:gr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400" spc="-1" strike="noStrike">
                <a:solidFill>
                  <a:srgbClr val="000000"/>
                </a:solidFill>
                <a:latin typeface="Arial"/>
              </a:rPr>
              <a:t>Возвращение канала</a:t>
            </a:r>
            <a:endParaRPr b="0" lang="ru-RU" sz="4400" spc="-1" strike="noStrike">
              <a:solidFill>
                <a:srgbClr val="000000"/>
              </a:solidFill>
              <a:latin typeface="Arial"/>
            </a:endParaRPr>
          </a:p>
        </p:txBody>
      </p:sp>
      <p:grpSp>
        <p:nvGrpSpPr>
          <p:cNvPr id="140" name=""/>
          <p:cNvGrpSpPr/>
          <p:nvPr/>
        </p:nvGrpSpPr>
        <p:grpSpPr>
          <a:xfrm>
            <a:off x="3600000" y="1620000"/>
            <a:ext cx="6300000" cy="3240000"/>
            <a:chOff x="3600000" y="1620000"/>
            <a:chExt cx="6300000" cy="3240000"/>
          </a:xfrm>
        </p:grpSpPr>
        <p:sp>
          <p:nvSpPr>
            <p:cNvPr id="141" name=""/>
            <p:cNvSpPr txBox="1"/>
            <p:nvPr/>
          </p:nvSpPr>
          <p:spPr>
            <a:xfrm>
              <a:off x="3600000" y="1620000"/>
              <a:ext cx="6300000" cy="3240000"/>
            </a:xfrm>
            <a:prstGeom prst="rect">
              <a:avLst/>
            </a:prstGeom>
            <a:solidFill>
              <a:srgbClr val="eeeeee"/>
            </a:solidFill>
            <a:ln cap="rnd" w="0">
              <a:solidFill>
                <a:srgbClr val="3465a4"/>
              </a:solidFill>
              <a:prstDash val="lgDash"/>
            </a:ln>
          </p:spPr>
          <p:txBody>
            <a:bodyPr lIns="0" rIns="0" tIns="0" bIns="0" anchor="t">
              <a:normAutofit fontScale="89000"/>
            </a:bodyPr>
            <a:p>
              <a:r>
                <a:rPr b="1" lang="ru-RU" sz="1600" spc="-1" strike="noStrike">
                  <a:solidFill>
                    <a:srgbClr val="2a6099"/>
                  </a:solidFill>
                  <a:latin typeface="FreeMono"/>
                </a:rPr>
                <a:t>package</a:t>
              </a:r>
              <a:r>
                <a:rPr b="1" lang="ru-RU" sz="1600" spc="-1" strike="noStrike">
                  <a:solidFill>
                    <a:srgbClr val="000000"/>
                  </a:solidFill>
                  <a:latin typeface="FreeMono"/>
                </a:rPr>
                <a:t> main</a:t>
              </a:r>
              <a:endParaRPr b="0" lang="ru-RU" sz="1600" spc="-1" strike="noStrike">
                <a:solidFill>
                  <a:srgbClr val="000000"/>
                </a:solidFill>
                <a:latin typeface="Arial"/>
              </a:endParaRPr>
            </a:p>
            <a:p>
              <a:r>
                <a:rPr b="1" lang="ru-RU" sz="1600" spc="-1" strike="noStrike">
                  <a:solidFill>
                    <a:srgbClr val="2a6099"/>
                  </a:solidFill>
                  <a:latin typeface="FreeMono"/>
                </a:rPr>
                <a:t>import</a:t>
              </a:r>
              <a:r>
                <a:rPr b="1" lang="ru-RU" sz="1600" spc="-1" strike="noStrike">
                  <a:solidFill>
                    <a:srgbClr val="000000"/>
                  </a:solidFill>
                  <a:latin typeface="FreeMono"/>
                </a:rPr>
                <a:t> </a:t>
              </a:r>
              <a:r>
                <a:rPr b="1" lang="ru-RU" sz="1600" spc="-1" strike="noStrike">
                  <a:solidFill>
                    <a:srgbClr val="be480a"/>
                  </a:solidFill>
                  <a:latin typeface="FreeMono"/>
                </a:rPr>
                <a:t>"fmt"</a:t>
              </a:r>
              <a:endParaRPr b="0" lang="ru-RU" sz="1600" spc="-1" strike="noStrike">
                <a:solidFill>
                  <a:srgbClr val="000000"/>
                </a:solidFill>
                <a:latin typeface="Arial"/>
              </a:endParaRPr>
            </a:p>
            <a:p>
              <a:r>
                <a:rPr b="1" lang="ru-RU" sz="1600" spc="-1" strike="noStrike">
                  <a:solidFill>
                    <a:srgbClr val="2a6099"/>
                  </a:solidFill>
                  <a:latin typeface="FreeMono"/>
                </a:rPr>
                <a:t>func</a:t>
              </a:r>
              <a:r>
                <a:rPr b="1" lang="ru-RU" sz="1600" spc="-1" strike="noStrike">
                  <a:solidFill>
                    <a:srgbClr val="be480a"/>
                  </a:solidFill>
                  <a:latin typeface="FreeMono"/>
                </a:rPr>
                <a:t> </a:t>
              </a:r>
              <a:r>
                <a:rPr b="1" lang="ru-RU" sz="1600" spc="-1" strike="noStrike">
                  <a:solidFill>
                    <a:srgbClr val="b47804"/>
                  </a:solidFill>
                  <a:latin typeface="FreeMono"/>
                </a:rPr>
                <a:t>main</a:t>
              </a:r>
              <a:r>
                <a:rPr b="1" lang="ru-RU" sz="1600" spc="-1" strike="noStrike">
                  <a:solidFill>
                    <a:srgbClr val="be480a"/>
                  </a:solidFill>
                  <a:latin typeface="FreeMono"/>
                </a:rPr>
                <a:t>() {</a:t>
              </a:r>
              <a:endParaRPr b="0" lang="ru-RU" sz="1600" spc="-1" strike="noStrike">
                <a:solidFill>
                  <a:srgbClr val="000000"/>
                </a:solidFill>
                <a:latin typeface="Arial"/>
              </a:endParaRPr>
            </a:p>
            <a:p>
              <a:r>
                <a:rPr b="1" lang="ru-RU" sz="1600" spc="-1" strike="noStrike">
                  <a:solidFill>
                    <a:srgbClr val="be480a"/>
                  </a:solidFill>
                  <a:latin typeface="FreeMono"/>
                </a:rPr>
                <a:t>  </a:t>
              </a:r>
              <a:r>
                <a:rPr b="1" lang="ru-RU" sz="1600" spc="-1" strike="noStrike">
                  <a:solidFill>
                    <a:srgbClr val="3465a4"/>
                  </a:solidFill>
                  <a:latin typeface="FreeMono"/>
                </a:rPr>
                <a:t>fmt</a:t>
              </a:r>
              <a:r>
                <a:rPr b="1" lang="ru-RU" sz="1600" spc="-1" strike="noStrike">
                  <a:solidFill>
                    <a:srgbClr val="be480a"/>
                  </a:solidFill>
                  <a:latin typeface="FreeMono"/>
                </a:rPr>
                <a:t>.Println(&lt;-createChan(</a:t>
              </a:r>
              <a:r>
                <a:rPr b="1" lang="ru-RU" sz="1600" spc="-1" strike="noStrike">
                  <a:solidFill>
                    <a:srgbClr val="3465a4"/>
                  </a:solidFill>
                  <a:latin typeface="FreeMono"/>
                </a:rPr>
                <a:t>5</a:t>
              </a:r>
              <a:r>
                <a:rPr b="1" lang="ru-RU" sz="1600" spc="-1" strike="noStrike">
                  <a:solidFill>
                    <a:srgbClr val="be480a"/>
                  </a:solidFill>
                  <a:latin typeface="FreeMono"/>
                </a:rPr>
                <a:t>))</a:t>
              </a:r>
              <a:endParaRPr b="0" lang="ru-RU" sz="1600" spc="-1" strike="noStrike">
                <a:solidFill>
                  <a:srgbClr val="000000"/>
                </a:solidFill>
                <a:latin typeface="Arial"/>
              </a:endParaRPr>
            </a:p>
            <a:p>
              <a:r>
                <a:rPr b="1" lang="ru-RU" sz="1600" spc="-1" strike="noStrike">
                  <a:solidFill>
                    <a:srgbClr val="be480a"/>
                  </a:solidFill>
                  <a:latin typeface="FreeMono"/>
                </a:rPr>
                <a:t>}</a:t>
              </a:r>
              <a:endParaRPr b="0" lang="ru-RU" sz="1600" spc="-1" strike="noStrike">
                <a:solidFill>
                  <a:srgbClr val="000000"/>
                </a:solidFill>
                <a:latin typeface="Arial"/>
              </a:endParaRPr>
            </a:p>
            <a:p>
              <a:r>
                <a:rPr b="1" lang="ru-RU" sz="1600" spc="-1" strike="noStrike">
                  <a:solidFill>
                    <a:srgbClr val="2a6099"/>
                  </a:solidFill>
                  <a:latin typeface="FreeMono"/>
                </a:rPr>
                <a:t>func</a:t>
              </a:r>
              <a:r>
                <a:rPr b="1" lang="ru-RU" sz="1600" spc="-1" strike="noStrike">
                  <a:solidFill>
                    <a:srgbClr val="000000"/>
                  </a:solidFill>
                  <a:latin typeface="FreeMono"/>
                </a:rPr>
                <a:t> </a:t>
              </a:r>
              <a:r>
                <a:rPr b="1" lang="ru-RU" sz="1600" spc="-1" strike="noStrike">
                  <a:solidFill>
                    <a:srgbClr val="b47804"/>
                  </a:solidFill>
                  <a:latin typeface="FreeMono"/>
                </a:rPr>
                <a:t>createChan</a:t>
              </a:r>
              <a:r>
                <a:rPr b="1" lang="ru-RU" sz="1600" spc="-1" strike="noStrike">
                  <a:solidFill>
                    <a:srgbClr val="000000"/>
                  </a:solidFill>
                  <a:latin typeface="FreeMono"/>
                </a:rPr>
                <a:t>(n </a:t>
              </a:r>
              <a:r>
                <a:rPr b="1" lang="ru-RU" sz="1600" spc="-1" strike="noStrike">
                  <a:solidFill>
                    <a:srgbClr val="3465a4"/>
                  </a:solidFill>
                  <a:latin typeface="FreeMono"/>
                </a:rPr>
                <a:t>int</a:t>
              </a:r>
              <a:r>
                <a:rPr b="1" lang="ru-RU" sz="1600" spc="-1" strike="noStrike">
                  <a:solidFill>
                    <a:srgbClr val="000000"/>
                  </a:solidFill>
                  <a:latin typeface="FreeMono"/>
                </a:rPr>
                <a:t>) </a:t>
              </a:r>
              <a:r>
                <a:rPr b="1" lang="ru-RU" sz="1600" spc="-1" strike="noStrike">
                  <a:solidFill>
                    <a:srgbClr val="3465a4"/>
                  </a:solidFill>
                  <a:latin typeface="FreeMono"/>
                </a:rPr>
                <a:t>chan int</a:t>
              </a:r>
              <a:r>
                <a:rPr b="1" lang="ru-RU" sz="1600" spc="-1" strike="noStrike">
                  <a:solidFill>
                    <a:srgbClr val="000000"/>
                  </a:solidFill>
                  <a:latin typeface="FreeMono"/>
                </a:rPr>
                <a:t>{</a:t>
              </a:r>
              <a:endParaRPr b="0" lang="ru-RU" sz="1600" spc="-1" strike="noStrike">
                <a:solidFill>
                  <a:srgbClr val="000000"/>
                </a:solidFill>
                <a:latin typeface="Arial"/>
              </a:endParaRPr>
            </a:p>
            <a:p>
              <a:r>
                <a:rPr b="1" lang="ru-RU" sz="1600" spc="-1" strike="noStrike">
                  <a:solidFill>
                    <a:srgbClr val="000000"/>
                  </a:solidFill>
                  <a:latin typeface="FreeMono"/>
                </a:rPr>
                <a:t>    </a:t>
              </a:r>
              <a:r>
                <a:rPr b="1" lang="ru-RU" sz="1600" spc="-1" strike="noStrike">
                  <a:solidFill>
                    <a:srgbClr val="000000"/>
                  </a:solidFill>
                  <a:latin typeface="FreeMono"/>
                </a:rPr>
                <a:t>ch := </a:t>
              </a:r>
              <a:r>
                <a:rPr b="1" lang="ru-RU" sz="1600" spc="-1" strike="noStrike">
                  <a:solidFill>
                    <a:srgbClr val="b47804"/>
                  </a:solidFill>
                  <a:latin typeface="FreeMono"/>
                </a:rPr>
                <a:t>make</a:t>
              </a:r>
              <a:r>
                <a:rPr b="1" lang="ru-RU" sz="1600" spc="-1" strike="noStrike">
                  <a:solidFill>
                    <a:srgbClr val="000000"/>
                  </a:solidFill>
                  <a:latin typeface="FreeMono"/>
                </a:rPr>
                <a:t>(</a:t>
              </a:r>
              <a:r>
                <a:rPr b="1" lang="ru-RU" sz="1600" spc="-1" strike="noStrike">
                  <a:solidFill>
                    <a:srgbClr val="3465a4"/>
                  </a:solidFill>
                  <a:latin typeface="FreeMono"/>
                </a:rPr>
                <a:t>chan int</a:t>
              </a:r>
              <a:r>
                <a:rPr b="1" lang="ru-RU" sz="1600" spc="-1" strike="noStrike">
                  <a:solidFill>
                    <a:srgbClr val="000000"/>
                  </a:solidFill>
                  <a:latin typeface="FreeMono"/>
                </a:rPr>
                <a:t>)    </a:t>
              </a:r>
              <a:r>
                <a:rPr b="1" lang="ru-RU" sz="1600" spc="-1" strike="noStrike">
                  <a:solidFill>
                    <a:srgbClr val="00a933"/>
                  </a:solidFill>
                  <a:latin typeface="FreeMono"/>
                </a:rPr>
                <a:t>// создаем канал</a:t>
              </a:r>
              <a:endParaRPr b="0" lang="ru-RU" sz="1600" spc="-1" strike="noStrike">
                <a:solidFill>
                  <a:srgbClr val="000000"/>
                </a:solidFill>
                <a:latin typeface="Arial"/>
              </a:endParaRPr>
            </a:p>
            <a:p>
              <a:r>
                <a:rPr b="1" lang="ru-RU" sz="1600" spc="-1" strike="noStrike">
                  <a:solidFill>
                    <a:srgbClr val="000000"/>
                  </a:solidFill>
                  <a:latin typeface="FreeMono"/>
                </a:rPr>
                <a:t>    </a:t>
              </a:r>
              <a:r>
                <a:rPr b="1" lang="ru-RU" sz="1600" spc="-1" strike="noStrike">
                  <a:solidFill>
                    <a:srgbClr val="000000"/>
                  </a:solidFill>
                  <a:latin typeface="FreeMono"/>
                </a:rPr>
                <a:t>go </a:t>
              </a:r>
              <a:r>
                <a:rPr b="1" lang="ru-RU" sz="1600" spc="-1" strike="noStrike">
                  <a:solidFill>
                    <a:srgbClr val="b47804"/>
                  </a:solidFill>
                  <a:latin typeface="FreeMono"/>
                </a:rPr>
                <a:t>func</a:t>
              </a:r>
              <a:r>
                <a:rPr b="1" lang="ru-RU" sz="1600" spc="-1" strike="noStrike">
                  <a:solidFill>
                    <a:srgbClr val="000000"/>
                  </a:solidFill>
                  <a:latin typeface="FreeMono"/>
                </a:rPr>
                <a:t>(){</a:t>
              </a:r>
              <a:endParaRPr b="0" lang="ru-RU" sz="1600" spc="-1" strike="noStrike">
                <a:solidFill>
                  <a:srgbClr val="000000"/>
                </a:solidFill>
                <a:latin typeface="Arial"/>
              </a:endParaRPr>
            </a:p>
            <a:p>
              <a:r>
                <a:rPr b="1" lang="ru-RU" sz="1600" spc="-1" strike="noStrike">
                  <a:solidFill>
                    <a:srgbClr val="000000"/>
                  </a:solidFill>
                  <a:latin typeface="FreeMono"/>
                </a:rPr>
                <a:t>        </a:t>
              </a:r>
              <a:r>
                <a:rPr b="1" lang="ru-RU" sz="1600" spc="-1" strike="noStrike">
                  <a:solidFill>
                    <a:srgbClr val="000000"/>
                  </a:solidFill>
                  <a:latin typeface="FreeMono"/>
                </a:rPr>
                <a:t>ch &lt;- n      </a:t>
              </a:r>
              <a:r>
                <a:rPr b="1" lang="ru-RU" sz="1600" spc="-1" strike="noStrike">
                  <a:solidFill>
                    <a:srgbClr val="00a933"/>
                  </a:solidFill>
                  <a:latin typeface="FreeMono"/>
                </a:rPr>
                <a:t>// отправляем данные в канал</a:t>
              </a:r>
              <a:endParaRPr b="0" lang="ru-RU" sz="1600" spc="-1" strike="noStrike">
                <a:solidFill>
                  <a:srgbClr val="000000"/>
                </a:solidFill>
                <a:latin typeface="Arial"/>
              </a:endParaRPr>
            </a:p>
            <a:p>
              <a:r>
                <a:rPr b="1" lang="ru-RU" sz="1600" spc="-1" strike="noStrike">
                  <a:solidFill>
                    <a:srgbClr val="000000"/>
                  </a:solidFill>
                  <a:latin typeface="FreeMono"/>
                </a:rPr>
                <a:t>    </a:t>
              </a:r>
              <a:r>
                <a:rPr b="1" lang="ru-RU" sz="1600" spc="-1" strike="noStrike">
                  <a:solidFill>
                    <a:srgbClr val="000000"/>
                  </a:solidFill>
                  <a:latin typeface="FreeMono"/>
                </a:rPr>
                <a:t>}()             </a:t>
              </a:r>
              <a:r>
                <a:rPr b="1" lang="ru-RU" sz="1600" spc="-1" strike="noStrike">
                  <a:solidFill>
                    <a:srgbClr val="00a933"/>
                  </a:solidFill>
                  <a:latin typeface="FreeMono"/>
                </a:rPr>
                <a:t>// запускаем горутину</a:t>
              </a:r>
              <a:endParaRPr b="0" lang="ru-RU" sz="1600" spc="-1" strike="noStrike">
                <a:solidFill>
                  <a:srgbClr val="000000"/>
                </a:solidFill>
                <a:latin typeface="Arial"/>
              </a:endParaRPr>
            </a:p>
            <a:p>
              <a:r>
                <a:rPr b="1" lang="ru-RU" sz="1600" spc="-1" strike="noStrike">
                  <a:solidFill>
                    <a:srgbClr val="000000"/>
                  </a:solidFill>
                  <a:latin typeface="FreeMono"/>
                </a:rPr>
                <a:t>    </a:t>
              </a:r>
              <a:r>
                <a:rPr b="1" lang="ru-RU" sz="1600" spc="-1" strike="noStrike">
                  <a:solidFill>
                    <a:srgbClr val="000000"/>
                  </a:solidFill>
                  <a:latin typeface="FreeMono"/>
                </a:rPr>
                <a:t>return </a:t>
              </a:r>
              <a:r>
                <a:rPr b="1" lang="ru-RU" sz="1600" spc="-1" strike="noStrike">
                  <a:solidFill>
                    <a:srgbClr val="3465a4"/>
                  </a:solidFill>
                  <a:latin typeface="FreeMono"/>
                </a:rPr>
                <a:t>ch</a:t>
              </a:r>
              <a:r>
                <a:rPr b="1" lang="ru-RU" sz="1600" spc="-1" strike="noStrike">
                  <a:solidFill>
                    <a:srgbClr val="000000"/>
                  </a:solidFill>
                  <a:latin typeface="FreeMono"/>
                </a:rPr>
                <a:t>   </a:t>
              </a:r>
              <a:r>
                <a:rPr b="1" lang="ru-RU" sz="1600" spc="-1" strike="noStrike">
                  <a:solidFill>
                    <a:srgbClr val="00a933"/>
                  </a:solidFill>
                  <a:latin typeface="FreeMono"/>
                </a:rPr>
                <a:t>// возвращаем канал</a:t>
              </a:r>
              <a:endParaRPr b="0" lang="ru-RU" sz="1600" spc="-1" strike="noStrike">
                <a:solidFill>
                  <a:srgbClr val="000000"/>
                </a:solidFill>
                <a:latin typeface="Arial"/>
              </a:endParaRPr>
            </a:p>
            <a:p>
              <a:r>
                <a:rPr b="1" lang="ru-RU" sz="1600" spc="-1" strike="noStrike">
                  <a:solidFill>
                    <a:srgbClr val="000000"/>
                  </a:solidFill>
                  <a:latin typeface="FreeMono"/>
                </a:rPr>
                <a:t>}</a:t>
              </a:r>
              <a:endParaRPr b="0" lang="ru-RU" sz="1600" spc="-1" strike="noStrike">
                <a:solidFill>
                  <a:srgbClr val="000000"/>
                </a:solidFill>
                <a:latin typeface="Arial"/>
              </a:endParaRPr>
            </a:p>
            <a:p>
              <a:endParaRPr b="0" lang="ru-RU" sz="2100" spc="-1" strike="noStrike">
                <a:solidFill>
                  <a:srgbClr val="000000"/>
                </a:solidFill>
                <a:latin typeface="Arial"/>
              </a:endParaRPr>
            </a:p>
          </p:txBody>
        </p:sp>
        <p:sp>
          <p:nvSpPr>
            <p:cNvPr id="142" name=""/>
            <p:cNvSpPr txBox="1"/>
            <p:nvPr/>
          </p:nvSpPr>
          <p:spPr>
            <a:xfrm>
              <a:off x="7677000" y="1620000"/>
              <a:ext cx="2223000" cy="218520"/>
            </a:xfrm>
            <a:prstGeom prst="rect">
              <a:avLst/>
            </a:prstGeom>
            <a:noFill/>
            <a:ln w="0">
              <a:solidFill>
                <a:srgbClr val="3465a4"/>
              </a:solidFill>
            </a:ln>
          </p:spPr>
          <p:txBody>
            <a:bodyPr lIns="90000" rIns="90000" tIns="45000" bIns="45000" anchor="t">
              <a:noAutofit/>
            </a:bodyPr>
            <a:p>
              <a:r>
                <a:rPr b="0" lang="ru-RU" sz="900" spc="-1" strike="noStrike">
                  <a:solidFill>
                    <a:srgbClr val="3465a4"/>
                  </a:solidFill>
                  <a:latin typeface="Arial"/>
                </a:rPr>
                <a:t>ex535chan</a:t>
              </a:r>
              <a:endParaRPr b="0" lang="ru-RU" sz="900" spc="-1" strike="noStrike">
                <a:solidFill>
                  <a:srgbClr val="000000"/>
                </a:solidFill>
                <a:latin typeface="Arial"/>
              </a:endParaRPr>
            </a:p>
          </p:txBody>
        </p:sp>
      </p:gr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400" spc="-1" strike="noStrike">
                <a:solidFill>
                  <a:srgbClr val="000000"/>
                </a:solidFill>
                <a:latin typeface="Arial"/>
              </a:rPr>
              <a:t>Закрытие канала</a:t>
            </a:r>
            <a:endParaRPr b="0" lang="ru-RU" sz="4400" spc="-1" strike="noStrike">
              <a:solidFill>
                <a:srgbClr val="000000"/>
              </a:solidFill>
              <a:latin typeface="Arial"/>
            </a:endParaRPr>
          </a:p>
        </p:txBody>
      </p:sp>
      <p:grpSp>
        <p:nvGrpSpPr>
          <p:cNvPr id="144" name=""/>
          <p:cNvGrpSpPr/>
          <p:nvPr/>
        </p:nvGrpSpPr>
        <p:grpSpPr>
          <a:xfrm>
            <a:off x="720000" y="1620000"/>
            <a:ext cx="4500000" cy="3240000"/>
            <a:chOff x="720000" y="1620000"/>
            <a:chExt cx="4500000" cy="3240000"/>
          </a:xfrm>
        </p:grpSpPr>
        <p:sp>
          <p:nvSpPr>
            <p:cNvPr id="145" name=""/>
            <p:cNvSpPr txBox="1"/>
            <p:nvPr/>
          </p:nvSpPr>
          <p:spPr>
            <a:xfrm>
              <a:off x="720000" y="1620000"/>
              <a:ext cx="4500000" cy="3240000"/>
            </a:xfrm>
            <a:prstGeom prst="rect">
              <a:avLst/>
            </a:prstGeom>
            <a:solidFill>
              <a:srgbClr val="eeeeee"/>
            </a:solidFill>
            <a:ln cap="rnd" w="0">
              <a:solidFill>
                <a:srgbClr val="3465a4"/>
              </a:solidFill>
              <a:prstDash val="lgDash"/>
            </a:ln>
          </p:spPr>
          <p:txBody>
            <a:bodyPr lIns="0" rIns="0" tIns="0" bIns="0" anchor="t">
              <a:normAutofit fontScale="89000"/>
            </a:bodyPr>
            <a:p>
              <a:r>
                <a:rPr b="1" lang="ru-RU" sz="1600" spc="-1" strike="noStrike">
                  <a:solidFill>
                    <a:srgbClr val="2a6099"/>
                  </a:solidFill>
                  <a:latin typeface="FreeMono"/>
                </a:rPr>
                <a:t>package</a:t>
              </a:r>
              <a:r>
                <a:rPr b="1" lang="ru-RU" sz="1600" spc="-1" strike="noStrike">
                  <a:solidFill>
                    <a:srgbClr val="000000"/>
                  </a:solidFill>
                  <a:latin typeface="FreeMono"/>
                </a:rPr>
                <a:t> main</a:t>
              </a:r>
              <a:endParaRPr b="0" lang="ru-RU" sz="1600" spc="-1" strike="noStrike">
                <a:solidFill>
                  <a:srgbClr val="000000"/>
                </a:solidFill>
                <a:latin typeface="Arial"/>
              </a:endParaRPr>
            </a:p>
            <a:p>
              <a:r>
                <a:rPr b="1" lang="ru-RU" sz="1600" spc="-1" strike="noStrike">
                  <a:solidFill>
                    <a:srgbClr val="2a6099"/>
                  </a:solidFill>
                  <a:latin typeface="FreeMono"/>
                </a:rPr>
                <a:t>import</a:t>
              </a:r>
              <a:r>
                <a:rPr b="1" lang="ru-RU" sz="1600" spc="-1" strike="noStrike">
                  <a:solidFill>
                    <a:srgbClr val="000000"/>
                  </a:solidFill>
                  <a:latin typeface="FreeMono"/>
                </a:rPr>
                <a:t> </a:t>
              </a:r>
              <a:r>
                <a:rPr b="1" lang="ru-RU" sz="1600" spc="-1" strike="noStrike">
                  <a:solidFill>
                    <a:srgbClr val="be480a"/>
                  </a:solidFill>
                  <a:latin typeface="FreeMono"/>
                </a:rPr>
                <a:t>"fmt"</a:t>
              </a:r>
              <a:endParaRPr b="0" lang="ru-RU" sz="1600" spc="-1" strike="noStrike">
                <a:solidFill>
                  <a:srgbClr val="000000"/>
                </a:solidFill>
                <a:latin typeface="Arial"/>
              </a:endParaRPr>
            </a:p>
            <a:p>
              <a:r>
                <a:rPr b="1" lang="ru-RU" sz="1600" spc="-1" strike="noStrike">
                  <a:solidFill>
                    <a:srgbClr val="2a6099"/>
                  </a:solidFill>
                  <a:latin typeface="FreeMono"/>
                </a:rPr>
                <a:t>func</a:t>
              </a:r>
              <a:r>
                <a:rPr b="1" lang="ru-RU" sz="1600" spc="-1" strike="noStrike">
                  <a:solidFill>
                    <a:srgbClr val="000000"/>
                  </a:solidFill>
                  <a:latin typeface="FreeMono"/>
                </a:rPr>
                <a:t> </a:t>
              </a:r>
              <a:r>
                <a:rPr b="1" lang="ru-RU" sz="1600" spc="-1" strike="noStrike">
                  <a:solidFill>
                    <a:srgbClr val="b47804"/>
                  </a:solidFill>
                  <a:latin typeface="FreeMono"/>
                </a:rPr>
                <a:t>main</a:t>
              </a:r>
              <a:r>
                <a:rPr b="1" lang="ru-RU" sz="1600" spc="-1" strike="noStrike">
                  <a:solidFill>
                    <a:srgbClr val="000000"/>
                  </a:solidFill>
                  <a:latin typeface="FreeMono"/>
                </a:rPr>
                <a:t>() {</a:t>
              </a:r>
              <a:endParaRPr b="0" lang="ru-RU" sz="1600" spc="-1" strike="noStrike">
                <a:solidFill>
                  <a:srgbClr val="000000"/>
                </a:solidFill>
                <a:latin typeface="Arial"/>
              </a:endParaRPr>
            </a:p>
            <a:p>
              <a:r>
                <a:rPr b="1" lang="ru-RU" sz="1600" spc="-1" strike="noStrike">
                  <a:solidFill>
                    <a:srgbClr val="000000"/>
                  </a:solidFill>
                  <a:latin typeface="FreeMono"/>
                </a:rPr>
                <a:t>  </a:t>
              </a:r>
              <a:r>
                <a:rPr b="1" lang="ru-RU" sz="1600" spc="-1" strike="noStrike">
                  <a:solidFill>
                    <a:srgbClr val="000000"/>
                  </a:solidFill>
                  <a:latin typeface="FreeMono"/>
                </a:rPr>
                <a:t>intCh := </a:t>
              </a:r>
              <a:r>
                <a:rPr b="1" lang="ru-RU" sz="1600" spc="-1" strike="noStrike">
                  <a:solidFill>
                    <a:srgbClr val="be480a"/>
                  </a:solidFill>
                  <a:latin typeface="FreeMono"/>
                </a:rPr>
                <a:t>make</a:t>
              </a:r>
              <a:r>
                <a:rPr b="1" lang="ru-RU" sz="1600" spc="-1" strike="noStrike">
                  <a:solidFill>
                    <a:srgbClr val="000000"/>
                  </a:solidFill>
                  <a:latin typeface="FreeMono"/>
                </a:rPr>
                <a:t>(</a:t>
              </a:r>
              <a:r>
                <a:rPr b="1" lang="ru-RU" sz="1600" spc="-1" strike="noStrike">
                  <a:solidFill>
                    <a:srgbClr val="3465a4"/>
                  </a:solidFill>
                  <a:latin typeface="FreeMono"/>
                </a:rPr>
                <a:t>chan int,3</a:t>
              </a:r>
              <a:r>
                <a:rPr b="1" lang="ru-RU" sz="1600" spc="-1" strike="noStrike">
                  <a:solidFill>
                    <a:srgbClr val="000000"/>
                  </a:solidFill>
                  <a:latin typeface="FreeMono"/>
                </a:rPr>
                <a:t>)</a:t>
              </a:r>
              <a:endParaRPr b="0" lang="ru-RU" sz="1600" spc="-1" strike="noStrike">
                <a:solidFill>
                  <a:srgbClr val="000000"/>
                </a:solidFill>
                <a:latin typeface="Arial"/>
              </a:endParaRPr>
            </a:p>
            <a:p>
              <a:r>
                <a:rPr b="1" lang="ru-RU" sz="1600" spc="-1" strike="noStrike">
                  <a:solidFill>
                    <a:srgbClr val="800080"/>
                  </a:solidFill>
                  <a:latin typeface="FreeMono"/>
                </a:rPr>
                <a:t>  </a:t>
              </a:r>
              <a:r>
                <a:rPr b="1" lang="ru-RU" sz="1600" spc="-1" strike="noStrike">
                  <a:solidFill>
                    <a:srgbClr val="800080"/>
                  </a:solidFill>
                  <a:latin typeface="FreeMono"/>
                </a:rPr>
                <a:t>i</a:t>
              </a:r>
              <a:r>
                <a:rPr b="1" lang="ru-RU" sz="1600" spc="-1" strike="noStrike">
                  <a:solidFill>
                    <a:srgbClr val="000000"/>
                  </a:solidFill>
                  <a:latin typeface="FreeMono"/>
                </a:rPr>
                <a:t>nt </a:t>
              </a:r>
              <a:r>
                <a:rPr b="1" lang="ru-RU" sz="1600" spc="-1" strike="noStrike">
                  <a:solidFill>
                    <a:srgbClr val="800080"/>
                  </a:solidFill>
                  <a:latin typeface="FreeMono"/>
                </a:rPr>
                <a:t>&lt;- </a:t>
              </a:r>
              <a:r>
                <a:rPr b="1" lang="ru-RU" sz="1600" spc="-1" strike="noStrike">
                  <a:solidFill>
                    <a:srgbClr val="be480a"/>
                  </a:solidFill>
                  <a:latin typeface="FreeMono"/>
                </a:rPr>
                <a:t>10</a:t>
              </a:r>
              <a:endParaRPr b="0" lang="ru-RU" sz="1600" spc="-1" strike="noStrike">
                <a:solidFill>
                  <a:srgbClr val="000000"/>
                </a:solidFill>
                <a:latin typeface="Arial"/>
              </a:endParaRPr>
            </a:p>
            <a:p>
              <a:r>
                <a:rPr b="1" lang="ru-RU" sz="1600" spc="-1" strike="noStrike">
                  <a:solidFill>
                    <a:srgbClr val="800080"/>
                  </a:solidFill>
                  <a:latin typeface="FreeMono"/>
                </a:rPr>
                <a:t>  </a:t>
              </a:r>
              <a:r>
                <a:rPr b="1" lang="ru-RU" sz="1600" spc="-1" strike="noStrike">
                  <a:solidFill>
                    <a:srgbClr val="800080"/>
                  </a:solidFill>
                  <a:latin typeface="FreeMono"/>
                </a:rPr>
                <a:t>i</a:t>
              </a:r>
              <a:r>
                <a:rPr b="1" lang="ru-RU" sz="1600" spc="-1" strike="noStrike">
                  <a:solidFill>
                    <a:srgbClr val="000000"/>
                  </a:solidFill>
                  <a:latin typeface="FreeMono"/>
                </a:rPr>
                <a:t>nt </a:t>
              </a:r>
              <a:r>
                <a:rPr b="1" lang="ru-RU" sz="1600" spc="-1" strike="noStrike">
                  <a:solidFill>
                    <a:srgbClr val="800080"/>
                  </a:solidFill>
                  <a:latin typeface="FreeMono"/>
                </a:rPr>
                <a:t>&lt;- </a:t>
              </a:r>
              <a:r>
                <a:rPr b="1" lang="ru-RU" sz="1600" spc="-1" strike="noStrike">
                  <a:solidFill>
                    <a:srgbClr val="be480a"/>
                  </a:solidFill>
                  <a:latin typeface="FreeMono"/>
                </a:rPr>
                <a:t>15</a:t>
              </a:r>
              <a:endParaRPr b="0" lang="ru-RU" sz="1600" spc="-1" strike="noStrike">
                <a:solidFill>
                  <a:srgbClr val="000000"/>
                </a:solidFill>
                <a:latin typeface="Arial"/>
              </a:endParaRPr>
            </a:p>
            <a:p>
              <a:r>
                <a:rPr b="1" lang="ru-RU" sz="1600" spc="-1" strike="noStrike">
                  <a:solidFill>
                    <a:srgbClr val="be480a"/>
                  </a:solidFill>
                  <a:latin typeface="FreeMono"/>
                </a:rPr>
                <a:t>  </a:t>
              </a:r>
              <a:r>
                <a:rPr b="1" lang="ru-RU" sz="1600" spc="-1" strike="noStrike">
                  <a:solidFill>
                    <a:srgbClr val="000000"/>
                  </a:solidFill>
                  <a:latin typeface="FreeMono"/>
                </a:rPr>
                <a:t>close</a:t>
              </a:r>
              <a:r>
                <a:rPr b="1" lang="ru-RU" sz="1600" spc="-1" strike="noStrike">
                  <a:solidFill>
                    <a:srgbClr val="be480a"/>
                  </a:solidFill>
                  <a:latin typeface="FreeMono"/>
                </a:rPr>
                <a:t>(intCh)</a:t>
              </a:r>
              <a:endParaRPr b="0" lang="ru-RU" sz="1600" spc="-1" strike="noStrike">
                <a:solidFill>
                  <a:srgbClr val="000000"/>
                </a:solidFill>
                <a:latin typeface="Arial"/>
              </a:endParaRPr>
            </a:p>
            <a:p>
              <a:r>
                <a:rPr b="1" lang="ru-RU" sz="1600" spc="-1" strike="noStrike">
                  <a:solidFill>
                    <a:srgbClr val="800080"/>
                  </a:solidFill>
                  <a:latin typeface="FreeMono"/>
                </a:rPr>
                <a:t>  </a:t>
              </a:r>
              <a:r>
                <a:rPr b="1" lang="ru-RU" sz="1600" spc="-1" strike="noStrike">
                  <a:solidFill>
                    <a:srgbClr val="000000"/>
                  </a:solidFill>
                  <a:latin typeface="FreeMono"/>
                </a:rPr>
                <a:t>int </a:t>
              </a:r>
              <a:r>
                <a:rPr b="1" lang="ru-RU" sz="1600" spc="-1" strike="noStrike">
                  <a:solidFill>
                    <a:srgbClr val="800080"/>
                  </a:solidFill>
                  <a:latin typeface="FreeMono"/>
                </a:rPr>
                <a:t>&lt;- </a:t>
              </a:r>
              <a:r>
                <a:rPr b="1" lang="ru-RU" sz="1600" spc="-1" strike="noStrike">
                  <a:solidFill>
                    <a:srgbClr val="be480a"/>
                  </a:solidFill>
                  <a:latin typeface="FreeMono"/>
                </a:rPr>
                <a:t>27 </a:t>
              </a:r>
              <a:r>
                <a:rPr b="1" lang="ru-RU" sz="1600" spc="-1" strike="noStrike">
                  <a:solidFill>
                    <a:srgbClr val="b2b2b2"/>
                  </a:solidFill>
                  <a:latin typeface="FreeMono"/>
                </a:rPr>
                <a:t>// error — channel closed</a:t>
              </a:r>
              <a:endParaRPr b="0" lang="ru-RU" sz="1600" spc="-1" strike="noStrike">
                <a:solidFill>
                  <a:srgbClr val="000000"/>
                </a:solidFill>
                <a:latin typeface="Arial"/>
              </a:endParaRPr>
            </a:p>
            <a:p>
              <a:r>
                <a:rPr b="1" lang="ru-RU" sz="1600" spc="-1" strike="noStrike">
                  <a:solidFill>
                    <a:srgbClr val="000000"/>
                  </a:solidFill>
                  <a:latin typeface="FreeMono"/>
                  <a:ea typeface="DejaVu Sans"/>
                </a:rPr>
                <a:t>  </a:t>
              </a:r>
              <a:r>
                <a:rPr b="1" lang="ru-RU" sz="1600" spc="-1" strike="noStrike">
                  <a:solidFill>
                    <a:srgbClr val="000000"/>
                  </a:solidFill>
                  <a:latin typeface="FreeMono"/>
                </a:rPr>
                <a:t>fmt.</a:t>
              </a:r>
              <a:r>
                <a:rPr b="1" lang="ru-RU" sz="1600" spc="-1" strike="noStrike">
                  <a:solidFill>
                    <a:srgbClr val="b47804"/>
                  </a:solidFill>
                  <a:latin typeface="FreeMono"/>
                </a:rPr>
                <a:t>Println</a:t>
              </a:r>
              <a:r>
                <a:rPr b="1" lang="ru-RU" sz="1600" spc="-1" strike="noStrike">
                  <a:solidFill>
                    <a:srgbClr val="000000"/>
                  </a:solidFill>
                  <a:latin typeface="FreeMono"/>
                </a:rPr>
                <a:t>(&lt;-</a:t>
              </a:r>
              <a:r>
                <a:rPr b="1" lang="ru-RU" sz="1600" spc="-1" strike="noStrike">
                  <a:solidFill>
                    <a:srgbClr val="be480a"/>
                  </a:solidFill>
                  <a:latin typeface="FreeMono"/>
                </a:rPr>
                <a:t>intCh</a:t>
              </a:r>
              <a:r>
                <a:rPr b="1" lang="ru-RU" sz="1600" spc="-1" strike="noStrike">
                  <a:solidFill>
                    <a:srgbClr val="000000"/>
                  </a:solidFill>
                  <a:latin typeface="FreeMono"/>
                </a:rPr>
                <a:t>) </a:t>
              </a:r>
              <a:r>
                <a:rPr b="1" lang="ru-RU" sz="1600" spc="-1" strike="noStrike">
                  <a:solidFill>
                    <a:srgbClr val="b2b2b2"/>
                  </a:solidFill>
                  <a:latin typeface="FreeMono"/>
                </a:rPr>
                <a:t>// 10</a:t>
              </a:r>
              <a:endParaRPr b="0" lang="ru-RU" sz="1600" spc="-1" strike="noStrike">
                <a:solidFill>
                  <a:srgbClr val="000000"/>
                </a:solidFill>
                <a:latin typeface="Arial"/>
              </a:endParaRPr>
            </a:p>
            <a:p>
              <a:r>
                <a:rPr b="1" lang="ru-RU" sz="1600" spc="-1" strike="noStrike">
                  <a:solidFill>
                    <a:srgbClr val="000000"/>
                  </a:solidFill>
                  <a:latin typeface="FreeMono"/>
                  <a:ea typeface="DejaVu Sans"/>
                </a:rPr>
                <a:t>  </a:t>
              </a:r>
              <a:r>
                <a:rPr b="1" lang="ru-RU" sz="1600" spc="-1" strike="noStrike">
                  <a:solidFill>
                    <a:srgbClr val="000000"/>
                  </a:solidFill>
                  <a:latin typeface="FreeMono"/>
                </a:rPr>
                <a:t>fmt.</a:t>
              </a:r>
              <a:r>
                <a:rPr b="1" lang="ru-RU" sz="1600" spc="-1" strike="noStrike">
                  <a:solidFill>
                    <a:srgbClr val="b47804"/>
                  </a:solidFill>
                  <a:latin typeface="FreeMono"/>
                </a:rPr>
                <a:t>Println</a:t>
              </a:r>
              <a:r>
                <a:rPr b="1" lang="ru-RU" sz="1600" spc="-1" strike="noStrike">
                  <a:solidFill>
                    <a:srgbClr val="000000"/>
                  </a:solidFill>
                  <a:latin typeface="FreeMono"/>
                </a:rPr>
                <a:t>(&lt;-</a:t>
              </a:r>
              <a:r>
                <a:rPr b="1" lang="ru-RU" sz="1600" spc="-1" strike="noStrike">
                  <a:solidFill>
                    <a:srgbClr val="be480a"/>
                  </a:solidFill>
                  <a:latin typeface="FreeMono"/>
                </a:rPr>
                <a:t>intCh</a:t>
              </a:r>
              <a:r>
                <a:rPr b="1" lang="ru-RU" sz="1600" spc="-1" strike="noStrike">
                  <a:solidFill>
                    <a:srgbClr val="000000"/>
                  </a:solidFill>
                  <a:latin typeface="FreeMono"/>
                </a:rPr>
                <a:t>) </a:t>
              </a:r>
              <a:r>
                <a:rPr b="1" lang="ru-RU" sz="1600" spc="-1" strike="noStrike">
                  <a:solidFill>
                    <a:srgbClr val="b2b2b2"/>
                  </a:solidFill>
                  <a:latin typeface="FreeMono"/>
                </a:rPr>
                <a:t>// 15</a:t>
              </a:r>
              <a:endParaRPr b="0" lang="ru-RU" sz="1600" spc="-1" strike="noStrike">
                <a:solidFill>
                  <a:srgbClr val="000000"/>
                </a:solidFill>
                <a:latin typeface="Arial"/>
              </a:endParaRPr>
            </a:p>
            <a:p>
              <a:r>
                <a:rPr b="1" lang="ru-RU" sz="1600" spc="-1" strike="noStrike">
                  <a:solidFill>
                    <a:srgbClr val="000000"/>
                  </a:solidFill>
                  <a:latin typeface="FreeMono"/>
                  <a:ea typeface="DejaVu Sans"/>
                </a:rPr>
                <a:t>  </a:t>
              </a:r>
              <a:r>
                <a:rPr b="1" lang="ru-RU" sz="1600" spc="-1" strike="noStrike">
                  <a:solidFill>
                    <a:srgbClr val="000000"/>
                  </a:solidFill>
                  <a:latin typeface="FreeMono"/>
                </a:rPr>
                <a:t>fmt.</a:t>
              </a:r>
              <a:r>
                <a:rPr b="1" lang="ru-RU" sz="1600" spc="-1" strike="noStrike">
                  <a:solidFill>
                    <a:srgbClr val="e8a202"/>
                  </a:solidFill>
                  <a:latin typeface="FreeMono"/>
                </a:rPr>
                <a:t>Println</a:t>
              </a:r>
              <a:r>
                <a:rPr b="1" lang="ru-RU" sz="1600" spc="-1" strike="noStrike">
                  <a:solidFill>
                    <a:srgbClr val="000000"/>
                  </a:solidFill>
                  <a:latin typeface="FreeMono"/>
                </a:rPr>
                <a:t>(&lt;-</a:t>
              </a:r>
              <a:r>
                <a:rPr b="1" lang="ru-RU" sz="1600" spc="-1" strike="noStrike">
                  <a:solidFill>
                    <a:srgbClr val="c9211e"/>
                  </a:solidFill>
                  <a:latin typeface="FreeMono"/>
                </a:rPr>
                <a:t>intCh</a:t>
              </a:r>
              <a:r>
                <a:rPr b="1" lang="ru-RU" sz="1600" spc="-1" strike="noStrike">
                  <a:solidFill>
                    <a:srgbClr val="000000"/>
                  </a:solidFill>
                  <a:latin typeface="FreeMono"/>
                </a:rPr>
                <a:t>)</a:t>
              </a:r>
              <a:r>
                <a:rPr b="1" lang="ru-RU" sz="1600" spc="-1" strike="noStrike">
                  <a:solidFill>
                    <a:srgbClr val="b2b2b2"/>
                  </a:solidFill>
                  <a:latin typeface="FreeMono"/>
                </a:rPr>
                <a:t> // 0</a:t>
              </a:r>
              <a:endParaRPr b="0" lang="ru-RU" sz="1600" spc="-1" strike="noStrike">
                <a:solidFill>
                  <a:srgbClr val="000000"/>
                </a:solidFill>
                <a:latin typeface="Arial"/>
              </a:endParaRPr>
            </a:p>
            <a:p>
              <a:r>
                <a:rPr b="1" lang="ru-RU" sz="1600" spc="-1" strike="noStrike">
                  <a:solidFill>
                    <a:srgbClr val="000000"/>
                  </a:solidFill>
                  <a:latin typeface="FreeMono"/>
                </a:rPr>
                <a:t>}</a:t>
              </a:r>
              <a:endParaRPr b="0" lang="ru-RU" sz="1600" spc="-1" strike="noStrike">
                <a:solidFill>
                  <a:srgbClr val="000000"/>
                </a:solidFill>
                <a:latin typeface="Arial"/>
              </a:endParaRPr>
            </a:p>
            <a:p>
              <a:endParaRPr b="0" lang="ru-RU" sz="2100" spc="-1" strike="noStrike">
                <a:solidFill>
                  <a:srgbClr val="000000"/>
                </a:solidFill>
                <a:latin typeface="Arial"/>
              </a:endParaRPr>
            </a:p>
          </p:txBody>
        </p:sp>
        <p:sp>
          <p:nvSpPr>
            <p:cNvPr id="146" name=""/>
            <p:cNvSpPr txBox="1"/>
            <p:nvPr/>
          </p:nvSpPr>
          <p:spPr>
            <a:xfrm>
              <a:off x="3632040" y="1620000"/>
              <a:ext cx="1587960" cy="218520"/>
            </a:xfrm>
            <a:prstGeom prst="rect">
              <a:avLst/>
            </a:prstGeom>
            <a:noFill/>
            <a:ln w="0">
              <a:solidFill>
                <a:srgbClr val="3465a4"/>
              </a:solidFill>
            </a:ln>
          </p:spPr>
          <p:txBody>
            <a:bodyPr lIns="90000" rIns="90000" tIns="45000" bIns="45000" anchor="t">
              <a:noAutofit/>
            </a:bodyPr>
            <a:p>
              <a:r>
                <a:rPr b="0" lang="ru-RU" sz="900" spc="-1" strike="noStrike">
                  <a:solidFill>
                    <a:srgbClr val="3465a4"/>
                  </a:solidFill>
                  <a:latin typeface="Arial"/>
                </a:rPr>
                <a:t>ex536chan</a:t>
              </a:r>
              <a:endParaRPr b="0" lang="ru-RU" sz="900" spc="-1" strike="noStrike">
                <a:solidFill>
                  <a:srgbClr val="000000"/>
                </a:solidFill>
                <a:latin typeface="Arial"/>
              </a:endParaRPr>
            </a:p>
          </p:txBody>
        </p:sp>
      </p:grpSp>
      <p:grpSp>
        <p:nvGrpSpPr>
          <p:cNvPr id="147" name=""/>
          <p:cNvGrpSpPr/>
          <p:nvPr/>
        </p:nvGrpSpPr>
        <p:grpSpPr>
          <a:xfrm>
            <a:off x="5400000" y="1800000"/>
            <a:ext cx="4500000" cy="3240000"/>
            <a:chOff x="5400000" y="1800000"/>
            <a:chExt cx="4500000" cy="3240000"/>
          </a:xfrm>
        </p:grpSpPr>
        <p:sp>
          <p:nvSpPr>
            <p:cNvPr id="148" name=""/>
            <p:cNvSpPr txBox="1"/>
            <p:nvPr/>
          </p:nvSpPr>
          <p:spPr>
            <a:xfrm>
              <a:off x="5400000" y="1800000"/>
              <a:ext cx="4500000" cy="3240000"/>
            </a:xfrm>
            <a:prstGeom prst="rect">
              <a:avLst/>
            </a:prstGeom>
            <a:solidFill>
              <a:srgbClr val="eeeeee"/>
            </a:solidFill>
            <a:ln cap="rnd" w="0">
              <a:solidFill>
                <a:srgbClr val="3465a4"/>
              </a:solidFill>
              <a:prstDash val="lgDash"/>
            </a:ln>
          </p:spPr>
          <p:txBody>
            <a:bodyPr lIns="0" rIns="0" tIns="0" bIns="0" anchor="t">
              <a:normAutofit fontScale="66000"/>
            </a:bodyPr>
            <a:p>
              <a:r>
                <a:rPr b="1" lang="ru-RU" sz="1600" spc="-1" strike="noStrike">
                  <a:solidFill>
                    <a:srgbClr val="2a6099"/>
                  </a:solidFill>
                  <a:latin typeface="FreeMono"/>
                </a:rPr>
                <a:t>package</a:t>
              </a:r>
              <a:r>
                <a:rPr b="1" lang="ru-RU" sz="1600" spc="-1" strike="noStrike">
                  <a:solidFill>
                    <a:srgbClr val="000000"/>
                  </a:solidFill>
                  <a:latin typeface="FreeMono"/>
                </a:rPr>
                <a:t> main</a:t>
              </a:r>
              <a:endParaRPr b="0" lang="ru-RU" sz="1600" spc="-1" strike="noStrike">
                <a:solidFill>
                  <a:srgbClr val="000000"/>
                </a:solidFill>
                <a:latin typeface="Arial"/>
              </a:endParaRPr>
            </a:p>
            <a:p>
              <a:r>
                <a:rPr b="1" lang="ru-RU" sz="1600" spc="-1" strike="noStrike">
                  <a:solidFill>
                    <a:srgbClr val="2a6099"/>
                  </a:solidFill>
                  <a:latin typeface="FreeMono"/>
                </a:rPr>
                <a:t>import</a:t>
              </a:r>
              <a:r>
                <a:rPr b="1" lang="ru-RU" sz="1600" spc="-1" strike="noStrike">
                  <a:solidFill>
                    <a:srgbClr val="000000"/>
                  </a:solidFill>
                  <a:latin typeface="FreeMono"/>
                </a:rPr>
                <a:t> </a:t>
              </a:r>
              <a:r>
                <a:rPr b="1" lang="ru-RU" sz="1600" spc="-1" strike="noStrike">
                  <a:solidFill>
                    <a:srgbClr val="be480a"/>
                  </a:solidFill>
                  <a:latin typeface="FreeMono"/>
                </a:rPr>
                <a:t>"fmt"</a:t>
              </a:r>
              <a:endParaRPr b="0" lang="ru-RU" sz="1600" spc="-1" strike="noStrike">
                <a:solidFill>
                  <a:srgbClr val="000000"/>
                </a:solidFill>
                <a:latin typeface="Arial"/>
              </a:endParaRPr>
            </a:p>
            <a:p>
              <a:r>
                <a:rPr b="1" lang="ru-RU" sz="1600" spc="-1" strike="noStrike">
                  <a:solidFill>
                    <a:srgbClr val="2a6099"/>
                  </a:solidFill>
                  <a:latin typeface="FreeMono"/>
                </a:rPr>
                <a:t>func</a:t>
              </a:r>
              <a:r>
                <a:rPr b="1" lang="ru-RU" sz="1600" spc="-1" strike="noStrike">
                  <a:solidFill>
                    <a:srgbClr val="000000"/>
                  </a:solidFill>
                  <a:latin typeface="FreeMono"/>
                </a:rPr>
                <a:t> </a:t>
              </a:r>
              <a:r>
                <a:rPr b="1" lang="ru-RU" sz="1600" spc="-1" strike="noStrike">
                  <a:solidFill>
                    <a:srgbClr val="b47804"/>
                  </a:solidFill>
                  <a:latin typeface="FreeMono"/>
                </a:rPr>
                <a:t>main</a:t>
              </a:r>
              <a:r>
                <a:rPr b="1" lang="ru-RU" sz="1600" spc="-1" strike="noStrike">
                  <a:solidFill>
                    <a:srgbClr val="000000"/>
                  </a:solidFill>
                  <a:latin typeface="FreeMono"/>
                </a:rPr>
                <a:t>() {</a:t>
              </a:r>
              <a:endParaRPr b="0" lang="ru-RU" sz="1600" spc="-1" strike="noStrike">
                <a:solidFill>
                  <a:srgbClr val="000000"/>
                </a:solidFill>
                <a:latin typeface="Arial"/>
              </a:endParaRPr>
            </a:p>
            <a:p>
              <a:r>
                <a:rPr b="1" lang="ru-RU" sz="1600" spc="-1" strike="noStrike">
                  <a:solidFill>
                    <a:srgbClr val="000000"/>
                  </a:solidFill>
                  <a:latin typeface="FreeMono"/>
                </a:rPr>
                <a:t>  </a:t>
              </a:r>
              <a:r>
                <a:rPr b="1" lang="ru-RU" sz="1600" spc="-1" strike="noStrike">
                  <a:solidFill>
                    <a:srgbClr val="000000"/>
                  </a:solidFill>
                  <a:latin typeface="FreeMono"/>
                </a:rPr>
                <a:t>intCh := </a:t>
              </a:r>
              <a:r>
                <a:rPr b="1" lang="ru-RU" sz="1600" spc="-1" strike="noStrike">
                  <a:solidFill>
                    <a:srgbClr val="be480a"/>
                  </a:solidFill>
                  <a:latin typeface="FreeMono"/>
                </a:rPr>
                <a:t>make</a:t>
              </a:r>
              <a:r>
                <a:rPr b="1" lang="ru-RU" sz="1600" spc="-1" strike="noStrike">
                  <a:solidFill>
                    <a:srgbClr val="000000"/>
                  </a:solidFill>
                  <a:latin typeface="FreeMono"/>
                </a:rPr>
                <a:t>(</a:t>
              </a:r>
              <a:r>
                <a:rPr b="1" lang="ru-RU" sz="1600" spc="-1" strike="noStrike">
                  <a:solidFill>
                    <a:srgbClr val="3465a4"/>
                  </a:solidFill>
                  <a:latin typeface="FreeMono"/>
                </a:rPr>
                <a:t>chan int,3</a:t>
              </a:r>
              <a:r>
                <a:rPr b="1" lang="ru-RU" sz="1600" spc="-1" strike="noStrike">
                  <a:solidFill>
                    <a:srgbClr val="000000"/>
                  </a:solidFill>
                  <a:latin typeface="FreeMono"/>
                </a:rPr>
                <a:t>)</a:t>
              </a:r>
              <a:endParaRPr b="0" lang="ru-RU" sz="1600" spc="-1" strike="noStrike">
                <a:solidFill>
                  <a:srgbClr val="000000"/>
                </a:solidFill>
                <a:latin typeface="Arial"/>
              </a:endParaRPr>
            </a:p>
            <a:p>
              <a:r>
                <a:rPr b="1" lang="ru-RU" sz="1600" spc="-1" strike="noStrike">
                  <a:solidFill>
                    <a:srgbClr val="800080"/>
                  </a:solidFill>
                  <a:latin typeface="FreeMono"/>
                </a:rPr>
                <a:t>  </a:t>
              </a:r>
              <a:r>
                <a:rPr b="1" lang="ru-RU" sz="1600" spc="-1" strike="noStrike">
                  <a:solidFill>
                    <a:srgbClr val="800080"/>
                  </a:solidFill>
                  <a:latin typeface="FreeMono"/>
                </a:rPr>
                <a:t>i</a:t>
              </a:r>
              <a:r>
                <a:rPr b="1" lang="ru-RU" sz="1600" spc="-1" strike="noStrike">
                  <a:solidFill>
                    <a:srgbClr val="000000"/>
                  </a:solidFill>
                  <a:latin typeface="FreeMono"/>
                </a:rPr>
                <a:t>nt </a:t>
              </a:r>
              <a:r>
                <a:rPr b="1" lang="ru-RU" sz="1600" spc="-1" strike="noStrike">
                  <a:solidFill>
                    <a:srgbClr val="800080"/>
                  </a:solidFill>
                  <a:latin typeface="FreeMono"/>
                </a:rPr>
                <a:t>&lt;- </a:t>
              </a:r>
              <a:r>
                <a:rPr b="1" lang="ru-RU" sz="1600" spc="-1" strike="noStrike">
                  <a:solidFill>
                    <a:srgbClr val="be480a"/>
                  </a:solidFill>
                  <a:latin typeface="FreeMono"/>
                </a:rPr>
                <a:t>10</a:t>
              </a:r>
              <a:endParaRPr b="0" lang="ru-RU" sz="1600" spc="-1" strike="noStrike">
                <a:solidFill>
                  <a:srgbClr val="000000"/>
                </a:solidFill>
                <a:latin typeface="Arial"/>
              </a:endParaRPr>
            </a:p>
            <a:p>
              <a:r>
                <a:rPr b="1" lang="ru-RU" sz="1600" spc="-1" strike="noStrike">
                  <a:solidFill>
                    <a:srgbClr val="800080"/>
                  </a:solidFill>
                  <a:latin typeface="FreeMono"/>
                </a:rPr>
                <a:t>  </a:t>
              </a:r>
              <a:r>
                <a:rPr b="1" lang="ru-RU" sz="1600" spc="-1" strike="noStrike">
                  <a:solidFill>
                    <a:srgbClr val="800080"/>
                  </a:solidFill>
                  <a:latin typeface="FreeMono"/>
                </a:rPr>
                <a:t>i</a:t>
              </a:r>
              <a:r>
                <a:rPr b="1" lang="ru-RU" sz="1600" spc="-1" strike="noStrike">
                  <a:solidFill>
                    <a:srgbClr val="000000"/>
                  </a:solidFill>
                  <a:latin typeface="FreeMono"/>
                </a:rPr>
                <a:t>nt </a:t>
              </a:r>
              <a:r>
                <a:rPr b="1" lang="ru-RU" sz="1600" spc="-1" strike="noStrike">
                  <a:solidFill>
                    <a:srgbClr val="800080"/>
                  </a:solidFill>
                  <a:latin typeface="FreeMono"/>
                </a:rPr>
                <a:t>&lt;- </a:t>
              </a:r>
              <a:r>
                <a:rPr b="1" lang="ru-RU" sz="1600" spc="-1" strike="noStrike">
                  <a:solidFill>
                    <a:srgbClr val="be480a"/>
                  </a:solidFill>
                  <a:latin typeface="FreeMono"/>
                </a:rPr>
                <a:t>15</a:t>
              </a:r>
              <a:endParaRPr b="0" lang="ru-RU" sz="1600" spc="-1" strike="noStrike">
                <a:solidFill>
                  <a:srgbClr val="000000"/>
                </a:solidFill>
                <a:latin typeface="Arial"/>
              </a:endParaRPr>
            </a:p>
            <a:p>
              <a:r>
                <a:rPr b="1" lang="ru-RU" sz="1600" spc="-1" strike="noStrike">
                  <a:solidFill>
                    <a:srgbClr val="be480a"/>
                  </a:solidFill>
                  <a:latin typeface="FreeMono"/>
                </a:rPr>
                <a:t>  </a:t>
              </a:r>
              <a:r>
                <a:rPr b="1" lang="ru-RU" sz="1600" spc="-1" strike="noStrike">
                  <a:solidFill>
                    <a:srgbClr val="000000"/>
                  </a:solidFill>
                  <a:latin typeface="FreeMono"/>
                </a:rPr>
                <a:t>close</a:t>
              </a:r>
              <a:r>
                <a:rPr b="1" lang="ru-RU" sz="1600" spc="-1" strike="noStrike">
                  <a:solidFill>
                    <a:srgbClr val="be480a"/>
                  </a:solidFill>
                  <a:latin typeface="FreeMono"/>
                </a:rPr>
                <a:t>(intCh)</a:t>
              </a:r>
              <a:endParaRPr b="0" lang="ru-RU" sz="1600" spc="-1" strike="noStrike">
                <a:solidFill>
                  <a:srgbClr val="000000"/>
                </a:solidFill>
                <a:latin typeface="Arial"/>
              </a:endParaRPr>
            </a:p>
            <a:p>
              <a:r>
                <a:rPr b="1" lang="ru-RU" sz="1600" spc="-1" strike="noStrike">
                  <a:solidFill>
                    <a:srgbClr val="800080"/>
                  </a:solidFill>
                  <a:latin typeface="FreeMono"/>
                </a:rPr>
                <a:t> </a:t>
              </a:r>
              <a:endParaRPr b="0" lang="ru-RU" sz="1600" spc="-1" strike="noStrike">
                <a:solidFill>
                  <a:srgbClr val="000000"/>
                </a:solidFill>
                <a:latin typeface="Arial"/>
              </a:endParaRPr>
            </a:p>
            <a:p>
              <a:r>
                <a:rPr b="0" lang="ru-RU" sz="1600" spc="-1" strike="noStrike">
                  <a:solidFill>
                    <a:srgbClr val="000000"/>
                  </a:solidFill>
                  <a:latin typeface="FreeMono"/>
                  <a:ea typeface="DejaVu Sans"/>
                </a:rPr>
                <a:t> </a:t>
              </a:r>
              <a:r>
                <a:rPr b="1" lang="ru-RU" sz="1600" spc="-1" strike="noStrike">
                  <a:solidFill>
                    <a:srgbClr val="000000"/>
                  </a:solidFill>
                  <a:latin typeface="FreeMono"/>
                  <a:ea typeface="DejaVu Sans"/>
                </a:rPr>
                <a:t> </a:t>
              </a:r>
              <a:r>
                <a:rPr b="1" lang="ru-RU" sz="1600" spc="-1" strike="noStrike">
                  <a:solidFill>
                    <a:srgbClr val="000000"/>
                  </a:solidFill>
                  <a:latin typeface="FreeMono"/>
                  <a:ea typeface="DejaVu Sans"/>
                </a:rPr>
                <a:t>for i := 0; i &lt; cap(intCh); i++ { </a:t>
              </a:r>
              <a:endParaRPr b="0" lang="ru-RU" sz="1600" spc="-1" strike="noStrike">
                <a:solidFill>
                  <a:srgbClr val="000000"/>
                </a:solidFill>
                <a:latin typeface="Arial"/>
              </a:endParaRPr>
            </a:p>
            <a:p>
              <a:r>
                <a:rPr b="1" lang="ru-RU" sz="1600" spc="-1" strike="noStrike">
                  <a:solidFill>
                    <a:srgbClr val="000000"/>
                  </a:solidFill>
                  <a:latin typeface="FreeMono"/>
                  <a:ea typeface="DejaVu Sans"/>
                </a:rPr>
                <a:t>         </a:t>
              </a:r>
              <a:r>
                <a:rPr b="1" lang="ru-RU" sz="1600" spc="-1" strike="noStrike">
                  <a:solidFill>
                    <a:srgbClr val="000000"/>
                  </a:solidFill>
                  <a:latin typeface="FreeMono"/>
                  <a:ea typeface="DejaVu Sans"/>
                </a:rPr>
                <a:t>if val, opened := &lt;-intCh; opened { </a:t>
              </a:r>
              <a:endParaRPr b="0" lang="ru-RU" sz="1600" spc="-1" strike="noStrike">
                <a:solidFill>
                  <a:srgbClr val="000000"/>
                </a:solidFill>
                <a:latin typeface="Arial"/>
              </a:endParaRPr>
            </a:p>
            <a:p>
              <a:r>
                <a:rPr b="1" lang="ru-RU" sz="1600" spc="-1" strike="noStrike">
                  <a:solidFill>
                    <a:srgbClr val="000000"/>
                  </a:solidFill>
                  <a:latin typeface="FreeMono"/>
                  <a:ea typeface="DejaVu Sans"/>
                </a:rPr>
                <a:t>            </a:t>
              </a:r>
              <a:r>
                <a:rPr b="1" lang="ru-RU" sz="1600" spc="-1" strike="noStrike">
                  <a:solidFill>
                    <a:srgbClr val="000000"/>
                  </a:solidFill>
                  <a:latin typeface="FreeMono"/>
                  <a:ea typeface="DejaVu Sans"/>
                </a:rPr>
                <a:t>fmt.Println(val) </a:t>
              </a:r>
              <a:endParaRPr b="0" lang="ru-RU" sz="1600" spc="-1" strike="noStrike">
                <a:solidFill>
                  <a:srgbClr val="000000"/>
                </a:solidFill>
                <a:latin typeface="Arial"/>
              </a:endParaRPr>
            </a:p>
            <a:p>
              <a:r>
                <a:rPr b="1" lang="ru-RU" sz="1600" spc="-1" strike="noStrike">
                  <a:solidFill>
                    <a:srgbClr val="000000"/>
                  </a:solidFill>
                  <a:latin typeface="FreeMono"/>
                  <a:ea typeface="DejaVu Sans"/>
                </a:rPr>
                <a:t>         </a:t>
              </a:r>
              <a:r>
                <a:rPr b="1" lang="ru-RU" sz="1600" spc="-1" strike="noStrike">
                  <a:solidFill>
                    <a:srgbClr val="000000"/>
                  </a:solidFill>
                  <a:latin typeface="FreeMono"/>
                  <a:ea typeface="DejaVu Sans"/>
                </a:rPr>
                <a:t>} else { </a:t>
              </a:r>
              <a:endParaRPr b="0" lang="ru-RU" sz="1600" spc="-1" strike="noStrike">
                <a:solidFill>
                  <a:srgbClr val="000000"/>
                </a:solidFill>
                <a:latin typeface="Arial"/>
              </a:endParaRPr>
            </a:p>
            <a:p>
              <a:r>
                <a:rPr b="1" lang="ru-RU" sz="1600" spc="-1" strike="noStrike">
                  <a:solidFill>
                    <a:srgbClr val="000000"/>
                  </a:solidFill>
                  <a:latin typeface="FreeMono"/>
                  <a:ea typeface="DejaVu Sans"/>
                </a:rPr>
                <a:t>            </a:t>
              </a:r>
              <a:r>
                <a:rPr b="1" lang="ru-RU" sz="1600" spc="-1" strike="noStrike">
                  <a:solidFill>
                    <a:srgbClr val="000000"/>
                  </a:solidFill>
                  <a:latin typeface="FreeMono"/>
                  <a:ea typeface="DejaVu Sans"/>
                </a:rPr>
                <a:t>fmt.Println("Channel closed!") </a:t>
              </a:r>
              <a:endParaRPr b="0" lang="ru-RU" sz="1600" spc="-1" strike="noStrike">
                <a:solidFill>
                  <a:srgbClr val="000000"/>
                </a:solidFill>
                <a:latin typeface="Arial"/>
              </a:endParaRPr>
            </a:p>
            <a:p>
              <a:r>
                <a:rPr b="1" lang="ru-RU" sz="1600" spc="-1" strike="noStrike">
                  <a:solidFill>
                    <a:srgbClr val="000000"/>
                  </a:solidFill>
                  <a:latin typeface="FreeMono"/>
                  <a:ea typeface="DejaVu Sans"/>
                </a:rPr>
                <a:t>         </a:t>
              </a:r>
              <a:r>
                <a:rPr b="1" lang="ru-RU" sz="1600" spc="-1" strike="noStrike">
                  <a:solidFill>
                    <a:srgbClr val="000000"/>
                  </a:solidFill>
                  <a:latin typeface="FreeMono"/>
                  <a:ea typeface="DejaVu Sans"/>
                </a:rPr>
                <a:t>} </a:t>
              </a:r>
              <a:endParaRPr b="0" lang="ru-RU" sz="1600" spc="-1" strike="noStrike">
                <a:solidFill>
                  <a:srgbClr val="000000"/>
                </a:solidFill>
                <a:latin typeface="Arial"/>
              </a:endParaRPr>
            </a:p>
            <a:p>
              <a:r>
                <a:rPr b="1" lang="ru-RU" sz="1600" spc="-1" strike="noStrike">
                  <a:solidFill>
                    <a:srgbClr val="000000"/>
                  </a:solidFill>
                  <a:latin typeface="FreeMono"/>
                  <a:ea typeface="DejaVu Sans"/>
                </a:rPr>
                <a:t>   </a:t>
              </a:r>
              <a:r>
                <a:rPr b="1" lang="ru-RU" sz="1600" spc="-1" strike="noStrike">
                  <a:solidFill>
                    <a:srgbClr val="000000"/>
                  </a:solidFill>
                  <a:latin typeface="FreeMono"/>
                  <a:ea typeface="DejaVu Sans"/>
                </a:rPr>
                <a:t>} </a:t>
              </a:r>
              <a:endParaRPr b="0" lang="ru-RU" sz="1600" spc="-1" strike="noStrike">
                <a:solidFill>
                  <a:srgbClr val="000000"/>
                </a:solidFill>
                <a:latin typeface="Arial"/>
              </a:endParaRPr>
            </a:p>
            <a:p>
              <a:r>
                <a:rPr b="1" lang="ru-RU" sz="1600" spc="-1" strike="noStrike">
                  <a:solidFill>
                    <a:srgbClr val="000000"/>
                  </a:solidFill>
                  <a:latin typeface="FreeMono"/>
                </a:rPr>
                <a:t>}</a:t>
              </a:r>
              <a:endParaRPr b="0" lang="ru-RU" sz="1600" spc="-1" strike="noStrike">
                <a:solidFill>
                  <a:srgbClr val="000000"/>
                </a:solidFill>
                <a:latin typeface="Arial"/>
              </a:endParaRPr>
            </a:p>
            <a:p>
              <a:endParaRPr b="0" lang="ru-RU" sz="2100" spc="-1" strike="noStrike">
                <a:solidFill>
                  <a:srgbClr val="000000"/>
                </a:solidFill>
                <a:latin typeface="Arial"/>
              </a:endParaRPr>
            </a:p>
          </p:txBody>
        </p:sp>
        <p:sp>
          <p:nvSpPr>
            <p:cNvPr id="149" name=""/>
            <p:cNvSpPr txBox="1"/>
            <p:nvPr/>
          </p:nvSpPr>
          <p:spPr>
            <a:xfrm>
              <a:off x="8312040" y="1800000"/>
              <a:ext cx="1587960" cy="218520"/>
            </a:xfrm>
            <a:prstGeom prst="rect">
              <a:avLst/>
            </a:prstGeom>
            <a:noFill/>
            <a:ln w="0">
              <a:solidFill>
                <a:srgbClr val="3465a4"/>
              </a:solidFill>
            </a:ln>
          </p:spPr>
          <p:txBody>
            <a:bodyPr lIns="90000" rIns="90000" tIns="45000" bIns="45000" anchor="t">
              <a:noAutofit/>
            </a:bodyPr>
            <a:p>
              <a:r>
                <a:rPr b="0" lang="ru-RU" sz="900" spc="-1" strike="noStrike">
                  <a:solidFill>
                    <a:srgbClr val="3465a4"/>
                  </a:solidFill>
                  <a:latin typeface="Arial"/>
                </a:rPr>
                <a:t>ex537chan</a:t>
              </a:r>
              <a:endParaRPr b="0" lang="ru-RU" sz="900" spc="-1" strike="noStrike">
                <a:solidFill>
                  <a:srgbClr val="000000"/>
                </a:solidFill>
                <a:latin typeface="Arial"/>
              </a:endParaRPr>
            </a:p>
          </p:txBody>
        </p:sp>
      </p:gr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PlaceHolder 1"/>
          <p:cNvSpPr>
            <a:spLocks noGrp="1"/>
          </p:cNvSpPr>
          <p:nvPr>
            <p:ph type="title"/>
          </p:nvPr>
        </p:nvSpPr>
        <p:spPr>
          <a:xfrm>
            <a:off x="1440000" y="254160"/>
            <a:ext cx="8460000" cy="125028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400" spc="-1" strike="noStrike">
                <a:solidFill>
                  <a:srgbClr val="000000"/>
                </a:solidFill>
                <a:latin typeface="Arial"/>
              </a:rPr>
              <a:t>4.Блокирование выполнения горутины</a:t>
            </a:r>
            <a:endParaRPr b="0" lang="ru-RU" sz="4400" spc="-1" strike="noStrike">
              <a:solidFill>
                <a:srgbClr val="000000"/>
              </a:solidFill>
              <a:latin typeface="Arial"/>
            </a:endParaRPr>
          </a:p>
        </p:txBody>
      </p:sp>
      <p:sp>
        <p:nvSpPr>
          <p:cNvPr id="151" name="PlaceHolder 2"/>
          <p:cNvSpPr>
            <a:spLocks noGrp="1"/>
          </p:cNvSpPr>
          <p:nvPr>
            <p:ph/>
          </p:nvPr>
        </p:nvSpPr>
        <p:spPr>
          <a:xfrm>
            <a:off x="1440000" y="1620000"/>
            <a:ext cx="8460000" cy="3240000"/>
          </a:xfrm>
          <a:prstGeom prst="rect">
            <a:avLst/>
          </a:prstGeom>
          <a:solidFill>
            <a:srgbClr val="ffffff"/>
          </a:solidFill>
          <a:ln w="0">
            <a:noFill/>
          </a:ln>
        </p:spPr>
        <p:txBody>
          <a:bodyPr lIns="0" rIns="0" tIns="0" bIns="0" anchor="t">
            <a:normAutofit fontScale="85000"/>
          </a:bodyPr>
          <a:p>
            <a:pPr marL="367200" indent="-275400" algn="just">
              <a:spcBef>
                <a:spcPts val="1417"/>
              </a:spcBef>
              <a:buClr>
                <a:srgbClr val="000000"/>
              </a:buClr>
              <a:buSzPct val="45000"/>
              <a:buFont typeface="Wingdings" charset="2"/>
              <a:buChar char=""/>
            </a:pPr>
            <a:r>
              <a:rPr b="0" lang="ru-RU" sz="3200" spc="-1" strike="noStrike">
                <a:solidFill>
                  <a:srgbClr val="000000"/>
                </a:solidFill>
                <a:latin typeface="Arial"/>
              </a:rPr>
              <a:t>блокирование при записи - горутина, посылающая данные в канал, блокируется, пока другая горутина не прочитает данные из этого канала;</a:t>
            </a:r>
            <a:endParaRPr b="0" lang="ru-RU" sz="3200" spc="-1" strike="noStrike">
              <a:solidFill>
                <a:srgbClr val="000000"/>
              </a:solidFill>
              <a:latin typeface="Arial"/>
            </a:endParaRPr>
          </a:p>
          <a:p>
            <a:pPr marL="367200" indent="-275400" algn="just">
              <a:spcBef>
                <a:spcPts val="1417"/>
              </a:spcBef>
              <a:buClr>
                <a:srgbClr val="000000"/>
              </a:buClr>
              <a:buSzPct val="45000"/>
              <a:buFont typeface="Wingdings" charset="2"/>
              <a:buChar char=""/>
            </a:pPr>
            <a:r>
              <a:rPr b="0" lang="ru-RU" sz="3200" spc="-1" strike="noStrike">
                <a:solidFill>
                  <a:srgbClr val="000000"/>
                </a:solidFill>
                <a:latin typeface="Arial"/>
              </a:rPr>
              <a:t>блокирование при чтении - горутина, получающая данные из канала,  может быть заблокирована до момента получения данных из канала.</a:t>
            </a:r>
            <a:endParaRPr b="0" lang="ru-RU"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400" spc="-1" strike="noStrike">
                <a:solidFill>
                  <a:srgbClr val="000000"/>
                </a:solidFill>
                <a:latin typeface="Arial"/>
              </a:rPr>
              <a:t>Select-case</a:t>
            </a:r>
            <a:endParaRPr b="0" lang="ru-RU" sz="4400" spc="-1" strike="noStrike">
              <a:solidFill>
                <a:srgbClr val="000000"/>
              </a:solidFill>
              <a:latin typeface="Arial"/>
            </a:endParaRPr>
          </a:p>
        </p:txBody>
      </p:sp>
      <p:sp>
        <p:nvSpPr>
          <p:cNvPr id="153" name="PlaceHolder 2"/>
          <p:cNvSpPr>
            <a:spLocks noGrp="1"/>
          </p:cNvSpPr>
          <p:nvPr>
            <p:ph/>
          </p:nvPr>
        </p:nvSpPr>
        <p:spPr>
          <a:xfrm>
            <a:off x="9180000" y="2160000"/>
            <a:ext cx="540000" cy="3240000"/>
          </a:xfrm>
          <a:prstGeom prst="rect">
            <a:avLst/>
          </a:prstGeom>
          <a:solidFill>
            <a:srgbClr val="ffffff"/>
          </a:solidFill>
          <a:ln w="0">
            <a:noFill/>
          </a:ln>
        </p:spPr>
        <p:txBody>
          <a:bodyPr lIns="0" rIns="0" tIns="0" bIns="0" anchor="t">
            <a:normAutofit fontScale="43000"/>
          </a:bodyPr>
          <a:p>
            <a:pPr indent="0">
              <a:spcBef>
                <a:spcPts val="1417"/>
              </a:spcBef>
              <a:buNone/>
            </a:pPr>
            <a:r>
              <a:rPr b="0" lang="ru-RU" sz="3200" spc="-1" strike="noStrike">
                <a:solidFill>
                  <a:srgbClr val="000000"/>
                </a:solidFill>
                <a:latin typeface="Arial"/>
              </a:rPr>
              <a:t>&gt;</a:t>
            </a:r>
            <a:endParaRPr b="0" lang="ru-RU" sz="3200" spc="-1" strike="noStrike">
              <a:solidFill>
                <a:srgbClr val="000000"/>
              </a:solidFill>
              <a:latin typeface="Arial"/>
            </a:endParaRPr>
          </a:p>
          <a:p>
            <a:pPr indent="0">
              <a:spcBef>
                <a:spcPts val="1417"/>
              </a:spcBef>
              <a:buNone/>
            </a:pPr>
            <a:r>
              <a:rPr b="0" lang="ru-RU" sz="3200" spc="-1" strike="noStrike">
                <a:solidFill>
                  <a:srgbClr val="000000"/>
                </a:solidFill>
                <a:latin typeface="Arial"/>
              </a:rPr>
              <a:t>0</a:t>
            </a:r>
            <a:endParaRPr b="0" lang="ru-RU" sz="3200" spc="-1" strike="noStrike">
              <a:solidFill>
                <a:srgbClr val="000000"/>
              </a:solidFill>
              <a:latin typeface="Arial"/>
            </a:endParaRPr>
          </a:p>
          <a:p>
            <a:pPr indent="0">
              <a:spcBef>
                <a:spcPts val="1417"/>
              </a:spcBef>
              <a:buNone/>
            </a:pPr>
            <a:r>
              <a:rPr b="0" lang="ru-RU" sz="3200" spc="-1" strike="noStrike">
                <a:solidFill>
                  <a:srgbClr val="000000"/>
                </a:solidFill>
                <a:latin typeface="Arial"/>
              </a:rPr>
              <a:t>1</a:t>
            </a:r>
            <a:endParaRPr b="0" lang="ru-RU" sz="3200" spc="-1" strike="noStrike">
              <a:solidFill>
                <a:srgbClr val="000000"/>
              </a:solidFill>
              <a:latin typeface="Arial"/>
            </a:endParaRPr>
          </a:p>
          <a:p>
            <a:pPr indent="0">
              <a:spcBef>
                <a:spcPts val="1417"/>
              </a:spcBef>
              <a:buNone/>
            </a:pPr>
            <a:r>
              <a:rPr b="0" lang="ru-RU" sz="3200" spc="-1" strike="noStrike">
                <a:solidFill>
                  <a:srgbClr val="000000"/>
                </a:solidFill>
                <a:latin typeface="Arial"/>
              </a:rPr>
              <a:t>1</a:t>
            </a:r>
            <a:endParaRPr b="0" lang="ru-RU" sz="3200" spc="-1" strike="noStrike">
              <a:solidFill>
                <a:srgbClr val="000000"/>
              </a:solidFill>
              <a:latin typeface="Arial"/>
            </a:endParaRPr>
          </a:p>
          <a:p>
            <a:pPr indent="0">
              <a:spcBef>
                <a:spcPts val="1417"/>
              </a:spcBef>
              <a:buNone/>
            </a:pPr>
            <a:r>
              <a:rPr b="0" lang="ru-RU" sz="3200" spc="-1" strike="noStrike">
                <a:solidFill>
                  <a:srgbClr val="000000"/>
                </a:solidFill>
                <a:latin typeface="Arial"/>
              </a:rPr>
              <a:t>2</a:t>
            </a:r>
            <a:endParaRPr b="0" lang="ru-RU" sz="3200" spc="-1" strike="noStrike">
              <a:solidFill>
                <a:srgbClr val="000000"/>
              </a:solidFill>
              <a:latin typeface="Arial"/>
            </a:endParaRPr>
          </a:p>
          <a:p>
            <a:pPr indent="0">
              <a:spcBef>
                <a:spcPts val="1417"/>
              </a:spcBef>
              <a:buNone/>
            </a:pPr>
            <a:r>
              <a:rPr b="0" lang="ru-RU" sz="3200" spc="-1" strike="noStrike">
                <a:solidFill>
                  <a:srgbClr val="000000"/>
                </a:solidFill>
                <a:latin typeface="Arial"/>
              </a:rPr>
              <a:t>3</a:t>
            </a:r>
            <a:endParaRPr b="0" lang="ru-RU" sz="3200" spc="-1" strike="noStrike">
              <a:solidFill>
                <a:srgbClr val="000000"/>
              </a:solidFill>
              <a:latin typeface="Arial"/>
            </a:endParaRPr>
          </a:p>
          <a:p>
            <a:pPr indent="0">
              <a:spcBef>
                <a:spcPts val="1417"/>
              </a:spcBef>
              <a:buNone/>
            </a:pPr>
            <a:r>
              <a:rPr b="0" lang="ru-RU" sz="3200" spc="-1" strike="noStrike">
                <a:solidFill>
                  <a:srgbClr val="000000"/>
                </a:solidFill>
                <a:latin typeface="Arial"/>
              </a:rPr>
              <a:t>5</a:t>
            </a:r>
            <a:endParaRPr b="0" lang="ru-RU" sz="3200" spc="-1" strike="noStrike">
              <a:solidFill>
                <a:srgbClr val="000000"/>
              </a:solidFill>
              <a:latin typeface="Arial"/>
            </a:endParaRPr>
          </a:p>
          <a:p>
            <a:pPr indent="0">
              <a:spcBef>
                <a:spcPts val="1417"/>
              </a:spcBef>
              <a:buNone/>
            </a:pPr>
            <a:r>
              <a:rPr b="0" lang="ru-RU" sz="3200" spc="-1" strike="noStrike">
                <a:solidFill>
                  <a:srgbClr val="000000"/>
                </a:solidFill>
                <a:latin typeface="Arial"/>
              </a:rPr>
              <a:t>8</a:t>
            </a:r>
            <a:endParaRPr b="0" lang="ru-RU" sz="3200" spc="-1" strike="noStrike">
              <a:solidFill>
                <a:srgbClr val="000000"/>
              </a:solidFill>
              <a:latin typeface="Arial"/>
            </a:endParaRPr>
          </a:p>
          <a:p>
            <a:pPr indent="0">
              <a:spcBef>
                <a:spcPts val="1417"/>
              </a:spcBef>
              <a:buNone/>
            </a:pPr>
            <a:r>
              <a:rPr b="0" lang="ru-RU" sz="3200" spc="-1" strike="noStrike">
                <a:solidFill>
                  <a:srgbClr val="000000"/>
                </a:solidFill>
                <a:latin typeface="Arial"/>
              </a:rPr>
              <a:t>13</a:t>
            </a:r>
            <a:endParaRPr b="0" lang="ru-RU" sz="3200" spc="-1" strike="noStrike">
              <a:solidFill>
                <a:srgbClr val="000000"/>
              </a:solidFill>
              <a:latin typeface="Arial"/>
            </a:endParaRPr>
          </a:p>
          <a:p>
            <a:pPr indent="0">
              <a:spcBef>
                <a:spcPts val="1417"/>
              </a:spcBef>
              <a:buNone/>
            </a:pPr>
            <a:r>
              <a:rPr b="0" lang="ru-RU" sz="3200" spc="-1" strike="noStrike">
                <a:solidFill>
                  <a:srgbClr val="000000"/>
                </a:solidFill>
                <a:latin typeface="Arial"/>
              </a:rPr>
              <a:t>21</a:t>
            </a:r>
            <a:endParaRPr b="0" lang="ru-RU" sz="3200" spc="-1" strike="noStrike">
              <a:solidFill>
                <a:srgbClr val="000000"/>
              </a:solidFill>
              <a:latin typeface="Arial"/>
            </a:endParaRPr>
          </a:p>
          <a:p>
            <a:pPr indent="0">
              <a:spcBef>
                <a:spcPts val="1417"/>
              </a:spcBef>
              <a:buNone/>
            </a:pPr>
            <a:r>
              <a:rPr b="0" lang="ru-RU" sz="3200" spc="-1" strike="noStrike">
                <a:solidFill>
                  <a:srgbClr val="000000"/>
                </a:solidFill>
                <a:latin typeface="Arial"/>
              </a:rPr>
              <a:t>34</a:t>
            </a:r>
            <a:endParaRPr b="0" lang="ru-RU" sz="3200" spc="-1" strike="noStrike">
              <a:solidFill>
                <a:srgbClr val="000000"/>
              </a:solidFill>
              <a:latin typeface="Arial"/>
            </a:endParaRPr>
          </a:p>
          <a:p>
            <a:pPr indent="0">
              <a:spcBef>
                <a:spcPts val="1417"/>
              </a:spcBef>
              <a:buNone/>
            </a:pPr>
            <a:r>
              <a:rPr b="0" lang="ru-RU" sz="3200" spc="-1" strike="noStrike">
                <a:solidFill>
                  <a:srgbClr val="000000"/>
                </a:solidFill>
                <a:latin typeface="Arial"/>
              </a:rPr>
              <a:t>quit</a:t>
            </a:r>
            <a:endParaRPr b="0" lang="ru-RU" sz="3200" spc="-1" strike="noStrike">
              <a:solidFill>
                <a:srgbClr val="000000"/>
              </a:solidFill>
              <a:latin typeface="Arial"/>
            </a:endParaRPr>
          </a:p>
        </p:txBody>
      </p:sp>
      <p:grpSp>
        <p:nvGrpSpPr>
          <p:cNvPr id="154" name=""/>
          <p:cNvGrpSpPr/>
          <p:nvPr/>
        </p:nvGrpSpPr>
        <p:grpSpPr>
          <a:xfrm>
            <a:off x="4572000" y="2016000"/>
            <a:ext cx="3060000" cy="3420000"/>
            <a:chOff x="4572000" y="2016000"/>
            <a:chExt cx="3060000" cy="3420000"/>
          </a:xfrm>
        </p:grpSpPr>
        <p:sp>
          <p:nvSpPr>
            <p:cNvPr id="155" name=""/>
            <p:cNvSpPr txBox="1"/>
            <p:nvPr/>
          </p:nvSpPr>
          <p:spPr>
            <a:xfrm>
              <a:off x="4572000" y="2016000"/>
              <a:ext cx="3060000" cy="3420000"/>
            </a:xfrm>
            <a:prstGeom prst="rect">
              <a:avLst/>
            </a:prstGeom>
            <a:solidFill>
              <a:srgbClr val="eeeeee"/>
            </a:solidFill>
            <a:ln cap="rnd" w="0">
              <a:solidFill>
                <a:srgbClr val="3465a4"/>
              </a:solidFill>
              <a:prstDash val="lgDash"/>
            </a:ln>
          </p:spPr>
          <p:txBody>
            <a:bodyPr lIns="0" rIns="0" tIns="0" bIns="0" anchor="t">
              <a:normAutofit/>
            </a:bodyPr>
            <a:p>
              <a:r>
                <a:rPr b="1" lang="ru-RU" sz="1200" spc="-1" strike="noStrike">
                  <a:solidFill>
                    <a:srgbClr val="2a6099"/>
                  </a:solidFill>
                  <a:latin typeface="FreeMono"/>
                </a:rPr>
                <a:t>func</a:t>
              </a:r>
              <a:r>
                <a:rPr b="1" lang="ru-RU" sz="1200" spc="-1" strike="noStrike">
                  <a:solidFill>
                    <a:srgbClr val="000000"/>
                  </a:solidFill>
                  <a:latin typeface="FreeMono"/>
                </a:rPr>
                <a:t> </a:t>
              </a:r>
              <a:r>
                <a:rPr b="1" lang="ru-RU" sz="1200" spc="-1" strike="noStrike">
                  <a:solidFill>
                    <a:srgbClr val="800080"/>
                  </a:solidFill>
                  <a:latin typeface="FreeMono"/>
                </a:rPr>
                <a:t>fibonacci</a:t>
              </a:r>
              <a:r>
                <a:rPr b="1" lang="ru-RU" sz="1200" spc="-1" strike="noStrike">
                  <a:solidFill>
                    <a:srgbClr val="000000"/>
                  </a:solidFill>
                  <a:latin typeface="FreeMono"/>
                </a:rPr>
                <a:t>(</a:t>
              </a:r>
              <a:r>
                <a:rPr b="1" lang="ru-RU" sz="1200" spc="-1" strike="noStrike">
                  <a:solidFill>
                    <a:srgbClr val="800080"/>
                  </a:solidFill>
                  <a:latin typeface="FreeMono"/>
                </a:rPr>
                <a:t>c</a:t>
              </a:r>
              <a:r>
                <a:rPr b="1" lang="ru-RU" sz="1200" spc="-1" strike="noStrike">
                  <a:solidFill>
                    <a:srgbClr val="000000"/>
                  </a:solidFill>
                  <a:latin typeface="FreeMono"/>
                </a:rPr>
                <a:t>, </a:t>
              </a:r>
              <a:r>
                <a:rPr b="1" lang="ru-RU" sz="1200" spc="-1" strike="noStrike">
                  <a:solidFill>
                    <a:srgbClr val="800080"/>
                  </a:solidFill>
                  <a:latin typeface="FreeMono"/>
                </a:rPr>
                <a:t>quit</a:t>
              </a:r>
              <a:r>
                <a:rPr b="1" lang="ru-RU" sz="1200" spc="-1" strike="noStrike">
                  <a:solidFill>
                    <a:srgbClr val="000000"/>
                  </a:solidFill>
                  <a:latin typeface="FreeMono"/>
                </a:rPr>
                <a:t> </a:t>
              </a:r>
              <a:r>
                <a:rPr b="1" lang="ru-RU" sz="1200" spc="-1" strike="noStrike">
                  <a:solidFill>
                    <a:srgbClr val="3465a4"/>
                  </a:solidFill>
                  <a:latin typeface="FreeMono"/>
                </a:rPr>
                <a:t>chan int</a:t>
              </a:r>
              <a:r>
                <a:rPr b="1" lang="ru-RU" sz="1200" spc="-1" strike="noStrike">
                  <a:solidFill>
                    <a:srgbClr val="000000"/>
                  </a:solidFill>
                  <a:latin typeface="FreeMono"/>
                </a:rPr>
                <a:t>)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x, y := 0, 1</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3465a4"/>
                  </a:solidFill>
                  <a:latin typeface="FreeMono"/>
                </a:rPr>
                <a:t>for</a:t>
              </a:r>
              <a:r>
                <a:rPr b="1" lang="ru-RU" sz="1200" spc="-1" strike="noStrike">
                  <a:solidFill>
                    <a:srgbClr val="000000"/>
                  </a:solidFill>
                  <a:latin typeface="FreeMono"/>
                </a:rPr>
                <a:t>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3465a4"/>
                  </a:solidFill>
                  <a:latin typeface="FreeMono"/>
                </a:rPr>
                <a:t>select</a:t>
              </a:r>
              <a:r>
                <a:rPr b="1" lang="ru-RU" sz="1200" spc="-1" strike="noStrike">
                  <a:solidFill>
                    <a:srgbClr val="000000"/>
                  </a:solidFill>
                  <a:latin typeface="FreeMono"/>
                </a:rPr>
                <a:t>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3465a4"/>
                  </a:solidFill>
                  <a:latin typeface="FreeMono"/>
                </a:rPr>
                <a:t>case</a:t>
              </a:r>
              <a:r>
                <a:rPr b="1" lang="ru-RU" sz="1200" spc="-1" strike="noStrike">
                  <a:solidFill>
                    <a:srgbClr val="000000"/>
                  </a:solidFill>
                  <a:latin typeface="FreeMono"/>
                </a:rPr>
                <a:t> c &lt;- x:</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x, y = y, x+y</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3465a4"/>
                  </a:solidFill>
                  <a:latin typeface="FreeMono"/>
                </a:rPr>
                <a:t>case</a:t>
              </a:r>
              <a:r>
                <a:rPr b="1" lang="ru-RU" sz="1200" spc="-1" strike="noStrike">
                  <a:solidFill>
                    <a:srgbClr val="000000"/>
                  </a:solidFill>
                  <a:latin typeface="FreeMono"/>
                </a:rPr>
                <a:t> &lt;-quit:</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fmt.Println("quit")</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return</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a:t>
              </a:r>
              <a:endParaRPr b="0" lang="ru-RU" sz="1200" spc="-1" strike="noStrike">
                <a:solidFill>
                  <a:srgbClr val="000000"/>
                </a:solidFill>
                <a:latin typeface="Arial"/>
              </a:endParaRPr>
            </a:p>
            <a:p>
              <a:r>
                <a:rPr b="1" lang="ru-RU" sz="1200" spc="-1" strike="noStrike">
                  <a:solidFill>
                    <a:srgbClr val="000000"/>
                  </a:solidFill>
                  <a:latin typeface="FreeMono"/>
                </a:rPr>
                <a:t>}</a:t>
              </a:r>
              <a:endParaRPr b="0" lang="ru-RU" sz="1200" spc="-1" strike="noStrike">
                <a:solidFill>
                  <a:srgbClr val="000000"/>
                </a:solidFill>
                <a:latin typeface="Arial"/>
              </a:endParaRPr>
            </a:p>
            <a:p>
              <a:endParaRPr b="0" lang="ru-RU" sz="2100" spc="-1" strike="noStrike">
                <a:solidFill>
                  <a:srgbClr val="000000"/>
                </a:solidFill>
                <a:latin typeface="Arial"/>
              </a:endParaRPr>
            </a:p>
          </p:txBody>
        </p:sp>
      </p:grpSp>
      <p:grpSp>
        <p:nvGrpSpPr>
          <p:cNvPr id="156" name=""/>
          <p:cNvGrpSpPr/>
          <p:nvPr/>
        </p:nvGrpSpPr>
        <p:grpSpPr>
          <a:xfrm>
            <a:off x="1440000" y="1620000"/>
            <a:ext cx="3060000" cy="3420000"/>
            <a:chOff x="1440000" y="1620000"/>
            <a:chExt cx="3060000" cy="3420000"/>
          </a:xfrm>
        </p:grpSpPr>
        <p:sp>
          <p:nvSpPr>
            <p:cNvPr id="157" name=""/>
            <p:cNvSpPr txBox="1"/>
            <p:nvPr/>
          </p:nvSpPr>
          <p:spPr>
            <a:xfrm>
              <a:off x="1440000" y="1620000"/>
              <a:ext cx="3060000" cy="3420000"/>
            </a:xfrm>
            <a:prstGeom prst="rect">
              <a:avLst/>
            </a:prstGeom>
            <a:solidFill>
              <a:srgbClr val="eeeeee"/>
            </a:solidFill>
            <a:ln cap="rnd" w="0">
              <a:solidFill>
                <a:srgbClr val="3465a4"/>
              </a:solidFill>
              <a:prstDash val="lgDash"/>
            </a:ln>
          </p:spPr>
          <p:txBody>
            <a:bodyPr lIns="0" rIns="0" tIns="0" bIns="0" anchor="t">
              <a:normAutofit/>
            </a:bodyPr>
            <a:p>
              <a:r>
                <a:rPr b="1" lang="ru-RU" sz="1200" spc="-1" strike="noStrike">
                  <a:solidFill>
                    <a:srgbClr val="2a6099"/>
                  </a:solidFill>
                  <a:latin typeface="FreeMono"/>
                </a:rPr>
                <a:t>package</a:t>
              </a:r>
              <a:r>
                <a:rPr b="1" lang="ru-RU" sz="1200" spc="-1" strike="noStrike">
                  <a:solidFill>
                    <a:srgbClr val="000000"/>
                  </a:solidFill>
                  <a:latin typeface="FreeMono"/>
                </a:rPr>
                <a:t> main</a:t>
              </a:r>
              <a:endParaRPr b="0" lang="ru-RU" sz="1200" spc="-1" strike="noStrike">
                <a:solidFill>
                  <a:srgbClr val="000000"/>
                </a:solidFill>
                <a:latin typeface="Arial"/>
              </a:endParaRPr>
            </a:p>
            <a:p>
              <a:r>
                <a:rPr b="1" lang="ru-RU" sz="1200" spc="-1" strike="noStrike">
                  <a:solidFill>
                    <a:srgbClr val="2a6099"/>
                  </a:solidFill>
                  <a:latin typeface="FreeMono"/>
                </a:rPr>
                <a:t>import</a:t>
              </a:r>
              <a:r>
                <a:rPr b="1" lang="ru-RU" sz="1200" spc="-1" strike="noStrike">
                  <a:solidFill>
                    <a:srgbClr val="000000"/>
                  </a:solidFill>
                  <a:latin typeface="FreeMono"/>
                </a:rPr>
                <a:t> </a:t>
              </a:r>
              <a:r>
                <a:rPr b="1" lang="ru-RU" sz="1200" spc="-1" strike="noStrike">
                  <a:solidFill>
                    <a:srgbClr val="be480a"/>
                  </a:solidFill>
                  <a:latin typeface="FreeMono"/>
                </a:rPr>
                <a:t>"fmt"</a:t>
              </a:r>
              <a:endParaRPr b="0" lang="ru-RU" sz="1200" spc="-1" strike="noStrike">
                <a:solidFill>
                  <a:srgbClr val="000000"/>
                </a:solidFill>
                <a:latin typeface="Arial"/>
              </a:endParaRPr>
            </a:p>
            <a:p>
              <a:r>
                <a:rPr b="1" lang="ru-RU" sz="1200" spc="-1" strike="noStrike">
                  <a:solidFill>
                    <a:srgbClr val="2a6099"/>
                  </a:solidFill>
                  <a:latin typeface="FreeMono"/>
                </a:rPr>
                <a:t>func</a:t>
              </a:r>
              <a:r>
                <a:rPr b="1" lang="ru-RU" sz="1200" spc="-1" strike="noStrike">
                  <a:solidFill>
                    <a:srgbClr val="000000"/>
                  </a:solidFill>
                  <a:latin typeface="FreeMono"/>
                </a:rPr>
                <a:t> </a:t>
              </a:r>
              <a:r>
                <a:rPr b="1" lang="ru-RU" sz="1200" spc="-1" strike="noStrike">
                  <a:solidFill>
                    <a:srgbClr val="b47804"/>
                  </a:solidFill>
                  <a:latin typeface="FreeMono"/>
                </a:rPr>
                <a:t>main</a:t>
              </a:r>
              <a:r>
                <a:rPr b="1" lang="ru-RU" sz="1200" spc="-1" strike="noStrike">
                  <a:solidFill>
                    <a:srgbClr val="000000"/>
                  </a:solidFill>
                  <a:latin typeface="FreeMono"/>
                </a:rPr>
                <a:t>()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c := make(</a:t>
              </a:r>
              <a:r>
                <a:rPr b="1" lang="ru-RU" sz="1200" spc="-1" strike="noStrike">
                  <a:solidFill>
                    <a:srgbClr val="3465a4"/>
                  </a:solidFill>
                  <a:latin typeface="FreeMono"/>
                </a:rPr>
                <a:t>chan int</a:t>
              </a:r>
              <a:r>
                <a:rPr b="1" lang="ru-RU" sz="1200" spc="-1" strike="noStrike">
                  <a:solidFill>
                    <a:srgbClr val="000000"/>
                  </a:solidFill>
                  <a:latin typeface="FreeMono"/>
                </a:rPr>
                <a:t>)</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quit := make(</a:t>
              </a:r>
              <a:r>
                <a:rPr b="1" lang="ru-RU" sz="1200" spc="-1" strike="noStrike">
                  <a:solidFill>
                    <a:srgbClr val="3465a4"/>
                  </a:solidFill>
                  <a:latin typeface="FreeMono"/>
                </a:rPr>
                <a:t>chan int</a:t>
              </a:r>
              <a:r>
                <a:rPr b="1" lang="ru-RU" sz="1200" spc="-1" strike="noStrike">
                  <a:solidFill>
                    <a:srgbClr val="000000"/>
                  </a:solidFill>
                  <a:latin typeface="FreeMono"/>
                </a:rPr>
                <a:t>)</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go </a:t>
              </a:r>
              <a:r>
                <a:rPr b="1" lang="ru-RU" sz="1200" spc="-1" strike="noStrike">
                  <a:solidFill>
                    <a:srgbClr val="3465a4"/>
                  </a:solidFill>
                  <a:latin typeface="FreeMono"/>
                </a:rPr>
                <a:t>func</a:t>
              </a:r>
              <a:r>
                <a:rPr b="1" lang="ru-RU" sz="1200" spc="-1" strike="noStrike">
                  <a:solidFill>
                    <a:srgbClr val="000000"/>
                  </a:solidFill>
                  <a:latin typeface="FreeMono"/>
                </a:rPr>
                <a:t>()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3465a4"/>
                  </a:solidFill>
                  <a:latin typeface="FreeMono"/>
                </a:rPr>
                <a:t>for</a:t>
              </a:r>
              <a:r>
                <a:rPr b="1" lang="ru-RU" sz="1200" spc="-1" strike="noStrike">
                  <a:solidFill>
                    <a:srgbClr val="000000"/>
                  </a:solidFill>
                  <a:latin typeface="FreeMono"/>
                </a:rPr>
                <a:t> i := 0; i &lt; 10; i++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fmt.</a:t>
              </a:r>
              <a:r>
                <a:rPr b="1" lang="ru-RU" sz="1200" spc="-1" strike="noStrike">
                  <a:solidFill>
                    <a:srgbClr val="be480a"/>
                  </a:solidFill>
                  <a:latin typeface="FreeMono"/>
                </a:rPr>
                <a:t>Println</a:t>
              </a:r>
              <a:r>
                <a:rPr b="1" lang="ru-RU" sz="1200" spc="-1" strike="noStrike">
                  <a:solidFill>
                    <a:srgbClr val="000000"/>
                  </a:solidFill>
                  <a:latin typeface="FreeMono"/>
                </a:rPr>
                <a:t>(&lt;-c)</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quit &lt;- 0</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fibonacci(c, quit)</a:t>
              </a:r>
              <a:endParaRPr b="0" lang="ru-RU" sz="1200" spc="-1" strike="noStrike">
                <a:solidFill>
                  <a:srgbClr val="000000"/>
                </a:solidFill>
                <a:latin typeface="Arial"/>
              </a:endParaRPr>
            </a:p>
            <a:p>
              <a:r>
                <a:rPr b="1" lang="ru-RU" sz="1200" spc="-1" strike="noStrike">
                  <a:solidFill>
                    <a:srgbClr val="000000"/>
                  </a:solidFill>
                  <a:latin typeface="FreeMono"/>
                </a:rPr>
                <a:t>}</a:t>
              </a:r>
              <a:endParaRPr b="0" lang="ru-RU" sz="1200" spc="-1" strike="noStrike">
                <a:solidFill>
                  <a:srgbClr val="000000"/>
                </a:solidFill>
                <a:latin typeface="Arial"/>
              </a:endParaRPr>
            </a:p>
            <a:p>
              <a:endParaRPr b="0" lang="ru-RU" sz="2100" spc="-1" strike="noStrike">
                <a:solidFill>
                  <a:srgbClr val="000000"/>
                </a:solidFill>
                <a:latin typeface="Arial"/>
              </a:endParaRPr>
            </a:p>
          </p:txBody>
        </p:sp>
        <p:sp>
          <p:nvSpPr>
            <p:cNvPr id="158" name=""/>
            <p:cNvSpPr txBox="1"/>
            <p:nvPr/>
          </p:nvSpPr>
          <p:spPr>
            <a:xfrm>
              <a:off x="3420360" y="1620000"/>
              <a:ext cx="1079640" cy="218520"/>
            </a:xfrm>
            <a:prstGeom prst="rect">
              <a:avLst/>
            </a:prstGeom>
            <a:noFill/>
            <a:ln w="0">
              <a:solidFill>
                <a:srgbClr val="3465a4"/>
              </a:solidFill>
            </a:ln>
          </p:spPr>
          <p:txBody>
            <a:bodyPr lIns="90000" rIns="90000" tIns="45000" bIns="45000" anchor="t">
              <a:noAutofit/>
            </a:bodyPr>
            <a:p>
              <a:r>
                <a:rPr b="0" lang="ru-RU" sz="900" spc="-1" strike="noStrike">
                  <a:solidFill>
                    <a:srgbClr val="3465a4"/>
                  </a:solidFill>
                  <a:latin typeface="Arial"/>
                </a:rPr>
                <a:t>ex541selectcase</a:t>
              </a:r>
              <a:endParaRPr b="0" lang="ru-RU" sz="900" spc="-1" strike="noStrike">
                <a:solidFill>
                  <a:srgbClr val="000000"/>
                </a:solidFill>
                <a:latin typeface="Arial"/>
              </a:endParaRPr>
            </a:p>
          </p:txBody>
        </p:sp>
      </p:gr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PlaceHolder 1"/>
          <p:cNvSpPr>
            <a:spLocks noGrp="1"/>
          </p:cNvSpPr>
          <p:nvPr>
            <p:ph type="title"/>
          </p:nvPr>
        </p:nvSpPr>
        <p:spPr>
          <a:xfrm>
            <a:off x="1440000" y="366480"/>
            <a:ext cx="8460000" cy="102420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3600" spc="-1" strike="noStrike">
                <a:solidFill>
                  <a:srgbClr val="000000"/>
                </a:solidFill>
                <a:latin typeface="Arial"/>
              </a:rPr>
              <a:t>5.Синхронизация горутин с помощью каналов</a:t>
            </a:r>
            <a:endParaRPr b="0" lang="ru-RU" sz="3600" spc="-1" strike="noStrike">
              <a:solidFill>
                <a:srgbClr val="000000"/>
              </a:solidFill>
              <a:latin typeface="Arial"/>
            </a:endParaRPr>
          </a:p>
        </p:txBody>
      </p:sp>
      <p:grpSp>
        <p:nvGrpSpPr>
          <p:cNvPr id="160" name=""/>
          <p:cNvGrpSpPr/>
          <p:nvPr/>
        </p:nvGrpSpPr>
        <p:grpSpPr>
          <a:xfrm>
            <a:off x="1440000" y="1620000"/>
            <a:ext cx="3060000" cy="3420000"/>
            <a:chOff x="1440000" y="1620000"/>
            <a:chExt cx="3060000" cy="3420000"/>
          </a:xfrm>
        </p:grpSpPr>
        <p:sp>
          <p:nvSpPr>
            <p:cNvPr id="161" name=""/>
            <p:cNvSpPr txBox="1"/>
            <p:nvPr/>
          </p:nvSpPr>
          <p:spPr>
            <a:xfrm>
              <a:off x="1440000" y="1620000"/>
              <a:ext cx="3060000" cy="3420000"/>
            </a:xfrm>
            <a:prstGeom prst="rect">
              <a:avLst/>
            </a:prstGeom>
            <a:solidFill>
              <a:srgbClr val="eeeeee"/>
            </a:solidFill>
            <a:ln cap="rnd" w="0">
              <a:solidFill>
                <a:srgbClr val="3465a4"/>
              </a:solidFill>
              <a:prstDash val="lgDash"/>
            </a:ln>
          </p:spPr>
          <p:txBody>
            <a:bodyPr lIns="0" rIns="0" tIns="0" bIns="0" anchor="t">
              <a:normAutofit/>
            </a:bodyPr>
            <a:p>
              <a:r>
                <a:rPr b="1" lang="ru-RU" sz="1200" spc="-1" strike="noStrike">
                  <a:solidFill>
                    <a:srgbClr val="2a6099"/>
                  </a:solidFill>
                  <a:latin typeface="FreeMono"/>
                </a:rPr>
                <a:t>package</a:t>
              </a:r>
              <a:r>
                <a:rPr b="1" lang="ru-RU" sz="1200" spc="-1" strike="noStrike">
                  <a:solidFill>
                    <a:srgbClr val="000000"/>
                  </a:solidFill>
                  <a:latin typeface="FreeMono"/>
                </a:rPr>
                <a:t> main</a:t>
              </a:r>
              <a:endParaRPr b="0" lang="ru-RU" sz="1200" spc="-1" strike="noStrike">
                <a:solidFill>
                  <a:srgbClr val="000000"/>
                </a:solidFill>
                <a:latin typeface="Arial"/>
              </a:endParaRPr>
            </a:p>
            <a:p>
              <a:r>
                <a:rPr b="1" lang="ru-RU" sz="1200" spc="-1" strike="noStrike">
                  <a:solidFill>
                    <a:srgbClr val="2a6099"/>
                  </a:solidFill>
                  <a:latin typeface="FreeMono"/>
                </a:rPr>
                <a:t>import</a:t>
              </a:r>
              <a:r>
                <a:rPr b="1" lang="ru-RU" sz="1200" spc="-1" strike="noStrike">
                  <a:solidFill>
                    <a:srgbClr val="000000"/>
                  </a:solidFill>
                  <a:latin typeface="FreeMono"/>
                </a:rPr>
                <a:t> </a:t>
              </a:r>
              <a:r>
                <a:rPr b="1" lang="ru-RU" sz="1200" spc="-1" strike="noStrike">
                  <a:solidFill>
                    <a:srgbClr val="be480a"/>
                  </a:solidFill>
                  <a:latin typeface="FreeMono"/>
                </a:rPr>
                <a:t>"fmt"</a:t>
              </a:r>
              <a:endParaRPr b="0" lang="ru-RU" sz="1200" spc="-1" strike="noStrike">
                <a:solidFill>
                  <a:srgbClr val="000000"/>
                </a:solidFill>
                <a:latin typeface="Arial"/>
              </a:endParaRPr>
            </a:p>
            <a:p>
              <a:r>
                <a:rPr b="1" lang="ru-RU" sz="1200" spc="-1" strike="noStrike">
                  <a:solidFill>
                    <a:srgbClr val="2a6099"/>
                  </a:solidFill>
                  <a:latin typeface="FreeMono"/>
                </a:rPr>
                <a:t>func</a:t>
              </a:r>
              <a:r>
                <a:rPr b="1" lang="ru-RU" sz="1200" spc="-1" strike="noStrike">
                  <a:solidFill>
                    <a:srgbClr val="000000"/>
                  </a:solidFill>
                  <a:latin typeface="FreeMono"/>
                </a:rPr>
                <a:t> </a:t>
              </a:r>
              <a:r>
                <a:rPr b="1" lang="ru-RU" sz="1200" spc="-1" strike="noStrike">
                  <a:solidFill>
                    <a:srgbClr val="b47804"/>
                  </a:solidFill>
                  <a:latin typeface="FreeMono"/>
                </a:rPr>
                <a:t>main</a:t>
              </a:r>
              <a:r>
                <a:rPr b="1" lang="ru-RU" sz="1200" spc="-1" strike="noStrike">
                  <a:solidFill>
                    <a:srgbClr val="000000"/>
                  </a:solidFill>
                  <a:latin typeface="FreeMono"/>
                </a:rPr>
                <a:t>()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done := make(chan struct{})</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go myFunc(done)</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&lt;-done  </a:t>
              </a:r>
              <a:endParaRPr b="0" lang="ru-RU" sz="1200" spc="-1" strike="noStrike">
                <a:solidFill>
                  <a:srgbClr val="000000"/>
                </a:solidFill>
                <a:latin typeface="Arial"/>
              </a:endParaRPr>
            </a:p>
            <a:p>
              <a:r>
                <a:rPr b="1" lang="ru-RU" sz="1200" spc="-1" strike="noStrike">
                  <a:solidFill>
                    <a:srgbClr val="000000"/>
                  </a:solidFill>
                  <a:latin typeface="FreeMono"/>
                </a:rPr>
                <a:t>}</a:t>
              </a:r>
              <a:endParaRPr b="0" lang="ru-RU" sz="1200" spc="-1" strike="noStrike">
                <a:solidFill>
                  <a:srgbClr val="000000"/>
                </a:solidFill>
                <a:latin typeface="Arial"/>
              </a:endParaRPr>
            </a:p>
            <a:p>
              <a:r>
                <a:rPr b="1" lang="ru-RU" sz="1200" spc="-1" strike="noStrike">
                  <a:solidFill>
                    <a:srgbClr val="000000"/>
                  </a:solidFill>
                  <a:latin typeface="FreeMono"/>
                </a:rPr>
                <a:t>func myFunc(done chan struct{})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fmt.Println("hello")</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close(done)</a:t>
              </a:r>
              <a:endParaRPr b="0" lang="ru-RU" sz="1200" spc="-1" strike="noStrike">
                <a:solidFill>
                  <a:srgbClr val="000000"/>
                </a:solidFill>
                <a:latin typeface="Arial"/>
              </a:endParaRPr>
            </a:p>
            <a:p>
              <a:r>
                <a:rPr b="1" lang="ru-RU" sz="1200" spc="-1" strike="noStrike">
                  <a:solidFill>
                    <a:srgbClr val="000000"/>
                  </a:solidFill>
                  <a:latin typeface="FreeMono"/>
                </a:rPr>
                <a:t>}</a:t>
              </a:r>
              <a:endParaRPr b="0" lang="ru-RU" sz="1200" spc="-1" strike="noStrike">
                <a:solidFill>
                  <a:srgbClr val="000000"/>
                </a:solidFill>
                <a:latin typeface="Arial"/>
              </a:endParaRPr>
            </a:p>
            <a:p>
              <a:endParaRPr b="0" lang="ru-RU" sz="2100" spc="-1" strike="noStrike">
                <a:solidFill>
                  <a:srgbClr val="000000"/>
                </a:solidFill>
                <a:latin typeface="Arial"/>
              </a:endParaRPr>
            </a:p>
          </p:txBody>
        </p:sp>
        <p:sp>
          <p:nvSpPr>
            <p:cNvPr id="162" name=""/>
            <p:cNvSpPr txBox="1"/>
            <p:nvPr/>
          </p:nvSpPr>
          <p:spPr>
            <a:xfrm>
              <a:off x="3420360" y="1620000"/>
              <a:ext cx="1079640" cy="218520"/>
            </a:xfrm>
            <a:prstGeom prst="rect">
              <a:avLst/>
            </a:prstGeom>
            <a:noFill/>
            <a:ln w="0">
              <a:solidFill>
                <a:srgbClr val="3465a4"/>
              </a:solidFill>
            </a:ln>
          </p:spPr>
          <p:txBody>
            <a:bodyPr lIns="90000" rIns="90000" tIns="45000" bIns="45000" anchor="t">
              <a:noAutofit/>
            </a:bodyPr>
            <a:p>
              <a:r>
                <a:rPr b="0" lang="ru-RU" sz="900" spc="-1" strike="noStrike">
                  <a:solidFill>
                    <a:srgbClr val="3465a4"/>
                  </a:solidFill>
                  <a:latin typeface="Arial"/>
                </a:rPr>
                <a:t>ex551sync</a:t>
              </a:r>
              <a:endParaRPr b="0" lang="ru-RU" sz="900" spc="-1" strike="noStrike">
                <a:solidFill>
                  <a:srgbClr val="000000"/>
                </a:solidFill>
                <a:latin typeface="Arial"/>
              </a:endParaRPr>
            </a:p>
          </p:txBody>
        </p:sp>
      </p:grpSp>
      <p:grpSp>
        <p:nvGrpSpPr>
          <p:cNvPr id="163" name=""/>
          <p:cNvGrpSpPr/>
          <p:nvPr/>
        </p:nvGrpSpPr>
        <p:grpSpPr>
          <a:xfrm>
            <a:off x="5400000" y="1800000"/>
            <a:ext cx="3060000" cy="3420000"/>
            <a:chOff x="5400000" y="1800000"/>
            <a:chExt cx="3060000" cy="3420000"/>
          </a:xfrm>
        </p:grpSpPr>
        <p:sp>
          <p:nvSpPr>
            <p:cNvPr id="164" name=""/>
            <p:cNvSpPr txBox="1"/>
            <p:nvPr/>
          </p:nvSpPr>
          <p:spPr>
            <a:xfrm>
              <a:off x="5400000" y="1800000"/>
              <a:ext cx="3060000" cy="3420000"/>
            </a:xfrm>
            <a:prstGeom prst="rect">
              <a:avLst/>
            </a:prstGeom>
            <a:solidFill>
              <a:srgbClr val="eeeeee"/>
            </a:solidFill>
            <a:ln cap="rnd" w="0">
              <a:solidFill>
                <a:srgbClr val="3465a4"/>
              </a:solidFill>
              <a:prstDash val="lgDash"/>
            </a:ln>
          </p:spPr>
          <p:txBody>
            <a:bodyPr lIns="0" rIns="0" tIns="0" bIns="0" anchor="t">
              <a:normAutofit/>
            </a:bodyPr>
            <a:p>
              <a:r>
                <a:rPr b="1" lang="ru-RU" sz="1200" spc="-1" strike="noStrike">
                  <a:solidFill>
                    <a:srgbClr val="2a6099"/>
                  </a:solidFill>
                  <a:latin typeface="FreeMono"/>
                </a:rPr>
                <a:t>package</a:t>
              </a:r>
              <a:r>
                <a:rPr b="1" lang="ru-RU" sz="1200" spc="-1" strike="noStrike">
                  <a:solidFill>
                    <a:srgbClr val="000000"/>
                  </a:solidFill>
                  <a:latin typeface="FreeMono"/>
                </a:rPr>
                <a:t> main</a:t>
              </a:r>
              <a:endParaRPr b="0" lang="ru-RU" sz="1200" spc="-1" strike="noStrike">
                <a:solidFill>
                  <a:srgbClr val="000000"/>
                </a:solidFill>
                <a:latin typeface="Arial"/>
              </a:endParaRPr>
            </a:p>
            <a:p>
              <a:r>
                <a:rPr b="1" lang="ru-RU" sz="1200" spc="-1" strike="noStrike">
                  <a:solidFill>
                    <a:srgbClr val="2a6099"/>
                  </a:solidFill>
                  <a:latin typeface="FreeMono"/>
                </a:rPr>
                <a:t>import</a:t>
              </a:r>
              <a:r>
                <a:rPr b="1" lang="ru-RU" sz="1200" spc="-1" strike="noStrike">
                  <a:solidFill>
                    <a:srgbClr val="000000"/>
                  </a:solidFill>
                  <a:latin typeface="FreeMono"/>
                </a:rPr>
                <a:t> </a:t>
              </a:r>
              <a:r>
                <a:rPr b="1" lang="ru-RU" sz="1200" spc="-1" strike="noStrike">
                  <a:solidFill>
                    <a:srgbClr val="be480a"/>
                  </a:solidFill>
                  <a:latin typeface="FreeMono"/>
                </a:rPr>
                <a:t>"fmt"</a:t>
              </a:r>
              <a:endParaRPr b="0" lang="ru-RU" sz="1200" spc="-1" strike="noStrike">
                <a:solidFill>
                  <a:srgbClr val="000000"/>
                </a:solidFill>
                <a:latin typeface="Arial"/>
              </a:endParaRPr>
            </a:p>
            <a:p>
              <a:r>
                <a:rPr b="1" lang="ru-RU" sz="1200" spc="-1" strike="noStrike">
                  <a:solidFill>
                    <a:srgbClr val="2a6099"/>
                  </a:solidFill>
                  <a:latin typeface="FreeMono"/>
                </a:rPr>
                <a:t>func</a:t>
              </a:r>
              <a:r>
                <a:rPr b="1" lang="ru-RU" sz="1200" spc="-1" strike="noStrike">
                  <a:solidFill>
                    <a:srgbClr val="000000"/>
                  </a:solidFill>
                  <a:latin typeface="FreeMono"/>
                </a:rPr>
                <a:t> </a:t>
              </a:r>
              <a:r>
                <a:rPr b="1" lang="ru-RU" sz="1200" spc="-1" strike="noStrike">
                  <a:solidFill>
                    <a:srgbClr val="b47804"/>
                  </a:solidFill>
                  <a:latin typeface="FreeMono"/>
                </a:rPr>
                <a:t>main</a:t>
              </a:r>
              <a:r>
                <a:rPr b="1" lang="ru-RU" sz="1200" spc="-1" strike="noStrike">
                  <a:solidFill>
                    <a:srgbClr val="000000"/>
                  </a:solidFill>
                  <a:latin typeface="FreeMono"/>
                </a:rPr>
                <a:t>()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&lt;- myFunc</a:t>
              </a:r>
              <a:endParaRPr b="0" lang="ru-RU" sz="1200" spc="-1" strike="noStrike">
                <a:solidFill>
                  <a:srgbClr val="000000"/>
                </a:solidFill>
                <a:latin typeface="Arial"/>
              </a:endParaRPr>
            </a:p>
            <a:p>
              <a:r>
                <a:rPr b="1" lang="ru-RU" sz="1200" spc="-1" strike="noStrike">
                  <a:solidFill>
                    <a:srgbClr val="000000"/>
                  </a:solidFill>
                  <a:latin typeface="FreeMono"/>
                </a:rPr>
                <a:t>}</a:t>
              </a:r>
              <a:endParaRPr b="0" lang="ru-RU" sz="1200" spc="-1" strike="noStrike">
                <a:solidFill>
                  <a:srgbClr val="000000"/>
                </a:solidFill>
                <a:latin typeface="Arial"/>
              </a:endParaRPr>
            </a:p>
            <a:p>
              <a:r>
                <a:rPr b="1" lang="ru-RU" sz="1200" spc="-1" strike="noStrike">
                  <a:solidFill>
                    <a:srgbClr val="000000"/>
                  </a:solidFill>
                  <a:latin typeface="FreeMono"/>
                </a:rPr>
                <a:t>func myFunc() &lt;-chan struct{}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done := make(chan struct{})</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go func()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fmt.Println("hello")</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close(done)</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return done</a:t>
              </a:r>
              <a:endParaRPr b="0" lang="ru-RU" sz="1200" spc="-1" strike="noStrike">
                <a:solidFill>
                  <a:srgbClr val="000000"/>
                </a:solidFill>
                <a:latin typeface="Arial"/>
              </a:endParaRPr>
            </a:p>
            <a:p>
              <a:r>
                <a:rPr b="1" lang="ru-RU" sz="1200" spc="-1" strike="noStrike">
                  <a:solidFill>
                    <a:srgbClr val="000000"/>
                  </a:solidFill>
                  <a:latin typeface="FreeMono"/>
                </a:rPr>
                <a:t>}</a:t>
              </a:r>
              <a:endParaRPr b="0" lang="ru-RU" sz="1200" spc="-1" strike="noStrike">
                <a:solidFill>
                  <a:srgbClr val="000000"/>
                </a:solidFill>
                <a:latin typeface="Arial"/>
              </a:endParaRPr>
            </a:p>
            <a:p>
              <a:endParaRPr b="0" lang="ru-RU" sz="2100" spc="-1" strike="noStrike">
                <a:solidFill>
                  <a:srgbClr val="000000"/>
                </a:solidFill>
                <a:latin typeface="Arial"/>
              </a:endParaRPr>
            </a:p>
          </p:txBody>
        </p:sp>
        <p:sp>
          <p:nvSpPr>
            <p:cNvPr id="165" name=""/>
            <p:cNvSpPr txBox="1"/>
            <p:nvPr/>
          </p:nvSpPr>
          <p:spPr>
            <a:xfrm>
              <a:off x="7380360" y="1800000"/>
              <a:ext cx="1079640" cy="218520"/>
            </a:xfrm>
            <a:prstGeom prst="rect">
              <a:avLst/>
            </a:prstGeom>
            <a:noFill/>
            <a:ln w="0">
              <a:solidFill>
                <a:srgbClr val="3465a4"/>
              </a:solidFill>
            </a:ln>
          </p:spPr>
          <p:txBody>
            <a:bodyPr lIns="90000" rIns="90000" tIns="45000" bIns="45000" anchor="t">
              <a:noAutofit/>
            </a:bodyPr>
            <a:p>
              <a:r>
                <a:rPr b="0" lang="ru-RU" sz="900" spc="-1" strike="noStrike">
                  <a:solidFill>
                    <a:srgbClr val="3465a4"/>
                  </a:solidFill>
                  <a:latin typeface="Arial"/>
                </a:rPr>
                <a:t>ex552sync</a:t>
              </a:r>
              <a:endParaRPr b="0" lang="ru-RU" sz="900" spc="-1" strike="noStrike">
                <a:solidFill>
                  <a:srgbClr val="000000"/>
                </a:solidFill>
                <a:latin typeface="Arial"/>
              </a:endParaRPr>
            </a:p>
          </p:txBody>
        </p:sp>
      </p:gr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400" spc="-1" strike="noStrike">
                <a:solidFill>
                  <a:srgbClr val="000000"/>
                </a:solidFill>
                <a:latin typeface="Arial"/>
              </a:rPr>
              <a:t>Синхронизация</a:t>
            </a:r>
            <a:endParaRPr b="0" lang="ru-RU" sz="4400" spc="-1" strike="noStrike">
              <a:solidFill>
                <a:srgbClr val="000000"/>
              </a:solidFill>
              <a:latin typeface="Arial"/>
            </a:endParaRPr>
          </a:p>
        </p:txBody>
      </p:sp>
      <p:grpSp>
        <p:nvGrpSpPr>
          <p:cNvPr id="167" name=""/>
          <p:cNvGrpSpPr/>
          <p:nvPr/>
        </p:nvGrpSpPr>
        <p:grpSpPr>
          <a:xfrm>
            <a:off x="1440000" y="1620000"/>
            <a:ext cx="3060000" cy="3420000"/>
            <a:chOff x="1440000" y="1620000"/>
            <a:chExt cx="3060000" cy="3420000"/>
          </a:xfrm>
        </p:grpSpPr>
        <p:sp>
          <p:nvSpPr>
            <p:cNvPr id="168" name=""/>
            <p:cNvSpPr txBox="1"/>
            <p:nvPr/>
          </p:nvSpPr>
          <p:spPr>
            <a:xfrm>
              <a:off x="1440000" y="1620000"/>
              <a:ext cx="3060000" cy="3420000"/>
            </a:xfrm>
            <a:prstGeom prst="rect">
              <a:avLst/>
            </a:prstGeom>
            <a:solidFill>
              <a:srgbClr val="eeeeee"/>
            </a:solidFill>
            <a:ln cap="rnd" w="0">
              <a:solidFill>
                <a:srgbClr val="3465a4"/>
              </a:solidFill>
              <a:prstDash val="lgDash"/>
            </a:ln>
          </p:spPr>
          <p:txBody>
            <a:bodyPr lIns="0" rIns="0" tIns="0" bIns="0" anchor="t">
              <a:normAutofit fontScale="95000"/>
            </a:bodyPr>
            <a:p>
              <a:r>
                <a:rPr b="1" lang="ru-RU" sz="1200" spc="-1" strike="noStrike">
                  <a:solidFill>
                    <a:srgbClr val="2a6099"/>
                  </a:solidFill>
                  <a:latin typeface="FreeMono"/>
                </a:rPr>
                <a:t>package</a:t>
              </a:r>
              <a:r>
                <a:rPr b="1" lang="ru-RU" sz="1200" spc="-1" strike="noStrike">
                  <a:solidFill>
                    <a:srgbClr val="000000"/>
                  </a:solidFill>
                  <a:latin typeface="FreeMono"/>
                </a:rPr>
                <a:t> main</a:t>
              </a:r>
              <a:endParaRPr b="0" lang="ru-RU" sz="1200" spc="-1" strike="noStrike">
                <a:solidFill>
                  <a:srgbClr val="000000"/>
                </a:solidFill>
                <a:latin typeface="Arial"/>
              </a:endParaRPr>
            </a:p>
            <a:p>
              <a:r>
                <a:rPr b="1" lang="ru-RU" sz="1200" spc="-1" strike="noStrike">
                  <a:solidFill>
                    <a:srgbClr val="2a6099"/>
                  </a:solidFill>
                  <a:latin typeface="FreeMono"/>
                </a:rPr>
                <a:t>import</a:t>
              </a:r>
              <a:r>
                <a:rPr b="1" lang="ru-RU" sz="1200" spc="-1" strike="noStrike">
                  <a:solidFill>
                    <a:srgbClr val="000000"/>
                  </a:solidFill>
                  <a:latin typeface="FreeMono"/>
                </a:rPr>
                <a:t> </a:t>
              </a:r>
              <a:r>
                <a:rPr b="1" lang="ru-RU" sz="1200" spc="-1" strike="noStrike">
                  <a:solidFill>
                    <a:srgbClr val="be480a"/>
                  </a:solidFill>
                  <a:latin typeface="FreeMono"/>
                </a:rPr>
                <a:t>"fmt"</a:t>
              </a:r>
              <a:endParaRPr b="0" lang="ru-RU" sz="1200" spc="-1" strike="noStrike">
                <a:solidFill>
                  <a:srgbClr val="000000"/>
                </a:solidFill>
                <a:latin typeface="Arial"/>
              </a:endParaRPr>
            </a:p>
            <a:p>
              <a:r>
                <a:rPr b="1" lang="ru-RU" sz="1200" spc="-1" strike="noStrike">
                  <a:solidFill>
                    <a:srgbClr val="2a6099"/>
                  </a:solidFill>
                  <a:latin typeface="FreeMono"/>
                </a:rPr>
                <a:t>func</a:t>
              </a:r>
              <a:r>
                <a:rPr b="1" lang="ru-RU" sz="1200" spc="-1" strike="noStrike">
                  <a:solidFill>
                    <a:srgbClr val="000000"/>
                  </a:solidFill>
                  <a:latin typeface="FreeMono"/>
                </a:rPr>
                <a:t> </a:t>
              </a:r>
              <a:r>
                <a:rPr b="1" lang="ru-RU" sz="1200" spc="-1" strike="noStrike">
                  <a:solidFill>
                    <a:srgbClr val="b47804"/>
                  </a:solidFill>
                  <a:latin typeface="FreeMono"/>
                </a:rPr>
                <a:t>main</a:t>
              </a:r>
              <a:r>
                <a:rPr b="1" lang="ru-RU" sz="1200" spc="-1" strike="noStrike">
                  <a:solidFill>
                    <a:srgbClr val="000000"/>
                  </a:solidFill>
                  <a:latin typeface="FreeMono"/>
                </a:rPr>
                <a:t>()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intCh := make(chan int)</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go factorial(5, intCh)</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fmt.Println(&lt;-intCh)  </a:t>
              </a:r>
              <a:endParaRPr b="0" lang="ru-RU" sz="1200" spc="-1" strike="noStrike">
                <a:solidFill>
                  <a:srgbClr val="000000"/>
                </a:solidFill>
                <a:latin typeface="Arial"/>
              </a:endParaRPr>
            </a:p>
            <a:p>
              <a:r>
                <a:rPr b="1" lang="ru-RU" sz="1200" spc="-1" strike="noStrike">
                  <a:solidFill>
                    <a:srgbClr val="000000"/>
                  </a:solidFill>
                  <a:latin typeface="FreeMono"/>
                </a:rPr>
                <a:t>}</a:t>
              </a:r>
              <a:endParaRPr b="0" lang="ru-RU" sz="1200" spc="-1" strike="noStrike">
                <a:solidFill>
                  <a:srgbClr val="000000"/>
                </a:solidFill>
                <a:latin typeface="Arial"/>
              </a:endParaRPr>
            </a:p>
            <a:p>
              <a:r>
                <a:rPr b="1" lang="ru-RU" sz="1200" spc="-1" strike="noStrike">
                  <a:solidFill>
                    <a:srgbClr val="000000"/>
                  </a:solidFill>
                  <a:latin typeface="FreeMono"/>
                </a:rPr>
                <a:t>func factorial(n int, ch chan int){</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result := 1</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for i:=1; i &lt;= n; i++{</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result *= i</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ch &lt;- result</a:t>
              </a:r>
              <a:endParaRPr b="0" lang="ru-RU" sz="1200" spc="-1" strike="noStrike">
                <a:solidFill>
                  <a:srgbClr val="000000"/>
                </a:solidFill>
                <a:latin typeface="Arial"/>
              </a:endParaRPr>
            </a:p>
            <a:p>
              <a:r>
                <a:rPr b="1" lang="ru-RU" sz="1200" spc="-1" strike="noStrike">
                  <a:solidFill>
                    <a:srgbClr val="000000"/>
                  </a:solidFill>
                  <a:latin typeface="FreeMono"/>
                </a:rPr>
                <a:t>}</a:t>
              </a:r>
              <a:endParaRPr b="0" lang="ru-RU" sz="1200" spc="-1" strike="noStrike">
                <a:solidFill>
                  <a:srgbClr val="000000"/>
                </a:solidFill>
                <a:latin typeface="Arial"/>
              </a:endParaRPr>
            </a:p>
          </p:txBody>
        </p:sp>
        <p:sp>
          <p:nvSpPr>
            <p:cNvPr id="169" name=""/>
            <p:cNvSpPr txBox="1"/>
            <p:nvPr/>
          </p:nvSpPr>
          <p:spPr>
            <a:xfrm>
              <a:off x="3420360" y="1620000"/>
              <a:ext cx="1079640" cy="218520"/>
            </a:xfrm>
            <a:prstGeom prst="rect">
              <a:avLst/>
            </a:prstGeom>
            <a:noFill/>
            <a:ln w="0">
              <a:solidFill>
                <a:srgbClr val="3465a4"/>
              </a:solidFill>
            </a:ln>
          </p:spPr>
          <p:txBody>
            <a:bodyPr lIns="90000" rIns="90000" tIns="45000" bIns="45000" anchor="t">
              <a:noAutofit/>
            </a:bodyPr>
            <a:p>
              <a:r>
                <a:rPr b="0" lang="ru-RU" sz="900" spc="-1" strike="noStrike">
                  <a:solidFill>
                    <a:srgbClr val="3465a4"/>
                  </a:solidFill>
                  <a:latin typeface="Arial"/>
                </a:rPr>
                <a:t>ex553sync</a:t>
              </a:r>
              <a:endParaRPr b="0" lang="ru-RU" sz="900" spc="-1" strike="noStrike">
                <a:solidFill>
                  <a:srgbClr val="000000"/>
                </a:solidFill>
                <a:latin typeface="Arial"/>
              </a:endParaRPr>
            </a:p>
          </p:txBody>
        </p:sp>
      </p:grpSp>
      <p:grpSp>
        <p:nvGrpSpPr>
          <p:cNvPr id="170" name=""/>
          <p:cNvGrpSpPr/>
          <p:nvPr/>
        </p:nvGrpSpPr>
        <p:grpSpPr>
          <a:xfrm>
            <a:off x="4680000" y="1620000"/>
            <a:ext cx="5220000" cy="3960000"/>
            <a:chOff x="4680000" y="1620000"/>
            <a:chExt cx="5220000" cy="3960000"/>
          </a:xfrm>
        </p:grpSpPr>
        <p:sp>
          <p:nvSpPr>
            <p:cNvPr id="171" name=""/>
            <p:cNvSpPr txBox="1"/>
            <p:nvPr/>
          </p:nvSpPr>
          <p:spPr>
            <a:xfrm>
              <a:off x="4680000" y="1620000"/>
              <a:ext cx="5220000" cy="3960000"/>
            </a:xfrm>
            <a:prstGeom prst="rect">
              <a:avLst/>
            </a:prstGeom>
            <a:solidFill>
              <a:srgbClr val="eeeeee"/>
            </a:solidFill>
            <a:ln cap="rnd" w="0">
              <a:solidFill>
                <a:srgbClr val="3465a4"/>
              </a:solidFill>
              <a:prstDash val="lgDash"/>
            </a:ln>
          </p:spPr>
          <p:txBody>
            <a:bodyPr lIns="0" rIns="0" tIns="0" bIns="0" anchor="t">
              <a:normAutofit fontScale="84000"/>
            </a:bodyPr>
            <a:p>
              <a:r>
                <a:rPr b="1" lang="ru-RU" sz="1200" spc="-1" strike="noStrike">
                  <a:solidFill>
                    <a:srgbClr val="2a6099"/>
                  </a:solidFill>
                  <a:latin typeface="FreeMono"/>
                </a:rPr>
                <a:t>package</a:t>
              </a:r>
              <a:r>
                <a:rPr b="1" lang="ru-RU" sz="1200" spc="-1" strike="noStrike">
                  <a:solidFill>
                    <a:srgbClr val="000000"/>
                  </a:solidFill>
                  <a:latin typeface="FreeMono"/>
                </a:rPr>
                <a:t> main</a:t>
              </a:r>
              <a:endParaRPr b="0" lang="ru-RU" sz="1200" spc="-1" strike="noStrike">
                <a:solidFill>
                  <a:srgbClr val="000000"/>
                </a:solidFill>
                <a:latin typeface="Arial"/>
              </a:endParaRPr>
            </a:p>
            <a:p>
              <a:r>
                <a:rPr b="1" lang="ru-RU" sz="1200" spc="-1" strike="noStrike">
                  <a:solidFill>
                    <a:srgbClr val="2a6099"/>
                  </a:solidFill>
                  <a:latin typeface="FreeMono"/>
                </a:rPr>
                <a:t>import</a:t>
              </a:r>
              <a:r>
                <a:rPr b="1" lang="ru-RU" sz="1200" spc="-1" strike="noStrike">
                  <a:solidFill>
                    <a:srgbClr val="000000"/>
                  </a:solidFill>
                  <a:latin typeface="FreeMono"/>
                </a:rPr>
                <a:t> </a:t>
              </a:r>
              <a:r>
                <a:rPr b="1" lang="ru-RU" sz="1200" spc="-1" strike="noStrike">
                  <a:solidFill>
                    <a:srgbClr val="be480a"/>
                  </a:solidFill>
                  <a:latin typeface="FreeMono"/>
                </a:rPr>
                <a:t>"fmt"</a:t>
              </a:r>
              <a:endParaRPr b="0" lang="ru-RU" sz="1200" spc="-1" strike="noStrike">
                <a:solidFill>
                  <a:srgbClr val="000000"/>
                </a:solidFill>
                <a:latin typeface="Arial"/>
              </a:endParaRPr>
            </a:p>
            <a:p>
              <a:r>
                <a:rPr b="1" lang="ru-RU" sz="1200" spc="-1" strike="noStrike">
                  <a:solidFill>
                    <a:srgbClr val="2a6099"/>
                  </a:solidFill>
                  <a:latin typeface="FreeMono"/>
                </a:rPr>
                <a:t>func</a:t>
              </a:r>
              <a:r>
                <a:rPr b="1" lang="ru-RU" sz="1200" spc="-1" strike="noStrike">
                  <a:solidFill>
                    <a:srgbClr val="000000"/>
                  </a:solidFill>
                  <a:latin typeface="FreeMono"/>
                </a:rPr>
                <a:t> </a:t>
              </a:r>
              <a:r>
                <a:rPr b="1" lang="ru-RU" sz="1200" spc="-1" strike="noStrike">
                  <a:solidFill>
                    <a:srgbClr val="b47804"/>
                  </a:solidFill>
                  <a:latin typeface="FreeMono"/>
                </a:rPr>
                <a:t>main</a:t>
              </a:r>
              <a:r>
                <a:rPr b="1" lang="ru-RU" sz="1200" spc="-1" strike="noStrike">
                  <a:solidFill>
                    <a:srgbClr val="000000"/>
                  </a:solidFill>
                  <a:latin typeface="FreeMono"/>
                </a:rPr>
                <a:t>() {</a:t>
              </a:r>
              <a:endParaRPr b="0" lang="ru-RU" sz="1200" spc="-1" strike="noStrike">
                <a:solidFill>
                  <a:srgbClr val="000000"/>
                </a:solidFill>
                <a:latin typeface="Arial"/>
              </a:endParaRPr>
            </a:p>
            <a:p>
              <a:r>
                <a:rPr b="1" lang="ru-RU" sz="1200" spc="-1" strike="noStrike">
                  <a:solidFill>
                    <a:srgbClr val="000000"/>
                  </a:solidFill>
                  <a:latin typeface="FreeMono"/>
                </a:rPr>
                <a:t>results := make(map[int]int)</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structCh := make(chan struct{})</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go factorial(5, structCh, results)</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&lt;-structCh        // ожидаем закрытия канала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for i, v := range results{</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fmt.Println(i, " - ", v)</a:t>
              </a:r>
              <a:endParaRPr b="0" lang="ru-RU" sz="1200" spc="-1" strike="noStrike">
                <a:solidFill>
                  <a:srgbClr val="000000"/>
                </a:solidFill>
                <a:latin typeface="Arial"/>
              </a:endParaRPr>
            </a:p>
            <a:p>
              <a:r>
                <a:rPr b="1" lang="ru-RU" sz="1200" spc="-1" strike="noStrike">
                  <a:solidFill>
                    <a:srgbClr val="000000"/>
                  </a:solidFill>
                  <a:latin typeface="FreeMono"/>
                </a:rPr>
                <a:t>}</a:t>
              </a:r>
              <a:endParaRPr b="0" lang="ru-RU" sz="1200" spc="-1" strike="noStrike">
                <a:solidFill>
                  <a:srgbClr val="000000"/>
                </a:solidFill>
                <a:latin typeface="Arial"/>
              </a:endParaRPr>
            </a:p>
            <a:p>
              <a:r>
                <a:rPr b="1" lang="ru-RU" sz="1200" spc="-1" strike="noStrike">
                  <a:solidFill>
                    <a:srgbClr val="000000"/>
                  </a:solidFill>
                  <a:latin typeface="FreeMono"/>
                </a:rPr>
                <a:t>func factorial(n int, ch chan struct{}, results map[int]int){</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defer close(ch)     // закрываем канал после завершения горутины</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result := 1</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for i:=1; i &lt;= n; i++{</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result *= i</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results[i] = result</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a:t>
              </a:r>
              <a:endParaRPr b="0" lang="ru-RU" sz="1200" spc="-1" strike="noStrike">
                <a:solidFill>
                  <a:srgbClr val="000000"/>
                </a:solidFill>
                <a:latin typeface="Arial"/>
              </a:endParaRPr>
            </a:p>
            <a:p>
              <a:r>
                <a:rPr b="1" lang="ru-RU" sz="1200" spc="-1" strike="noStrike">
                  <a:solidFill>
                    <a:srgbClr val="000000"/>
                  </a:solidFill>
                  <a:latin typeface="FreeMono"/>
                </a:rPr>
                <a:t>}</a:t>
              </a:r>
              <a:endParaRPr b="0" lang="ru-RU" sz="1200" spc="-1" strike="noStrike">
                <a:solidFill>
                  <a:srgbClr val="000000"/>
                </a:solidFill>
                <a:latin typeface="Arial"/>
              </a:endParaRPr>
            </a:p>
          </p:txBody>
        </p:sp>
        <p:sp>
          <p:nvSpPr>
            <p:cNvPr id="172" name=""/>
            <p:cNvSpPr txBox="1"/>
            <p:nvPr/>
          </p:nvSpPr>
          <p:spPr>
            <a:xfrm>
              <a:off x="8058240" y="1620000"/>
              <a:ext cx="1841760" cy="253080"/>
            </a:xfrm>
            <a:prstGeom prst="rect">
              <a:avLst/>
            </a:prstGeom>
            <a:noFill/>
            <a:ln w="0">
              <a:solidFill>
                <a:srgbClr val="3465a4"/>
              </a:solidFill>
            </a:ln>
          </p:spPr>
          <p:txBody>
            <a:bodyPr lIns="90000" rIns="90000" tIns="45000" bIns="45000" anchor="t">
              <a:noAutofit/>
            </a:bodyPr>
            <a:p>
              <a:r>
                <a:rPr b="0" lang="ru-RU" sz="900" spc="-1" strike="noStrike">
                  <a:solidFill>
                    <a:srgbClr val="3465a4"/>
                  </a:solidFill>
                  <a:latin typeface="Arial"/>
                </a:rPr>
                <a:t>ex554sync</a:t>
              </a:r>
              <a:endParaRPr b="0" lang="ru-RU" sz="900" spc="-1" strike="noStrike">
                <a:solidFill>
                  <a:srgbClr val="000000"/>
                </a:solidFill>
                <a:latin typeface="Arial"/>
              </a:endParaRPr>
            </a:p>
          </p:txBody>
        </p:sp>
      </p:gr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400" spc="-1" strike="noStrike">
                <a:solidFill>
                  <a:srgbClr val="000000"/>
                </a:solidFill>
                <a:latin typeface="Arial"/>
              </a:rPr>
              <a:t>Передача потоков данных</a:t>
            </a:r>
            <a:endParaRPr b="0" lang="ru-RU" sz="4400" spc="-1" strike="noStrike">
              <a:solidFill>
                <a:srgbClr val="000000"/>
              </a:solidFill>
              <a:latin typeface="Arial"/>
            </a:endParaRPr>
          </a:p>
        </p:txBody>
      </p:sp>
      <p:grpSp>
        <p:nvGrpSpPr>
          <p:cNvPr id="174" name=""/>
          <p:cNvGrpSpPr/>
          <p:nvPr/>
        </p:nvGrpSpPr>
        <p:grpSpPr>
          <a:xfrm>
            <a:off x="900000" y="1620000"/>
            <a:ext cx="3960000" cy="3960000"/>
            <a:chOff x="900000" y="1620000"/>
            <a:chExt cx="3960000" cy="3960000"/>
          </a:xfrm>
        </p:grpSpPr>
        <p:sp>
          <p:nvSpPr>
            <p:cNvPr id="175" name=""/>
            <p:cNvSpPr txBox="1"/>
            <p:nvPr/>
          </p:nvSpPr>
          <p:spPr>
            <a:xfrm>
              <a:off x="900000" y="1620000"/>
              <a:ext cx="3960000" cy="3960000"/>
            </a:xfrm>
            <a:prstGeom prst="rect">
              <a:avLst/>
            </a:prstGeom>
            <a:solidFill>
              <a:srgbClr val="eeeeee"/>
            </a:solidFill>
            <a:ln cap="rnd" w="0">
              <a:solidFill>
                <a:srgbClr val="3465a4"/>
              </a:solidFill>
              <a:prstDash val="lgDash"/>
            </a:ln>
          </p:spPr>
          <p:txBody>
            <a:bodyPr lIns="0" rIns="0" tIns="0" bIns="0" anchor="t">
              <a:normAutofit fontScale="77000"/>
            </a:bodyPr>
            <a:p>
              <a:r>
                <a:rPr b="1" lang="ru-RU" sz="1200" spc="-1" strike="noStrike">
                  <a:solidFill>
                    <a:srgbClr val="2a6099"/>
                  </a:solidFill>
                  <a:latin typeface="FreeMono"/>
                </a:rPr>
                <a:t>package</a:t>
              </a:r>
              <a:r>
                <a:rPr b="1" lang="ru-RU" sz="1200" spc="-1" strike="noStrike">
                  <a:solidFill>
                    <a:srgbClr val="000000"/>
                  </a:solidFill>
                  <a:latin typeface="FreeMono"/>
                </a:rPr>
                <a:t> main</a:t>
              </a:r>
              <a:endParaRPr b="0" lang="ru-RU" sz="1200" spc="-1" strike="noStrike">
                <a:solidFill>
                  <a:srgbClr val="000000"/>
                </a:solidFill>
                <a:latin typeface="Arial"/>
              </a:endParaRPr>
            </a:p>
            <a:p>
              <a:r>
                <a:rPr b="1" lang="ru-RU" sz="1200" spc="-1" strike="noStrike">
                  <a:solidFill>
                    <a:srgbClr val="2a6099"/>
                  </a:solidFill>
                  <a:latin typeface="FreeMono"/>
                </a:rPr>
                <a:t>import</a:t>
              </a:r>
              <a:r>
                <a:rPr b="1" lang="ru-RU" sz="1200" spc="-1" strike="noStrike">
                  <a:solidFill>
                    <a:srgbClr val="000000"/>
                  </a:solidFill>
                  <a:latin typeface="FreeMono"/>
                </a:rPr>
                <a:t> </a:t>
              </a:r>
              <a:r>
                <a:rPr b="1" lang="ru-RU" sz="1200" spc="-1" strike="noStrike">
                  <a:solidFill>
                    <a:srgbClr val="be480a"/>
                  </a:solidFill>
                  <a:latin typeface="FreeMono"/>
                </a:rPr>
                <a:t>"fmt"</a:t>
              </a:r>
              <a:endParaRPr b="0" lang="ru-RU" sz="1200" spc="-1" strike="noStrike">
                <a:solidFill>
                  <a:srgbClr val="000000"/>
                </a:solidFill>
                <a:latin typeface="Arial"/>
              </a:endParaRPr>
            </a:p>
            <a:p>
              <a:r>
                <a:rPr b="1" lang="ru-RU" sz="1200" spc="-1" strike="noStrike">
                  <a:solidFill>
                    <a:srgbClr val="2a6099"/>
                  </a:solidFill>
                  <a:latin typeface="FreeMono"/>
                </a:rPr>
                <a:t>func</a:t>
              </a:r>
              <a:r>
                <a:rPr b="1" lang="ru-RU" sz="1200" spc="-1" strike="noStrike">
                  <a:solidFill>
                    <a:srgbClr val="000000"/>
                  </a:solidFill>
                  <a:latin typeface="FreeMono"/>
                </a:rPr>
                <a:t> </a:t>
              </a:r>
              <a:r>
                <a:rPr b="1" lang="ru-RU" sz="1200" spc="-1" strike="noStrike">
                  <a:solidFill>
                    <a:srgbClr val="b47804"/>
                  </a:solidFill>
                  <a:latin typeface="FreeMono"/>
                </a:rPr>
                <a:t>main</a:t>
              </a:r>
              <a:r>
                <a:rPr b="1" lang="ru-RU" sz="1200" spc="-1" strike="noStrike">
                  <a:solidFill>
                    <a:srgbClr val="000000"/>
                  </a:solidFill>
                  <a:latin typeface="FreeMono"/>
                </a:rPr>
                <a:t>()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intCh := make(chan int)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go factorial(7, intCh)</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for {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num, opened := &lt;- intCh </a:t>
              </a:r>
              <a:r>
                <a:rPr b="1" lang="ru-RU" sz="1200" spc="-1" strike="noStrike">
                  <a:solidFill>
                    <a:srgbClr val="b2b2b2"/>
                  </a:solidFill>
                  <a:latin typeface="FreeMono"/>
                </a:rPr>
                <a:t>// получаем данные из потока</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if !opened {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break    </a:t>
              </a:r>
              <a:r>
                <a:rPr b="1" lang="ru-RU" sz="1200" spc="-1" strike="noStrike">
                  <a:solidFill>
                    <a:srgbClr val="b2b2b2"/>
                  </a:solidFill>
                  <a:latin typeface="FreeMono"/>
                </a:rPr>
                <a:t>// если поток закрыт, выход из цикла</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fmt.Println(num)</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 </a:t>
              </a:r>
              <a:endParaRPr b="0" lang="ru-RU" sz="1200" spc="-1" strike="noStrike">
                <a:solidFill>
                  <a:srgbClr val="000000"/>
                </a:solidFill>
                <a:latin typeface="Arial"/>
              </a:endParaRPr>
            </a:p>
            <a:p>
              <a:r>
                <a:rPr b="1" lang="ru-RU" sz="1200" spc="-1" strike="noStrike">
                  <a:solidFill>
                    <a:srgbClr val="000000"/>
                  </a:solidFill>
                  <a:latin typeface="FreeMono"/>
                </a:rPr>
                <a:t>}</a:t>
              </a:r>
              <a:endParaRPr b="0" lang="ru-RU" sz="1200" spc="-1" strike="noStrike">
                <a:solidFill>
                  <a:srgbClr val="000000"/>
                </a:solidFill>
                <a:latin typeface="Arial"/>
              </a:endParaRPr>
            </a:p>
            <a:p>
              <a:r>
                <a:rPr b="1" lang="ru-RU" sz="1200" spc="-1" strike="noStrike">
                  <a:solidFill>
                    <a:srgbClr val="000000"/>
                  </a:solidFill>
                  <a:latin typeface="FreeMono"/>
                </a:rPr>
                <a:t>func factorial(n int, ch chan int){</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defer close(ch)</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result := 1</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for i:=1; i &lt;= n; i++{</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result *= i</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ch &lt;- result </a:t>
              </a:r>
              <a:r>
                <a:rPr b="1" lang="ru-RU" sz="1200" spc="-1" strike="noStrike">
                  <a:solidFill>
                    <a:srgbClr val="b2b2b2"/>
                  </a:solidFill>
                  <a:latin typeface="FreeMono"/>
                </a:rPr>
                <a:t>// посылаем по числу </a:t>
              </a:r>
              <a:r>
                <a:rPr b="1" lang="ru-RU" sz="1200" spc="-1" strike="noStrike">
                  <a:solidFill>
                    <a:srgbClr val="000000"/>
                  </a:solidFill>
                  <a:latin typeface="FreeMono"/>
                </a:rPr>
                <a:t>   }</a:t>
              </a:r>
              <a:endParaRPr b="0" lang="ru-RU" sz="1200" spc="-1" strike="noStrike">
                <a:solidFill>
                  <a:srgbClr val="000000"/>
                </a:solidFill>
                <a:latin typeface="Arial"/>
              </a:endParaRPr>
            </a:p>
            <a:p>
              <a:r>
                <a:rPr b="1" lang="ru-RU" sz="1200" spc="-1" strike="noStrike">
                  <a:solidFill>
                    <a:srgbClr val="000000"/>
                  </a:solidFill>
                  <a:latin typeface="FreeMono"/>
                </a:rPr>
                <a:t>}</a:t>
              </a:r>
              <a:endParaRPr b="0" lang="ru-RU" sz="1200" spc="-1" strike="noStrike">
                <a:solidFill>
                  <a:srgbClr val="000000"/>
                </a:solidFill>
                <a:latin typeface="Arial"/>
              </a:endParaRPr>
            </a:p>
          </p:txBody>
        </p:sp>
        <p:sp>
          <p:nvSpPr>
            <p:cNvPr id="176" name=""/>
            <p:cNvSpPr txBox="1"/>
            <p:nvPr/>
          </p:nvSpPr>
          <p:spPr>
            <a:xfrm>
              <a:off x="3462840" y="1620000"/>
              <a:ext cx="1397160" cy="253080"/>
            </a:xfrm>
            <a:prstGeom prst="rect">
              <a:avLst/>
            </a:prstGeom>
            <a:noFill/>
            <a:ln w="0">
              <a:solidFill>
                <a:srgbClr val="3465a4"/>
              </a:solidFill>
            </a:ln>
          </p:spPr>
          <p:txBody>
            <a:bodyPr lIns="90000" rIns="90000" tIns="45000" bIns="45000" anchor="t">
              <a:noAutofit/>
            </a:bodyPr>
            <a:p>
              <a:r>
                <a:rPr b="0" lang="ru-RU" sz="900" spc="-1" strike="noStrike">
                  <a:solidFill>
                    <a:srgbClr val="3465a4"/>
                  </a:solidFill>
                  <a:latin typeface="Arial"/>
                </a:rPr>
                <a:t>ex555sync</a:t>
              </a:r>
              <a:endParaRPr b="0" lang="ru-RU" sz="900" spc="-1" strike="noStrike">
                <a:solidFill>
                  <a:srgbClr val="000000"/>
                </a:solidFill>
                <a:latin typeface="Arial"/>
              </a:endParaRPr>
            </a:p>
          </p:txBody>
        </p:sp>
      </p:grpSp>
      <p:grpSp>
        <p:nvGrpSpPr>
          <p:cNvPr id="177" name=""/>
          <p:cNvGrpSpPr/>
          <p:nvPr/>
        </p:nvGrpSpPr>
        <p:grpSpPr>
          <a:xfrm>
            <a:off x="5400000" y="1620000"/>
            <a:ext cx="3960000" cy="3960000"/>
            <a:chOff x="5400000" y="1620000"/>
            <a:chExt cx="3960000" cy="3960000"/>
          </a:xfrm>
        </p:grpSpPr>
        <p:sp>
          <p:nvSpPr>
            <p:cNvPr id="178" name=""/>
            <p:cNvSpPr txBox="1"/>
            <p:nvPr/>
          </p:nvSpPr>
          <p:spPr>
            <a:xfrm>
              <a:off x="5400000" y="1620000"/>
              <a:ext cx="3960000" cy="3960000"/>
            </a:xfrm>
            <a:prstGeom prst="rect">
              <a:avLst/>
            </a:prstGeom>
            <a:solidFill>
              <a:srgbClr val="eeeeee"/>
            </a:solidFill>
            <a:ln cap="rnd" w="0">
              <a:solidFill>
                <a:srgbClr val="3465a4"/>
              </a:solidFill>
              <a:prstDash val="lgDash"/>
            </a:ln>
          </p:spPr>
          <p:txBody>
            <a:bodyPr lIns="0" rIns="0" tIns="0" bIns="0" anchor="t">
              <a:normAutofit fontScale="97000"/>
            </a:bodyPr>
            <a:p>
              <a:r>
                <a:rPr b="1" lang="ru-RU" sz="1200" spc="-1" strike="noStrike">
                  <a:solidFill>
                    <a:srgbClr val="2a6099"/>
                  </a:solidFill>
                  <a:latin typeface="FreeMono"/>
                </a:rPr>
                <a:t>package</a:t>
              </a:r>
              <a:r>
                <a:rPr b="1" lang="ru-RU" sz="1200" spc="-1" strike="noStrike">
                  <a:solidFill>
                    <a:srgbClr val="000000"/>
                  </a:solidFill>
                  <a:latin typeface="FreeMono"/>
                </a:rPr>
                <a:t> main</a:t>
              </a:r>
              <a:endParaRPr b="0" lang="ru-RU" sz="1200" spc="-1" strike="noStrike">
                <a:solidFill>
                  <a:srgbClr val="000000"/>
                </a:solidFill>
                <a:latin typeface="Arial"/>
              </a:endParaRPr>
            </a:p>
            <a:p>
              <a:r>
                <a:rPr b="1" lang="ru-RU" sz="1200" spc="-1" strike="noStrike">
                  <a:solidFill>
                    <a:srgbClr val="2a6099"/>
                  </a:solidFill>
                  <a:latin typeface="FreeMono"/>
                </a:rPr>
                <a:t>import</a:t>
              </a:r>
              <a:r>
                <a:rPr b="1" lang="ru-RU" sz="1200" spc="-1" strike="noStrike">
                  <a:solidFill>
                    <a:srgbClr val="000000"/>
                  </a:solidFill>
                  <a:latin typeface="FreeMono"/>
                </a:rPr>
                <a:t> </a:t>
              </a:r>
              <a:r>
                <a:rPr b="1" lang="ru-RU" sz="1200" spc="-1" strike="noStrike">
                  <a:solidFill>
                    <a:srgbClr val="be480a"/>
                  </a:solidFill>
                  <a:latin typeface="FreeMono"/>
                </a:rPr>
                <a:t>"fmt"</a:t>
              </a:r>
              <a:endParaRPr b="0" lang="ru-RU" sz="1200" spc="-1" strike="noStrike">
                <a:solidFill>
                  <a:srgbClr val="000000"/>
                </a:solidFill>
                <a:latin typeface="Arial"/>
              </a:endParaRPr>
            </a:p>
            <a:p>
              <a:r>
                <a:rPr b="1" lang="ru-RU" sz="1200" spc="-1" strike="noStrike">
                  <a:solidFill>
                    <a:srgbClr val="2a6099"/>
                  </a:solidFill>
                  <a:latin typeface="FreeMono"/>
                </a:rPr>
                <a:t>func</a:t>
              </a:r>
              <a:r>
                <a:rPr b="1" lang="ru-RU" sz="1200" spc="-1" strike="noStrike">
                  <a:solidFill>
                    <a:srgbClr val="000000"/>
                  </a:solidFill>
                  <a:latin typeface="FreeMono"/>
                </a:rPr>
                <a:t> </a:t>
              </a:r>
              <a:r>
                <a:rPr b="1" lang="ru-RU" sz="1200" spc="-1" strike="noStrike">
                  <a:solidFill>
                    <a:srgbClr val="b47804"/>
                  </a:solidFill>
                  <a:latin typeface="FreeMono"/>
                </a:rPr>
                <a:t>main</a:t>
              </a:r>
              <a:r>
                <a:rPr b="1" lang="ru-RU" sz="1200" spc="-1" strike="noStrike">
                  <a:solidFill>
                    <a:srgbClr val="000000"/>
                  </a:solidFill>
                  <a:latin typeface="FreeMono"/>
                </a:rPr>
                <a:t>()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intCh := make(chan int)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go factorial(7, intCh)</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for num := range intCh {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fmt.Println(num)</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a:t>
              </a:r>
              <a:endParaRPr b="0" lang="ru-RU" sz="1200" spc="-1" strike="noStrike">
                <a:solidFill>
                  <a:srgbClr val="000000"/>
                </a:solidFill>
                <a:latin typeface="Arial"/>
              </a:endParaRPr>
            </a:p>
            <a:p>
              <a:r>
                <a:rPr b="1" lang="ru-RU" sz="1200" spc="-1" strike="noStrike">
                  <a:solidFill>
                    <a:srgbClr val="000000"/>
                  </a:solidFill>
                  <a:latin typeface="FreeMono"/>
                </a:rPr>
                <a:t>}</a:t>
              </a:r>
              <a:endParaRPr b="0" lang="ru-RU" sz="1200" spc="-1" strike="noStrike">
                <a:solidFill>
                  <a:srgbClr val="000000"/>
                </a:solidFill>
                <a:latin typeface="Arial"/>
              </a:endParaRPr>
            </a:p>
            <a:p>
              <a:r>
                <a:rPr b="1" lang="ru-RU" sz="1200" spc="-1" strike="noStrike">
                  <a:solidFill>
                    <a:srgbClr val="000000"/>
                  </a:solidFill>
                  <a:latin typeface="FreeMono"/>
                </a:rPr>
                <a:t>func factorial(n int, ch chan int){</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defer close(ch)</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result := 1</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for i:=1; i &lt;= n; i++{</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result *= i</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ch &lt;- result     }</a:t>
              </a:r>
              <a:endParaRPr b="0" lang="ru-RU" sz="1200" spc="-1" strike="noStrike">
                <a:solidFill>
                  <a:srgbClr val="000000"/>
                </a:solidFill>
                <a:latin typeface="Arial"/>
              </a:endParaRPr>
            </a:p>
            <a:p>
              <a:r>
                <a:rPr b="1" lang="ru-RU" sz="1200" spc="-1" strike="noStrike">
                  <a:solidFill>
                    <a:srgbClr val="000000"/>
                  </a:solidFill>
                  <a:latin typeface="FreeMono"/>
                </a:rPr>
                <a:t>}</a:t>
              </a:r>
              <a:endParaRPr b="0" lang="ru-RU" sz="1200" spc="-1" strike="noStrike">
                <a:solidFill>
                  <a:srgbClr val="000000"/>
                </a:solidFill>
                <a:latin typeface="Arial"/>
              </a:endParaRPr>
            </a:p>
          </p:txBody>
        </p:sp>
        <p:sp>
          <p:nvSpPr>
            <p:cNvPr id="179" name=""/>
            <p:cNvSpPr txBox="1"/>
            <p:nvPr/>
          </p:nvSpPr>
          <p:spPr>
            <a:xfrm>
              <a:off x="7962840" y="1620000"/>
              <a:ext cx="1397160" cy="253080"/>
            </a:xfrm>
            <a:prstGeom prst="rect">
              <a:avLst/>
            </a:prstGeom>
            <a:noFill/>
            <a:ln w="0">
              <a:solidFill>
                <a:srgbClr val="3465a4"/>
              </a:solidFill>
            </a:ln>
          </p:spPr>
          <p:txBody>
            <a:bodyPr lIns="90000" rIns="90000" tIns="45000" bIns="45000" anchor="t">
              <a:noAutofit/>
            </a:bodyPr>
            <a:p>
              <a:r>
                <a:rPr b="0" lang="ru-RU" sz="900" spc="-1" strike="noStrike">
                  <a:solidFill>
                    <a:srgbClr val="3465a4"/>
                  </a:solidFill>
                  <a:latin typeface="Arial"/>
                </a:rPr>
                <a:t>ex556sync</a:t>
              </a:r>
              <a:endParaRPr b="0" lang="ru-RU" sz="900" spc="-1" strike="noStrike">
                <a:solidFill>
                  <a:srgbClr val="000000"/>
                </a:solidFill>
                <a:latin typeface="Arial"/>
              </a:endParaRPr>
            </a:p>
          </p:txBody>
        </p:sp>
      </p:gr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400" spc="-1" strike="noStrike">
                <a:solidFill>
                  <a:srgbClr val="000000"/>
                </a:solidFill>
                <a:latin typeface="Arial"/>
              </a:rPr>
              <a:t>6. Примитивы синхронизации</a:t>
            </a:r>
            <a:endParaRPr b="0" lang="ru-RU" sz="4400" spc="-1" strike="noStrike">
              <a:solidFill>
                <a:srgbClr val="000000"/>
              </a:solidFill>
              <a:latin typeface="Arial"/>
            </a:endParaRPr>
          </a:p>
        </p:txBody>
      </p:sp>
      <p:sp>
        <p:nvSpPr>
          <p:cNvPr id="181" name="PlaceHolder 2"/>
          <p:cNvSpPr>
            <a:spLocks noGrp="1"/>
          </p:cNvSpPr>
          <p:nvPr>
            <p:ph/>
          </p:nvPr>
        </p:nvSpPr>
        <p:spPr>
          <a:xfrm>
            <a:off x="1440000" y="1620000"/>
            <a:ext cx="8460000" cy="3240000"/>
          </a:xfrm>
          <a:prstGeom prst="rect">
            <a:avLst/>
          </a:prstGeom>
          <a:solidFill>
            <a:srgbClr val="ffffff"/>
          </a:solidFill>
          <a:ln w="0">
            <a:noFill/>
          </a:ln>
        </p:spPr>
        <p:txBody>
          <a:bodyPr lIns="0" rIns="0" tIns="0" bIns="0" anchor="t">
            <a:normAutofit/>
          </a:bodyPr>
          <a:p>
            <a:pPr marL="432000" indent="0" algn="just">
              <a:spcBef>
                <a:spcPts val="1417"/>
              </a:spcBef>
              <a:buNone/>
            </a:pPr>
            <a:r>
              <a:rPr b="1" lang="ru-RU" sz="3200" spc="-1" strike="noStrike">
                <a:solidFill>
                  <a:srgbClr val="000000"/>
                </a:solidFill>
                <a:latin typeface="Arial"/>
                <a:hlinkClick r:id="rId1"/>
              </a:rPr>
              <a:t>Sync</a:t>
            </a:r>
            <a:r>
              <a:rPr b="1" lang="ru-RU" sz="3200" spc="-1" strike="noStrike">
                <a:solidFill>
                  <a:srgbClr val="000000"/>
                </a:solidFill>
                <a:latin typeface="Arial"/>
              </a:rPr>
              <a:t> —</a:t>
            </a:r>
            <a:r>
              <a:rPr b="0" lang="ru-RU" sz="3200" spc="-1" strike="noStrike">
                <a:solidFill>
                  <a:srgbClr val="000000"/>
                </a:solidFill>
                <a:latin typeface="Arial"/>
              </a:rPr>
              <a:t> пакет конструкции низкоуровневой синхронизации</a:t>
            </a:r>
            <a:endParaRPr b="0" lang="ru-RU" sz="3200" spc="-1" strike="noStrike">
              <a:solidFill>
                <a:srgbClr val="000000"/>
              </a:solidFill>
              <a:latin typeface="Arial"/>
            </a:endParaRPr>
          </a:p>
          <a:p>
            <a:pPr marL="432000" indent="-324000" algn="just">
              <a:spcBef>
                <a:spcPts val="1417"/>
              </a:spcBef>
              <a:buClr>
                <a:srgbClr val="000000"/>
              </a:buClr>
              <a:buSzPct val="45000"/>
              <a:buFont typeface="Wingdings" charset="2"/>
              <a:buChar char=""/>
            </a:pPr>
            <a:r>
              <a:rPr b="0" lang="ru-RU" sz="3200" spc="-1" strike="noStrike">
                <a:solidFill>
                  <a:srgbClr val="000000"/>
                </a:solidFill>
                <a:latin typeface="Arial"/>
              </a:rPr>
              <a:t>WaitGroup</a:t>
            </a:r>
            <a:endParaRPr b="0" lang="ru-RU" sz="3200" spc="-1" strike="noStrike">
              <a:solidFill>
                <a:srgbClr val="000000"/>
              </a:solidFill>
              <a:latin typeface="Arial"/>
            </a:endParaRPr>
          </a:p>
          <a:p>
            <a:pPr marL="432000" indent="-324000" algn="just">
              <a:spcBef>
                <a:spcPts val="1417"/>
              </a:spcBef>
              <a:buClr>
                <a:srgbClr val="000000"/>
              </a:buClr>
              <a:buSzPct val="45000"/>
              <a:buFont typeface="Wingdings" charset="2"/>
              <a:buChar char=""/>
            </a:pPr>
            <a:r>
              <a:rPr b="0" lang="ru-RU" sz="3200" spc="-1" strike="noStrike">
                <a:solidFill>
                  <a:srgbClr val="000000"/>
                </a:solidFill>
                <a:latin typeface="Arial"/>
              </a:rPr>
              <a:t>Mutex</a:t>
            </a:r>
            <a:endParaRPr b="0" lang="ru-RU" sz="3200" spc="-1" strike="noStrike">
              <a:solidFill>
                <a:srgbClr val="000000"/>
              </a:solidFill>
              <a:latin typeface="Arial"/>
            </a:endParaRPr>
          </a:p>
          <a:p>
            <a:pPr marL="432000" indent="-324000" algn="just">
              <a:spcBef>
                <a:spcPts val="1417"/>
              </a:spcBef>
              <a:buClr>
                <a:srgbClr val="000000"/>
              </a:buClr>
              <a:buSzPct val="45000"/>
              <a:buFont typeface="Wingdings" charset="2"/>
              <a:buChar char=""/>
            </a:pPr>
            <a:r>
              <a:rPr b="0" lang="ru-RU" sz="3200" spc="-1" strike="noStrike">
                <a:solidFill>
                  <a:srgbClr val="000000"/>
                </a:solidFill>
                <a:latin typeface="Arial"/>
              </a:rPr>
              <a:t>Once</a:t>
            </a:r>
            <a:endParaRPr b="0" lang="ru-RU" sz="3200" spc="-1" strike="noStrike">
              <a:solidFill>
                <a:srgbClr val="000000"/>
              </a:solidFill>
              <a:latin typeface="Arial"/>
            </a:endParaRPr>
          </a:p>
        </p:txBody>
      </p:sp>
      <p:sp>
        <p:nvSpPr>
          <p:cNvPr id="182" name=""/>
          <p:cNvSpPr txBox="1"/>
          <p:nvPr/>
        </p:nvSpPr>
        <p:spPr>
          <a:xfrm>
            <a:off x="0" y="5323320"/>
            <a:ext cx="4720680" cy="346680"/>
          </a:xfrm>
          <a:prstGeom prst="rect">
            <a:avLst/>
          </a:prstGeom>
          <a:noFill/>
          <a:ln w="0">
            <a:noFill/>
          </a:ln>
        </p:spPr>
        <p:txBody>
          <a:bodyPr lIns="90000" rIns="90000" tIns="45000" bIns="45000" anchor="t">
            <a:noAutofit/>
          </a:bodyPr>
          <a:p>
            <a:r>
              <a:rPr b="0" lang="ru-RU" sz="1800" spc="-1" strike="noStrike">
                <a:solidFill>
                  <a:srgbClr val="ffffff"/>
                </a:solidFill>
                <a:latin typeface="Arial"/>
                <a:hlinkClick r:id="rId2"/>
              </a:rPr>
              <a:t>https://github.com/abhirockzz/just-enough-go</a:t>
            </a:r>
            <a:r>
              <a:rPr b="0" lang="ru-RU" sz="1800" spc="-1" strike="noStrike">
                <a:solidFill>
                  <a:srgbClr val="ffffff"/>
                </a:solidFill>
                <a:latin typeface="Arial"/>
              </a:rPr>
              <a:t> </a:t>
            </a:r>
            <a:endParaRPr b="0" lang="ru-RU" sz="1800" spc="-1" strike="noStrike">
              <a:solidFill>
                <a:srgbClr val="000000"/>
              </a:solidFill>
              <a:latin typeface="Arial"/>
            </a:endParaRPr>
          </a:p>
        </p:txBody>
      </p:sp>
      <p:sp>
        <p:nvSpPr>
          <p:cNvPr id="183" name=""/>
          <p:cNvSpPr txBox="1"/>
          <p:nvPr/>
        </p:nvSpPr>
        <p:spPr>
          <a:xfrm>
            <a:off x="0" y="4976640"/>
            <a:ext cx="2517120" cy="346680"/>
          </a:xfrm>
          <a:prstGeom prst="rect">
            <a:avLst/>
          </a:prstGeom>
          <a:noFill/>
          <a:ln w="0">
            <a:noFill/>
          </a:ln>
        </p:spPr>
        <p:txBody>
          <a:bodyPr lIns="90000" rIns="90000" tIns="45000" bIns="45000" anchor="t">
            <a:noAutofit/>
          </a:bodyPr>
          <a:p>
            <a:r>
              <a:rPr b="0" lang="ru-RU" sz="1800" spc="-1" strike="noStrike">
                <a:solidFill>
                  <a:srgbClr val="ffffff"/>
                </a:solidFill>
                <a:latin typeface="Arial"/>
                <a:hlinkClick r:id="rId3"/>
              </a:rPr>
              <a:t>https://pkg.go.dev/sync</a:t>
            </a:r>
            <a:endParaRPr b="0" lang="ru-RU"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400" spc="-1" strike="noStrike">
                <a:solidFill>
                  <a:srgbClr val="000000"/>
                </a:solidFill>
                <a:latin typeface="Arial"/>
              </a:rPr>
              <a:t>sync.Mutex</a:t>
            </a:r>
            <a:endParaRPr b="0" lang="ru-RU" sz="4400" spc="-1" strike="noStrike">
              <a:solidFill>
                <a:srgbClr val="000000"/>
              </a:solidFill>
              <a:latin typeface="Arial"/>
            </a:endParaRPr>
          </a:p>
        </p:txBody>
      </p:sp>
      <p:grpSp>
        <p:nvGrpSpPr>
          <p:cNvPr id="185" name=""/>
          <p:cNvGrpSpPr/>
          <p:nvPr/>
        </p:nvGrpSpPr>
        <p:grpSpPr>
          <a:xfrm>
            <a:off x="5940000" y="1620000"/>
            <a:ext cx="3960000" cy="3960000"/>
            <a:chOff x="5940000" y="1620000"/>
            <a:chExt cx="3960000" cy="3960000"/>
          </a:xfrm>
        </p:grpSpPr>
        <p:sp>
          <p:nvSpPr>
            <p:cNvPr id="186" name=""/>
            <p:cNvSpPr txBox="1"/>
            <p:nvPr/>
          </p:nvSpPr>
          <p:spPr>
            <a:xfrm>
              <a:off x="5940000" y="1620000"/>
              <a:ext cx="3960000" cy="3960000"/>
            </a:xfrm>
            <a:prstGeom prst="rect">
              <a:avLst/>
            </a:prstGeom>
            <a:solidFill>
              <a:srgbClr val="eeeeee"/>
            </a:solidFill>
            <a:ln cap="rnd" w="0">
              <a:solidFill>
                <a:srgbClr val="3465a4"/>
              </a:solidFill>
              <a:prstDash val="lgDash"/>
            </a:ln>
          </p:spPr>
          <p:txBody>
            <a:bodyPr lIns="0" rIns="0" tIns="0" bIns="0" anchor="t">
              <a:normAutofit fontScale="67000"/>
            </a:bodyPr>
            <a:p>
              <a:r>
                <a:rPr b="1" lang="ru-RU" sz="1200" spc="-1" strike="noStrike">
                  <a:solidFill>
                    <a:srgbClr val="2a6099"/>
                  </a:solidFill>
                  <a:latin typeface="FreeMono"/>
                </a:rPr>
                <a:t>package</a:t>
              </a:r>
              <a:r>
                <a:rPr b="1" lang="ru-RU" sz="1200" spc="-1" strike="noStrike">
                  <a:solidFill>
                    <a:srgbClr val="000000"/>
                  </a:solidFill>
                  <a:latin typeface="FreeMono"/>
                </a:rPr>
                <a:t> main</a:t>
              </a:r>
              <a:endParaRPr b="0" lang="ru-RU" sz="1200" spc="-1" strike="noStrike">
                <a:solidFill>
                  <a:srgbClr val="000000"/>
                </a:solidFill>
                <a:latin typeface="Arial"/>
              </a:endParaRPr>
            </a:p>
            <a:p>
              <a:r>
                <a:rPr b="1" lang="ru-RU" sz="1200" spc="-1" strike="noStrike">
                  <a:solidFill>
                    <a:srgbClr val="2a6099"/>
                  </a:solidFill>
                  <a:latin typeface="FreeMono"/>
                </a:rPr>
                <a:t>import</a:t>
              </a:r>
              <a:r>
                <a:rPr b="1" lang="ru-RU" sz="1200" spc="-1" strike="noStrike">
                  <a:solidFill>
                    <a:srgbClr val="000000"/>
                  </a:solidFill>
                  <a:latin typeface="FreeMono"/>
                </a:rPr>
                <a:t> </a:t>
              </a:r>
              <a:r>
                <a:rPr b="1" lang="ru-RU" sz="1200" spc="-1" strike="noStrike">
                  <a:solidFill>
                    <a:srgbClr val="be480a"/>
                  </a:solidFill>
                  <a:latin typeface="FreeMono"/>
                </a:rPr>
                <a:t>"fmt"</a:t>
              </a:r>
              <a:endParaRPr b="0" lang="ru-RU" sz="1200" spc="-1" strike="noStrike">
                <a:solidFill>
                  <a:srgbClr val="000000"/>
                </a:solidFill>
                <a:latin typeface="Arial"/>
              </a:endParaRPr>
            </a:p>
            <a:p>
              <a:r>
                <a:rPr b="1" lang="ru-RU" sz="1200" spc="-1" strike="noStrike">
                  <a:solidFill>
                    <a:srgbClr val="2a6099"/>
                  </a:solidFill>
                  <a:latin typeface="FreeMono"/>
                </a:rPr>
                <a:t>var counter int = 0             //  общий ресурс</a:t>
              </a:r>
              <a:endParaRPr b="0" lang="ru-RU" sz="1200" spc="-1" strike="noStrike">
                <a:solidFill>
                  <a:srgbClr val="000000"/>
                </a:solidFill>
                <a:latin typeface="Arial"/>
              </a:endParaRPr>
            </a:p>
            <a:p>
              <a:r>
                <a:rPr b="1" lang="ru-RU" sz="1200" spc="-1" strike="noStrike">
                  <a:solidFill>
                    <a:srgbClr val="2a6099"/>
                  </a:solidFill>
                  <a:latin typeface="FreeMono"/>
                </a:rPr>
                <a:t>func</a:t>
              </a:r>
              <a:r>
                <a:rPr b="1" lang="ru-RU" sz="1200" spc="-1" strike="noStrike">
                  <a:solidFill>
                    <a:srgbClr val="000000"/>
                  </a:solidFill>
                  <a:latin typeface="FreeMono"/>
                </a:rPr>
                <a:t> </a:t>
              </a:r>
              <a:r>
                <a:rPr b="1" lang="ru-RU" sz="1200" spc="-1" strike="noStrike">
                  <a:solidFill>
                    <a:srgbClr val="b47804"/>
                  </a:solidFill>
                  <a:latin typeface="FreeMono"/>
                </a:rPr>
                <a:t>main</a:t>
              </a:r>
              <a:r>
                <a:rPr b="1" lang="ru-RU" sz="1200" spc="-1" strike="noStrike">
                  <a:solidFill>
                    <a:srgbClr val="000000"/>
                  </a:solidFill>
                  <a:latin typeface="FreeMono"/>
                </a:rPr>
                <a:t>()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ch := make(chan bool)       // канал</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var </a:t>
              </a:r>
              <a:r>
                <a:rPr b="1" lang="ru-RU" sz="1200" spc="-1" strike="noStrike">
                  <a:solidFill>
                    <a:srgbClr val="ff4000"/>
                  </a:solidFill>
                  <a:latin typeface="FreeMono"/>
                </a:rPr>
                <a:t>mutex</a:t>
              </a:r>
              <a:r>
                <a:rPr b="1" lang="ru-RU" sz="1200" spc="-1" strike="noStrike">
                  <a:solidFill>
                    <a:srgbClr val="000000"/>
                  </a:solidFill>
                  <a:latin typeface="FreeMono"/>
                </a:rPr>
                <a:t> sync.Mutex        // определяем мьютекс</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for i := 1; i &lt; 5; i++{</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go work(i, ch, &amp;mutex)</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for i := 1; i &lt; 5; i++{</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&lt;-ch</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a:t>
              </a:r>
              <a:endParaRPr b="0" lang="ru-RU" sz="1200" spc="-1" strike="noStrike">
                <a:solidFill>
                  <a:srgbClr val="000000"/>
                </a:solidFill>
                <a:latin typeface="Arial"/>
              </a:endParaRPr>
            </a:p>
            <a:p>
              <a:r>
                <a:rPr b="1" lang="ru-RU" sz="1200" spc="-1" strike="noStrike">
                  <a:solidFill>
                    <a:srgbClr val="000000"/>
                  </a:solidFill>
                  <a:latin typeface="FreeMono"/>
                </a:rPr>
                <a:t>}</a:t>
              </a:r>
              <a:endParaRPr b="0" lang="ru-RU" sz="1200" spc="-1" strike="noStrike">
                <a:solidFill>
                  <a:srgbClr val="000000"/>
                </a:solidFill>
                <a:latin typeface="Arial"/>
              </a:endParaRPr>
            </a:p>
            <a:p>
              <a:r>
                <a:rPr b="1" lang="ru-RU" sz="1200" spc="-1" strike="noStrike">
                  <a:solidFill>
                    <a:srgbClr val="000000"/>
                  </a:solidFill>
                  <a:latin typeface="FreeMono"/>
                </a:rPr>
                <a:t>func work (number int, ch chan bool,</a:t>
              </a:r>
              <a:r>
                <a:rPr b="1" lang="ru-RU" sz="1200" spc="-1" strike="noStrike">
                  <a:solidFill>
                    <a:srgbClr val="ff4000"/>
                  </a:solidFill>
                  <a:latin typeface="FreeMono"/>
                </a:rPr>
                <a:t> mutex </a:t>
              </a:r>
              <a:r>
                <a:rPr b="1" lang="ru-RU" sz="1200" spc="-1" strike="noStrike">
                  <a:solidFill>
                    <a:srgbClr val="000000"/>
                  </a:solidFill>
                  <a:latin typeface="FreeMono"/>
                </a:rPr>
                <a:t>*sync.Mutex){</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ff4000"/>
                  </a:solidFill>
                  <a:latin typeface="FreeMono"/>
                </a:rPr>
                <a:t>mutex</a:t>
              </a:r>
              <a:r>
                <a:rPr b="1" lang="ru-RU" sz="1200" spc="-1" strike="noStrike">
                  <a:solidFill>
                    <a:srgbClr val="000000"/>
                  </a:solidFill>
                  <a:latin typeface="FreeMono"/>
                </a:rPr>
                <a:t>.Lock()    // блокируем доступ к переменной counter</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counter = 0</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for k := 1; k &lt;= 5; k++{</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counter++</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fmt.Println("Goroutine", number, "-", counter)</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ff4000"/>
                  </a:solidFill>
                  <a:latin typeface="FreeMono"/>
                </a:rPr>
                <a:t> </a:t>
              </a:r>
              <a:r>
                <a:rPr b="1" lang="ru-RU" sz="1200" spc="-1" strike="noStrike">
                  <a:solidFill>
                    <a:srgbClr val="ff4000"/>
                  </a:solidFill>
                  <a:latin typeface="FreeMono"/>
                </a:rPr>
                <a:t>mutex</a:t>
              </a:r>
              <a:r>
                <a:rPr b="1" lang="ru-RU" sz="1200" spc="-1" strike="noStrike">
                  <a:solidFill>
                    <a:srgbClr val="000000"/>
                  </a:solidFill>
                  <a:latin typeface="FreeMono"/>
                </a:rPr>
                <a:t>.Unlock()  // деблокируем доступ</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ch &lt;- true</a:t>
              </a:r>
              <a:endParaRPr b="0" lang="ru-RU" sz="1200" spc="-1" strike="noStrike">
                <a:solidFill>
                  <a:srgbClr val="000000"/>
                </a:solidFill>
                <a:latin typeface="Arial"/>
              </a:endParaRPr>
            </a:p>
            <a:p>
              <a:r>
                <a:rPr b="1" lang="ru-RU" sz="1200" spc="-1" strike="noStrike">
                  <a:solidFill>
                    <a:srgbClr val="000000"/>
                  </a:solidFill>
                  <a:latin typeface="FreeMono"/>
                </a:rPr>
                <a:t>}</a:t>
              </a:r>
              <a:endParaRPr b="0" lang="ru-RU" sz="1200" spc="-1" strike="noStrike">
                <a:solidFill>
                  <a:srgbClr val="000000"/>
                </a:solidFill>
                <a:latin typeface="Arial"/>
              </a:endParaRPr>
            </a:p>
          </p:txBody>
        </p:sp>
        <p:sp>
          <p:nvSpPr>
            <p:cNvPr id="187" name=""/>
            <p:cNvSpPr txBox="1"/>
            <p:nvPr/>
          </p:nvSpPr>
          <p:spPr>
            <a:xfrm>
              <a:off x="8502840" y="1620000"/>
              <a:ext cx="1397160" cy="253080"/>
            </a:xfrm>
            <a:prstGeom prst="rect">
              <a:avLst/>
            </a:prstGeom>
            <a:noFill/>
            <a:ln w="0">
              <a:solidFill>
                <a:srgbClr val="3465a4"/>
              </a:solidFill>
            </a:ln>
          </p:spPr>
          <p:txBody>
            <a:bodyPr lIns="90000" rIns="90000" tIns="45000" bIns="45000" anchor="t">
              <a:noAutofit/>
            </a:bodyPr>
            <a:p>
              <a:r>
                <a:rPr b="0" lang="ru-RU" sz="900" spc="-1" strike="noStrike">
                  <a:solidFill>
                    <a:srgbClr val="3465a4"/>
                  </a:solidFill>
                  <a:latin typeface="Arial"/>
                </a:rPr>
                <a:t>ex561mutex</a:t>
              </a:r>
              <a:endParaRPr b="0" lang="ru-RU" sz="900" spc="-1" strike="noStrike">
                <a:solidFill>
                  <a:srgbClr val="000000"/>
                </a:solidFill>
                <a:latin typeface="Arial"/>
              </a:endParaRPr>
            </a:p>
          </p:txBody>
        </p:sp>
      </p:grpSp>
      <p:grpSp>
        <p:nvGrpSpPr>
          <p:cNvPr id="188" name=""/>
          <p:cNvGrpSpPr/>
          <p:nvPr/>
        </p:nvGrpSpPr>
        <p:grpSpPr>
          <a:xfrm>
            <a:off x="1260000" y="1620000"/>
            <a:ext cx="3960000" cy="3960000"/>
            <a:chOff x="1260000" y="1620000"/>
            <a:chExt cx="3960000" cy="3960000"/>
          </a:xfrm>
        </p:grpSpPr>
        <p:sp>
          <p:nvSpPr>
            <p:cNvPr id="189" name=""/>
            <p:cNvSpPr txBox="1"/>
            <p:nvPr/>
          </p:nvSpPr>
          <p:spPr>
            <a:xfrm>
              <a:off x="1260000" y="1620000"/>
              <a:ext cx="3960000" cy="3960000"/>
            </a:xfrm>
            <a:prstGeom prst="rect">
              <a:avLst/>
            </a:prstGeom>
            <a:solidFill>
              <a:srgbClr val="eeeeee"/>
            </a:solidFill>
            <a:ln cap="rnd" w="0">
              <a:solidFill>
                <a:srgbClr val="3465a4"/>
              </a:solidFill>
              <a:prstDash val="lgDash"/>
            </a:ln>
          </p:spPr>
          <p:txBody>
            <a:bodyPr lIns="0" rIns="0" tIns="0" bIns="0" anchor="t">
              <a:normAutofit fontScale="77000"/>
            </a:bodyPr>
            <a:p>
              <a:r>
                <a:rPr b="1" lang="ru-RU" sz="1200" spc="-1" strike="noStrike">
                  <a:solidFill>
                    <a:srgbClr val="2a6099"/>
                  </a:solidFill>
                  <a:latin typeface="FreeMono"/>
                </a:rPr>
                <a:t>package</a:t>
              </a:r>
              <a:r>
                <a:rPr b="1" lang="ru-RU" sz="1200" spc="-1" strike="noStrike">
                  <a:solidFill>
                    <a:srgbClr val="000000"/>
                  </a:solidFill>
                  <a:latin typeface="FreeMono"/>
                </a:rPr>
                <a:t> main</a:t>
              </a:r>
              <a:endParaRPr b="0" lang="ru-RU" sz="1200" spc="-1" strike="noStrike">
                <a:solidFill>
                  <a:srgbClr val="000000"/>
                </a:solidFill>
                <a:latin typeface="Arial"/>
              </a:endParaRPr>
            </a:p>
            <a:p>
              <a:r>
                <a:rPr b="1" lang="ru-RU" sz="1200" spc="-1" strike="noStrike">
                  <a:solidFill>
                    <a:srgbClr val="2a6099"/>
                  </a:solidFill>
                  <a:latin typeface="FreeMono"/>
                </a:rPr>
                <a:t>import</a:t>
              </a:r>
              <a:r>
                <a:rPr b="1" lang="ru-RU" sz="1200" spc="-1" strike="noStrike">
                  <a:solidFill>
                    <a:srgbClr val="000000"/>
                  </a:solidFill>
                  <a:latin typeface="FreeMono"/>
                </a:rPr>
                <a:t> </a:t>
              </a:r>
              <a:r>
                <a:rPr b="1" lang="ru-RU" sz="1200" spc="-1" strike="noStrike">
                  <a:solidFill>
                    <a:srgbClr val="be480a"/>
                  </a:solidFill>
                  <a:latin typeface="FreeMono"/>
                </a:rPr>
                <a:t>"fmt"</a:t>
              </a:r>
              <a:endParaRPr b="0" lang="ru-RU" sz="1200" spc="-1" strike="noStrike">
                <a:solidFill>
                  <a:srgbClr val="000000"/>
                </a:solidFill>
                <a:latin typeface="Arial"/>
              </a:endParaRPr>
            </a:p>
            <a:p>
              <a:r>
                <a:rPr b="1" lang="ru-RU" sz="1200" spc="-1" strike="noStrike">
                  <a:solidFill>
                    <a:srgbClr val="2a6099"/>
                  </a:solidFill>
                  <a:latin typeface="FreeMono"/>
                </a:rPr>
                <a:t>var counter int = 0             //  общий ресурс</a:t>
              </a:r>
              <a:endParaRPr b="0" lang="ru-RU" sz="1200" spc="-1" strike="noStrike">
                <a:solidFill>
                  <a:srgbClr val="000000"/>
                </a:solidFill>
                <a:latin typeface="Arial"/>
              </a:endParaRPr>
            </a:p>
            <a:p>
              <a:r>
                <a:rPr b="1" lang="ru-RU" sz="1200" spc="-1" strike="noStrike">
                  <a:solidFill>
                    <a:srgbClr val="2a6099"/>
                  </a:solidFill>
                  <a:latin typeface="FreeMono"/>
                </a:rPr>
                <a:t>func</a:t>
              </a:r>
              <a:r>
                <a:rPr b="1" lang="ru-RU" sz="1200" spc="-1" strike="noStrike">
                  <a:solidFill>
                    <a:srgbClr val="000000"/>
                  </a:solidFill>
                  <a:latin typeface="FreeMono"/>
                </a:rPr>
                <a:t> </a:t>
              </a:r>
              <a:r>
                <a:rPr b="1" lang="ru-RU" sz="1200" spc="-1" strike="noStrike">
                  <a:solidFill>
                    <a:srgbClr val="b47804"/>
                  </a:solidFill>
                  <a:latin typeface="FreeMono"/>
                </a:rPr>
                <a:t>main</a:t>
              </a:r>
              <a:r>
                <a:rPr b="1" lang="ru-RU" sz="1200" spc="-1" strike="noStrike">
                  <a:solidFill>
                    <a:srgbClr val="000000"/>
                  </a:solidFill>
                  <a:latin typeface="FreeMono"/>
                </a:rPr>
                <a:t>()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ch := make(chan bool)       // канал</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for i := 1; i &lt; 5; i++{</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go work(i, ch)</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for i := 1; i &lt; 5; i++{</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&lt;-ch</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a:t>
              </a:r>
              <a:endParaRPr b="0" lang="ru-RU" sz="1200" spc="-1" strike="noStrike">
                <a:solidFill>
                  <a:srgbClr val="000000"/>
                </a:solidFill>
                <a:latin typeface="Arial"/>
              </a:endParaRPr>
            </a:p>
            <a:p>
              <a:r>
                <a:rPr b="1" lang="ru-RU" sz="1200" spc="-1" strike="noStrike">
                  <a:solidFill>
                    <a:srgbClr val="000000"/>
                  </a:solidFill>
                  <a:latin typeface="FreeMono"/>
                </a:rPr>
                <a:t>}</a:t>
              </a:r>
              <a:endParaRPr b="0" lang="ru-RU" sz="1200" spc="-1" strike="noStrike">
                <a:solidFill>
                  <a:srgbClr val="000000"/>
                </a:solidFill>
                <a:latin typeface="Arial"/>
              </a:endParaRPr>
            </a:p>
            <a:p>
              <a:r>
                <a:rPr b="1" lang="ru-RU" sz="1200" spc="-1" strike="noStrike">
                  <a:solidFill>
                    <a:srgbClr val="000000"/>
                  </a:solidFill>
                  <a:latin typeface="FreeMono"/>
                </a:rPr>
                <a:t>func work (number int, ch chan bool){</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counter = 0</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for k := 1; k &lt;= 5; k++{</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counter++</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fmt.Println("Goroutine", number, "-", counter)</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ch &lt;- true</a:t>
              </a:r>
              <a:endParaRPr b="0" lang="ru-RU" sz="1200" spc="-1" strike="noStrike">
                <a:solidFill>
                  <a:srgbClr val="000000"/>
                </a:solidFill>
                <a:latin typeface="Arial"/>
              </a:endParaRPr>
            </a:p>
            <a:p>
              <a:r>
                <a:rPr b="1" lang="ru-RU" sz="1200" spc="-1" strike="noStrike">
                  <a:solidFill>
                    <a:srgbClr val="000000"/>
                  </a:solidFill>
                  <a:latin typeface="FreeMono"/>
                </a:rPr>
                <a:t>}</a:t>
              </a:r>
              <a:endParaRPr b="0" lang="ru-RU" sz="1200" spc="-1" strike="noStrike">
                <a:solidFill>
                  <a:srgbClr val="000000"/>
                </a:solidFill>
                <a:latin typeface="Arial"/>
              </a:endParaRPr>
            </a:p>
          </p:txBody>
        </p:sp>
        <p:sp>
          <p:nvSpPr>
            <p:cNvPr id="190" name=""/>
            <p:cNvSpPr txBox="1"/>
            <p:nvPr/>
          </p:nvSpPr>
          <p:spPr>
            <a:xfrm>
              <a:off x="3822840" y="1620000"/>
              <a:ext cx="1397160" cy="253080"/>
            </a:xfrm>
            <a:prstGeom prst="rect">
              <a:avLst/>
            </a:prstGeom>
            <a:noFill/>
            <a:ln w="0">
              <a:solidFill>
                <a:srgbClr val="3465a4"/>
              </a:solidFill>
            </a:ln>
          </p:spPr>
          <p:txBody>
            <a:bodyPr lIns="90000" rIns="90000" tIns="45000" bIns="45000" anchor="t">
              <a:noAutofit/>
            </a:bodyPr>
            <a:p>
              <a:r>
                <a:rPr b="0" lang="ru-RU" sz="900" spc="-1" strike="noStrike">
                  <a:solidFill>
                    <a:srgbClr val="3465a4"/>
                  </a:solidFill>
                  <a:latin typeface="Arial"/>
                </a:rPr>
                <a:t>ex561mutex</a:t>
              </a:r>
              <a:endParaRPr b="0" lang="ru-RU" sz="900" spc="-1" strike="noStrike">
                <a:solidFill>
                  <a:srgbClr val="000000"/>
                </a:solidFill>
                <a:latin typeface="Arial"/>
              </a:endParaRPr>
            </a:p>
          </p:txBody>
        </p:sp>
      </p:gr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400" spc="-1" strike="noStrike">
                <a:solidFill>
                  <a:srgbClr val="000000"/>
                </a:solidFill>
                <a:latin typeface="Arial"/>
              </a:rPr>
              <a:t>Содержание</a:t>
            </a:r>
            <a:endParaRPr b="0" lang="ru-RU" sz="4400" spc="-1" strike="noStrike">
              <a:solidFill>
                <a:srgbClr val="000000"/>
              </a:solidFill>
              <a:latin typeface="Arial"/>
            </a:endParaRPr>
          </a:p>
        </p:txBody>
      </p:sp>
      <p:sp>
        <p:nvSpPr>
          <p:cNvPr id="98" name="PlaceHolder 2"/>
          <p:cNvSpPr>
            <a:spLocks noGrp="1"/>
          </p:cNvSpPr>
          <p:nvPr>
            <p:ph/>
          </p:nvPr>
        </p:nvSpPr>
        <p:spPr>
          <a:xfrm>
            <a:off x="1440000" y="1620000"/>
            <a:ext cx="8460000" cy="3240000"/>
          </a:xfrm>
          <a:prstGeom prst="rect">
            <a:avLst/>
          </a:prstGeom>
          <a:solidFill>
            <a:srgbClr val="ffffff"/>
          </a:solidFill>
          <a:ln w="0">
            <a:noFill/>
          </a:ln>
        </p:spPr>
        <p:txBody>
          <a:bodyPr lIns="0" rIns="0" tIns="0" bIns="0" anchor="t">
            <a:normAutofit fontScale="73000"/>
          </a:bodyPr>
          <a:p>
            <a:pPr marL="315360" indent="-236520">
              <a:spcBef>
                <a:spcPts val="1417"/>
              </a:spcBef>
              <a:buClr>
                <a:srgbClr val="000000"/>
              </a:buClr>
              <a:buFont typeface="StarSymbol"/>
              <a:buAutoNum type="arabicPeriod"/>
            </a:pPr>
            <a:r>
              <a:rPr b="0" lang="ru-RU" sz="3200" spc="-1" strike="noStrike">
                <a:solidFill>
                  <a:srgbClr val="000000"/>
                </a:solidFill>
                <a:latin typeface="Arial"/>
              </a:rPr>
              <a:t>Конкурентность (Concurrency) и параллелизм (Parallelism)</a:t>
            </a:r>
            <a:endParaRPr b="0" lang="ru-RU" sz="3200" spc="-1" strike="noStrike">
              <a:solidFill>
                <a:srgbClr val="000000"/>
              </a:solidFill>
              <a:latin typeface="Arial"/>
            </a:endParaRPr>
          </a:p>
          <a:p>
            <a:pPr marL="315360" indent="-236520">
              <a:spcBef>
                <a:spcPts val="1417"/>
              </a:spcBef>
              <a:buClr>
                <a:srgbClr val="000000"/>
              </a:buClr>
              <a:buFont typeface="StarSymbol"/>
              <a:buAutoNum type="arabicPeriod"/>
            </a:pPr>
            <a:r>
              <a:rPr b="0" lang="ru-RU" sz="3200" spc="-1" strike="noStrike">
                <a:solidFill>
                  <a:srgbClr val="000000"/>
                </a:solidFill>
                <a:latin typeface="Arial"/>
              </a:rPr>
              <a:t>Горутины (gorouting)</a:t>
            </a:r>
            <a:endParaRPr b="0" lang="ru-RU" sz="3200" spc="-1" strike="noStrike">
              <a:solidFill>
                <a:srgbClr val="000000"/>
              </a:solidFill>
              <a:latin typeface="Arial"/>
            </a:endParaRPr>
          </a:p>
          <a:p>
            <a:pPr marL="315360" indent="-236520">
              <a:spcBef>
                <a:spcPts val="1417"/>
              </a:spcBef>
              <a:buClr>
                <a:srgbClr val="000000"/>
              </a:buClr>
              <a:buFont typeface="StarSymbol"/>
              <a:buAutoNum type="arabicPeriod"/>
            </a:pPr>
            <a:r>
              <a:rPr b="0" lang="ru-RU" sz="3200" spc="-1" strike="noStrike">
                <a:solidFill>
                  <a:srgbClr val="000000"/>
                </a:solidFill>
                <a:latin typeface="Arial"/>
              </a:rPr>
              <a:t>Каналы</a:t>
            </a:r>
            <a:endParaRPr b="0" lang="ru-RU" sz="3200" spc="-1" strike="noStrike">
              <a:solidFill>
                <a:srgbClr val="000000"/>
              </a:solidFill>
              <a:latin typeface="Arial"/>
            </a:endParaRPr>
          </a:p>
          <a:p>
            <a:pPr marL="315360" indent="-236520">
              <a:spcBef>
                <a:spcPts val="1417"/>
              </a:spcBef>
              <a:buClr>
                <a:srgbClr val="000000"/>
              </a:buClr>
              <a:buFont typeface="StarSymbol"/>
              <a:buAutoNum type="arabicPeriod"/>
            </a:pPr>
            <a:r>
              <a:rPr b="0" lang="ru-RU" sz="3200" spc="-1" strike="noStrike">
                <a:solidFill>
                  <a:srgbClr val="000000"/>
                </a:solidFill>
                <a:latin typeface="Arial"/>
              </a:rPr>
              <a:t>Блокировки</a:t>
            </a:r>
            <a:endParaRPr b="0" lang="ru-RU" sz="3200" spc="-1" strike="noStrike">
              <a:solidFill>
                <a:srgbClr val="000000"/>
              </a:solidFill>
              <a:latin typeface="Arial"/>
            </a:endParaRPr>
          </a:p>
          <a:p>
            <a:pPr marL="315360" indent="-236520">
              <a:spcBef>
                <a:spcPts val="1417"/>
              </a:spcBef>
              <a:buClr>
                <a:srgbClr val="000000"/>
              </a:buClr>
              <a:buFont typeface="StarSymbol"/>
              <a:buAutoNum type="arabicPeriod"/>
            </a:pPr>
            <a:r>
              <a:rPr b="0" lang="ru-RU" sz="3200" spc="-1" strike="noStrike">
                <a:solidFill>
                  <a:srgbClr val="000000"/>
                </a:solidFill>
                <a:latin typeface="Arial"/>
              </a:rPr>
              <a:t>Синхронизация</a:t>
            </a:r>
            <a:endParaRPr b="0" lang="ru-RU" sz="3200" spc="-1" strike="noStrike">
              <a:solidFill>
                <a:srgbClr val="000000"/>
              </a:solidFill>
              <a:latin typeface="Arial"/>
            </a:endParaRPr>
          </a:p>
          <a:p>
            <a:pPr marL="315360" indent="-236520">
              <a:spcBef>
                <a:spcPts val="1417"/>
              </a:spcBef>
              <a:buClr>
                <a:srgbClr val="000000"/>
              </a:buClr>
              <a:buFont typeface="StarSymbol"/>
              <a:buAutoNum type="arabicPeriod"/>
            </a:pPr>
            <a:r>
              <a:rPr b="0" lang="ru-RU" sz="3200" spc="-1" strike="noStrike">
                <a:solidFill>
                  <a:srgbClr val="000000"/>
                </a:solidFill>
                <a:latin typeface="Arial"/>
              </a:rPr>
              <a:t>Примитивы синхронизации</a:t>
            </a:r>
            <a:endParaRPr b="0" lang="ru-RU" sz="3200" spc="-1" strike="noStrike">
              <a:solidFill>
                <a:srgbClr val="000000"/>
              </a:solidFill>
              <a:latin typeface="Arial"/>
            </a:endParaRPr>
          </a:p>
          <a:p>
            <a:pPr marL="315360" indent="-236520">
              <a:spcBef>
                <a:spcPts val="1417"/>
              </a:spcBef>
              <a:buClr>
                <a:srgbClr val="000000"/>
              </a:buClr>
              <a:buFont typeface="StarSymbol"/>
              <a:buAutoNum type="arabicPeriod"/>
            </a:pPr>
            <a:r>
              <a:rPr b="0" lang="ru-RU" sz="3200" spc="-1" strike="noStrike">
                <a:solidFill>
                  <a:srgbClr val="000000"/>
                </a:solidFill>
                <a:latin typeface="Arial"/>
              </a:rPr>
              <a:t>Контекст</a:t>
            </a:r>
            <a:endParaRPr b="0" lang="ru-RU"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400" spc="-1" strike="noStrike">
                <a:solidFill>
                  <a:srgbClr val="000000"/>
                </a:solidFill>
                <a:latin typeface="Arial"/>
              </a:rPr>
              <a:t>sync.WaitGroup</a:t>
            </a:r>
            <a:endParaRPr b="0" lang="ru-RU" sz="4400" spc="-1" strike="noStrike">
              <a:solidFill>
                <a:srgbClr val="000000"/>
              </a:solidFill>
              <a:latin typeface="Arial"/>
            </a:endParaRPr>
          </a:p>
        </p:txBody>
      </p:sp>
      <p:grpSp>
        <p:nvGrpSpPr>
          <p:cNvPr id="192" name=""/>
          <p:cNvGrpSpPr/>
          <p:nvPr/>
        </p:nvGrpSpPr>
        <p:grpSpPr>
          <a:xfrm>
            <a:off x="2520000" y="1620000"/>
            <a:ext cx="5760000" cy="3960000"/>
            <a:chOff x="2520000" y="1620000"/>
            <a:chExt cx="5760000" cy="3960000"/>
          </a:xfrm>
        </p:grpSpPr>
        <p:sp>
          <p:nvSpPr>
            <p:cNvPr id="193" name=""/>
            <p:cNvSpPr txBox="1"/>
            <p:nvPr/>
          </p:nvSpPr>
          <p:spPr>
            <a:xfrm>
              <a:off x="2520000" y="1620000"/>
              <a:ext cx="5760000" cy="3960000"/>
            </a:xfrm>
            <a:prstGeom prst="rect">
              <a:avLst/>
            </a:prstGeom>
            <a:solidFill>
              <a:srgbClr val="eeeeee"/>
            </a:solidFill>
            <a:ln cap="rnd" w="0">
              <a:solidFill>
                <a:srgbClr val="3465a4"/>
              </a:solidFill>
              <a:prstDash val="lgDash"/>
            </a:ln>
          </p:spPr>
          <p:txBody>
            <a:bodyPr lIns="0" rIns="0" tIns="0" bIns="0" anchor="t">
              <a:normAutofit fontScale="97000"/>
            </a:bodyPr>
            <a:p>
              <a:r>
                <a:rPr b="1" lang="ru-RU" sz="1200" spc="-1" strike="noStrike">
                  <a:solidFill>
                    <a:srgbClr val="2a6099"/>
                  </a:solidFill>
                  <a:latin typeface="FreeMono"/>
                </a:rPr>
                <a:t>package</a:t>
              </a:r>
              <a:r>
                <a:rPr b="1" lang="ru-RU" sz="1200" spc="-1" strike="noStrike">
                  <a:solidFill>
                    <a:srgbClr val="000000"/>
                  </a:solidFill>
                  <a:latin typeface="FreeMono"/>
                </a:rPr>
                <a:t> main</a:t>
              </a:r>
              <a:endParaRPr b="0" lang="ru-RU" sz="1200" spc="-1" strike="noStrike">
                <a:solidFill>
                  <a:srgbClr val="000000"/>
                </a:solidFill>
                <a:latin typeface="Arial"/>
              </a:endParaRPr>
            </a:p>
            <a:p>
              <a:r>
                <a:rPr b="1" lang="ru-RU" sz="1200" spc="-1" strike="noStrike">
                  <a:solidFill>
                    <a:srgbClr val="000000"/>
                  </a:solidFill>
                  <a:latin typeface="FreeMono"/>
                </a:rPr>
                <a:t>import ("fmt";"sync";"time")</a:t>
              </a:r>
              <a:endParaRPr b="0" lang="ru-RU" sz="1200" spc="-1" strike="noStrike">
                <a:solidFill>
                  <a:srgbClr val="000000"/>
                </a:solidFill>
                <a:latin typeface="Arial"/>
              </a:endParaRPr>
            </a:p>
            <a:p>
              <a:r>
                <a:rPr b="1" lang="ru-RU" sz="1200" spc="-1" strike="noStrike">
                  <a:solidFill>
                    <a:srgbClr val="2a6099"/>
                  </a:solidFill>
                  <a:latin typeface="FreeMono"/>
                </a:rPr>
                <a:t>func</a:t>
              </a:r>
              <a:r>
                <a:rPr b="1" lang="ru-RU" sz="1200" spc="-1" strike="noStrike">
                  <a:solidFill>
                    <a:srgbClr val="000000"/>
                  </a:solidFill>
                  <a:latin typeface="FreeMono"/>
                </a:rPr>
                <a:t> </a:t>
              </a:r>
              <a:r>
                <a:rPr b="1" lang="ru-RU" sz="1200" spc="-1" strike="noStrike">
                  <a:solidFill>
                    <a:srgbClr val="b47804"/>
                  </a:solidFill>
                  <a:latin typeface="FreeMono"/>
                </a:rPr>
                <a:t>main</a:t>
              </a:r>
              <a:r>
                <a:rPr b="1" lang="ru-RU" sz="1200" spc="-1" strike="noStrike">
                  <a:solidFill>
                    <a:srgbClr val="000000"/>
                  </a:solidFill>
                  <a:latin typeface="FreeMono"/>
                </a:rPr>
                <a:t>()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var wg sync.WaitGroup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wg.Add(2)       // в группе две горутины</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work := func(id int) {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defer wg.Done()</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fmt.Printf("Горутина %d начала выполнение \n", id)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time.Sleep(2 * time.Second)</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fmt.Printf("Горутина %d завершила выполнение \n", id)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go work(1)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go work(2)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wg.Wait()        // ожидаем завершения обоих горутин</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fmt.Println("Горутины завершили выполнение")  </a:t>
              </a:r>
              <a:endParaRPr b="0" lang="ru-RU" sz="1200" spc="-1" strike="noStrike">
                <a:solidFill>
                  <a:srgbClr val="000000"/>
                </a:solidFill>
                <a:latin typeface="Arial"/>
              </a:endParaRPr>
            </a:p>
            <a:p>
              <a:r>
                <a:rPr b="1" lang="ru-RU" sz="1200" spc="-1" strike="noStrike">
                  <a:solidFill>
                    <a:srgbClr val="000000"/>
                  </a:solidFill>
                  <a:latin typeface="FreeMono"/>
                </a:rPr>
                <a:t>}</a:t>
              </a:r>
              <a:endParaRPr b="0" lang="ru-RU" sz="1200" spc="-1" strike="noStrike">
                <a:solidFill>
                  <a:srgbClr val="000000"/>
                </a:solidFill>
                <a:latin typeface="Arial"/>
              </a:endParaRPr>
            </a:p>
          </p:txBody>
        </p:sp>
        <p:sp>
          <p:nvSpPr>
            <p:cNvPr id="194" name=""/>
            <p:cNvSpPr txBox="1"/>
            <p:nvPr/>
          </p:nvSpPr>
          <p:spPr>
            <a:xfrm>
              <a:off x="6247800" y="1620000"/>
              <a:ext cx="2032200" cy="253080"/>
            </a:xfrm>
            <a:prstGeom prst="rect">
              <a:avLst/>
            </a:prstGeom>
            <a:noFill/>
            <a:ln w="0">
              <a:solidFill>
                <a:srgbClr val="3465a4"/>
              </a:solidFill>
            </a:ln>
          </p:spPr>
          <p:txBody>
            <a:bodyPr lIns="90000" rIns="90000" tIns="45000" bIns="45000" anchor="t">
              <a:noAutofit/>
            </a:bodyPr>
            <a:p>
              <a:r>
                <a:rPr b="0" lang="ru-RU" sz="900" spc="-1" strike="noStrike">
                  <a:solidFill>
                    <a:srgbClr val="3465a4"/>
                  </a:solidFill>
                  <a:latin typeface="Arial"/>
                </a:rPr>
                <a:t>ex562waitgroup</a:t>
              </a:r>
              <a:endParaRPr b="0" lang="ru-RU" sz="900" spc="-1" strike="noStrike">
                <a:solidFill>
                  <a:srgbClr val="000000"/>
                </a:solidFill>
                <a:latin typeface="Arial"/>
              </a:endParaRPr>
            </a:p>
          </p:txBody>
        </p:sp>
      </p:gr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400" spc="-1" strike="noStrike">
                <a:solidFill>
                  <a:srgbClr val="000000"/>
                </a:solidFill>
                <a:latin typeface="Arial"/>
              </a:rPr>
              <a:t>sync.Once</a:t>
            </a:r>
            <a:endParaRPr b="0" lang="ru-RU" sz="4400" spc="-1" strike="noStrike">
              <a:solidFill>
                <a:srgbClr val="000000"/>
              </a:solidFill>
              <a:latin typeface="Arial"/>
            </a:endParaRPr>
          </a:p>
        </p:txBody>
      </p:sp>
      <p:sp>
        <p:nvSpPr>
          <p:cNvPr id="196" name="PlaceHolder 2"/>
          <p:cNvSpPr>
            <a:spLocks noGrp="1"/>
          </p:cNvSpPr>
          <p:nvPr>
            <p:ph/>
          </p:nvPr>
        </p:nvSpPr>
        <p:spPr>
          <a:xfrm>
            <a:off x="1296000" y="1620000"/>
            <a:ext cx="4320000" cy="1368000"/>
          </a:xfrm>
          <a:prstGeom prst="rect">
            <a:avLst/>
          </a:prstGeom>
          <a:solidFill>
            <a:srgbClr val="ffffff"/>
          </a:solidFill>
          <a:ln w="0">
            <a:noFill/>
          </a:ln>
        </p:spPr>
        <p:txBody>
          <a:bodyPr lIns="0" rIns="0" tIns="0" bIns="0" anchor="t">
            <a:normAutofit fontScale="49000"/>
          </a:bodyPr>
          <a:p>
            <a:pPr indent="0">
              <a:spcBef>
                <a:spcPts val="1417"/>
              </a:spcBef>
              <a:buNone/>
            </a:pPr>
            <a:r>
              <a:rPr b="0" lang="ru-RU" sz="3200" spc="-1" strike="noStrike">
                <a:solidFill>
                  <a:srgbClr val="000000"/>
                </a:solidFill>
                <a:latin typeface="Arial"/>
              </a:rPr>
              <a:t>Позволяет определить задачу для однократного выполнения за всё время работы программы. Содержит одну-единственную функцию Do, позволяющую передавать другую функцию для однократного применения</a:t>
            </a:r>
            <a:endParaRPr b="0" lang="ru-RU" sz="3200" spc="-1" strike="noStrike">
              <a:solidFill>
                <a:srgbClr val="000000"/>
              </a:solidFill>
              <a:latin typeface="Arial"/>
            </a:endParaRPr>
          </a:p>
        </p:txBody>
      </p:sp>
      <p:grpSp>
        <p:nvGrpSpPr>
          <p:cNvPr id="197" name=""/>
          <p:cNvGrpSpPr/>
          <p:nvPr/>
        </p:nvGrpSpPr>
        <p:grpSpPr>
          <a:xfrm>
            <a:off x="5760000" y="1620000"/>
            <a:ext cx="4176000" cy="3960000"/>
            <a:chOff x="5760000" y="1620000"/>
            <a:chExt cx="4176000" cy="3960000"/>
          </a:xfrm>
        </p:grpSpPr>
        <p:sp>
          <p:nvSpPr>
            <p:cNvPr id="198" name=""/>
            <p:cNvSpPr txBox="1"/>
            <p:nvPr/>
          </p:nvSpPr>
          <p:spPr>
            <a:xfrm>
              <a:off x="5760000" y="1620000"/>
              <a:ext cx="4176000" cy="3960000"/>
            </a:xfrm>
            <a:prstGeom prst="rect">
              <a:avLst/>
            </a:prstGeom>
            <a:solidFill>
              <a:srgbClr val="eeeeee"/>
            </a:solidFill>
            <a:ln cap="rnd" w="0">
              <a:solidFill>
                <a:srgbClr val="3465a4"/>
              </a:solidFill>
              <a:prstDash val="lgDash"/>
            </a:ln>
          </p:spPr>
          <p:txBody>
            <a:bodyPr lIns="0" rIns="0" tIns="0" bIns="0" anchor="t">
              <a:normAutofit fontScale="76000"/>
            </a:bodyPr>
            <a:p>
              <a:r>
                <a:rPr b="1" lang="ru-RU" sz="1200" spc="-1" strike="noStrike">
                  <a:solidFill>
                    <a:srgbClr val="000000"/>
                  </a:solidFill>
                  <a:latin typeface="FreeMono"/>
                </a:rPr>
                <a:t>package main</a:t>
              </a:r>
              <a:endParaRPr b="0" lang="ru-RU" sz="1200" spc="-1" strike="noStrike">
                <a:solidFill>
                  <a:srgbClr val="000000"/>
                </a:solidFill>
                <a:latin typeface="Arial"/>
              </a:endParaRPr>
            </a:p>
            <a:p>
              <a:r>
                <a:rPr b="1" lang="ru-RU" sz="1200" spc="-1" strike="noStrike">
                  <a:solidFill>
                    <a:srgbClr val="000000"/>
                  </a:solidFill>
                  <a:latin typeface="FreeMono"/>
                </a:rPr>
                <a:t>import (</a:t>
              </a:r>
              <a:r>
                <a:rPr b="1" lang="ru-RU" sz="1200" spc="-1" strike="noStrike">
                  <a:solidFill>
                    <a:srgbClr val="000000"/>
                  </a:solidFill>
                  <a:latin typeface="FreeMono"/>
                </a:rPr>
                <a:t>	</a:t>
              </a:r>
              <a:r>
                <a:rPr b="1" lang="ru-RU" sz="1200" spc="-1" strike="noStrike">
                  <a:solidFill>
                    <a:srgbClr val="000000"/>
                  </a:solidFill>
                  <a:latin typeface="FreeMono"/>
                </a:rPr>
                <a:t>"fmt";</a:t>
              </a:r>
              <a:r>
                <a:rPr b="1" lang="ru-RU" sz="1200" spc="-1" strike="noStrike">
                  <a:solidFill>
                    <a:srgbClr val="000000"/>
                  </a:solidFill>
                  <a:latin typeface="FreeMono"/>
                </a:rPr>
                <a:t>	</a:t>
              </a:r>
              <a:r>
                <a:rPr b="1" lang="ru-RU" sz="1200" spc="-1" strike="noStrike">
                  <a:solidFill>
                    <a:srgbClr val="000000"/>
                  </a:solidFill>
                  <a:latin typeface="FreeMono"/>
                </a:rPr>
                <a:t>"log";</a:t>
              </a:r>
              <a:r>
                <a:rPr b="1" lang="ru-RU" sz="1200" spc="-1" strike="noStrike">
                  <a:solidFill>
                    <a:srgbClr val="000000"/>
                  </a:solidFill>
                  <a:latin typeface="FreeMono"/>
                </a:rPr>
                <a:t>	</a:t>
              </a:r>
              <a:r>
                <a:rPr b="1" lang="ru-RU" sz="1200" spc="-1" strike="noStrike">
                  <a:solidFill>
                    <a:srgbClr val="000000"/>
                  </a:solidFill>
                  <a:latin typeface="FreeMono"/>
                </a:rPr>
                <a:t>"net/http";</a:t>
              </a:r>
              <a:r>
                <a:rPr b="1" lang="ru-RU" sz="1200" spc="-1" strike="noStrike">
                  <a:solidFill>
                    <a:srgbClr val="000000"/>
                  </a:solidFill>
                  <a:latin typeface="FreeMono"/>
                </a:rPr>
                <a:t>	</a:t>
              </a:r>
              <a:r>
                <a:rPr b="1" lang="ru-RU" sz="1200" spc="-1" strike="noStrike">
                  <a:solidFill>
                    <a:srgbClr val="000000"/>
                  </a:solidFill>
                  <a:latin typeface="FreeMono"/>
                </a:rPr>
                <a:t>"sync";</a:t>
              </a:r>
              <a:r>
                <a:rPr b="1" lang="ru-RU" sz="1200" spc="-1" strike="noStrike">
                  <a:solidFill>
                    <a:srgbClr val="000000"/>
                  </a:solidFill>
                  <a:latin typeface="FreeMono"/>
                </a:rPr>
                <a:t>	</a:t>
              </a:r>
              <a:r>
                <a:rPr b="1" lang="ru-RU" sz="1200" spc="-1" strike="noStrike">
                  <a:solidFill>
                    <a:srgbClr val="000000"/>
                  </a:solidFill>
                  <a:latin typeface="FreeMono"/>
                </a:rPr>
                <a:t>"time")</a:t>
              </a:r>
              <a:endParaRPr b="0" lang="ru-RU" sz="1200" spc="-1" strike="noStrike">
                <a:solidFill>
                  <a:srgbClr val="000000"/>
                </a:solidFill>
                <a:latin typeface="Arial"/>
              </a:endParaRPr>
            </a:p>
            <a:p>
              <a:r>
                <a:rPr b="1" lang="ru-RU" sz="1200" spc="-1" strike="noStrike">
                  <a:solidFill>
                    <a:srgbClr val="000000"/>
                  </a:solidFill>
                  <a:latin typeface="FreeMono"/>
                </a:rPr>
                <a:t>var once sync.Once</a:t>
              </a:r>
              <a:endParaRPr b="0" lang="ru-RU" sz="1200" spc="-1" strike="noStrike">
                <a:solidFill>
                  <a:srgbClr val="000000"/>
                </a:solidFill>
                <a:latin typeface="Arial"/>
              </a:endParaRPr>
            </a:p>
            <a:p>
              <a:endParaRPr b="0" lang="ru-RU" sz="1200" spc="-1" strike="noStrike">
                <a:solidFill>
                  <a:srgbClr val="000000"/>
                </a:solidFill>
                <a:latin typeface="Arial"/>
              </a:endParaRPr>
            </a:p>
            <a:p>
              <a:r>
                <a:rPr b="1" lang="ru-RU" sz="1200" spc="-1" strike="noStrike">
                  <a:solidFill>
                    <a:srgbClr val="000000"/>
                  </a:solidFill>
                  <a:latin typeface="FreeMono"/>
                </a:rPr>
                <a:t>func main()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http.HandleFunc("/", func(w http.ResponseWriter, r *http.Request)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fmt.Println("http handler start")</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once.Do(oneTimeOp)</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fmt.Println("http handler end")</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w.Write([]byte("done!"))</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log.Fatal(http.ListenAndServe(":8080", nil))</a:t>
              </a:r>
              <a:endParaRPr b="0" lang="ru-RU" sz="1200" spc="-1" strike="noStrike">
                <a:solidFill>
                  <a:srgbClr val="000000"/>
                </a:solidFill>
                <a:latin typeface="Arial"/>
              </a:endParaRPr>
            </a:p>
            <a:p>
              <a:r>
                <a:rPr b="1" lang="ru-RU" sz="1200" spc="-1" strike="noStrike">
                  <a:solidFill>
                    <a:srgbClr val="000000"/>
                  </a:solidFill>
                  <a:latin typeface="FreeMono"/>
                </a:rPr>
                <a:t>}</a:t>
              </a:r>
              <a:endParaRPr b="0" lang="ru-RU" sz="1200" spc="-1" strike="noStrike">
                <a:solidFill>
                  <a:srgbClr val="000000"/>
                </a:solidFill>
                <a:latin typeface="Arial"/>
              </a:endParaRPr>
            </a:p>
            <a:p>
              <a:endParaRPr b="0" lang="ru-RU" sz="1200" spc="-1" strike="noStrike">
                <a:solidFill>
                  <a:srgbClr val="000000"/>
                </a:solidFill>
                <a:latin typeface="Arial"/>
              </a:endParaRPr>
            </a:p>
            <a:p>
              <a:r>
                <a:rPr b="1" lang="ru-RU" sz="1200" spc="-1" strike="noStrike">
                  <a:solidFill>
                    <a:srgbClr val="000000"/>
                  </a:solidFill>
                  <a:latin typeface="FreeMono"/>
                </a:rPr>
                <a:t>func oneTimeOp()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fmt.Println("one time op start")</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time.Sleep(3 * time.Second)</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fmt.Println("one time op end")</a:t>
              </a:r>
              <a:endParaRPr b="0" lang="ru-RU" sz="1200" spc="-1" strike="noStrike">
                <a:solidFill>
                  <a:srgbClr val="000000"/>
                </a:solidFill>
                <a:latin typeface="Arial"/>
              </a:endParaRPr>
            </a:p>
            <a:p>
              <a:r>
                <a:rPr b="1" lang="ru-RU" sz="1200" spc="-1" strike="noStrike">
                  <a:solidFill>
                    <a:srgbClr val="000000"/>
                  </a:solidFill>
                  <a:latin typeface="FreeMono"/>
                </a:rPr>
                <a:t>}</a:t>
              </a:r>
              <a:endParaRPr b="0" lang="ru-RU" sz="1200" spc="-1" strike="noStrike">
                <a:solidFill>
                  <a:srgbClr val="000000"/>
                </a:solidFill>
                <a:latin typeface="Arial"/>
              </a:endParaRPr>
            </a:p>
          </p:txBody>
        </p:sp>
        <p:sp>
          <p:nvSpPr>
            <p:cNvPr id="199" name=""/>
            <p:cNvSpPr txBox="1"/>
            <p:nvPr/>
          </p:nvSpPr>
          <p:spPr>
            <a:xfrm>
              <a:off x="9000000" y="1620000"/>
              <a:ext cx="936000" cy="253080"/>
            </a:xfrm>
            <a:prstGeom prst="rect">
              <a:avLst/>
            </a:prstGeom>
            <a:noFill/>
            <a:ln w="0">
              <a:solidFill>
                <a:srgbClr val="3465a4"/>
              </a:solidFill>
            </a:ln>
          </p:spPr>
          <p:txBody>
            <a:bodyPr lIns="90000" rIns="90000" tIns="45000" bIns="45000" anchor="t">
              <a:noAutofit/>
            </a:bodyPr>
            <a:p>
              <a:r>
                <a:rPr b="0" lang="ru-RU" sz="900" spc="-1" strike="noStrike">
                  <a:solidFill>
                    <a:srgbClr val="3465a4"/>
                  </a:solidFill>
                  <a:latin typeface="Arial"/>
                </a:rPr>
                <a:t>ex563once</a:t>
              </a:r>
              <a:endParaRPr b="0" lang="ru-RU" sz="900" spc="-1" strike="noStrike">
                <a:solidFill>
                  <a:srgbClr val="000000"/>
                </a:solidFill>
                <a:latin typeface="Arial"/>
              </a:endParaRPr>
            </a:p>
          </p:txBody>
        </p:sp>
      </p:gr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400" spc="-1" strike="noStrike">
                <a:solidFill>
                  <a:srgbClr val="000000"/>
                </a:solidFill>
                <a:latin typeface="Arial"/>
              </a:rPr>
              <a:t>7.Контекст (Context)</a:t>
            </a:r>
            <a:endParaRPr b="0" lang="ru-RU" sz="4400" spc="-1" strike="noStrike">
              <a:solidFill>
                <a:srgbClr val="000000"/>
              </a:solidFill>
              <a:latin typeface="Arial"/>
            </a:endParaRPr>
          </a:p>
        </p:txBody>
      </p:sp>
      <p:sp>
        <p:nvSpPr>
          <p:cNvPr id="201" name="PlaceHolder 2"/>
          <p:cNvSpPr>
            <a:spLocks noGrp="1"/>
          </p:cNvSpPr>
          <p:nvPr>
            <p:ph/>
          </p:nvPr>
        </p:nvSpPr>
        <p:spPr>
          <a:xfrm>
            <a:off x="1440000" y="1620000"/>
            <a:ext cx="8460000" cy="3240000"/>
          </a:xfrm>
          <a:prstGeom prst="rect">
            <a:avLst/>
          </a:prstGeom>
          <a:solidFill>
            <a:srgbClr val="ffffff"/>
          </a:solidFill>
          <a:ln w="0">
            <a:noFill/>
          </a:ln>
        </p:spPr>
        <p:txBody>
          <a:bodyPr lIns="0" rIns="0" tIns="0" bIns="0" anchor="t">
            <a:normAutofit fontScale="69000"/>
          </a:bodyPr>
          <a:p>
            <a:pPr marL="298080" indent="-223560" algn="just">
              <a:spcBef>
                <a:spcPts val="1417"/>
              </a:spcBef>
              <a:buClr>
                <a:srgbClr val="000000"/>
              </a:buClr>
              <a:buSzPct val="45000"/>
              <a:buFont typeface="Wingdings" charset="2"/>
              <a:buChar char=""/>
            </a:pPr>
            <a:r>
              <a:rPr b="0" lang="ru-RU" sz="3200" spc="-1" strike="noStrike">
                <a:solidFill>
                  <a:srgbClr val="000000"/>
                </a:solidFill>
                <a:latin typeface="Arial"/>
              </a:rPr>
              <a:t>Пакет context в go позволяет передавать данные в вашу программу в каком-то «контексте».</a:t>
            </a:r>
            <a:endParaRPr b="0" lang="ru-RU" sz="3200" spc="-1" strike="noStrike">
              <a:solidFill>
                <a:srgbClr val="000000"/>
              </a:solidFill>
              <a:latin typeface="Arial"/>
            </a:endParaRPr>
          </a:p>
          <a:p>
            <a:pPr marL="298080" indent="-223560" algn="just">
              <a:spcBef>
                <a:spcPts val="1417"/>
              </a:spcBef>
              <a:buClr>
                <a:srgbClr val="000000"/>
              </a:buClr>
              <a:buSzPct val="45000"/>
              <a:buFont typeface="Wingdings" charset="2"/>
              <a:buChar char=""/>
            </a:pPr>
            <a:r>
              <a:rPr b="0" lang="ru-RU" sz="3200" spc="-1" strike="noStrike">
                <a:solidFill>
                  <a:srgbClr val="000000"/>
                </a:solidFill>
                <a:latin typeface="Arial"/>
              </a:rPr>
              <a:t>Контекст так же, как и таймаут, дедлайн или канал, сигнализирует прекращение работы и вызывает return</a:t>
            </a:r>
            <a:endParaRPr b="0" lang="ru-RU" sz="3200" spc="-1" strike="noStrike">
              <a:solidFill>
                <a:srgbClr val="000000"/>
              </a:solidFill>
              <a:latin typeface="Arial"/>
            </a:endParaRPr>
          </a:p>
          <a:p>
            <a:pPr marL="298080" indent="-223560" algn="just">
              <a:spcBef>
                <a:spcPts val="1417"/>
              </a:spcBef>
              <a:buClr>
                <a:srgbClr val="000000"/>
              </a:buClr>
              <a:buSzPct val="45000"/>
              <a:buFont typeface="Wingdings" charset="2"/>
              <a:buChar char=""/>
            </a:pPr>
            <a:r>
              <a:rPr b="0" lang="ru-RU" sz="3200" spc="-1" strike="noStrike">
                <a:solidFill>
                  <a:srgbClr val="000000"/>
                </a:solidFill>
                <a:latin typeface="Arial"/>
              </a:rPr>
              <a:t>Основная идея этого пакета — контролировать время выполнения сетевых запросов (http, tcp and etc.)</a:t>
            </a:r>
            <a:endParaRPr b="0" lang="ru-RU" sz="3200" spc="-1" strike="noStrike">
              <a:solidFill>
                <a:srgbClr val="000000"/>
              </a:solidFill>
              <a:latin typeface="Arial"/>
            </a:endParaRPr>
          </a:p>
          <a:p>
            <a:pPr marL="298080" indent="-223560" algn="just">
              <a:spcBef>
                <a:spcPts val="1417"/>
              </a:spcBef>
              <a:buClr>
                <a:srgbClr val="000000"/>
              </a:buClr>
              <a:buSzPct val="45000"/>
              <a:buFont typeface="Wingdings" charset="2"/>
              <a:buChar char=""/>
            </a:pPr>
            <a:r>
              <a:rPr b="0" i="1" lang="ru-RU" sz="3200" spc="-1" strike="noStrike">
                <a:solidFill>
                  <a:srgbClr val="000000"/>
                </a:solidFill>
                <a:latin typeface="Arial"/>
              </a:rPr>
              <a:t>Пример </a:t>
            </a:r>
            <a:r>
              <a:rPr b="0" lang="ru-RU" sz="3200" spc="-1" strike="noStrike">
                <a:solidFill>
                  <a:srgbClr val="000000"/>
                </a:solidFill>
                <a:latin typeface="Arial"/>
              </a:rPr>
              <a:t>реальной задачи: Скрипт ежедневно забирает данные по API из внешнего сервиса. Задача — завершить запрос к API, если он не выполнился в течении 20 секунд.</a:t>
            </a:r>
            <a:endParaRPr b="0" lang="ru-RU" sz="3200" spc="-1" strike="noStrike">
              <a:solidFill>
                <a:srgbClr val="000000"/>
              </a:solidFill>
              <a:latin typeface="Arial"/>
            </a:endParaRPr>
          </a:p>
        </p:txBody>
      </p:sp>
      <p:sp>
        <p:nvSpPr>
          <p:cNvPr id="202" name=""/>
          <p:cNvSpPr txBox="1"/>
          <p:nvPr/>
        </p:nvSpPr>
        <p:spPr>
          <a:xfrm>
            <a:off x="0" y="5323320"/>
            <a:ext cx="2783880" cy="346680"/>
          </a:xfrm>
          <a:prstGeom prst="rect">
            <a:avLst/>
          </a:prstGeom>
          <a:noFill/>
          <a:ln w="0">
            <a:noFill/>
          </a:ln>
        </p:spPr>
        <p:txBody>
          <a:bodyPr lIns="90000" rIns="90000" tIns="45000" bIns="45000" anchor="t">
            <a:noAutofit/>
          </a:bodyPr>
          <a:p>
            <a:r>
              <a:rPr b="0" lang="ru-RU" sz="1800" spc="-1" strike="noStrike">
                <a:solidFill>
                  <a:srgbClr val="ffffff"/>
                </a:solidFill>
                <a:latin typeface="Arial"/>
                <a:hlinkClick r:id="rId1"/>
              </a:rPr>
              <a:t>https://pkg.go.dev/context</a:t>
            </a:r>
            <a:r>
              <a:rPr b="0" lang="ru-RU" sz="1800" spc="-1" strike="noStrike">
                <a:solidFill>
                  <a:srgbClr val="ffffff"/>
                </a:solidFill>
                <a:latin typeface="Arial"/>
              </a:rPr>
              <a:t> </a:t>
            </a:r>
            <a:endParaRPr b="0" lang="ru-RU"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400" spc="-1" strike="noStrike">
                <a:solidFill>
                  <a:srgbClr val="000000"/>
                </a:solidFill>
                <a:latin typeface="Arial"/>
              </a:rPr>
              <a:t>Создание контекста</a:t>
            </a:r>
            <a:endParaRPr b="0" lang="ru-RU" sz="4400" spc="-1" strike="noStrike">
              <a:solidFill>
                <a:srgbClr val="000000"/>
              </a:solidFill>
              <a:latin typeface="Arial"/>
            </a:endParaRPr>
          </a:p>
        </p:txBody>
      </p:sp>
      <p:sp>
        <p:nvSpPr>
          <p:cNvPr id="204" name="PlaceHolder 2"/>
          <p:cNvSpPr>
            <a:spLocks noGrp="1"/>
          </p:cNvSpPr>
          <p:nvPr>
            <p:ph/>
          </p:nvPr>
        </p:nvSpPr>
        <p:spPr>
          <a:xfrm>
            <a:off x="1440000" y="1620000"/>
            <a:ext cx="8460000" cy="3960000"/>
          </a:xfrm>
          <a:prstGeom prst="rect">
            <a:avLst/>
          </a:prstGeom>
          <a:solidFill>
            <a:srgbClr val="ffffff"/>
          </a:solidFill>
          <a:ln w="0">
            <a:noFill/>
          </a:ln>
        </p:spPr>
        <p:txBody>
          <a:bodyPr lIns="0" rIns="0" tIns="0" bIns="0" anchor="t">
            <a:normAutofit fontScale="44000"/>
          </a:bodyPr>
          <a:p>
            <a:pPr marL="190080" indent="-142560" algn="just">
              <a:spcBef>
                <a:spcPts val="1417"/>
              </a:spcBef>
              <a:buClr>
                <a:srgbClr val="000000"/>
              </a:buClr>
              <a:buSzPct val="45000"/>
              <a:buFont typeface="Wingdings" charset="2"/>
              <a:buChar char=""/>
            </a:pPr>
            <a:r>
              <a:rPr b="0" lang="ru-RU" sz="3200" spc="-1" strike="noStrike">
                <a:solidFill>
                  <a:srgbClr val="000000"/>
                </a:solidFill>
                <a:latin typeface="Arial"/>
              </a:rPr>
              <a:t>context.Background() ctx Context - возвращает пустой контекст</a:t>
            </a:r>
            <a:endParaRPr b="0" lang="ru-RU" sz="3200" spc="-1" strike="noStrike">
              <a:solidFill>
                <a:srgbClr val="000000"/>
              </a:solidFill>
              <a:latin typeface="Arial"/>
            </a:endParaRPr>
          </a:p>
          <a:p>
            <a:pPr marL="190080" indent="0" algn="just">
              <a:spcBef>
                <a:spcPts val="1417"/>
              </a:spcBef>
              <a:buNone/>
            </a:pPr>
            <a:r>
              <a:rPr b="1" lang="ru-RU" sz="3200" spc="-1" strike="noStrike">
                <a:solidFill>
                  <a:srgbClr val="000000"/>
                </a:solidFill>
                <a:latin typeface="FreeMono"/>
              </a:rPr>
              <a:t>ctx := context.Background()</a:t>
            </a:r>
            <a:endParaRPr b="0" lang="ru-RU" sz="3200" spc="-1" strike="noStrike">
              <a:solidFill>
                <a:srgbClr val="000000"/>
              </a:solidFill>
              <a:latin typeface="Arial"/>
            </a:endParaRPr>
          </a:p>
          <a:p>
            <a:pPr marL="190080" indent="-142560" algn="just">
              <a:spcBef>
                <a:spcPts val="1417"/>
              </a:spcBef>
              <a:buClr>
                <a:srgbClr val="000000"/>
              </a:buClr>
              <a:buSzPct val="45000"/>
              <a:buFont typeface="Wingdings" charset="2"/>
              <a:buChar char=""/>
            </a:pPr>
            <a:r>
              <a:rPr b="0" lang="ru-RU" sz="3200" spc="-1" strike="noStrike">
                <a:solidFill>
                  <a:srgbClr val="000000"/>
                </a:solidFill>
                <a:latin typeface="Arial"/>
              </a:rPr>
              <a:t>context.TODO() ctx Context - создает пустой контекст</a:t>
            </a:r>
            <a:endParaRPr b="0" lang="ru-RU" sz="3200" spc="-1" strike="noStrike">
              <a:solidFill>
                <a:srgbClr val="000000"/>
              </a:solidFill>
              <a:latin typeface="Arial"/>
            </a:endParaRPr>
          </a:p>
          <a:p>
            <a:pPr marL="190080" indent="0" algn="just">
              <a:spcBef>
                <a:spcPts val="1417"/>
              </a:spcBef>
              <a:buNone/>
            </a:pPr>
            <a:r>
              <a:rPr b="1" lang="ru-RU" sz="3200" spc="-1" strike="noStrike">
                <a:solidFill>
                  <a:srgbClr val="000000"/>
                </a:solidFill>
                <a:latin typeface="FreeMono"/>
              </a:rPr>
              <a:t>ctx := context.TODO()</a:t>
            </a:r>
            <a:endParaRPr b="0" lang="ru-RU" sz="3200" spc="-1" strike="noStrike">
              <a:solidFill>
                <a:srgbClr val="000000"/>
              </a:solidFill>
              <a:latin typeface="Arial"/>
            </a:endParaRPr>
          </a:p>
          <a:p>
            <a:pPr marL="190080" indent="-142560" algn="just">
              <a:spcBef>
                <a:spcPts val="1417"/>
              </a:spcBef>
              <a:buClr>
                <a:srgbClr val="000000"/>
              </a:buClr>
              <a:buSzPct val="45000"/>
              <a:buFont typeface="Wingdings" charset="2"/>
              <a:buChar char=""/>
            </a:pPr>
            <a:r>
              <a:rPr b="0" lang="ru-RU" sz="3200" spc="-1" strike="noStrike">
                <a:solidFill>
                  <a:srgbClr val="000000"/>
                </a:solidFill>
                <a:latin typeface="Arial"/>
              </a:rPr>
              <a:t>context.WithValue(parent Context, key, val interface{}) Context - принимает контекст и возвращает производный от него контекст, в котором значение val связано с key и проходит через всё контекстное дерево</a:t>
            </a:r>
            <a:endParaRPr b="0" lang="ru-RU" sz="3200" spc="-1" strike="noStrike">
              <a:solidFill>
                <a:srgbClr val="000000"/>
              </a:solidFill>
              <a:latin typeface="Arial"/>
            </a:endParaRPr>
          </a:p>
          <a:p>
            <a:pPr marL="190080" indent="0" algn="just">
              <a:spcBef>
                <a:spcPts val="1417"/>
              </a:spcBef>
              <a:buNone/>
            </a:pPr>
            <a:r>
              <a:rPr b="1" lang="ru-RU" sz="3200" spc="-1" strike="noStrike">
                <a:solidFill>
                  <a:srgbClr val="000000"/>
                </a:solidFill>
                <a:latin typeface="FreeMono"/>
              </a:rPr>
              <a:t>ctx := context.WithValue(context.Background(), key, "test")</a:t>
            </a:r>
            <a:endParaRPr b="0" lang="ru-RU" sz="3200" spc="-1" strike="noStrike">
              <a:solidFill>
                <a:srgbClr val="000000"/>
              </a:solidFill>
              <a:latin typeface="Arial"/>
            </a:endParaRPr>
          </a:p>
          <a:p>
            <a:pPr marL="190080" indent="-142560" algn="just">
              <a:spcBef>
                <a:spcPts val="1417"/>
              </a:spcBef>
              <a:buClr>
                <a:srgbClr val="000000"/>
              </a:buClr>
              <a:buSzPct val="45000"/>
              <a:buFont typeface="Wingdings" charset="2"/>
              <a:buChar char=""/>
            </a:pPr>
            <a:r>
              <a:rPr b="0" lang="ru-RU" sz="3200" spc="-1" strike="noStrike">
                <a:solidFill>
                  <a:srgbClr val="000000"/>
                </a:solidFill>
                <a:latin typeface="Arial"/>
              </a:rPr>
              <a:t>context.WithCancel(parent Context) (ctx Context, cancel CancelFunc) - создает новый контекст из переданного ей родительского</a:t>
            </a:r>
            <a:endParaRPr b="0" lang="ru-RU" sz="3200" spc="-1" strike="noStrike">
              <a:solidFill>
                <a:srgbClr val="000000"/>
              </a:solidFill>
              <a:latin typeface="Arial"/>
            </a:endParaRPr>
          </a:p>
          <a:p>
            <a:pPr marL="190080" indent="0" algn="just">
              <a:spcBef>
                <a:spcPts val="1417"/>
              </a:spcBef>
              <a:buNone/>
            </a:pPr>
            <a:r>
              <a:rPr b="1" lang="ru-RU" sz="3200" spc="-1" strike="noStrike">
                <a:solidFill>
                  <a:srgbClr val="000000"/>
                </a:solidFill>
                <a:latin typeface="FreeMono"/>
              </a:rPr>
              <a:t>ctx, cancel := ctx, cancel := context.WithCancel(context.Background())</a:t>
            </a:r>
            <a:endParaRPr b="0" lang="ru-RU" sz="3200" spc="-1" strike="noStrike">
              <a:solidFill>
                <a:srgbClr val="000000"/>
              </a:solidFill>
              <a:latin typeface="Arial"/>
            </a:endParaRPr>
          </a:p>
          <a:p>
            <a:pPr marL="190080" indent="-142560" algn="just">
              <a:spcBef>
                <a:spcPts val="1417"/>
              </a:spcBef>
              <a:buClr>
                <a:srgbClr val="000000"/>
              </a:buClr>
              <a:buSzPct val="45000"/>
              <a:buFont typeface="Wingdings" charset="2"/>
              <a:buChar char=""/>
            </a:pPr>
            <a:r>
              <a:rPr b="0" lang="ru-RU" sz="3200" spc="-1" strike="noStrike">
                <a:solidFill>
                  <a:srgbClr val="000000"/>
                </a:solidFill>
                <a:latin typeface="Arial"/>
              </a:rPr>
              <a:t>context.WithDeadline(parent Context, d time.Time) (ctx Context, cancel CancelFunc)</a:t>
            </a:r>
            <a:endParaRPr b="0" lang="ru-RU" sz="3200" spc="-1" strike="noStrike">
              <a:solidFill>
                <a:srgbClr val="000000"/>
              </a:solidFill>
              <a:latin typeface="Arial"/>
            </a:endParaRPr>
          </a:p>
          <a:p>
            <a:pPr marL="190080" indent="0" algn="just">
              <a:spcBef>
                <a:spcPts val="1417"/>
              </a:spcBef>
              <a:buNone/>
            </a:pPr>
            <a:r>
              <a:rPr b="1" lang="ru-RU" sz="3200" spc="-1" strike="noStrike">
                <a:solidFill>
                  <a:srgbClr val="000000"/>
                </a:solidFill>
                <a:latin typeface="FreeMono"/>
              </a:rPr>
              <a:t>ctx, cancel := context.WithDeadline(context.Background(), time.Now().Add(2 * time.Second))</a:t>
            </a:r>
            <a:endParaRPr b="0" lang="ru-RU" sz="3200" spc="-1" strike="noStrike">
              <a:solidFill>
                <a:srgbClr val="000000"/>
              </a:solidFill>
              <a:latin typeface="Arial"/>
            </a:endParaRPr>
          </a:p>
          <a:p>
            <a:pPr marL="190080" indent="-142560" algn="just">
              <a:spcBef>
                <a:spcPts val="1417"/>
              </a:spcBef>
              <a:buClr>
                <a:srgbClr val="000000"/>
              </a:buClr>
              <a:buSzPct val="45000"/>
              <a:buFont typeface="Wingdings" charset="2"/>
              <a:buChar char=""/>
            </a:pPr>
            <a:r>
              <a:rPr b="0" lang="ru-RU" sz="3200" spc="-1" strike="noStrike">
                <a:solidFill>
                  <a:srgbClr val="000000"/>
                </a:solidFill>
                <a:latin typeface="Arial"/>
              </a:rPr>
              <a:t>context.WithTimeout(parent Context, timeout time.Duration) (ctx Context, cancel CancelFunc)</a:t>
            </a:r>
            <a:endParaRPr b="0" lang="ru-RU" sz="3200" spc="-1" strike="noStrike">
              <a:solidFill>
                <a:srgbClr val="000000"/>
              </a:solidFill>
              <a:latin typeface="Arial"/>
            </a:endParaRPr>
          </a:p>
          <a:p>
            <a:pPr marL="190080" indent="0" algn="just">
              <a:spcBef>
                <a:spcPts val="1417"/>
              </a:spcBef>
              <a:buNone/>
            </a:pPr>
            <a:r>
              <a:rPr b="1" lang="ru-RU" sz="3200" spc="-1" strike="noStrike">
                <a:solidFill>
                  <a:srgbClr val="000000"/>
                </a:solidFill>
                <a:latin typeface="FreeMono"/>
              </a:rPr>
              <a:t>ctx, cancel := context.WithTimeout(context.Background(), 2 * time.Second)</a:t>
            </a:r>
            <a:endParaRPr b="0" lang="ru-RU"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PlaceHolder 1"/>
          <p:cNvSpPr>
            <a:spLocks noGrp="1"/>
          </p:cNvSpPr>
          <p:nvPr>
            <p:ph type="title"/>
          </p:nvPr>
        </p:nvSpPr>
        <p:spPr>
          <a:xfrm>
            <a:off x="1440000" y="40536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2400" spc="-1" strike="noStrike">
                <a:solidFill>
                  <a:srgbClr val="000000"/>
                </a:solidFill>
                <a:latin typeface="Arial"/>
              </a:rPr>
              <a:t>Пример и использование контекстов в ваших функциях</a:t>
            </a:r>
            <a:endParaRPr b="0" lang="ru-RU" sz="2400" spc="-1" strike="noStrike">
              <a:solidFill>
                <a:srgbClr val="000000"/>
              </a:solidFill>
              <a:latin typeface="Arial"/>
            </a:endParaRPr>
          </a:p>
        </p:txBody>
      </p:sp>
      <p:sp>
        <p:nvSpPr>
          <p:cNvPr id="206" name="PlaceHolder 2"/>
          <p:cNvSpPr>
            <a:spLocks noGrp="1"/>
          </p:cNvSpPr>
          <p:nvPr>
            <p:ph/>
          </p:nvPr>
        </p:nvSpPr>
        <p:spPr>
          <a:xfrm>
            <a:off x="1440000" y="1620000"/>
            <a:ext cx="8460000" cy="3240000"/>
          </a:xfrm>
          <a:prstGeom prst="rect">
            <a:avLst/>
          </a:prstGeom>
          <a:solidFill>
            <a:srgbClr val="dddddd"/>
          </a:solidFill>
          <a:ln w="0">
            <a:noFill/>
          </a:ln>
        </p:spPr>
        <p:txBody>
          <a:bodyPr lIns="0" rIns="0" tIns="0" bIns="0" anchor="t">
            <a:normAutofit fontScale="37000"/>
          </a:bodyPr>
          <a:p>
            <a:pPr indent="0">
              <a:spcBef>
                <a:spcPts val="1417"/>
              </a:spcBef>
              <a:buNone/>
            </a:pPr>
            <a:r>
              <a:rPr b="1" lang="ru-RU" sz="3200" spc="-1" strike="noStrike">
                <a:solidFill>
                  <a:srgbClr val="000000"/>
                </a:solidFill>
                <a:latin typeface="FreeMono"/>
              </a:rPr>
              <a:t>func sleepRandomContext(ctx context.Context, ch chan bool) {</a:t>
            </a:r>
            <a:endParaRPr b="0" lang="ru-RU" sz="3200" spc="-1" strike="noStrike">
              <a:solidFill>
                <a:srgbClr val="000000"/>
              </a:solidFill>
              <a:latin typeface="Arial"/>
            </a:endParaRPr>
          </a:p>
          <a:p>
            <a:pPr indent="0">
              <a:spcBef>
                <a:spcPts val="1417"/>
              </a:spcBef>
              <a:buNone/>
            </a:pPr>
            <a:r>
              <a:rPr b="1" lang="ru-RU" sz="3200" spc="-1" strike="noStrike">
                <a:solidFill>
                  <a:srgbClr val="000000"/>
                </a:solidFill>
                <a:latin typeface="FreeMono"/>
              </a:rPr>
              <a:t>    </a:t>
            </a:r>
            <a:r>
              <a:rPr b="1" lang="ru-RU" sz="3200" spc="-1" strike="noStrike">
                <a:solidFill>
                  <a:srgbClr val="000000"/>
                </a:solidFill>
                <a:latin typeface="FreeMono"/>
              </a:rPr>
              <a:t>defer func() {</a:t>
            </a:r>
            <a:endParaRPr b="0" lang="ru-RU" sz="3200" spc="-1" strike="noStrike">
              <a:solidFill>
                <a:srgbClr val="000000"/>
              </a:solidFill>
              <a:latin typeface="Arial"/>
            </a:endParaRPr>
          </a:p>
          <a:p>
            <a:pPr indent="0">
              <a:spcBef>
                <a:spcPts val="1417"/>
              </a:spcBef>
              <a:buNone/>
            </a:pPr>
            <a:r>
              <a:rPr b="1" lang="ru-RU" sz="3200" spc="-1" strike="noStrike">
                <a:solidFill>
                  <a:srgbClr val="000000"/>
                </a:solidFill>
                <a:latin typeface="FreeMono"/>
              </a:rPr>
              <a:t>        </a:t>
            </a:r>
            <a:r>
              <a:rPr b="1" lang="ru-RU" sz="3200" spc="-1" strike="noStrike">
                <a:solidFill>
                  <a:srgbClr val="000000"/>
                </a:solidFill>
                <a:latin typeface="FreeMono"/>
              </a:rPr>
              <a:t>fmt.Println("sleepRandomContext complete")</a:t>
            </a:r>
            <a:endParaRPr b="0" lang="ru-RU" sz="3200" spc="-1" strike="noStrike">
              <a:solidFill>
                <a:srgbClr val="000000"/>
              </a:solidFill>
              <a:latin typeface="Arial"/>
            </a:endParaRPr>
          </a:p>
          <a:p>
            <a:pPr indent="0">
              <a:spcBef>
                <a:spcPts val="1417"/>
              </a:spcBef>
              <a:buNone/>
            </a:pPr>
            <a:r>
              <a:rPr b="1" lang="ru-RU" sz="3200" spc="-1" strike="noStrike">
                <a:solidFill>
                  <a:srgbClr val="000000"/>
                </a:solidFill>
                <a:latin typeface="FreeMono"/>
              </a:rPr>
              <a:t>        </a:t>
            </a:r>
            <a:r>
              <a:rPr b="1" lang="ru-RU" sz="3200" spc="-1" strike="noStrike">
                <a:solidFill>
                  <a:srgbClr val="000000"/>
                </a:solidFill>
                <a:latin typeface="FreeMono"/>
              </a:rPr>
              <a:t>ch &lt;- true</a:t>
            </a:r>
            <a:endParaRPr b="0" lang="ru-RU" sz="3200" spc="-1" strike="noStrike">
              <a:solidFill>
                <a:srgbClr val="000000"/>
              </a:solidFill>
              <a:latin typeface="Arial"/>
            </a:endParaRPr>
          </a:p>
          <a:p>
            <a:pPr indent="0">
              <a:spcBef>
                <a:spcPts val="1417"/>
              </a:spcBef>
              <a:buNone/>
            </a:pPr>
            <a:r>
              <a:rPr b="1" lang="ru-RU" sz="3200" spc="-1" strike="noStrike">
                <a:solidFill>
                  <a:srgbClr val="000000"/>
                </a:solidFill>
                <a:latin typeface="FreeMono"/>
              </a:rPr>
              <a:t>    </a:t>
            </a:r>
            <a:r>
              <a:rPr b="1" lang="ru-RU" sz="3200" spc="-1" strike="noStrike">
                <a:solidFill>
                  <a:srgbClr val="000000"/>
                </a:solidFill>
                <a:latin typeface="FreeMono"/>
              </a:rPr>
              <a:t>}()</a:t>
            </a:r>
            <a:endParaRPr b="0" lang="ru-RU" sz="3200" spc="-1" strike="noStrike">
              <a:solidFill>
                <a:srgbClr val="000000"/>
              </a:solidFill>
              <a:latin typeface="Arial"/>
            </a:endParaRPr>
          </a:p>
          <a:p>
            <a:pPr indent="0">
              <a:spcBef>
                <a:spcPts val="1417"/>
              </a:spcBef>
              <a:buNone/>
            </a:pPr>
            <a:r>
              <a:rPr b="1" lang="ru-RU" sz="3200" spc="-1" strike="noStrike">
                <a:solidFill>
                  <a:srgbClr val="000000"/>
                </a:solidFill>
                <a:latin typeface="FreeMono"/>
              </a:rPr>
              <a:t>    </a:t>
            </a:r>
            <a:r>
              <a:rPr b="1" lang="ru-RU" sz="3200" spc="-1" strike="noStrike">
                <a:solidFill>
                  <a:srgbClr val="000000"/>
                </a:solidFill>
                <a:latin typeface="FreeMono"/>
              </a:rPr>
              <a:t>sleeptimeChan := make(chan int)</a:t>
            </a:r>
            <a:endParaRPr b="0" lang="ru-RU" sz="3200" spc="-1" strike="noStrike">
              <a:solidFill>
                <a:srgbClr val="000000"/>
              </a:solidFill>
              <a:latin typeface="Arial"/>
            </a:endParaRPr>
          </a:p>
          <a:p>
            <a:pPr indent="0">
              <a:spcBef>
                <a:spcPts val="1417"/>
              </a:spcBef>
              <a:buNone/>
            </a:pPr>
            <a:r>
              <a:rPr b="1" lang="ru-RU" sz="3200" spc="-1" strike="noStrike">
                <a:solidFill>
                  <a:srgbClr val="000000"/>
                </a:solidFill>
                <a:latin typeface="FreeMono"/>
              </a:rPr>
              <a:t>    </a:t>
            </a:r>
            <a:r>
              <a:rPr b="1" lang="ru-RU" sz="3200" spc="-1" strike="noStrike">
                <a:solidFill>
                  <a:srgbClr val="000000"/>
                </a:solidFill>
                <a:latin typeface="FreeMono"/>
              </a:rPr>
              <a:t>go sleepRandom("sleepRandomContext", sleeptimeChan)</a:t>
            </a:r>
            <a:endParaRPr b="0" lang="ru-RU" sz="3200" spc="-1" strike="noStrike">
              <a:solidFill>
                <a:srgbClr val="000000"/>
              </a:solidFill>
              <a:latin typeface="Arial"/>
            </a:endParaRPr>
          </a:p>
          <a:p>
            <a:pPr indent="0">
              <a:spcBef>
                <a:spcPts val="1417"/>
              </a:spcBef>
              <a:buNone/>
            </a:pPr>
            <a:r>
              <a:rPr b="1" lang="ru-RU" sz="3200" spc="-1" strike="noStrike">
                <a:solidFill>
                  <a:srgbClr val="000000"/>
                </a:solidFill>
                <a:latin typeface="FreeMono"/>
              </a:rPr>
              <a:t>    </a:t>
            </a:r>
            <a:r>
              <a:rPr b="1" lang="ru-RU" sz="3200" spc="-1" strike="noStrike">
                <a:solidFill>
                  <a:srgbClr val="000000"/>
                </a:solidFill>
                <a:latin typeface="FreeMono"/>
              </a:rPr>
              <a:t>select {</a:t>
            </a:r>
            <a:endParaRPr b="0" lang="ru-RU" sz="3200" spc="-1" strike="noStrike">
              <a:solidFill>
                <a:srgbClr val="000000"/>
              </a:solidFill>
              <a:latin typeface="Arial"/>
            </a:endParaRPr>
          </a:p>
          <a:p>
            <a:pPr indent="0">
              <a:spcBef>
                <a:spcPts val="1417"/>
              </a:spcBef>
              <a:buNone/>
            </a:pPr>
            <a:r>
              <a:rPr b="1" lang="ru-RU" sz="3200" spc="-1" strike="noStrike">
                <a:solidFill>
                  <a:srgbClr val="000000"/>
                </a:solidFill>
                <a:latin typeface="FreeMono"/>
              </a:rPr>
              <a:t>        </a:t>
            </a:r>
            <a:r>
              <a:rPr b="1" lang="ru-RU" sz="3200" spc="-1" strike="noStrike">
                <a:solidFill>
                  <a:srgbClr val="000000"/>
                </a:solidFill>
                <a:latin typeface="FreeMono"/>
              </a:rPr>
              <a:t>case &lt;-ctx.Done():</a:t>
            </a:r>
            <a:endParaRPr b="0" lang="ru-RU" sz="3200" spc="-1" strike="noStrike">
              <a:solidFill>
                <a:srgbClr val="000000"/>
              </a:solidFill>
              <a:latin typeface="Arial"/>
            </a:endParaRPr>
          </a:p>
          <a:p>
            <a:pPr indent="0">
              <a:spcBef>
                <a:spcPts val="1417"/>
              </a:spcBef>
              <a:buNone/>
            </a:pPr>
            <a:r>
              <a:rPr b="1" lang="ru-RU" sz="3200" spc="-1" strike="noStrike">
                <a:solidFill>
                  <a:srgbClr val="000000"/>
                </a:solidFill>
                <a:latin typeface="FreeMono"/>
              </a:rPr>
              <a:t>           </a:t>
            </a:r>
            <a:r>
              <a:rPr b="1" lang="ru-RU" sz="3200" spc="-1" strike="noStrike">
                <a:solidFill>
                  <a:srgbClr val="000000"/>
                </a:solidFill>
                <a:latin typeface="FreeMono"/>
              </a:rPr>
              <a:t>fmt.Println("Time to return")</a:t>
            </a:r>
            <a:endParaRPr b="0" lang="ru-RU" sz="3200" spc="-1" strike="noStrike">
              <a:solidFill>
                <a:srgbClr val="000000"/>
              </a:solidFill>
              <a:latin typeface="Arial"/>
            </a:endParaRPr>
          </a:p>
          <a:p>
            <a:pPr indent="0">
              <a:spcBef>
                <a:spcPts val="1417"/>
              </a:spcBef>
              <a:buNone/>
            </a:pPr>
            <a:endParaRPr b="0" lang="ru-RU" sz="3200" spc="-1" strike="noStrike">
              <a:solidFill>
                <a:srgbClr val="000000"/>
              </a:solidFill>
              <a:latin typeface="Arial"/>
            </a:endParaRPr>
          </a:p>
          <a:p>
            <a:pPr indent="0">
              <a:spcBef>
                <a:spcPts val="1417"/>
              </a:spcBef>
              <a:buNone/>
            </a:pPr>
            <a:r>
              <a:rPr b="1" lang="ru-RU" sz="3200" spc="-1" strike="noStrike">
                <a:solidFill>
                  <a:srgbClr val="000000"/>
                </a:solidFill>
                <a:latin typeface="FreeMono"/>
              </a:rPr>
              <a:t>        </a:t>
            </a:r>
            <a:r>
              <a:rPr b="1" lang="ru-RU" sz="3200" spc="-1" strike="noStrike">
                <a:solidFill>
                  <a:srgbClr val="000000"/>
                </a:solidFill>
                <a:latin typeface="FreeMono"/>
              </a:rPr>
              <a:t>case sleeptime := &lt;-sleeptimeChan:</a:t>
            </a:r>
            <a:endParaRPr b="0" lang="ru-RU" sz="3200" spc="-1" strike="noStrike">
              <a:solidFill>
                <a:srgbClr val="000000"/>
              </a:solidFill>
              <a:latin typeface="Arial"/>
            </a:endParaRPr>
          </a:p>
          <a:p>
            <a:pPr indent="0">
              <a:spcBef>
                <a:spcPts val="1417"/>
              </a:spcBef>
              <a:buNone/>
            </a:pPr>
            <a:r>
              <a:rPr b="1" lang="ru-RU" sz="3200" spc="-1" strike="noStrike">
                <a:solidFill>
                  <a:srgbClr val="000000"/>
                </a:solidFill>
                <a:latin typeface="FreeMono"/>
              </a:rPr>
              <a:t>            </a:t>
            </a:r>
            <a:r>
              <a:rPr b="1" lang="ru-RU" sz="3200" spc="-1" strike="noStrike">
                <a:solidFill>
                  <a:srgbClr val="000000"/>
                </a:solidFill>
                <a:latin typeface="FreeMono"/>
              </a:rPr>
              <a:t>fmt.Println("Slept for ", sleeptime, "ms")</a:t>
            </a:r>
            <a:endParaRPr b="0" lang="ru-RU" sz="3200" spc="-1" strike="noStrike">
              <a:solidFill>
                <a:srgbClr val="000000"/>
              </a:solidFill>
              <a:latin typeface="Arial"/>
            </a:endParaRPr>
          </a:p>
          <a:p>
            <a:pPr indent="0">
              <a:spcBef>
                <a:spcPts val="1417"/>
              </a:spcBef>
              <a:buNone/>
            </a:pPr>
            <a:r>
              <a:rPr b="1" lang="ru-RU" sz="3200" spc="-1" strike="noStrike">
                <a:solidFill>
                  <a:srgbClr val="000000"/>
                </a:solidFill>
                <a:latin typeface="FreeMono"/>
              </a:rPr>
              <a:t>    </a:t>
            </a:r>
            <a:r>
              <a:rPr b="1" lang="ru-RU" sz="3200" spc="-1" strike="noStrike">
                <a:solidFill>
                  <a:srgbClr val="000000"/>
                </a:solidFill>
                <a:latin typeface="FreeMono"/>
              </a:rPr>
              <a:t>}</a:t>
            </a:r>
            <a:endParaRPr b="0" lang="ru-RU" sz="3200" spc="-1" strike="noStrike">
              <a:solidFill>
                <a:srgbClr val="000000"/>
              </a:solidFill>
              <a:latin typeface="Arial"/>
            </a:endParaRPr>
          </a:p>
          <a:p>
            <a:pPr indent="0">
              <a:spcBef>
                <a:spcPts val="1417"/>
              </a:spcBef>
              <a:buNone/>
            </a:pPr>
            <a:r>
              <a:rPr b="1" lang="ru-RU" sz="3200" spc="-1" strike="noStrike">
                <a:solidFill>
                  <a:srgbClr val="000000"/>
                </a:solidFill>
                <a:latin typeface="FreeMono"/>
              </a:rPr>
              <a:t>}</a:t>
            </a:r>
            <a:endParaRPr b="0" lang="ru-RU" sz="3200" spc="-1" strike="noStrike">
              <a:solidFill>
                <a:srgbClr val="000000"/>
              </a:solidFill>
              <a:latin typeface="Arial"/>
            </a:endParaRPr>
          </a:p>
        </p:txBody>
      </p:sp>
      <p:sp>
        <p:nvSpPr>
          <p:cNvPr id="207" name=""/>
          <p:cNvSpPr txBox="1"/>
          <p:nvPr/>
        </p:nvSpPr>
        <p:spPr>
          <a:xfrm>
            <a:off x="8460000" y="1620000"/>
            <a:ext cx="1260000" cy="346320"/>
          </a:xfrm>
          <a:prstGeom prst="rect">
            <a:avLst/>
          </a:prstGeom>
          <a:noFill/>
          <a:ln w="0">
            <a:noFill/>
          </a:ln>
        </p:spPr>
        <p:txBody>
          <a:bodyPr lIns="90000" rIns="90000" tIns="45000" bIns="45000" anchor="t">
            <a:noAutofit/>
          </a:bodyPr>
          <a:p>
            <a:r>
              <a:rPr b="0" lang="ru-RU" sz="1800" spc="-1" strike="noStrike">
                <a:solidFill>
                  <a:srgbClr val="3465a4"/>
                </a:solidFill>
                <a:latin typeface="Arial"/>
              </a:rPr>
              <a:t>ex671ctx</a:t>
            </a:r>
            <a:endParaRPr b="0" lang="ru-RU"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400" spc="-1" strike="noStrike">
                <a:solidFill>
                  <a:srgbClr val="000000"/>
                </a:solidFill>
                <a:latin typeface="Arial"/>
              </a:rPr>
              <a:t>Подводные камни</a:t>
            </a:r>
            <a:endParaRPr b="0" lang="ru-RU" sz="4400" spc="-1" strike="noStrike">
              <a:solidFill>
                <a:srgbClr val="000000"/>
              </a:solidFill>
              <a:latin typeface="Arial"/>
            </a:endParaRPr>
          </a:p>
        </p:txBody>
      </p:sp>
      <p:sp>
        <p:nvSpPr>
          <p:cNvPr id="209" name="PlaceHolder 2"/>
          <p:cNvSpPr>
            <a:spLocks noGrp="1"/>
          </p:cNvSpPr>
          <p:nvPr>
            <p:ph/>
          </p:nvPr>
        </p:nvSpPr>
        <p:spPr>
          <a:xfrm>
            <a:off x="1440000" y="1620000"/>
            <a:ext cx="8460000" cy="3240000"/>
          </a:xfrm>
          <a:prstGeom prst="rect">
            <a:avLst/>
          </a:prstGeom>
          <a:solidFill>
            <a:srgbClr val="ffffff"/>
          </a:solidFill>
          <a:ln w="0">
            <a:noFill/>
          </a:ln>
        </p:spPr>
        <p:txBody>
          <a:bodyPr lIns="0" rIns="0" tIns="0" bIns="0" anchor="t">
            <a:normAutofit fontScale="63000"/>
          </a:bodyPr>
          <a:p>
            <a:pPr marL="272160" indent="-204120" algn="just">
              <a:spcBef>
                <a:spcPts val="1417"/>
              </a:spcBef>
              <a:buClr>
                <a:srgbClr val="000000"/>
              </a:buClr>
              <a:buSzPct val="45000"/>
              <a:buFont typeface="Wingdings" charset="2"/>
              <a:buChar char=""/>
            </a:pPr>
            <a:r>
              <a:rPr b="0" lang="ru-RU" sz="3200" spc="-1" strike="noStrike">
                <a:solidFill>
                  <a:srgbClr val="000000"/>
                </a:solidFill>
                <a:latin typeface="Arial"/>
              </a:rPr>
              <a:t>Если функция использует контекст, убедитесь, что уведомления об отмене обрабатываются должным образом. Например, что exec.CommandContext не закрывает канал чтения, пока команда не выполнит все форки, созданные процессом, т.е., что отмена контекста не приведет к немедленному возврату из функции, если вы ждете с </a:t>
            </a:r>
            <a:r>
              <a:rPr b="1" lang="ru-RU" sz="3200" spc="-1" strike="noStrike">
                <a:solidFill>
                  <a:srgbClr val="000000"/>
                </a:solidFill>
                <a:latin typeface="Arial"/>
              </a:rPr>
              <a:t>cmd.Wait()</a:t>
            </a:r>
            <a:r>
              <a:rPr b="0" lang="ru-RU" sz="3200" spc="-1" strike="noStrike">
                <a:solidFill>
                  <a:srgbClr val="000000"/>
                </a:solidFill>
                <a:latin typeface="Arial"/>
              </a:rPr>
              <a:t>, пока все форки внешней команды не завершат обработку.</a:t>
            </a:r>
            <a:endParaRPr b="0" lang="ru-RU" sz="3200" spc="-1" strike="noStrike">
              <a:solidFill>
                <a:srgbClr val="000000"/>
              </a:solidFill>
              <a:latin typeface="Arial"/>
            </a:endParaRPr>
          </a:p>
          <a:p>
            <a:pPr marL="272160" indent="-204120" algn="just">
              <a:spcBef>
                <a:spcPts val="1417"/>
              </a:spcBef>
              <a:buClr>
                <a:srgbClr val="000000"/>
              </a:buClr>
              <a:buSzPct val="45000"/>
              <a:buFont typeface="Wingdings" charset="2"/>
              <a:buChar char=""/>
            </a:pPr>
            <a:r>
              <a:rPr b="0" lang="ru-RU" sz="3200" spc="-1" strike="noStrike">
                <a:solidFill>
                  <a:srgbClr val="000000"/>
                </a:solidFill>
                <a:latin typeface="Arial"/>
              </a:rPr>
              <a:t>Если вы используете таймаут или дедлайн с максимальным временем выполнения, он может работать не так, как ожидается. В таких случаях, лучше реализовать таймауты с помощью </a:t>
            </a:r>
            <a:r>
              <a:rPr b="1" lang="ru-RU" sz="3200" spc="-1" strike="noStrike">
                <a:solidFill>
                  <a:srgbClr val="000000"/>
                </a:solidFill>
                <a:latin typeface="Arial"/>
              </a:rPr>
              <a:t>time.After</a:t>
            </a:r>
            <a:endParaRPr b="0" lang="ru-RU"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400" spc="-1" strike="noStrike">
                <a:solidFill>
                  <a:srgbClr val="000000"/>
                </a:solidFill>
                <a:latin typeface="Arial"/>
              </a:rPr>
              <a:t>Best practice</a:t>
            </a:r>
            <a:endParaRPr b="0" lang="ru-RU" sz="4400" spc="-1" strike="noStrike">
              <a:solidFill>
                <a:srgbClr val="000000"/>
              </a:solidFill>
              <a:latin typeface="Arial"/>
            </a:endParaRPr>
          </a:p>
        </p:txBody>
      </p:sp>
      <p:sp>
        <p:nvSpPr>
          <p:cNvPr id="211" name="PlaceHolder 2"/>
          <p:cNvSpPr>
            <a:spLocks noGrp="1"/>
          </p:cNvSpPr>
          <p:nvPr>
            <p:ph/>
          </p:nvPr>
        </p:nvSpPr>
        <p:spPr>
          <a:xfrm>
            <a:off x="1440000" y="1620000"/>
            <a:ext cx="8460000" cy="3240000"/>
          </a:xfrm>
          <a:prstGeom prst="rect">
            <a:avLst/>
          </a:prstGeom>
          <a:solidFill>
            <a:srgbClr val="ffffff"/>
          </a:solidFill>
          <a:ln w="0">
            <a:noFill/>
          </a:ln>
        </p:spPr>
        <p:txBody>
          <a:bodyPr lIns="0" rIns="0" tIns="0" bIns="0" anchor="t">
            <a:normAutofit fontScale="42000"/>
          </a:bodyPr>
          <a:p>
            <a:pPr marL="181440" indent="-136080">
              <a:spcBef>
                <a:spcPts val="1417"/>
              </a:spcBef>
              <a:buClr>
                <a:srgbClr val="000000"/>
              </a:buClr>
              <a:buSzPct val="45000"/>
              <a:buFont typeface="Wingdings" charset="2"/>
              <a:buChar char=""/>
            </a:pPr>
            <a:r>
              <a:rPr b="1" lang="ru-RU" sz="3200" spc="-1" strike="noStrike">
                <a:solidFill>
                  <a:srgbClr val="000000"/>
                </a:solidFill>
                <a:latin typeface="Arial"/>
              </a:rPr>
              <a:t>context.Background </a:t>
            </a:r>
            <a:r>
              <a:rPr b="0" lang="ru-RU" sz="3200" spc="-1" strike="noStrike">
                <a:solidFill>
                  <a:srgbClr val="000000"/>
                </a:solidFill>
                <a:latin typeface="Arial"/>
              </a:rPr>
              <a:t>следует использовать только на самом высоком уровне, как корень всех производных контекстов.</a:t>
            </a:r>
            <a:endParaRPr b="0" lang="ru-RU" sz="3200" spc="-1" strike="noStrike">
              <a:solidFill>
                <a:srgbClr val="000000"/>
              </a:solidFill>
              <a:latin typeface="Arial"/>
            </a:endParaRPr>
          </a:p>
          <a:p>
            <a:pPr marL="181440" indent="-136080">
              <a:spcBef>
                <a:spcPts val="1417"/>
              </a:spcBef>
              <a:buClr>
                <a:srgbClr val="000000"/>
              </a:buClr>
              <a:buSzPct val="45000"/>
              <a:buFont typeface="Wingdings" charset="2"/>
              <a:buChar char=""/>
            </a:pPr>
            <a:r>
              <a:rPr b="1" lang="ru-RU" sz="3200" spc="-1" strike="noStrike">
                <a:solidFill>
                  <a:srgbClr val="000000"/>
                </a:solidFill>
                <a:latin typeface="Arial"/>
              </a:rPr>
              <a:t>context.TODO </a:t>
            </a:r>
            <a:r>
              <a:rPr b="0" lang="ru-RU" sz="3200" spc="-1" strike="noStrike">
                <a:solidFill>
                  <a:srgbClr val="000000"/>
                </a:solidFill>
                <a:latin typeface="Arial"/>
              </a:rPr>
              <a:t>должен использоваться, когда вы не уверены, что использовать, или если текущая функция будет использовать контекст в будущем.</a:t>
            </a:r>
            <a:endParaRPr b="0" lang="ru-RU" sz="3200" spc="-1" strike="noStrike">
              <a:solidFill>
                <a:srgbClr val="000000"/>
              </a:solidFill>
              <a:latin typeface="Arial"/>
            </a:endParaRPr>
          </a:p>
          <a:p>
            <a:pPr marL="181440" indent="-136080">
              <a:spcBef>
                <a:spcPts val="1417"/>
              </a:spcBef>
              <a:buClr>
                <a:srgbClr val="000000"/>
              </a:buClr>
              <a:buSzPct val="45000"/>
              <a:buFont typeface="Wingdings" charset="2"/>
              <a:buChar char=""/>
            </a:pPr>
            <a:r>
              <a:rPr b="0" lang="ru-RU" sz="3200" spc="-1" strike="noStrike">
                <a:solidFill>
                  <a:srgbClr val="000000"/>
                </a:solidFill>
                <a:latin typeface="Arial"/>
              </a:rPr>
              <a:t>Отмены контекста рекомендуются, но эти функции могут занимать время, чтобы выполнить очистку и выход.</a:t>
            </a:r>
            <a:endParaRPr b="0" lang="ru-RU" sz="3200" spc="-1" strike="noStrike">
              <a:solidFill>
                <a:srgbClr val="000000"/>
              </a:solidFill>
              <a:latin typeface="Arial"/>
            </a:endParaRPr>
          </a:p>
          <a:p>
            <a:pPr marL="181440" indent="-136080">
              <a:spcBef>
                <a:spcPts val="1417"/>
              </a:spcBef>
              <a:buClr>
                <a:srgbClr val="000000"/>
              </a:buClr>
              <a:buSzPct val="45000"/>
              <a:buFont typeface="Wingdings" charset="2"/>
              <a:buChar char=""/>
            </a:pPr>
            <a:r>
              <a:rPr b="1" lang="ru-RU" sz="3200" spc="-1" strike="noStrike">
                <a:solidFill>
                  <a:srgbClr val="000000"/>
                </a:solidFill>
                <a:latin typeface="Arial"/>
              </a:rPr>
              <a:t>context.Value </a:t>
            </a:r>
            <a:r>
              <a:rPr b="0" lang="ru-RU" sz="3200" spc="-1" strike="noStrike">
                <a:solidFill>
                  <a:srgbClr val="000000"/>
                </a:solidFill>
                <a:latin typeface="Arial"/>
              </a:rPr>
              <a:t>следует использовать как можно реже, и его нельзя применять для передачи необязательных параметров. Это делает API непонятным и может привести к ошибкам. Такие значения должны передаваться как аргументы.</a:t>
            </a:r>
            <a:endParaRPr b="0" lang="ru-RU" sz="3200" spc="-1" strike="noStrike">
              <a:solidFill>
                <a:srgbClr val="000000"/>
              </a:solidFill>
              <a:latin typeface="Arial"/>
            </a:endParaRPr>
          </a:p>
          <a:p>
            <a:pPr marL="181440" indent="-136080">
              <a:spcBef>
                <a:spcPts val="1417"/>
              </a:spcBef>
              <a:buClr>
                <a:srgbClr val="000000"/>
              </a:buClr>
              <a:buSzPct val="45000"/>
              <a:buFont typeface="Wingdings" charset="2"/>
              <a:buChar char=""/>
            </a:pPr>
            <a:r>
              <a:rPr b="0" lang="ru-RU" sz="3200" spc="-1" strike="noStrike">
                <a:solidFill>
                  <a:srgbClr val="000000"/>
                </a:solidFill>
                <a:latin typeface="Arial"/>
              </a:rPr>
              <a:t>Не храните контексты в структуре, передавайте их явно в функциях, предпочтительно в качестве первого аргумента.</a:t>
            </a:r>
            <a:endParaRPr b="0" lang="ru-RU" sz="3200" spc="-1" strike="noStrike">
              <a:solidFill>
                <a:srgbClr val="000000"/>
              </a:solidFill>
              <a:latin typeface="Arial"/>
            </a:endParaRPr>
          </a:p>
          <a:p>
            <a:pPr marL="181440" indent="-136080">
              <a:spcBef>
                <a:spcPts val="1417"/>
              </a:spcBef>
              <a:buClr>
                <a:srgbClr val="000000"/>
              </a:buClr>
              <a:buSzPct val="45000"/>
              <a:buFont typeface="Wingdings" charset="2"/>
              <a:buChar char=""/>
            </a:pPr>
            <a:r>
              <a:rPr b="0" lang="ru-RU" sz="3200" spc="-1" strike="noStrike">
                <a:solidFill>
                  <a:srgbClr val="000000"/>
                </a:solidFill>
                <a:latin typeface="Arial"/>
              </a:rPr>
              <a:t>Никогда не передавайте </a:t>
            </a:r>
            <a:r>
              <a:rPr b="1" lang="ru-RU" sz="3200" spc="-1" strike="noStrike">
                <a:solidFill>
                  <a:srgbClr val="000000"/>
                </a:solidFill>
                <a:latin typeface="Arial"/>
              </a:rPr>
              <a:t>nil</a:t>
            </a:r>
            <a:r>
              <a:rPr b="0" lang="ru-RU" sz="3200" spc="-1" strike="noStrike">
                <a:solidFill>
                  <a:srgbClr val="000000"/>
                </a:solidFill>
                <a:latin typeface="Arial"/>
              </a:rPr>
              <a:t>-контекст в качестве аргумента. Если сомневаетесь, используйте </a:t>
            </a:r>
            <a:r>
              <a:rPr b="1" lang="ru-RU" sz="3200" spc="-1" strike="noStrike">
                <a:solidFill>
                  <a:srgbClr val="000000"/>
                </a:solidFill>
                <a:latin typeface="Arial"/>
              </a:rPr>
              <a:t>TODO.</a:t>
            </a:r>
            <a:endParaRPr b="0" lang="ru-RU" sz="3200" spc="-1" strike="noStrike">
              <a:solidFill>
                <a:srgbClr val="000000"/>
              </a:solidFill>
              <a:latin typeface="Arial"/>
            </a:endParaRPr>
          </a:p>
          <a:p>
            <a:pPr marL="181440" indent="-136080">
              <a:spcBef>
                <a:spcPts val="1417"/>
              </a:spcBef>
              <a:buClr>
                <a:srgbClr val="000000"/>
              </a:buClr>
              <a:buSzPct val="45000"/>
              <a:buFont typeface="Wingdings" charset="2"/>
              <a:buChar char=""/>
            </a:pPr>
            <a:r>
              <a:rPr b="0" lang="ru-RU" sz="3200" spc="-1" strike="noStrike">
                <a:solidFill>
                  <a:srgbClr val="000000"/>
                </a:solidFill>
                <a:latin typeface="Arial"/>
              </a:rPr>
              <a:t>Структура </a:t>
            </a:r>
            <a:r>
              <a:rPr b="1" lang="ru-RU" sz="3200" spc="-1" strike="noStrike">
                <a:solidFill>
                  <a:srgbClr val="000000"/>
                </a:solidFill>
                <a:latin typeface="Arial"/>
              </a:rPr>
              <a:t>Context </a:t>
            </a:r>
            <a:r>
              <a:rPr b="0" lang="ru-RU" sz="3200" spc="-1" strike="noStrike">
                <a:solidFill>
                  <a:srgbClr val="000000"/>
                </a:solidFill>
                <a:latin typeface="Arial"/>
              </a:rPr>
              <a:t>не имеет метода </a:t>
            </a:r>
            <a:r>
              <a:rPr b="1" lang="ru-RU" sz="3200" spc="-1" strike="noStrike">
                <a:solidFill>
                  <a:srgbClr val="000000"/>
                </a:solidFill>
                <a:latin typeface="Arial"/>
              </a:rPr>
              <a:t>cancel</a:t>
            </a:r>
            <a:r>
              <a:rPr b="0" lang="ru-RU" sz="3200" spc="-1" strike="noStrike">
                <a:solidFill>
                  <a:srgbClr val="000000"/>
                </a:solidFill>
                <a:latin typeface="Arial"/>
              </a:rPr>
              <a:t>, потому что только функция, которая порождает контекст, должна его отменять.</a:t>
            </a:r>
            <a:endParaRPr b="0" lang="ru-RU"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400" spc="-1" strike="noStrike">
                <a:solidFill>
                  <a:srgbClr val="000000"/>
                </a:solidFill>
                <a:latin typeface="Arial"/>
              </a:rPr>
              <a:t>Задания</a:t>
            </a:r>
            <a:endParaRPr b="0" lang="ru-RU" sz="4400" spc="-1" strike="noStrike">
              <a:solidFill>
                <a:srgbClr val="000000"/>
              </a:solidFill>
              <a:latin typeface="Arial"/>
            </a:endParaRPr>
          </a:p>
        </p:txBody>
      </p:sp>
      <p:sp>
        <p:nvSpPr>
          <p:cNvPr id="213" name="PlaceHolder 2"/>
          <p:cNvSpPr>
            <a:spLocks noGrp="1"/>
          </p:cNvSpPr>
          <p:nvPr>
            <p:ph/>
          </p:nvPr>
        </p:nvSpPr>
        <p:spPr>
          <a:xfrm>
            <a:off x="1440000" y="1620000"/>
            <a:ext cx="8460000" cy="3240000"/>
          </a:xfrm>
          <a:prstGeom prst="rect">
            <a:avLst/>
          </a:prstGeom>
          <a:solidFill>
            <a:srgbClr val="ffffff"/>
          </a:solidFill>
          <a:ln w="0">
            <a:noFill/>
          </a:ln>
        </p:spPr>
        <p:txBody>
          <a:bodyPr lIns="0" rIns="0" tIns="0" bIns="0" anchor="t">
            <a:normAutofit fontScale="40000"/>
          </a:bodyPr>
          <a:p>
            <a:pPr marL="172800" indent="-129600">
              <a:spcBef>
                <a:spcPts val="1417"/>
              </a:spcBef>
              <a:buClr>
                <a:srgbClr val="000000"/>
              </a:buClr>
              <a:buSzPct val="45000"/>
              <a:buFont typeface="Wingdings" charset="2"/>
              <a:buChar char=""/>
            </a:pPr>
            <a:r>
              <a:rPr b="0" lang="ru-RU" sz="3200" spc="-1" strike="noStrike">
                <a:solidFill>
                  <a:srgbClr val="000000"/>
                </a:solidFill>
                <a:latin typeface="Arial"/>
              </a:rPr>
              <a:t>Напишите функцию которая принимает канал и число N типа int. Необходимо вернуть значение N+1 в канал</a:t>
            </a:r>
            <a:endParaRPr b="0" lang="ru-RU" sz="3200" spc="-1" strike="noStrike">
              <a:solidFill>
                <a:srgbClr val="000000"/>
              </a:solidFill>
              <a:latin typeface="Arial"/>
            </a:endParaRPr>
          </a:p>
          <a:p>
            <a:pPr marL="172800" indent="-129600">
              <a:spcBef>
                <a:spcPts val="1417"/>
              </a:spcBef>
              <a:buClr>
                <a:srgbClr val="000000"/>
              </a:buClr>
              <a:buSzPct val="45000"/>
              <a:buFont typeface="Wingdings" charset="2"/>
              <a:buChar char=""/>
            </a:pPr>
            <a:r>
              <a:rPr b="0" lang="ru-RU" sz="3200" spc="-1" strike="noStrike">
                <a:solidFill>
                  <a:srgbClr val="000000"/>
                </a:solidFill>
                <a:latin typeface="Arial"/>
              </a:rPr>
              <a:t>Написать функцию: </a:t>
            </a:r>
            <a:r>
              <a:rPr b="1" lang="ru-RU" sz="3200" spc="-1" strike="noStrike">
                <a:solidFill>
                  <a:srgbClr val="000000"/>
                </a:solidFill>
                <a:latin typeface="Arial"/>
              </a:rPr>
              <a:t>func calculator(firstChan &lt;-chan int, secondChan &lt;-chan int, stopChan &lt;-chan struct{}) &lt;-chan int</a:t>
            </a:r>
            <a:r>
              <a:rPr b="0" lang="ru-RU" sz="3200" spc="-1" strike="noStrike">
                <a:solidFill>
                  <a:srgbClr val="000000"/>
                </a:solidFill>
                <a:latin typeface="Arial"/>
              </a:rPr>
              <a:t>. Функция получает в качестве аргументов 3 канала, и возвращает канал типа &lt;-chan int. </a:t>
            </a:r>
            <a:endParaRPr b="0" lang="ru-RU" sz="3200" spc="-1" strike="noStrike">
              <a:solidFill>
                <a:srgbClr val="000000"/>
              </a:solidFill>
              <a:latin typeface="Arial"/>
            </a:endParaRPr>
          </a:p>
          <a:p>
            <a:pPr lvl="1" marL="345600" indent="-129600">
              <a:spcBef>
                <a:spcPts val="1134"/>
              </a:spcBef>
              <a:buClr>
                <a:srgbClr val="000000"/>
              </a:buClr>
              <a:buSzPct val="75000"/>
              <a:buFont typeface="Symbol" charset="2"/>
              <a:buChar char=""/>
            </a:pPr>
            <a:r>
              <a:rPr b="0" lang="ru-RU" sz="2800" spc="-1" strike="noStrike">
                <a:solidFill>
                  <a:srgbClr val="000000"/>
                </a:solidFill>
                <a:latin typeface="Arial"/>
              </a:rPr>
              <a:t>(а) В случае, если аргумент будет получен из канала firstChan, в выходной (возвращенный) канал вы должны отправить квадрат аргумента. </a:t>
            </a:r>
            <a:endParaRPr b="0" lang="ru-RU" sz="2800" spc="-1" strike="noStrike">
              <a:solidFill>
                <a:srgbClr val="000000"/>
              </a:solidFill>
              <a:latin typeface="Arial"/>
            </a:endParaRPr>
          </a:p>
          <a:p>
            <a:pPr lvl="1" marL="345600" indent="-129600">
              <a:spcBef>
                <a:spcPts val="1134"/>
              </a:spcBef>
              <a:buClr>
                <a:srgbClr val="000000"/>
              </a:buClr>
              <a:buSzPct val="75000"/>
              <a:buFont typeface="Symbol" charset="2"/>
              <a:buChar char=""/>
            </a:pPr>
            <a:r>
              <a:rPr b="0" lang="ru-RU" sz="2800" spc="-1" strike="noStrike">
                <a:solidFill>
                  <a:srgbClr val="000000"/>
                </a:solidFill>
                <a:latin typeface="Arial"/>
              </a:rPr>
              <a:t>(в) в случае, если аргумент будет получен из канала secondChan, в выходной (возвращенный) канал вы должны отправить результат умножения аргумента на 3. </a:t>
            </a:r>
            <a:endParaRPr b="0" lang="ru-RU" sz="2800" spc="-1" strike="noStrike">
              <a:solidFill>
                <a:srgbClr val="000000"/>
              </a:solidFill>
              <a:latin typeface="Arial"/>
            </a:endParaRPr>
          </a:p>
          <a:p>
            <a:pPr lvl="1" marL="345600" indent="-129600">
              <a:spcBef>
                <a:spcPts val="1134"/>
              </a:spcBef>
              <a:buClr>
                <a:srgbClr val="000000"/>
              </a:buClr>
              <a:buSzPct val="75000"/>
              <a:buFont typeface="Symbol" charset="2"/>
              <a:buChar char=""/>
            </a:pPr>
            <a:r>
              <a:rPr b="0" lang="ru-RU" sz="2800" spc="-1" strike="noStrike">
                <a:solidFill>
                  <a:srgbClr val="000000"/>
                </a:solidFill>
                <a:latin typeface="Arial"/>
              </a:rPr>
              <a:t>(с) в случае, если аргумент будет получен из канала stopChan, нужно просто завершить работу функции.</a:t>
            </a:r>
            <a:endParaRPr b="0" lang="ru-RU" sz="2800" spc="-1" strike="noStrike">
              <a:solidFill>
                <a:srgbClr val="000000"/>
              </a:solidFill>
              <a:latin typeface="Arial"/>
            </a:endParaRPr>
          </a:p>
          <a:p>
            <a:pPr marL="172800" indent="-129600">
              <a:spcBef>
                <a:spcPts val="1417"/>
              </a:spcBef>
              <a:buClr>
                <a:srgbClr val="000000"/>
              </a:buClr>
              <a:buSzPct val="45000"/>
              <a:buFont typeface="Wingdings" charset="2"/>
              <a:buChar char=""/>
            </a:pPr>
            <a:r>
              <a:rPr b="0" lang="ru-RU" sz="3200" spc="-1" strike="noStrike">
                <a:solidFill>
                  <a:srgbClr val="000000"/>
                </a:solidFill>
                <a:latin typeface="Arial"/>
              </a:rPr>
              <a:t>написать функцию </a:t>
            </a:r>
            <a:r>
              <a:rPr b="1" lang="ru-RU" sz="3200" spc="-1" strike="noStrike">
                <a:solidFill>
                  <a:srgbClr val="000000"/>
                </a:solidFill>
                <a:latin typeface="Arial"/>
              </a:rPr>
              <a:t>func merge2Channels(fn func(int) int, in1 &lt;-chan int, in2 &lt;- chan int, out chan&lt;- int, n int)</a:t>
            </a:r>
            <a:endParaRPr b="0" lang="ru-RU" sz="3200" spc="-1" strike="noStrike">
              <a:solidFill>
                <a:srgbClr val="000000"/>
              </a:solidFill>
              <a:latin typeface="Arial"/>
            </a:endParaRPr>
          </a:p>
          <a:p>
            <a:pPr marL="172800" indent="0">
              <a:spcBef>
                <a:spcPts val="1417"/>
              </a:spcBef>
              <a:buNone/>
            </a:pPr>
            <a:r>
              <a:rPr b="0" lang="ru-RU" sz="3200" spc="-1" strike="noStrike">
                <a:solidFill>
                  <a:srgbClr val="000000"/>
                </a:solidFill>
                <a:latin typeface="Arial"/>
              </a:rPr>
              <a:t>n раз сделать следующее:</a:t>
            </a:r>
            <a:endParaRPr b="0" lang="ru-RU" sz="3200" spc="-1" strike="noStrike">
              <a:solidFill>
                <a:srgbClr val="000000"/>
              </a:solidFill>
              <a:latin typeface="Arial"/>
            </a:endParaRPr>
          </a:p>
          <a:p>
            <a:pPr lvl="1" marL="345600" indent="-129600">
              <a:spcBef>
                <a:spcPts val="1134"/>
              </a:spcBef>
              <a:buClr>
                <a:srgbClr val="000000"/>
              </a:buClr>
              <a:buSzPct val="75000"/>
              <a:buFont typeface="Symbol" charset="2"/>
              <a:buChar char=""/>
            </a:pPr>
            <a:r>
              <a:rPr b="0" lang="ru-RU" sz="2800" spc="-1" strike="noStrike">
                <a:solidFill>
                  <a:srgbClr val="000000"/>
                </a:solidFill>
                <a:latin typeface="Arial"/>
              </a:rPr>
              <a:t>(а) прочитать по одному числу из каждого из двух каналов in1 и in2, назовем их x1 и x2.</a:t>
            </a:r>
            <a:endParaRPr b="0" lang="ru-RU" sz="2800" spc="-1" strike="noStrike">
              <a:solidFill>
                <a:srgbClr val="000000"/>
              </a:solidFill>
              <a:latin typeface="Arial"/>
            </a:endParaRPr>
          </a:p>
          <a:p>
            <a:pPr lvl="1" marL="345600" indent="-129600">
              <a:spcBef>
                <a:spcPts val="1134"/>
              </a:spcBef>
              <a:buClr>
                <a:srgbClr val="000000"/>
              </a:buClr>
              <a:buSzPct val="75000"/>
              <a:buFont typeface="Symbol" charset="2"/>
              <a:buChar char=""/>
            </a:pPr>
            <a:r>
              <a:rPr b="0" lang="ru-RU" sz="2800" spc="-1" strike="noStrike">
                <a:solidFill>
                  <a:srgbClr val="000000"/>
                </a:solidFill>
                <a:latin typeface="Arial"/>
              </a:rPr>
              <a:t>(в) вычислить f(x1) + f(x2)</a:t>
            </a:r>
            <a:endParaRPr b="0" lang="ru-RU" sz="2800" spc="-1" strike="noStrike">
              <a:solidFill>
                <a:srgbClr val="000000"/>
              </a:solidFill>
              <a:latin typeface="Arial"/>
            </a:endParaRPr>
          </a:p>
          <a:p>
            <a:pPr lvl="1" marL="345600" indent="-129600">
              <a:spcBef>
                <a:spcPts val="1134"/>
              </a:spcBef>
              <a:buClr>
                <a:srgbClr val="000000"/>
              </a:buClr>
              <a:buSzPct val="75000"/>
              <a:buFont typeface="Symbol" charset="2"/>
              <a:buChar char=""/>
            </a:pPr>
            <a:r>
              <a:rPr b="0" lang="ru-RU" sz="2800" spc="-1" strike="noStrike">
                <a:solidFill>
                  <a:srgbClr val="000000"/>
                </a:solidFill>
                <a:latin typeface="Arial"/>
              </a:rPr>
              <a:t>(с) записать полученное значение в out</a:t>
            </a:r>
            <a:endParaRPr b="0" lang="ru-RU"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400" spc="-1" strike="noStrike">
                <a:solidFill>
                  <a:srgbClr val="000000"/>
                </a:solidFill>
                <a:latin typeface="Arial"/>
              </a:rPr>
              <a:t>Links</a:t>
            </a:r>
            <a:endParaRPr b="0" lang="ru-RU" sz="4400" spc="-1" strike="noStrike">
              <a:solidFill>
                <a:srgbClr val="000000"/>
              </a:solidFill>
              <a:latin typeface="Arial"/>
            </a:endParaRPr>
          </a:p>
        </p:txBody>
      </p:sp>
      <p:sp>
        <p:nvSpPr>
          <p:cNvPr id="215" name="PlaceHolder 2"/>
          <p:cNvSpPr>
            <a:spLocks noGrp="1"/>
          </p:cNvSpPr>
          <p:nvPr>
            <p:ph/>
          </p:nvPr>
        </p:nvSpPr>
        <p:spPr>
          <a:xfrm>
            <a:off x="1440000" y="1620000"/>
            <a:ext cx="8460000" cy="3240000"/>
          </a:xfrm>
          <a:prstGeom prst="rect">
            <a:avLst/>
          </a:prstGeom>
          <a:solidFill>
            <a:srgbClr val="ffffff"/>
          </a:solidFill>
          <a:ln w="0">
            <a:noFill/>
          </a:ln>
        </p:spPr>
        <p:txBody>
          <a:bodyPr lIns="0" rIns="0" tIns="0" bIns="0" anchor="t">
            <a:normAutofit fontScale="71000"/>
          </a:bodyPr>
          <a:p>
            <a:pPr marL="306720" indent="-230040">
              <a:spcBef>
                <a:spcPts val="1417"/>
              </a:spcBef>
              <a:buClr>
                <a:srgbClr val="000000"/>
              </a:buClr>
              <a:buSzPct val="45000"/>
              <a:buFont typeface="Wingdings" charset="2"/>
              <a:buChar char=""/>
            </a:pPr>
            <a:r>
              <a:rPr b="0" lang="ru-RU" sz="2400" spc="-1" strike="noStrike">
                <a:solidFill>
                  <a:srgbClr val="000000"/>
                </a:solidFill>
                <a:latin typeface="Arial"/>
                <a:hlinkClick r:id="rId1"/>
              </a:rPr>
              <a:t>Конкурентность: Параллелизм</a:t>
            </a:r>
            <a:endParaRPr b="0" lang="ru-RU" sz="2400" spc="-1" strike="noStrike">
              <a:solidFill>
                <a:srgbClr val="000000"/>
              </a:solidFill>
              <a:latin typeface="Arial"/>
            </a:endParaRPr>
          </a:p>
          <a:p>
            <a:pPr marL="306720" indent="-230040">
              <a:spcBef>
                <a:spcPts val="1417"/>
              </a:spcBef>
              <a:buClr>
                <a:srgbClr val="000000"/>
              </a:buClr>
              <a:buSzPct val="45000"/>
              <a:buFont typeface="Wingdings" charset="2"/>
              <a:buChar char=""/>
            </a:pPr>
            <a:r>
              <a:rPr b="0" lang="ru-RU" sz="2400" spc="-1" strike="noStrike">
                <a:solidFill>
                  <a:srgbClr val="000000"/>
                </a:solidFill>
                <a:latin typeface="Arial"/>
                <a:hlinkClick r:id="rId2"/>
              </a:rPr>
              <a:t>Конкурентность — это не параллелизм</a:t>
            </a:r>
            <a:endParaRPr b="0" lang="ru-RU" sz="2400" spc="-1" strike="noStrike">
              <a:solidFill>
                <a:srgbClr val="000000"/>
              </a:solidFill>
              <a:latin typeface="Arial"/>
            </a:endParaRPr>
          </a:p>
          <a:p>
            <a:pPr marL="306720" indent="-230040">
              <a:spcBef>
                <a:spcPts val="1417"/>
              </a:spcBef>
              <a:buClr>
                <a:srgbClr val="000000"/>
              </a:buClr>
              <a:buSzPct val="45000"/>
              <a:buFont typeface="Wingdings" charset="2"/>
              <a:buChar char=""/>
            </a:pPr>
            <a:r>
              <a:rPr b="0" lang="ru-RU" sz="2400" spc="-1" strike="noStrike">
                <a:solidFill>
                  <a:srgbClr val="000000"/>
                </a:solidFill>
                <a:latin typeface="Arial"/>
                <a:hlinkClick r:id="rId3"/>
              </a:rPr>
              <a:t>Параллелизм</a:t>
            </a:r>
            <a:endParaRPr b="0" lang="ru-RU" sz="2400" spc="-1" strike="noStrike">
              <a:solidFill>
                <a:srgbClr val="000000"/>
              </a:solidFill>
              <a:latin typeface="Arial"/>
            </a:endParaRPr>
          </a:p>
          <a:p>
            <a:pPr marL="306720" indent="-230040">
              <a:spcBef>
                <a:spcPts val="1417"/>
              </a:spcBef>
              <a:buClr>
                <a:srgbClr val="000000"/>
              </a:buClr>
              <a:buSzPct val="45000"/>
              <a:buFont typeface="Wingdings" charset="2"/>
              <a:buChar char=""/>
            </a:pPr>
            <a:r>
              <a:rPr b="0" lang="ru-RU" sz="2400" spc="-1" strike="noStrike">
                <a:solidFill>
                  <a:srgbClr val="000000"/>
                </a:solidFill>
                <a:latin typeface="Arial"/>
                <a:hlinkClick r:id="rId4"/>
              </a:rPr>
              <a:t>Конкурентность и параллелизм в Go</a:t>
            </a:r>
            <a:endParaRPr b="0" lang="ru-RU" sz="2400" spc="-1" strike="noStrike">
              <a:solidFill>
                <a:srgbClr val="000000"/>
              </a:solidFill>
              <a:latin typeface="Arial"/>
            </a:endParaRPr>
          </a:p>
          <a:p>
            <a:pPr marL="306720" indent="-230040">
              <a:spcBef>
                <a:spcPts val="1417"/>
              </a:spcBef>
              <a:buClr>
                <a:srgbClr val="000000"/>
              </a:buClr>
              <a:buSzPct val="45000"/>
              <a:buFont typeface="Wingdings" charset="2"/>
              <a:buChar char=""/>
            </a:pPr>
            <a:r>
              <a:rPr b="0" lang="ru-RU" sz="2400" spc="-1" strike="noStrike">
                <a:solidFill>
                  <a:srgbClr val="000000"/>
                </a:solidFill>
                <a:latin typeface="Arial"/>
                <a:hlinkClick r:id="rId5"/>
              </a:rPr>
              <a:t>Конкурентность и параллелизм в Golang. Горутины</a:t>
            </a:r>
            <a:endParaRPr b="0" lang="ru-RU" sz="2400" spc="-1" strike="noStrike">
              <a:solidFill>
                <a:srgbClr val="000000"/>
              </a:solidFill>
              <a:latin typeface="Arial"/>
            </a:endParaRPr>
          </a:p>
          <a:p>
            <a:pPr marL="306720" indent="-230040">
              <a:spcBef>
                <a:spcPts val="1417"/>
              </a:spcBef>
              <a:buClr>
                <a:srgbClr val="000000"/>
              </a:buClr>
              <a:buSzPct val="45000"/>
              <a:buFont typeface="Wingdings" charset="2"/>
              <a:buChar char=""/>
            </a:pPr>
            <a:r>
              <a:rPr b="0" lang="ru-RU" sz="2400" spc="-1" strike="noStrike">
                <a:solidFill>
                  <a:srgbClr val="000000"/>
                </a:solidFill>
                <a:latin typeface="Arial"/>
                <a:hlinkClick r:id="rId6"/>
              </a:rPr>
              <a:t>Примитивы синхронизации в Go</a:t>
            </a:r>
            <a:endParaRPr b="0" lang="ru-RU" sz="2400" spc="-1" strike="noStrike">
              <a:solidFill>
                <a:srgbClr val="000000"/>
              </a:solidFill>
              <a:latin typeface="Arial"/>
            </a:endParaRPr>
          </a:p>
          <a:p>
            <a:pPr marL="306720" indent="-230040">
              <a:spcBef>
                <a:spcPts val="1417"/>
              </a:spcBef>
              <a:buClr>
                <a:srgbClr val="000000"/>
              </a:buClr>
              <a:buSzPct val="45000"/>
              <a:buFont typeface="Wingdings" charset="2"/>
              <a:buChar char=""/>
            </a:pPr>
            <a:r>
              <a:rPr b="0" lang="ru-RU" sz="2400" spc="-1" strike="noStrike">
                <a:solidFill>
                  <a:srgbClr val="000000"/>
                </a:solidFill>
                <a:latin typeface="Arial"/>
                <a:hlinkClick r:id="rId7"/>
              </a:rPr>
              <a:t>Разбираемся с пакетом Context в Golang</a:t>
            </a:r>
            <a:endParaRPr b="0" lang="ru-RU" sz="2400" spc="-1" strike="noStrike">
              <a:solidFill>
                <a:srgbClr val="000000"/>
              </a:solidFill>
              <a:latin typeface="Arial"/>
            </a:endParaRPr>
          </a:p>
          <a:p>
            <a:pPr marL="306720" indent="-230040">
              <a:spcBef>
                <a:spcPts val="1417"/>
              </a:spcBef>
              <a:buClr>
                <a:srgbClr val="000000"/>
              </a:buClr>
              <a:buSzPct val="45000"/>
              <a:buFont typeface="Wingdings" charset="2"/>
              <a:buChar char=""/>
            </a:pPr>
            <a:r>
              <a:rPr b="0" lang="ru-RU" sz="2400" spc="-1" strike="noStrike">
                <a:solidFill>
                  <a:srgbClr val="000000"/>
                </a:solidFill>
                <a:latin typeface="Arial"/>
                <a:hlinkClick r:id="rId8"/>
              </a:rPr>
              <a:t>Understanding the context package in golang</a:t>
            </a:r>
            <a:endParaRPr b="0" lang="ru-RU" sz="2400" spc="-1" strike="noStrike">
              <a:solidFill>
                <a:srgbClr val="000000"/>
              </a:solidFill>
              <a:latin typeface="Arial"/>
            </a:endParaRPr>
          </a:p>
          <a:p>
            <a:pPr marL="306720" indent="-230040">
              <a:spcBef>
                <a:spcPts val="1417"/>
              </a:spcBef>
              <a:buClr>
                <a:srgbClr val="000000"/>
              </a:buClr>
              <a:buSzPct val="45000"/>
              <a:buFont typeface="Wingdings" charset="2"/>
              <a:buChar char=""/>
            </a:pPr>
            <a:r>
              <a:rPr b="0" lang="ru-RU" sz="2400" spc="-1" strike="noStrike">
                <a:solidFill>
                  <a:srgbClr val="000000"/>
                </a:solidFill>
                <a:latin typeface="Arial"/>
                <a:hlinkClick r:id="rId9"/>
              </a:rPr>
              <a:t>Что такое Context в Golang</a:t>
            </a:r>
            <a:endParaRPr b="0" lang="ru-RU"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p:nvPr>
        </p:nvSpPr>
        <p:spPr>
          <a:xfrm>
            <a:off x="1440000" y="1620000"/>
            <a:ext cx="8460000" cy="1799280"/>
          </a:xfrm>
          <a:prstGeom prst="rect">
            <a:avLst/>
          </a:prstGeom>
          <a:solidFill>
            <a:srgbClr val="ffffff"/>
          </a:solidFill>
          <a:ln w="0">
            <a:noFill/>
          </a:ln>
        </p:spPr>
        <p:txBody>
          <a:bodyPr lIns="0" rIns="0" tIns="0" bIns="0" anchor="t">
            <a:normAutofit fontScale="45000"/>
          </a:bodyPr>
          <a:p>
            <a:pPr marL="194400" indent="-145800" algn="just">
              <a:spcBef>
                <a:spcPts val="1417"/>
              </a:spcBef>
              <a:buClr>
                <a:srgbClr val="000000"/>
              </a:buClr>
              <a:buSzPct val="45000"/>
              <a:buFont typeface="Wingdings" charset="2"/>
              <a:buChar char=""/>
            </a:pPr>
            <a:r>
              <a:rPr b="1" lang="ru-RU" sz="3200" spc="-1" strike="noStrike">
                <a:solidFill>
                  <a:srgbClr val="000000"/>
                </a:solidFill>
                <a:latin typeface="Arial"/>
              </a:rPr>
              <a:t>Concurrency</a:t>
            </a:r>
            <a:r>
              <a:rPr b="0" lang="ru-RU" sz="3200" spc="-1" strike="noStrike">
                <a:solidFill>
                  <a:srgbClr val="000000"/>
                </a:solidFill>
                <a:latin typeface="Arial"/>
              </a:rPr>
              <a:t> — предполагает работу приложения с двумя и более задачами одновременно, когда происходит создание нескольких процессов, выполняющихся независимо друг от друга. Таким образом, несколько задач выполняются одновременно, но </a:t>
            </a:r>
            <a:r>
              <a:rPr b="1" lang="ru-RU" sz="3200" spc="-1" strike="noStrike">
                <a:solidFill>
                  <a:srgbClr val="000000"/>
                </a:solidFill>
                <a:latin typeface="Arial"/>
              </a:rPr>
              <a:t>не </a:t>
            </a:r>
            <a:r>
              <a:rPr b="0" lang="ru-RU" sz="3200" spc="-1" strike="noStrike">
                <a:solidFill>
                  <a:srgbClr val="000000"/>
                </a:solidFill>
                <a:latin typeface="Arial"/>
              </a:rPr>
              <a:t>обязательно </a:t>
            </a:r>
            <a:r>
              <a:rPr b="1" lang="ru-RU" sz="3200" spc="-1" strike="noStrike">
                <a:solidFill>
                  <a:srgbClr val="000000"/>
                </a:solidFill>
                <a:latin typeface="Arial"/>
              </a:rPr>
              <a:t>параллельно</a:t>
            </a:r>
            <a:r>
              <a:rPr b="0" lang="ru-RU" sz="3200" spc="-1" strike="noStrike">
                <a:solidFill>
                  <a:srgbClr val="000000"/>
                </a:solidFill>
                <a:latin typeface="Arial"/>
              </a:rPr>
              <a:t>. Задачи обрабатываются </a:t>
            </a:r>
            <a:r>
              <a:rPr b="1" lang="ru-RU" sz="3200" spc="-1" strike="noStrike">
                <a:solidFill>
                  <a:srgbClr val="000000"/>
                </a:solidFill>
                <a:latin typeface="Arial"/>
              </a:rPr>
              <a:t>в различное время</a:t>
            </a:r>
            <a:r>
              <a:rPr b="0" lang="ru-RU" sz="3200" spc="-1" strike="noStrike">
                <a:solidFill>
                  <a:srgbClr val="000000"/>
                </a:solidFill>
                <a:latin typeface="Arial"/>
              </a:rPr>
              <a:t> и могут порождать </a:t>
            </a:r>
            <a:r>
              <a:rPr b="1" lang="ru-RU" sz="3200" spc="-1" strike="noStrike">
                <a:solidFill>
                  <a:srgbClr val="000000"/>
                </a:solidFill>
                <a:latin typeface="Arial"/>
              </a:rPr>
              <a:t>гонки за ресурсы</a:t>
            </a:r>
            <a:r>
              <a:rPr b="0" lang="ru-RU" sz="3200" spc="-1" strike="noStrike">
                <a:solidFill>
                  <a:srgbClr val="000000"/>
                </a:solidFill>
                <a:latin typeface="Arial"/>
              </a:rPr>
              <a:t> (доступ к общим данным). В таком случае </a:t>
            </a:r>
            <a:r>
              <a:rPr b="1" lang="ru-RU" sz="3200" spc="-1" strike="noStrike">
                <a:solidFill>
                  <a:srgbClr val="000000"/>
                </a:solidFill>
                <a:latin typeface="Arial"/>
              </a:rPr>
              <a:t>одна </a:t>
            </a:r>
            <a:r>
              <a:rPr b="0" lang="ru-RU" sz="3200" spc="-1" strike="noStrike">
                <a:solidFill>
                  <a:srgbClr val="000000"/>
                </a:solidFill>
                <a:latin typeface="Arial"/>
              </a:rPr>
              <a:t>задача может ожидать своего завершения </a:t>
            </a:r>
            <a:r>
              <a:rPr b="1" lang="ru-RU" sz="3200" spc="-1" strike="noStrike">
                <a:solidFill>
                  <a:srgbClr val="000000"/>
                </a:solidFill>
                <a:latin typeface="Arial"/>
              </a:rPr>
              <a:t>без </a:t>
            </a:r>
            <a:r>
              <a:rPr b="0" lang="ru-RU" sz="3200" spc="-1" strike="noStrike">
                <a:solidFill>
                  <a:srgbClr val="000000"/>
                </a:solidFill>
                <a:latin typeface="Arial"/>
              </a:rPr>
              <a:t>какого-либо </a:t>
            </a:r>
            <a:r>
              <a:rPr b="1" lang="ru-RU" sz="3200" spc="-1" strike="noStrike">
                <a:solidFill>
                  <a:srgbClr val="000000"/>
                </a:solidFill>
                <a:latin typeface="Arial"/>
              </a:rPr>
              <a:t>контроля и планирования</a:t>
            </a:r>
            <a:r>
              <a:rPr b="0" lang="ru-RU" sz="3200" spc="-1" strike="noStrike">
                <a:solidFill>
                  <a:srgbClr val="000000"/>
                </a:solidFill>
                <a:latin typeface="Arial"/>
              </a:rPr>
              <a:t>. Вопрос рассматривает </a:t>
            </a:r>
            <a:r>
              <a:rPr b="1" lang="ru-RU" sz="3200" spc="-1" strike="noStrike">
                <a:solidFill>
                  <a:srgbClr val="000000"/>
                </a:solidFill>
                <a:latin typeface="Arial"/>
              </a:rPr>
              <a:t>дизайн </a:t>
            </a:r>
            <a:r>
              <a:rPr b="0" lang="ru-RU" sz="3200" spc="-1" strike="noStrike">
                <a:solidFill>
                  <a:srgbClr val="000000"/>
                </a:solidFill>
                <a:latin typeface="Arial"/>
              </a:rPr>
              <a:t>- проектирование программ.</a:t>
            </a:r>
            <a:endParaRPr b="0" lang="ru-RU" sz="3200" spc="-1" strike="noStrike">
              <a:solidFill>
                <a:srgbClr val="000000"/>
              </a:solidFill>
              <a:latin typeface="Arial"/>
            </a:endParaRPr>
          </a:p>
          <a:p>
            <a:pPr marL="194400" indent="-145800" algn="just">
              <a:spcBef>
                <a:spcPts val="1417"/>
              </a:spcBef>
              <a:buClr>
                <a:srgbClr val="000000"/>
              </a:buClr>
              <a:buSzPct val="45000"/>
              <a:buFont typeface="Wingdings" charset="2"/>
              <a:buChar char=""/>
            </a:pPr>
            <a:r>
              <a:rPr b="1" lang="ru-RU" sz="3200" spc="-1" strike="noStrike">
                <a:solidFill>
                  <a:srgbClr val="000000"/>
                </a:solidFill>
                <a:latin typeface="Arial"/>
              </a:rPr>
              <a:t>Parallelism</a:t>
            </a:r>
            <a:r>
              <a:rPr b="0" lang="ru-RU" sz="3200" spc="-1" strike="noStrike">
                <a:solidFill>
                  <a:srgbClr val="000000"/>
                </a:solidFill>
                <a:latin typeface="Arial"/>
              </a:rPr>
              <a:t> — это способ выполнения многопроцессорного кода на разных вычислительных ядрах в режиме параллельного выполнения.</a:t>
            </a:r>
            <a:endParaRPr b="0" lang="ru-RU" sz="3200" spc="-1" strike="noStrike">
              <a:solidFill>
                <a:srgbClr val="000000"/>
              </a:solidFill>
              <a:latin typeface="Arial"/>
            </a:endParaRPr>
          </a:p>
        </p:txBody>
      </p:sp>
      <p:sp>
        <p:nvSpPr>
          <p:cNvPr id="100" name="PlaceHolder 2"/>
          <p:cNvSpPr>
            <a:spLocks noGrp="1"/>
          </p:cNvSpPr>
          <p:nvPr>
            <p:ph type="title"/>
          </p:nvPr>
        </p:nvSpPr>
        <p:spPr>
          <a:xfrm>
            <a:off x="1440000" y="40500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3200" spc="-1" strike="noStrike">
                <a:solidFill>
                  <a:srgbClr val="000000"/>
                </a:solidFill>
                <a:latin typeface="Arial"/>
              </a:rPr>
              <a:t>Конкурентность (Concurrency) и параллелизм (Parallelism)</a:t>
            </a:r>
            <a:endParaRPr b="0" lang="ru-RU" sz="3200" spc="-1" strike="noStrike">
              <a:solidFill>
                <a:srgbClr val="000000"/>
              </a:solidFill>
              <a:latin typeface="Arial"/>
            </a:endParaRPr>
          </a:p>
        </p:txBody>
      </p:sp>
      <p:pic>
        <p:nvPicPr>
          <p:cNvPr id="101" name="" descr=""/>
          <p:cNvPicPr/>
          <p:nvPr/>
        </p:nvPicPr>
        <p:blipFill>
          <a:blip r:embed="rId1"/>
          <a:stretch/>
        </p:blipFill>
        <p:spPr>
          <a:xfrm>
            <a:off x="1440000" y="3726000"/>
            <a:ext cx="3780000" cy="1738440"/>
          </a:xfrm>
          <a:prstGeom prst="rect">
            <a:avLst/>
          </a:prstGeom>
          <a:ln w="0">
            <a:noFill/>
          </a:ln>
        </p:spPr>
      </p:pic>
      <p:pic>
        <p:nvPicPr>
          <p:cNvPr id="102" name="" descr=""/>
          <p:cNvPicPr/>
          <p:nvPr/>
        </p:nvPicPr>
        <p:blipFill>
          <a:blip r:embed="rId2"/>
          <a:stretch/>
        </p:blipFill>
        <p:spPr>
          <a:xfrm>
            <a:off x="5400000" y="3499200"/>
            <a:ext cx="4500000" cy="200124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400" spc="-1" strike="noStrike">
                <a:solidFill>
                  <a:srgbClr val="000000"/>
                </a:solidFill>
                <a:latin typeface="Arial"/>
              </a:rPr>
              <a:t>Горутины</a:t>
            </a:r>
            <a:endParaRPr b="0" lang="ru-RU" sz="4400" spc="-1" strike="noStrike">
              <a:solidFill>
                <a:srgbClr val="000000"/>
              </a:solidFill>
              <a:latin typeface="Arial"/>
            </a:endParaRPr>
          </a:p>
        </p:txBody>
      </p:sp>
      <p:sp>
        <p:nvSpPr>
          <p:cNvPr id="104" name="PlaceHolder 2"/>
          <p:cNvSpPr>
            <a:spLocks noGrp="1"/>
          </p:cNvSpPr>
          <p:nvPr>
            <p:ph/>
          </p:nvPr>
        </p:nvSpPr>
        <p:spPr>
          <a:xfrm>
            <a:off x="1440000" y="1620000"/>
            <a:ext cx="8460000" cy="1980000"/>
          </a:xfrm>
          <a:prstGeom prst="rect">
            <a:avLst/>
          </a:prstGeom>
          <a:solidFill>
            <a:srgbClr val="ffffff"/>
          </a:solidFill>
          <a:ln w="0">
            <a:noFill/>
          </a:ln>
        </p:spPr>
        <p:txBody>
          <a:bodyPr lIns="0" rIns="0" tIns="0" bIns="0" anchor="t">
            <a:normAutofit fontScale="41000"/>
          </a:bodyPr>
          <a:p>
            <a:pPr marL="177120" indent="-132840" algn="just">
              <a:spcBef>
                <a:spcPts val="1417"/>
              </a:spcBef>
              <a:buClr>
                <a:srgbClr val="000000"/>
              </a:buClr>
              <a:buSzPct val="45000"/>
              <a:buFont typeface="Wingdings" charset="2"/>
              <a:buChar char=""/>
            </a:pPr>
            <a:r>
              <a:rPr b="0" lang="ru-RU" sz="3200" spc="-1" strike="noStrike">
                <a:solidFill>
                  <a:srgbClr val="000000"/>
                </a:solidFill>
                <a:latin typeface="Arial"/>
              </a:rPr>
              <a:t>Горутины (goroutines) представляют параллельные операции, которые могут выполняться независимо от функции, в которой они запущены. Главная особенность горутин состоит в том, что они могут выполняться параллельно.</a:t>
            </a:r>
            <a:endParaRPr b="0" lang="ru-RU" sz="3200" spc="-1" strike="noStrike">
              <a:solidFill>
                <a:srgbClr val="000000"/>
              </a:solidFill>
              <a:latin typeface="Arial"/>
            </a:endParaRPr>
          </a:p>
          <a:p>
            <a:pPr marL="177120" indent="-132840" algn="just">
              <a:spcBef>
                <a:spcPts val="1417"/>
              </a:spcBef>
              <a:buClr>
                <a:srgbClr val="000000"/>
              </a:buClr>
              <a:buSzPct val="45000"/>
              <a:buFont typeface="Wingdings" charset="2"/>
              <a:buChar char=""/>
            </a:pPr>
            <a:r>
              <a:rPr b="0" lang="ru-RU" sz="3200" spc="-1" strike="noStrike">
                <a:solidFill>
                  <a:srgbClr val="000000"/>
                </a:solidFill>
                <a:latin typeface="Arial"/>
              </a:rPr>
              <a:t>В Go независимо запущенная задача называется горутиной. </a:t>
            </a:r>
            <a:endParaRPr b="0" lang="ru-RU" sz="3200" spc="-1" strike="noStrike">
              <a:solidFill>
                <a:srgbClr val="000000"/>
              </a:solidFill>
              <a:latin typeface="Arial"/>
            </a:endParaRPr>
          </a:p>
          <a:p>
            <a:pPr marL="177120" indent="-132840" algn="just">
              <a:spcBef>
                <a:spcPts val="1417"/>
              </a:spcBef>
              <a:buClr>
                <a:srgbClr val="000000"/>
              </a:buClr>
              <a:buSzPct val="45000"/>
              <a:buFont typeface="Wingdings" charset="2"/>
              <a:buChar char=""/>
            </a:pPr>
            <a:r>
              <a:rPr b="0" lang="ru-RU" sz="3200" spc="-1" strike="noStrike">
                <a:solidFill>
                  <a:srgbClr val="000000"/>
                </a:solidFill>
                <a:latin typeface="Arial"/>
              </a:rPr>
              <a:t>Преимущества горутин:</a:t>
            </a:r>
            <a:endParaRPr b="0" lang="ru-RU" sz="3200" spc="-1" strike="noStrike">
              <a:solidFill>
                <a:srgbClr val="000000"/>
              </a:solidFill>
              <a:latin typeface="Arial"/>
            </a:endParaRPr>
          </a:p>
          <a:p>
            <a:pPr lvl="1" marL="354240" indent="-132840" algn="just">
              <a:spcBef>
                <a:spcPts val="1134"/>
              </a:spcBef>
              <a:buClr>
                <a:srgbClr val="000000"/>
              </a:buClr>
              <a:buSzPct val="75000"/>
              <a:buFont typeface="Symbol" charset="2"/>
              <a:buChar char=""/>
            </a:pPr>
            <a:r>
              <a:rPr b="0" lang="ru-RU" sz="2800" spc="-1" strike="noStrike">
                <a:solidFill>
                  <a:srgbClr val="000000"/>
                </a:solidFill>
                <a:latin typeface="Arial"/>
              </a:rPr>
              <a:t>Легковесность</a:t>
            </a:r>
            <a:endParaRPr b="0" lang="ru-RU" sz="2800" spc="-1" strike="noStrike">
              <a:solidFill>
                <a:srgbClr val="000000"/>
              </a:solidFill>
              <a:latin typeface="Arial"/>
            </a:endParaRPr>
          </a:p>
          <a:p>
            <a:pPr lvl="1" marL="354240" indent="-132840" algn="just">
              <a:spcBef>
                <a:spcPts val="1134"/>
              </a:spcBef>
              <a:buClr>
                <a:srgbClr val="000000"/>
              </a:buClr>
              <a:buSzPct val="75000"/>
              <a:buFont typeface="Symbol" charset="2"/>
              <a:buChar char=""/>
            </a:pPr>
            <a:r>
              <a:rPr b="0" lang="ru-RU" sz="2800" spc="-1" strike="noStrike">
                <a:solidFill>
                  <a:srgbClr val="000000"/>
                </a:solidFill>
                <a:latin typeface="Arial"/>
              </a:rPr>
              <a:t>масштабируемость</a:t>
            </a:r>
            <a:endParaRPr b="0" lang="ru-RU" sz="2800" spc="-1" strike="noStrike">
              <a:solidFill>
                <a:srgbClr val="000000"/>
              </a:solidFill>
              <a:latin typeface="Arial"/>
            </a:endParaRPr>
          </a:p>
          <a:p>
            <a:pPr lvl="1" marL="354240" indent="-132840" algn="just">
              <a:spcBef>
                <a:spcPts val="1134"/>
              </a:spcBef>
              <a:buClr>
                <a:srgbClr val="000000"/>
              </a:buClr>
              <a:buSzPct val="75000"/>
              <a:buFont typeface="Symbol" charset="2"/>
              <a:buChar char=""/>
            </a:pPr>
            <a:r>
              <a:rPr b="0" lang="ru-RU" sz="2800" spc="-1" strike="noStrike">
                <a:solidFill>
                  <a:srgbClr val="000000"/>
                </a:solidFill>
                <a:latin typeface="Arial"/>
              </a:rPr>
              <a:t>почти потоки</a:t>
            </a:r>
            <a:endParaRPr b="0" lang="ru-RU" sz="2800" spc="-1" strike="noStrike">
              <a:solidFill>
                <a:srgbClr val="000000"/>
              </a:solidFill>
              <a:latin typeface="Arial"/>
            </a:endParaRPr>
          </a:p>
          <a:p>
            <a:pPr lvl="1" marL="354240" indent="-132840" algn="just">
              <a:spcBef>
                <a:spcPts val="1134"/>
              </a:spcBef>
              <a:buClr>
                <a:srgbClr val="000000"/>
              </a:buClr>
              <a:buSzPct val="75000"/>
              <a:buFont typeface="Symbol" charset="2"/>
              <a:buChar char=""/>
            </a:pPr>
            <a:r>
              <a:rPr b="0" lang="ru-RU" sz="2800" spc="-1" strike="noStrike">
                <a:solidFill>
                  <a:srgbClr val="000000"/>
                </a:solidFill>
                <a:latin typeface="Arial"/>
              </a:rPr>
              <a:t>Очень малые требования выделения памяти (2KB) *</a:t>
            </a:r>
            <a:endParaRPr b="0" lang="ru-RU" sz="2800" spc="-1" strike="noStrike">
              <a:solidFill>
                <a:srgbClr val="000000"/>
              </a:solidFill>
              <a:latin typeface="Arial"/>
            </a:endParaRPr>
          </a:p>
        </p:txBody>
      </p:sp>
      <p:pic>
        <p:nvPicPr>
          <p:cNvPr id="105" name="" descr=""/>
          <p:cNvPicPr/>
          <p:nvPr/>
        </p:nvPicPr>
        <p:blipFill>
          <a:blip r:embed="rId1"/>
          <a:stretch/>
        </p:blipFill>
        <p:spPr>
          <a:xfrm>
            <a:off x="3888000" y="3672000"/>
            <a:ext cx="2880000" cy="1481040"/>
          </a:xfrm>
          <a:prstGeom prst="rect">
            <a:avLst/>
          </a:prstGeom>
          <a:ln w="0">
            <a:noFill/>
          </a:ln>
        </p:spPr>
      </p:pic>
      <p:grpSp>
        <p:nvGrpSpPr>
          <p:cNvPr id="106" name=""/>
          <p:cNvGrpSpPr/>
          <p:nvPr/>
        </p:nvGrpSpPr>
        <p:grpSpPr>
          <a:xfrm>
            <a:off x="6876000" y="3636000"/>
            <a:ext cx="2880000" cy="1980000"/>
            <a:chOff x="6876000" y="3636000"/>
            <a:chExt cx="2880000" cy="1980000"/>
          </a:xfrm>
        </p:grpSpPr>
        <p:sp>
          <p:nvSpPr>
            <p:cNvPr id="107" name=""/>
            <p:cNvSpPr txBox="1"/>
            <p:nvPr/>
          </p:nvSpPr>
          <p:spPr>
            <a:xfrm>
              <a:off x="6876000" y="3636000"/>
              <a:ext cx="2880000" cy="1980000"/>
            </a:xfrm>
            <a:prstGeom prst="rect">
              <a:avLst/>
            </a:prstGeom>
            <a:solidFill>
              <a:srgbClr val="eeeeee"/>
            </a:solidFill>
            <a:ln cap="rnd" w="0">
              <a:solidFill>
                <a:srgbClr val="3465a4"/>
              </a:solidFill>
              <a:prstDash val="lgDash"/>
            </a:ln>
          </p:spPr>
          <p:txBody>
            <a:bodyPr lIns="0" rIns="0" tIns="0" bIns="0" anchor="t">
              <a:normAutofit fontScale="88000"/>
            </a:bodyPr>
            <a:p>
              <a:r>
                <a:rPr b="1" lang="ru-RU" sz="1200" spc="-1" strike="noStrike">
                  <a:solidFill>
                    <a:srgbClr val="2a6099"/>
                  </a:solidFill>
                  <a:latin typeface="FreeMono"/>
                </a:rPr>
                <a:t>package</a:t>
              </a:r>
              <a:r>
                <a:rPr b="1" lang="ru-RU" sz="1200" spc="-1" strike="noStrike">
                  <a:solidFill>
                    <a:srgbClr val="000000"/>
                  </a:solidFill>
                  <a:latin typeface="FreeMono"/>
                </a:rPr>
                <a:t> main</a:t>
              </a:r>
              <a:endParaRPr b="0" lang="ru-RU" sz="1200" spc="-1" strike="noStrike">
                <a:solidFill>
                  <a:srgbClr val="000000"/>
                </a:solidFill>
                <a:latin typeface="Arial"/>
              </a:endParaRPr>
            </a:p>
            <a:p>
              <a:r>
                <a:rPr b="1" lang="ru-RU" sz="1200" spc="-1" strike="noStrike">
                  <a:solidFill>
                    <a:srgbClr val="2a6099"/>
                  </a:solidFill>
                  <a:latin typeface="FreeMono"/>
                </a:rPr>
                <a:t>import</a:t>
              </a:r>
              <a:r>
                <a:rPr b="1" lang="ru-RU" sz="1200" spc="-1" strike="noStrike">
                  <a:solidFill>
                    <a:srgbClr val="000000"/>
                  </a:solidFill>
                  <a:latin typeface="FreeMono"/>
                </a:rPr>
                <a:t> </a:t>
              </a:r>
              <a:r>
                <a:rPr b="1" lang="ru-RU" sz="1200" spc="-1" strike="noStrike">
                  <a:solidFill>
                    <a:srgbClr val="be480a"/>
                  </a:solidFill>
                  <a:latin typeface="FreeMono"/>
                </a:rPr>
                <a:t>"fmt"</a:t>
              </a:r>
              <a:endParaRPr b="0" lang="ru-RU" sz="1200" spc="-1" strike="noStrike">
                <a:solidFill>
                  <a:srgbClr val="000000"/>
                </a:solidFill>
                <a:latin typeface="Arial"/>
              </a:endParaRPr>
            </a:p>
            <a:p>
              <a:r>
                <a:rPr b="1" lang="ru-RU" sz="1200" spc="-1" strike="noStrike">
                  <a:solidFill>
                    <a:srgbClr val="2a6099"/>
                  </a:solidFill>
                  <a:latin typeface="FreeMono"/>
                </a:rPr>
                <a:t>func</a:t>
              </a:r>
              <a:r>
                <a:rPr b="1" lang="ru-RU" sz="1200" spc="-1" strike="noStrike">
                  <a:solidFill>
                    <a:srgbClr val="000000"/>
                  </a:solidFill>
                  <a:latin typeface="FreeMono"/>
                </a:rPr>
                <a:t> </a:t>
              </a:r>
              <a:r>
                <a:rPr b="1" lang="ru-RU" sz="1200" spc="-1" strike="noStrike">
                  <a:solidFill>
                    <a:srgbClr val="b47804"/>
                  </a:solidFill>
                  <a:latin typeface="FreeMono"/>
                </a:rPr>
                <a:t>main</a:t>
              </a:r>
              <a:r>
                <a:rPr b="1" lang="ru-RU" sz="1200" spc="-1" strike="noStrike">
                  <a:solidFill>
                    <a:srgbClr val="000000"/>
                  </a:solidFill>
                  <a:latin typeface="FreeMono"/>
                </a:rPr>
                <a:t>() {</a:t>
              </a:r>
              <a:endParaRPr b="0" lang="ru-RU" sz="1200" spc="-1" strike="noStrike">
                <a:solidFill>
                  <a:srgbClr val="000000"/>
                </a:solidFill>
                <a:latin typeface="Arial"/>
              </a:endParaRPr>
            </a:p>
            <a:p>
              <a:r>
                <a:rPr b="1" lang="ru-RU" sz="1200" spc="-1" strike="noStrike">
                  <a:solidFill>
                    <a:srgbClr val="800080"/>
                  </a:solidFill>
                  <a:latin typeface="FreeMono"/>
                </a:rPr>
                <a:t>  </a:t>
              </a:r>
              <a:r>
                <a:rPr b="1" lang="ru-RU" sz="1200" spc="-1" strike="noStrike">
                  <a:solidFill>
                    <a:srgbClr val="800080"/>
                  </a:solidFill>
                  <a:latin typeface="FreeMono"/>
                </a:rPr>
                <a:t>go </a:t>
              </a:r>
              <a:r>
                <a:rPr b="1" lang="ru-RU" sz="1200" spc="-1" strike="noStrike">
                  <a:solidFill>
                    <a:srgbClr val="3465a4"/>
                  </a:solidFill>
                  <a:latin typeface="FreeMono"/>
                </a:rPr>
                <a:t>func</a:t>
              </a:r>
              <a:r>
                <a:rPr b="1" lang="ru-RU" sz="1200" spc="-1" strike="noStrike">
                  <a:solidFill>
                    <a:srgbClr val="000000"/>
                  </a:solidFill>
                  <a:latin typeface="FreeMono"/>
                </a:rPr>
                <a:t> (){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fmt.</a:t>
              </a:r>
              <a:r>
                <a:rPr b="1" lang="ru-RU" sz="1200" spc="-1" strike="noStrike">
                  <a:solidFill>
                    <a:srgbClr val="b47804"/>
                  </a:solidFill>
                  <a:latin typeface="FreeMono"/>
                </a:rPr>
                <a:t>Println</a:t>
              </a:r>
              <a:r>
                <a:rPr b="1" lang="ru-RU" sz="1200" spc="-1" strike="noStrike">
                  <a:solidFill>
                    <a:srgbClr val="000000"/>
                  </a:solidFill>
                  <a:latin typeface="FreeMono"/>
                </a:rPr>
                <a:t>(</a:t>
              </a:r>
              <a:r>
                <a:rPr b="1" lang="ru-RU" sz="1200" spc="-1" strike="noStrike">
                  <a:solidFill>
                    <a:srgbClr val="be480a"/>
                  </a:solidFill>
                  <a:latin typeface="FreeMono"/>
                </a:rPr>
                <a:t>"goroutin"</a:t>
              </a:r>
              <a:r>
                <a:rPr b="1" lang="ru-RU" sz="1200" spc="-1" strike="noStrike">
                  <a:solidFill>
                    <a:srgbClr val="000000"/>
                  </a:solidFill>
                  <a:latin typeface="FreeMono"/>
                </a:rPr>
                <a:t>)</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time.</a:t>
              </a:r>
              <a:r>
                <a:rPr b="1" lang="ru-RU" sz="1200" spc="-1" strike="noStrike">
                  <a:solidFill>
                    <a:srgbClr val="be480a"/>
                  </a:solidFill>
                  <a:latin typeface="FreeMono"/>
                </a:rPr>
                <a:t>Sleep</a:t>
              </a:r>
              <a:r>
                <a:rPr b="1" lang="ru-RU" sz="1200" spc="-1" strike="noStrike">
                  <a:solidFill>
                    <a:srgbClr val="000000"/>
                  </a:solidFill>
                  <a:latin typeface="FreeMono"/>
                </a:rPr>
                <a:t>(1*time.</a:t>
              </a:r>
              <a:r>
                <a:rPr b="1" lang="ru-RU" sz="1200" spc="-1" strike="noStrike">
                  <a:solidFill>
                    <a:srgbClr val="be480a"/>
                  </a:solidFill>
                  <a:latin typeface="FreeMono"/>
                </a:rPr>
                <a:t>Second</a:t>
              </a:r>
              <a:r>
                <a:rPr b="1" lang="ru-RU" sz="1200" spc="-1" strike="noStrike">
                  <a:solidFill>
                    <a:srgbClr val="000000"/>
                  </a:solidFill>
                  <a:latin typeface="FreeMono"/>
                </a:rPr>
                <a:t>)</a:t>
              </a:r>
              <a:endParaRPr b="0" lang="ru-RU" sz="1200" spc="-1" strike="noStrike">
                <a:solidFill>
                  <a:srgbClr val="000000"/>
                </a:solidFill>
                <a:latin typeface="Arial"/>
              </a:endParaRPr>
            </a:p>
            <a:p>
              <a:r>
                <a:rPr b="1" lang="ru-RU" sz="1200" spc="-1" strike="noStrike">
                  <a:solidFill>
                    <a:srgbClr val="000000"/>
                  </a:solidFill>
                  <a:latin typeface="FreeMono"/>
                  <a:ea typeface="DejaVu Sans"/>
                </a:rPr>
                <a:t>  </a:t>
              </a:r>
              <a:r>
                <a:rPr b="1" lang="ru-RU" sz="1200" spc="-1" strike="noStrike">
                  <a:solidFill>
                    <a:srgbClr val="000000"/>
                  </a:solidFill>
                  <a:latin typeface="FreeMono"/>
                </a:rPr>
                <a:t>fmt.</a:t>
              </a:r>
              <a:r>
                <a:rPr b="1" lang="ru-RU" sz="1200" spc="-1" strike="noStrike">
                  <a:solidFill>
                    <a:srgbClr val="b47804"/>
                  </a:solidFill>
                  <a:latin typeface="FreeMono"/>
                </a:rPr>
                <a:t>Println</a:t>
              </a:r>
              <a:r>
                <a:rPr b="1" lang="ru-RU" sz="1200" spc="-1" strike="noStrike">
                  <a:solidFill>
                    <a:srgbClr val="000000"/>
                  </a:solidFill>
                  <a:latin typeface="FreeMono"/>
                </a:rPr>
                <a:t>(</a:t>
              </a:r>
              <a:r>
                <a:rPr b="1" lang="ru-RU" sz="1200" spc="-1" strike="noStrike">
                  <a:solidFill>
                    <a:srgbClr val="be480a"/>
                  </a:solidFill>
                  <a:latin typeface="FreeMono"/>
                </a:rPr>
                <a:t>"main"</a:t>
              </a:r>
              <a:r>
                <a:rPr b="1" lang="ru-RU" sz="1200" spc="-1" strike="noStrike">
                  <a:solidFill>
                    <a:srgbClr val="000000"/>
                  </a:solidFill>
                  <a:latin typeface="FreeMono"/>
                </a:rPr>
                <a:t>)</a:t>
              </a:r>
              <a:endParaRPr b="0" lang="ru-RU" sz="1200" spc="-1" strike="noStrike">
                <a:solidFill>
                  <a:srgbClr val="000000"/>
                </a:solidFill>
                <a:latin typeface="Arial"/>
              </a:endParaRPr>
            </a:p>
            <a:p>
              <a:r>
                <a:rPr b="1" lang="ru-RU" sz="1200" spc="-1" strike="noStrike">
                  <a:solidFill>
                    <a:srgbClr val="000000"/>
                  </a:solidFill>
                  <a:latin typeface="FreeMono"/>
                </a:rPr>
                <a:t>}</a:t>
              </a:r>
              <a:endParaRPr b="0" lang="ru-RU" sz="1200" spc="-1" strike="noStrike">
                <a:solidFill>
                  <a:srgbClr val="000000"/>
                </a:solidFill>
                <a:latin typeface="Arial"/>
              </a:endParaRPr>
            </a:p>
            <a:p>
              <a:endParaRPr b="0" lang="ru-RU" sz="2100" spc="-1" strike="noStrike">
                <a:solidFill>
                  <a:srgbClr val="000000"/>
                </a:solidFill>
                <a:latin typeface="Arial"/>
              </a:endParaRPr>
            </a:p>
          </p:txBody>
        </p:sp>
        <p:sp>
          <p:nvSpPr>
            <p:cNvPr id="108" name=""/>
            <p:cNvSpPr txBox="1"/>
            <p:nvPr/>
          </p:nvSpPr>
          <p:spPr>
            <a:xfrm>
              <a:off x="8739720" y="3636000"/>
              <a:ext cx="1016280" cy="324000"/>
            </a:xfrm>
            <a:prstGeom prst="rect">
              <a:avLst/>
            </a:prstGeom>
            <a:noFill/>
            <a:ln w="0">
              <a:solidFill>
                <a:srgbClr val="3465a4"/>
              </a:solidFill>
            </a:ln>
          </p:spPr>
          <p:txBody>
            <a:bodyPr lIns="90000" rIns="90000" tIns="45000" bIns="45000" anchor="t">
              <a:noAutofit/>
            </a:bodyPr>
            <a:p>
              <a:r>
                <a:rPr b="0" lang="ru-RU" sz="900" spc="-1" strike="noStrike">
                  <a:solidFill>
                    <a:srgbClr val="3465a4"/>
                  </a:solidFill>
                  <a:latin typeface="Arial"/>
                </a:rPr>
                <a:t>ex521gorouting</a:t>
              </a:r>
              <a:endParaRPr b="0" lang="ru-RU" sz="900" spc="-1" strike="noStrike">
                <a:solidFill>
                  <a:srgbClr val="000000"/>
                </a:solidFill>
                <a:latin typeface="Arial"/>
              </a:endParaRPr>
            </a:p>
          </p:txBody>
        </p:sp>
      </p:grpSp>
      <p:sp>
        <p:nvSpPr>
          <p:cNvPr id="109" name=""/>
          <p:cNvSpPr txBox="1"/>
          <p:nvPr/>
        </p:nvSpPr>
        <p:spPr>
          <a:xfrm>
            <a:off x="6480000" y="2997720"/>
            <a:ext cx="3308400" cy="602280"/>
          </a:xfrm>
          <a:prstGeom prst="rect">
            <a:avLst/>
          </a:prstGeom>
          <a:noFill/>
          <a:ln w="0">
            <a:noFill/>
          </a:ln>
        </p:spPr>
        <p:txBody>
          <a:bodyPr lIns="90000" rIns="90000" tIns="45000" bIns="45000" anchor="t">
            <a:noAutofit/>
          </a:bodyPr>
          <a:p>
            <a:r>
              <a:rPr b="0" lang="ru-RU" sz="1800" spc="-1" strike="noStrike">
                <a:solidFill>
                  <a:srgbClr val="000000"/>
                </a:solidFill>
                <a:latin typeface="Arial"/>
              </a:rPr>
              <a:t>runtime.GOMAXPROCS(N)</a:t>
            </a:r>
            <a:endParaRPr b="0" lang="ru-RU" sz="1800" spc="-1" strike="noStrike">
              <a:solidFill>
                <a:srgbClr val="000000"/>
              </a:solidFill>
              <a:latin typeface="Arial"/>
            </a:endParaRPr>
          </a:p>
        </p:txBody>
      </p:sp>
      <p:sp>
        <p:nvSpPr>
          <p:cNvPr id="110" name=""/>
          <p:cNvSpPr txBox="1"/>
          <p:nvPr/>
        </p:nvSpPr>
        <p:spPr>
          <a:xfrm>
            <a:off x="273960" y="5220000"/>
            <a:ext cx="3506040" cy="346680"/>
          </a:xfrm>
          <a:prstGeom prst="rect">
            <a:avLst/>
          </a:prstGeom>
          <a:noFill/>
          <a:ln w="0">
            <a:noFill/>
          </a:ln>
        </p:spPr>
        <p:txBody>
          <a:bodyPr lIns="90000" rIns="90000" tIns="45000" bIns="45000" anchor="t">
            <a:noAutofit/>
          </a:bodyPr>
          <a:p>
            <a:r>
              <a:rPr b="0" lang="ru-RU" sz="1800" spc="-1" strike="noStrike">
                <a:solidFill>
                  <a:srgbClr val="ffffff"/>
                </a:solidFill>
                <a:latin typeface="Arial"/>
              </a:rPr>
              <a:t>https://go.dev/tour/concurrency/1</a:t>
            </a:r>
            <a:endParaRPr b="0" lang="ru-RU"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400" spc="-1" strike="noStrike">
                <a:solidFill>
                  <a:srgbClr val="000000"/>
                </a:solidFill>
                <a:latin typeface="Arial"/>
              </a:rPr>
              <a:t>Пример</a:t>
            </a:r>
            <a:endParaRPr b="0" lang="ru-RU" sz="4400" spc="-1" strike="noStrike">
              <a:solidFill>
                <a:srgbClr val="000000"/>
              </a:solidFill>
              <a:latin typeface="Arial"/>
            </a:endParaRPr>
          </a:p>
        </p:txBody>
      </p:sp>
      <p:grpSp>
        <p:nvGrpSpPr>
          <p:cNvPr id="112" name=""/>
          <p:cNvGrpSpPr/>
          <p:nvPr/>
        </p:nvGrpSpPr>
        <p:grpSpPr>
          <a:xfrm>
            <a:off x="1800000" y="1980000"/>
            <a:ext cx="2700000" cy="2160000"/>
            <a:chOff x="1800000" y="1980000"/>
            <a:chExt cx="2700000" cy="2160000"/>
          </a:xfrm>
        </p:grpSpPr>
        <p:sp>
          <p:nvSpPr>
            <p:cNvPr id="113" name=""/>
            <p:cNvSpPr txBox="1"/>
            <p:nvPr/>
          </p:nvSpPr>
          <p:spPr>
            <a:xfrm>
              <a:off x="1800000" y="1980000"/>
              <a:ext cx="2700000" cy="2160000"/>
            </a:xfrm>
            <a:prstGeom prst="rect">
              <a:avLst/>
            </a:prstGeom>
            <a:solidFill>
              <a:srgbClr val="eeeeee"/>
            </a:solidFill>
            <a:ln cap="rnd" w="0">
              <a:solidFill>
                <a:srgbClr val="3465a4"/>
              </a:solidFill>
              <a:prstDash val="lgDash"/>
            </a:ln>
          </p:spPr>
          <p:txBody>
            <a:bodyPr lIns="0" rIns="0" tIns="0" bIns="0" anchor="t">
              <a:normAutofit/>
            </a:bodyPr>
            <a:p>
              <a:r>
                <a:rPr b="1" lang="ru-RU" sz="1200" spc="-1" strike="noStrike">
                  <a:solidFill>
                    <a:srgbClr val="2a6099"/>
                  </a:solidFill>
                  <a:latin typeface="FreeMono"/>
                </a:rPr>
                <a:t>package</a:t>
              </a:r>
              <a:r>
                <a:rPr b="1" lang="ru-RU" sz="1200" spc="-1" strike="noStrike">
                  <a:solidFill>
                    <a:srgbClr val="000000"/>
                  </a:solidFill>
                  <a:latin typeface="FreeMono"/>
                </a:rPr>
                <a:t> main</a:t>
              </a:r>
              <a:endParaRPr b="0" lang="ru-RU" sz="1200" spc="-1" strike="noStrike">
                <a:solidFill>
                  <a:srgbClr val="000000"/>
                </a:solidFill>
                <a:latin typeface="Arial"/>
              </a:endParaRPr>
            </a:p>
            <a:p>
              <a:r>
                <a:rPr b="1" lang="ru-RU" sz="1200" spc="-1" strike="noStrike">
                  <a:solidFill>
                    <a:srgbClr val="2a6099"/>
                  </a:solidFill>
                  <a:latin typeface="FreeMono"/>
                </a:rPr>
                <a:t>import</a:t>
              </a:r>
              <a:r>
                <a:rPr b="1" lang="ru-RU" sz="1200" spc="-1" strike="noStrike">
                  <a:solidFill>
                    <a:srgbClr val="000000"/>
                  </a:solidFill>
                  <a:latin typeface="FreeMono"/>
                </a:rPr>
                <a:t> </a:t>
              </a:r>
              <a:r>
                <a:rPr b="1" lang="ru-RU" sz="1200" spc="-1" strike="noStrike">
                  <a:solidFill>
                    <a:srgbClr val="be480a"/>
                  </a:solidFill>
                  <a:latin typeface="FreeMono"/>
                </a:rPr>
                <a:t>"fmt"</a:t>
              </a:r>
              <a:endParaRPr b="0" lang="ru-RU" sz="1200" spc="-1" strike="noStrike">
                <a:solidFill>
                  <a:srgbClr val="000000"/>
                </a:solidFill>
                <a:latin typeface="Arial"/>
              </a:endParaRPr>
            </a:p>
            <a:p>
              <a:r>
                <a:rPr b="1" lang="ru-RU" sz="1200" spc="-1" strike="noStrike">
                  <a:solidFill>
                    <a:srgbClr val="2a6099"/>
                  </a:solidFill>
                  <a:latin typeface="FreeMono"/>
                </a:rPr>
                <a:t>func</a:t>
              </a:r>
              <a:r>
                <a:rPr b="1" lang="ru-RU" sz="1200" spc="-1" strike="noStrike">
                  <a:solidFill>
                    <a:srgbClr val="000000"/>
                  </a:solidFill>
                  <a:latin typeface="FreeMono"/>
                </a:rPr>
                <a:t> </a:t>
              </a:r>
              <a:r>
                <a:rPr b="1" lang="ru-RU" sz="1200" spc="-1" strike="noStrike">
                  <a:solidFill>
                    <a:srgbClr val="b47804"/>
                  </a:solidFill>
                  <a:latin typeface="FreeMono"/>
                </a:rPr>
                <a:t>main</a:t>
              </a:r>
              <a:r>
                <a:rPr b="1" lang="ru-RU" sz="1200" spc="-1" strike="noStrike">
                  <a:solidFill>
                    <a:srgbClr val="000000"/>
                  </a:solidFill>
                  <a:latin typeface="FreeMono"/>
                </a:rPr>
                <a:t>()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for i := 1; i &lt; 7; i++{</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go factorial(i)</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fmt.Println("The End")</a:t>
              </a:r>
              <a:endParaRPr b="0" lang="ru-RU" sz="1200" spc="-1" strike="noStrike">
                <a:solidFill>
                  <a:srgbClr val="000000"/>
                </a:solidFill>
                <a:latin typeface="Arial"/>
              </a:endParaRPr>
            </a:p>
            <a:p>
              <a:r>
                <a:rPr b="1" lang="ru-RU" sz="1200" spc="-1" strike="noStrike">
                  <a:solidFill>
                    <a:srgbClr val="000000"/>
                  </a:solidFill>
                  <a:latin typeface="FreeMono"/>
                </a:rPr>
                <a:t>}</a:t>
              </a:r>
              <a:endParaRPr b="0" lang="ru-RU" sz="1200" spc="-1" strike="noStrike">
                <a:solidFill>
                  <a:srgbClr val="000000"/>
                </a:solidFill>
                <a:latin typeface="Arial"/>
              </a:endParaRPr>
            </a:p>
            <a:p>
              <a:endParaRPr b="0" lang="ru-RU" sz="1200" spc="-1" strike="noStrike">
                <a:solidFill>
                  <a:srgbClr val="000000"/>
                </a:solidFill>
                <a:latin typeface="Arial"/>
              </a:endParaRPr>
            </a:p>
          </p:txBody>
        </p:sp>
        <p:sp>
          <p:nvSpPr>
            <p:cNvPr id="114" name=""/>
            <p:cNvSpPr txBox="1"/>
            <p:nvPr/>
          </p:nvSpPr>
          <p:spPr>
            <a:xfrm>
              <a:off x="3467880" y="1980000"/>
              <a:ext cx="1032120" cy="218520"/>
            </a:xfrm>
            <a:prstGeom prst="rect">
              <a:avLst/>
            </a:prstGeom>
            <a:noFill/>
            <a:ln w="0">
              <a:solidFill>
                <a:srgbClr val="3465a4"/>
              </a:solidFill>
            </a:ln>
          </p:spPr>
          <p:txBody>
            <a:bodyPr lIns="90000" rIns="90000" tIns="45000" bIns="45000" anchor="t">
              <a:noAutofit/>
            </a:bodyPr>
            <a:p>
              <a:r>
                <a:rPr b="0" lang="ru-RU" sz="900" spc="-1" strike="noStrike">
                  <a:solidFill>
                    <a:srgbClr val="3465a4"/>
                  </a:solidFill>
                  <a:latin typeface="Arial"/>
                </a:rPr>
                <a:t>ex522gorouting</a:t>
              </a:r>
              <a:endParaRPr b="0" lang="ru-RU" sz="900" spc="-1" strike="noStrike">
                <a:solidFill>
                  <a:srgbClr val="000000"/>
                </a:solidFill>
                <a:latin typeface="Arial"/>
              </a:endParaRPr>
            </a:p>
          </p:txBody>
        </p:sp>
      </p:grpSp>
      <p:grpSp>
        <p:nvGrpSpPr>
          <p:cNvPr id="115" name=""/>
          <p:cNvGrpSpPr/>
          <p:nvPr/>
        </p:nvGrpSpPr>
        <p:grpSpPr>
          <a:xfrm>
            <a:off x="5580000" y="1980000"/>
            <a:ext cx="4320000" cy="3060000"/>
            <a:chOff x="5580000" y="1980000"/>
            <a:chExt cx="4320000" cy="3060000"/>
          </a:xfrm>
        </p:grpSpPr>
        <p:sp>
          <p:nvSpPr>
            <p:cNvPr id="116" name=""/>
            <p:cNvSpPr txBox="1"/>
            <p:nvPr/>
          </p:nvSpPr>
          <p:spPr>
            <a:xfrm>
              <a:off x="5580000" y="1980000"/>
              <a:ext cx="4320000" cy="3060000"/>
            </a:xfrm>
            <a:prstGeom prst="rect">
              <a:avLst/>
            </a:prstGeom>
            <a:solidFill>
              <a:srgbClr val="eeeeee"/>
            </a:solidFill>
            <a:ln cap="rnd" w="0">
              <a:solidFill>
                <a:srgbClr val="3465a4"/>
              </a:solidFill>
              <a:prstDash val="lgDash"/>
            </a:ln>
          </p:spPr>
          <p:txBody>
            <a:bodyPr lIns="0" rIns="0" tIns="0" bIns="0" anchor="t">
              <a:normAutofit/>
            </a:bodyPr>
            <a:p>
              <a:r>
                <a:rPr b="1" lang="ru-RU" sz="1200" spc="-1" strike="noStrike">
                  <a:solidFill>
                    <a:srgbClr val="000000"/>
                  </a:solidFill>
                  <a:latin typeface="FreeMono"/>
                </a:rPr>
                <a:t>func factorial(n int){</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if(n &lt; 1){</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fmt.Println("Invalid input number")</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return</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result := 1</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for i := 1; i &lt;= n; i++{</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result *= i</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fmt.Println(n, "-", result)</a:t>
              </a:r>
              <a:endParaRPr b="0" lang="ru-RU" sz="1200" spc="-1" strike="noStrike">
                <a:solidFill>
                  <a:srgbClr val="000000"/>
                </a:solidFill>
                <a:latin typeface="Arial"/>
              </a:endParaRPr>
            </a:p>
            <a:p>
              <a:r>
                <a:rPr b="1" lang="ru-RU" sz="1200" spc="-1" strike="noStrike">
                  <a:solidFill>
                    <a:srgbClr val="000000"/>
                  </a:solidFill>
                  <a:latin typeface="FreeMono"/>
                </a:rPr>
                <a:t>}</a:t>
              </a:r>
              <a:endParaRPr b="0" lang="ru-RU" sz="1200" spc="-1" strike="noStrike">
                <a:solidFill>
                  <a:srgbClr val="000000"/>
                </a:solidFill>
                <a:latin typeface="Arial"/>
              </a:endParaRPr>
            </a:p>
            <a:p>
              <a:endParaRPr b="0" lang="ru-RU" sz="2100" spc="-1" strike="noStrike">
                <a:solidFill>
                  <a:srgbClr val="000000"/>
                </a:solidFill>
                <a:latin typeface="Arial"/>
              </a:endParaRPr>
            </a:p>
          </p:txBody>
        </p:sp>
        <p:sp>
          <p:nvSpPr>
            <p:cNvPr id="117" name=""/>
            <p:cNvSpPr txBox="1"/>
            <p:nvPr/>
          </p:nvSpPr>
          <p:spPr>
            <a:xfrm>
              <a:off x="8248680" y="1980000"/>
              <a:ext cx="1651320" cy="218520"/>
            </a:xfrm>
            <a:prstGeom prst="rect">
              <a:avLst/>
            </a:prstGeom>
            <a:noFill/>
            <a:ln w="0">
              <a:solidFill>
                <a:srgbClr val="3465a4"/>
              </a:solidFill>
            </a:ln>
          </p:spPr>
          <p:txBody>
            <a:bodyPr lIns="90000" rIns="90000" tIns="45000" bIns="45000" anchor="t">
              <a:noAutofit/>
            </a:bodyPr>
            <a:p>
              <a:r>
                <a:rPr b="0" lang="ru-RU" sz="900" spc="-1" strike="noStrike">
                  <a:solidFill>
                    <a:srgbClr val="3465a4"/>
                  </a:solidFill>
                  <a:latin typeface="Arial"/>
                </a:rPr>
                <a:t>ex522gorouting</a:t>
              </a:r>
              <a:endParaRPr b="0" lang="ru-RU" sz="900" spc="-1" strike="noStrike">
                <a:solidFill>
                  <a:srgbClr val="000000"/>
                </a:solidFill>
                <a:latin typeface="Arial"/>
              </a:endParaRPr>
            </a:p>
          </p:txBody>
        </p:sp>
      </p:gr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400" spc="-1" strike="noStrike">
                <a:solidFill>
                  <a:srgbClr val="000000"/>
                </a:solidFill>
                <a:latin typeface="Arial"/>
              </a:rPr>
              <a:t>3.Каналы</a:t>
            </a:r>
            <a:endParaRPr b="0" lang="ru-RU" sz="4400" spc="-1" strike="noStrike">
              <a:solidFill>
                <a:srgbClr val="000000"/>
              </a:solidFill>
              <a:latin typeface="Arial"/>
            </a:endParaRPr>
          </a:p>
        </p:txBody>
      </p:sp>
      <p:sp>
        <p:nvSpPr>
          <p:cNvPr id="119" name="PlaceHolder 2"/>
          <p:cNvSpPr>
            <a:spLocks noGrp="1"/>
          </p:cNvSpPr>
          <p:nvPr>
            <p:ph/>
          </p:nvPr>
        </p:nvSpPr>
        <p:spPr>
          <a:xfrm>
            <a:off x="1440000" y="1620000"/>
            <a:ext cx="8460000" cy="3960000"/>
          </a:xfrm>
          <a:prstGeom prst="rect">
            <a:avLst/>
          </a:prstGeom>
          <a:solidFill>
            <a:srgbClr val="ffffff"/>
          </a:solidFill>
          <a:ln w="0">
            <a:noFill/>
          </a:ln>
        </p:spPr>
        <p:txBody>
          <a:bodyPr lIns="0" rIns="0" tIns="0" bIns="0" anchor="t">
            <a:normAutofit fontScale="51000"/>
          </a:bodyPr>
          <a:p>
            <a:pPr marL="220320" indent="-165240">
              <a:spcBef>
                <a:spcPts val="1417"/>
              </a:spcBef>
              <a:buClr>
                <a:srgbClr val="000000"/>
              </a:buClr>
              <a:buSzPct val="45000"/>
              <a:buFont typeface="Wingdings" charset="2"/>
              <a:buChar char=""/>
            </a:pPr>
            <a:r>
              <a:rPr b="0" lang="ru-RU" sz="3200" spc="-1" strike="noStrike">
                <a:solidFill>
                  <a:srgbClr val="000000"/>
                </a:solidFill>
                <a:latin typeface="Arial"/>
              </a:rPr>
              <a:t>Канал (</a:t>
            </a:r>
            <a:r>
              <a:rPr b="1" lang="ru-RU" sz="3200" spc="-1" strike="noStrike">
                <a:solidFill>
                  <a:srgbClr val="000000"/>
                </a:solidFill>
                <a:latin typeface="Arial"/>
              </a:rPr>
              <a:t>channel</a:t>
            </a:r>
            <a:r>
              <a:rPr b="0" lang="ru-RU" sz="3200" spc="-1" strike="noStrike">
                <a:solidFill>
                  <a:srgbClr val="000000"/>
                </a:solidFill>
                <a:latin typeface="Arial"/>
              </a:rPr>
              <a:t>) -  это механизм коммуникации горутин, который обеспечивает безопасность, предсказуемость и предотвращает состояние гонки (race condition)</a:t>
            </a:r>
            <a:endParaRPr b="0" lang="ru-RU" sz="3200" spc="-1" strike="noStrike">
              <a:solidFill>
                <a:srgbClr val="000000"/>
              </a:solidFill>
              <a:latin typeface="Arial"/>
            </a:endParaRPr>
          </a:p>
          <a:p>
            <a:pPr marL="220320" indent="-165240">
              <a:spcBef>
                <a:spcPts val="1417"/>
              </a:spcBef>
              <a:buClr>
                <a:srgbClr val="000000"/>
              </a:buClr>
              <a:buSzPct val="45000"/>
              <a:buFont typeface="Wingdings" charset="2"/>
              <a:buChar char=""/>
            </a:pPr>
            <a:r>
              <a:rPr b="1" lang="ru-RU" sz="3600" spc="-1" strike="noStrike">
                <a:solidFill>
                  <a:srgbClr val="000000"/>
                </a:solidFill>
                <a:latin typeface="FreeMono"/>
              </a:rPr>
              <a:t>channel := </a:t>
            </a:r>
            <a:r>
              <a:rPr b="1" lang="ru-RU" sz="3600" spc="-1" strike="noStrike">
                <a:solidFill>
                  <a:srgbClr val="800080"/>
                </a:solidFill>
                <a:latin typeface="FreeMono"/>
              </a:rPr>
              <a:t>make</a:t>
            </a:r>
            <a:r>
              <a:rPr b="1" lang="ru-RU" sz="3600" spc="-1" strike="noStrike">
                <a:solidFill>
                  <a:srgbClr val="3465a4"/>
                </a:solidFill>
                <a:latin typeface="FreeMono"/>
              </a:rPr>
              <a:t>(chan int)</a:t>
            </a:r>
            <a:r>
              <a:rPr b="0" lang="ru-RU" sz="3200" spc="-1" strike="noStrike">
                <a:solidFill>
                  <a:srgbClr val="000000"/>
                </a:solidFill>
                <a:latin typeface="Arial"/>
              </a:rPr>
              <a:t>    </a:t>
            </a:r>
            <a:r>
              <a:rPr b="0" lang="ru-RU" sz="3200" spc="-1" strike="noStrike">
                <a:solidFill>
                  <a:srgbClr val="be480a"/>
                </a:solidFill>
                <a:latin typeface="Arial"/>
              </a:rPr>
              <a:t>// channel имеет тип 'chan int'</a:t>
            </a:r>
            <a:endParaRPr b="0" lang="ru-RU" sz="3200" spc="-1" strike="noStrike">
              <a:solidFill>
                <a:srgbClr val="000000"/>
              </a:solidFill>
              <a:latin typeface="Arial"/>
            </a:endParaRPr>
          </a:p>
          <a:p>
            <a:pPr marL="220320" indent="-165240">
              <a:spcBef>
                <a:spcPts val="1417"/>
              </a:spcBef>
              <a:buClr>
                <a:srgbClr val="000000"/>
              </a:buClr>
              <a:buSzPct val="45000"/>
              <a:buFont typeface="Wingdings" charset="2"/>
              <a:buChar char=""/>
            </a:pPr>
            <a:r>
              <a:rPr b="0" lang="ru-RU" sz="3200" spc="-1" strike="noStrike">
                <a:solidFill>
                  <a:srgbClr val="000000"/>
                </a:solidFill>
                <a:latin typeface="Arial"/>
              </a:rPr>
              <a:t>Канал имеет две основные операции:</a:t>
            </a:r>
            <a:endParaRPr b="0" lang="ru-RU" sz="3200" spc="-1" strike="noStrike">
              <a:solidFill>
                <a:srgbClr val="000000"/>
              </a:solidFill>
              <a:latin typeface="Arial"/>
            </a:endParaRPr>
          </a:p>
          <a:p>
            <a:pPr lvl="1" marL="440640" indent="-165240">
              <a:spcBef>
                <a:spcPts val="1134"/>
              </a:spcBef>
              <a:buClr>
                <a:srgbClr val="000000"/>
              </a:buClr>
              <a:buSzPct val="75000"/>
              <a:buFont typeface="Symbol" charset="2"/>
              <a:buChar char=""/>
            </a:pPr>
            <a:r>
              <a:rPr b="1" lang="ru-RU" sz="2800" spc="-1" strike="noStrike">
                <a:solidFill>
                  <a:srgbClr val="000000"/>
                </a:solidFill>
                <a:latin typeface="Arial"/>
              </a:rPr>
              <a:t>Отправление (запись)</a:t>
            </a:r>
            <a:r>
              <a:rPr b="0" lang="ru-RU" sz="2800" spc="-1" strike="noStrike">
                <a:solidFill>
                  <a:srgbClr val="000000"/>
                </a:solidFill>
                <a:latin typeface="Arial"/>
              </a:rPr>
              <a:t> - передаёт через канал значение из одной горутины в другую</a:t>
            </a:r>
            <a:endParaRPr b="0" lang="ru-RU" sz="2800" spc="-1" strike="noStrike">
              <a:solidFill>
                <a:srgbClr val="000000"/>
              </a:solidFill>
              <a:latin typeface="Arial"/>
            </a:endParaRPr>
          </a:p>
          <a:p>
            <a:pPr lvl="1" marL="440640" indent="-165240">
              <a:spcBef>
                <a:spcPts val="1134"/>
              </a:spcBef>
              <a:buClr>
                <a:srgbClr val="000000"/>
              </a:buClr>
              <a:buSzPct val="75000"/>
              <a:buFont typeface="Symbol" charset="2"/>
              <a:buChar char=""/>
            </a:pPr>
            <a:r>
              <a:rPr b="1" lang="ru-RU" sz="2800" spc="-1" strike="noStrike">
                <a:solidFill>
                  <a:srgbClr val="000000"/>
                </a:solidFill>
                <a:latin typeface="Arial"/>
              </a:rPr>
              <a:t>Получение (чтение)</a:t>
            </a:r>
            <a:r>
              <a:rPr b="0" lang="ru-RU" sz="2800" spc="-1" strike="noStrike">
                <a:solidFill>
                  <a:srgbClr val="000000"/>
                </a:solidFill>
                <a:latin typeface="Arial"/>
              </a:rPr>
              <a:t> - получение через канал значения из другой горутины</a:t>
            </a:r>
            <a:endParaRPr b="0" lang="ru-RU" sz="2800" spc="-1" strike="noStrike">
              <a:solidFill>
                <a:srgbClr val="000000"/>
              </a:solidFill>
              <a:latin typeface="Arial"/>
            </a:endParaRPr>
          </a:p>
          <a:p>
            <a:pPr marL="220320" indent="-165240">
              <a:spcBef>
                <a:spcPts val="1417"/>
              </a:spcBef>
              <a:buClr>
                <a:srgbClr val="000000"/>
              </a:buClr>
              <a:buSzPct val="45000"/>
              <a:buFont typeface="Wingdings" charset="2"/>
              <a:buChar char=""/>
            </a:pPr>
            <a:r>
              <a:rPr b="0" lang="ru-RU" sz="3200" spc="-1" strike="noStrike">
                <a:solidFill>
                  <a:srgbClr val="000000"/>
                </a:solidFill>
                <a:latin typeface="Arial"/>
              </a:rPr>
              <a:t>Обе операции записываются с использованием оператора &lt;-, например:</a:t>
            </a:r>
            <a:endParaRPr b="0" lang="ru-RU" sz="3200" spc="-1" strike="noStrike">
              <a:solidFill>
                <a:srgbClr val="000000"/>
              </a:solidFill>
              <a:latin typeface="Arial"/>
            </a:endParaRPr>
          </a:p>
          <a:p>
            <a:pPr lvl="1" marL="440640" indent="-165240">
              <a:spcBef>
                <a:spcPts val="1134"/>
              </a:spcBef>
              <a:buClr>
                <a:srgbClr val="000000"/>
              </a:buClr>
              <a:buSzPct val="75000"/>
              <a:buFont typeface="Symbol" charset="2"/>
              <a:buChar char=""/>
            </a:pPr>
            <a:r>
              <a:rPr b="1" lang="ru-RU" sz="3600" spc="-1" strike="noStrike">
                <a:solidFill>
                  <a:srgbClr val="000000"/>
                </a:solidFill>
                <a:latin typeface="FreeMono"/>
              </a:rPr>
              <a:t>channel &lt;- </a:t>
            </a:r>
            <a:r>
              <a:rPr b="1" lang="ru-RU" sz="3600" spc="-1" strike="noStrike">
                <a:solidFill>
                  <a:srgbClr val="3465a4"/>
                </a:solidFill>
                <a:latin typeface="FreeMono"/>
              </a:rPr>
              <a:t>num</a:t>
            </a:r>
            <a:r>
              <a:rPr b="0" lang="ru-RU" sz="2800" spc="-1" strike="noStrike">
                <a:solidFill>
                  <a:srgbClr val="000000"/>
                </a:solidFill>
                <a:latin typeface="Arial"/>
              </a:rPr>
              <a:t>    </a:t>
            </a:r>
            <a:r>
              <a:rPr b="0" lang="ru-RU" sz="2800" spc="-1" strike="noStrike">
                <a:solidFill>
                  <a:srgbClr val="be480a"/>
                </a:solidFill>
                <a:latin typeface="Arial"/>
              </a:rPr>
              <a:t>// отправляет в канал channel значение num</a:t>
            </a:r>
            <a:endParaRPr b="0" lang="ru-RU" sz="2800" spc="-1" strike="noStrike">
              <a:solidFill>
                <a:srgbClr val="000000"/>
              </a:solidFill>
              <a:latin typeface="Arial"/>
            </a:endParaRPr>
          </a:p>
          <a:p>
            <a:pPr lvl="1" marL="440640" indent="-165240">
              <a:spcBef>
                <a:spcPts val="1134"/>
              </a:spcBef>
              <a:buClr>
                <a:srgbClr val="000000"/>
              </a:buClr>
              <a:buSzPct val="75000"/>
              <a:buFont typeface="Symbol" charset="2"/>
              <a:buChar char=""/>
            </a:pPr>
            <a:r>
              <a:rPr b="1" lang="ru-RU" sz="3600" spc="-1" strike="noStrike">
                <a:solidFill>
                  <a:srgbClr val="000000"/>
                </a:solidFill>
                <a:latin typeface="FreeMono"/>
              </a:rPr>
              <a:t>num &lt;- </a:t>
            </a:r>
            <a:r>
              <a:rPr b="1" lang="ru-RU" sz="3600" spc="-1" strike="noStrike">
                <a:solidFill>
                  <a:srgbClr val="3465a4"/>
                </a:solidFill>
                <a:latin typeface="FreeMono"/>
              </a:rPr>
              <a:t>channel</a:t>
            </a:r>
            <a:r>
              <a:rPr b="0" lang="ru-RU" sz="2800" spc="-1" strike="noStrike">
                <a:solidFill>
                  <a:srgbClr val="000000"/>
                </a:solidFill>
                <a:latin typeface="Arial"/>
              </a:rPr>
              <a:t>  </a:t>
            </a:r>
            <a:r>
              <a:rPr b="0" lang="ru-RU" sz="2800" spc="-1" strike="noStrike">
                <a:solidFill>
                  <a:srgbClr val="be480a"/>
                </a:solidFill>
                <a:latin typeface="Arial"/>
              </a:rPr>
              <a:t>// получение из канала channel в переменную num</a:t>
            </a:r>
            <a:endParaRPr b="0" lang="ru-RU" sz="2800" spc="-1" strike="noStrike">
              <a:solidFill>
                <a:srgbClr val="000000"/>
              </a:solidFill>
              <a:latin typeface="Arial"/>
            </a:endParaRPr>
          </a:p>
          <a:p>
            <a:pPr marL="220320" indent="-165240">
              <a:spcBef>
                <a:spcPts val="1417"/>
              </a:spcBef>
              <a:buClr>
                <a:srgbClr val="000000"/>
              </a:buClr>
              <a:buSzPct val="45000"/>
              <a:buFont typeface="Wingdings" charset="2"/>
              <a:buChar char=""/>
            </a:pPr>
            <a:r>
              <a:rPr b="0" lang="ru-RU" sz="3200" spc="-1" strike="noStrike">
                <a:solidFill>
                  <a:srgbClr val="000000"/>
                </a:solidFill>
                <a:latin typeface="Arial"/>
              </a:rPr>
              <a:t>Чтение из канала может производится в цикле:</a:t>
            </a:r>
            <a:endParaRPr b="0" lang="ru-RU" sz="3200" spc="-1" strike="noStrike">
              <a:solidFill>
                <a:srgbClr val="000000"/>
              </a:solidFill>
              <a:latin typeface="Arial"/>
            </a:endParaRPr>
          </a:p>
          <a:p>
            <a:pPr marL="220320" indent="0">
              <a:spcBef>
                <a:spcPts val="1417"/>
              </a:spcBef>
              <a:buNone/>
            </a:pPr>
            <a:r>
              <a:rPr b="1" lang="ru-RU" sz="3200" spc="-1" strike="noStrike">
                <a:solidFill>
                  <a:srgbClr val="3465a4"/>
                </a:solidFill>
                <a:latin typeface="FreeMono"/>
              </a:rPr>
              <a:t>for</a:t>
            </a:r>
            <a:r>
              <a:rPr b="1" lang="ru-RU" sz="3200" spc="-1" strike="noStrike">
                <a:solidFill>
                  <a:srgbClr val="000000"/>
                </a:solidFill>
                <a:latin typeface="FreeMono"/>
              </a:rPr>
              <a:t> v := </a:t>
            </a:r>
            <a:r>
              <a:rPr b="1" lang="ru-RU" sz="3200" spc="-1" strike="noStrike">
                <a:solidFill>
                  <a:srgbClr val="3465a4"/>
                </a:solidFill>
                <a:latin typeface="FreeMono"/>
              </a:rPr>
              <a:t>range</a:t>
            </a:r>
            <a:r>
              <a:rPr b="1" lang="ru-RU" sz="3200" spc="-1" strike="noStrike">
                <a:solidFill>
                  <a:srgbClr val="000000"/>
                </a:solidFill>
                <a:latin typeface="FreeMono"/>
              </a:rPr>
              <a:t> channel {}</a:t>
            </a:r>
            <a:endParaRPr b="0" lang="ru-RU" sz="3200" spc="-1" strike="noStrike">
              <a:solidFill>
                <a:srgbClr val="000000"/>
              </a:solidFill>
              <a:latin typeface="Arial"/>
            </a:endParaRPr>
          </a:p>
          <a:p>
            <a:pPr marL="220320" indent="-165240">
              <a:spcBef>
                <a:spcPts val="1417"/>
              </a:spcBef>
              <a:buClr>
                <a:srgbClr val="000000"/>
              </a:buClr>
              <a:buSzPct val="45000"/>
              <a:buFont typeface="Wingdings" charset="2"/>
              <a:buChar char=""/>
            </a:pPr>
            <a:r>
              <a:rPr b="0" lang="ru-RU" sz="3200" spc="-1" strike="noStrike">
                <a:solidFill>
                  <a:srgbClr val="000000"/>
                </a:solidFill>
                <a:latin typeface="Arial"/>
              </a:rPr>
              <a:t>Каналы поддерживают операцию закрытия встроенной функцией close:</a:t>
            </a:r>
            <a:endParaRPr b="0" lang="ru-RU" sz="3200" spc="-1" strike="noStrike">
              <a:solidFill>
                <a:srgbClr val="000000"/>
              </a:solidFill>
              <a:latin typeface="Arial"/>
            </a:endParaRPr>
          </a:p>
          <a:p>
            <a:pPr marL="220320" indent="0">
              <a:spcBef>
                <a:spcPts val="1417"/>
              </a:spcBef>
              <a:buNone/>
            </a:pPr>
            <a:r>
              <a:rPr b="1" lang="ru-RU" sz="4000" spc="-1" strike="noStrike">
                <a:solidFill>
                  <a:srgbClr val="3465a4"/>
                </a:solidFill>
                <a:latin typeface="FreeMono"/>
              </a:rPr>
              <a:t>close</a:t>
            </a:r>
            <a:r>
              <a:rPr b="1" lang="ru-RU" sz="4000" spc="-1" strike="noStrike">
                <a:solidFill>
                  <a:srgbClr val="000000"/>
                </a:solidFill>
                <a:latin typeface="FreeMono"/>
              </a:rPr>
              <a:t>(channel)</a:t>
            </a:r>
            <a:endParaRPr b="0" lang="ru-RU"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400" spc="-1" strike="noStrike">
                <a:solidFill>
                  <a:srgbClr val="000000"/>
                </a:solidFill>
                <a:latin typeface="Arial"/>
              </a:rPr>
              <a:t>Небуфферизированные каналы</a:t>
            </a:r>
            <a:endParaRPr b="0" lang="ru-RU" sz="4400" spc="-1" strike="noStrike">
              <a:solidFill>
                <a:srgbClr val="000000"/>
              </a:solidFill>
              <a:latin typeface="Arial"/>
            </a:endParaRPr>
          </a:p>
        </p:txBody>
      </p:sp>
      <p:sp>
        <p:nvSpPr>
          <p:cNvPr id="121" name="PlaceHolder 2"/>
          <p:cNvSpPr>
            <a:spLocks noGrp="1"/>
          </p:cNvSpPr>
          <p:nvPr>
            <p:ph/>
          </p:nvPr>
        </p:nvSpPr>
        <p:spPr>
          <a:xfrm>
            <a:off x="360000" y="1620000"/>
            <a:ext cx="6120000" cy="1800000"/>
          </a:xfrm>
          <a:prstGeom prst="rect">
            <a:avLst/>
          </a:prstGeom>
          <a:solidFill>
            <a:srgbClr val="ffffff"/>
          </a:solidFill>
          <a:ln w="0">
            <a:noFill/>
          </a:ln>
        </p:spPr>
        <p:txBody>
          <a:bodyPr lIns="0" rIns="0" tIns="0" bIns="0" anchor="t">
            <a:normAutofit/>
          </a:bodyPr>
          <a:p>
            <a:pPr indent="0">
              <a:spcBef>
                <a:spcPts val="1417"/>
              </a:spcBef>
              <a:buNone/>
            </a:pPr>
            <a:r>
              <a:rPr b="1" lang="ru-RU" sz="2200" spc="-1" strike="noStrike">
                <a:solidFill>
                  <a:srgbClr val="3465a4"/>
                </a:solidFill>
                <a:latin typeface="FreeMono"/>
              </a:rPr>
              <a:t>var</a:t>
            </a:r>
            <a:r>
              <a:rPr b="1" lang="ru-RU" sz="2200" spc="-1" strike="noStrike">
                <a:solidFill>
                  <a:srgbClr val="000000"/>
                </a:solidFill>
                <a:latin typeface="FreeMono"/>
              </a:rPr>
              <a:t> </a:t>
            </a:r>
            <a:r>
              <a:rPr b="1" lang="ru-RU" sz="2200" spc="-1" strike="noStrike">
                <a:solidFill>
                  <a:srgbClr val="000000"/>
                </a:solidFill>
                <a:latin typeface="FreeMono"/>
              </a:rPr>
              <a:t>intCh</a:t>
            </a:r>
            <a:r>
              <a:rPr b="1" lang="ru-RU" sz="2200" spc="-1" strike="noStrike">
                <a:solidFill>
                  <a:srgbClr val="000000"/>
                </a:solidFill>
                <a:latin typeface="FreeMono"/>
              </a:rPr>
              <a:t> </a:t>
            </a:r>
            <a:r>
              <a:rPr b="1" lang="ru-RU" sz="2200" spc="-1" strike="noStrike">
                <a:solidFill>
                  <a:srgbClr val="3465a4"/>
                </a:solidFill>
                <a:latin typeface="FreeMono"/>
              </a:rPr>
              <a:t>chan</a:t>
            </a:r>
            <a:r>
              <a:rPr b="1" lang="ru-RU" sz="2200" spc="-1" strike="noStrike">
                <a:solidFill>
                  <a:srgbClr val="000000"/>
                </a:solidFill>
                <a:latin typeface="FreeMono"/>
              </a:rPr>
              <a:t> </a:t>
            </a:r>
            <a:r>
              <a:rPr b="1" lang="ru-RU" sz="2200" spc="-1" strike="noStrike">
                <a:solidFill>
                  <a:srgbClr val="3465a4"/>
                </a:solidFill>
                <a:latin typeface="FreeMono"/>
              </a:rPr>
              <a:t>int</a:t>
            </a:r>
            <a:r>
              <a:rPr b="1" lang="ru-RU" sz="2200" spc="-1" strike="noStrike">
                <a:solidFill>
                  <a:srgbClr val="000000"/>
                </a:solidFill>
                <a:latin typeface="FreeMono"/>
              </a:rPr>
              <a:t> = </a:t>
            </a:r>
            <a:r>
              <a:rPr b="1" lang="ru-RU" sz="2200" spc="-1" strike="noStrike">
                <a:solidFill>
                  <a:srgbClr val="be480a"/>
                </a:solidFill>
                <a:latin typeface="FreeMono"/>
              </a:rPr>
              <a:t>make</a:t>
            </a:r>
            <a:r>
              <a:rPr b="1" lang="ru-RU" sz="2200" spc="-1" strike="noStrike">
                <a:solidFill>
                  <a:srgbClr val="000000"/>
                </a:solidFill>
                <a:latin typeface="FreeMono"/>
              </a:rPr>
              <a:t>(</a:t>
            </a:r>
            <a:r>
              <a:rPr b="1" lang="ru-RU" sz="2200" spc="-1" strike="noStrike">
                <a:solidFill>
                  <a:srgbClr val="3465a4"/>
                </a:solidFill>
                <a:latin typeface="FreeMono"/>
              </a:rPr>
              <a:t>chan int</a:t>
            </a:r>
            <a:r>
              <a:rPr b="1" lang="ru-RU" sz="2200" spc="-1" strike="noStrike">
                <a:solidFill>
                  <a:srgbClr val="000000"/>
                </a:solidFill>
                <a:latin typeface="FreeMono"/>
              </a:rPr>
              <a:t>)</a:t>
            </a:r>
            <a:endParaRPr b="0" lang="ru-RU" sz="2200" spc="-1" strike="noStrike">
              <a:solidFill>
                <a:srgbClr val="000000"/>
              </a:solidFill>
              <a:latin typeface="Arial"/>
            </a:endParaRPr>
          </a:p>
          <a:p>
            <a:pPr indent="0">
              <a:spcBef>
                <a:spcPts val="1417"/>
              </a:spcBef>
              <a:buNone/>
            </a:pPr>
            <a:r>
              <a:rPr b="1" lang="ru-RU" sz="2200" spc="-1" strike="noStrike">
                <a:solidFill>
                  <a:srgbClr val="000000"/>
                </a:solidFill>
                <a:latin typeface="FreeMono"/>
              </a:rPr>
              <a:t>strCh := </a:t>
            </a:r>
            <a:r>
              <a:rPr b="1" lang="ru-RU" sz="2200" spc="-1" strike="noStrike">
                <a:solidFill>
                  <a:srgbClr val="be480a"/>
                </a:solidFill>
                <a:latin typeface="FreeMono"/>
              </a:rPr>
              <a:t>make</a:t>
            </a:r>
            <a:r>
              <a:rPr b="1" lang="ru-RU" sz="2200" spc="-1" strike="noStrike">
                <a:solidFill>
                  <a:srgbClr val="000000"/>
                </a:solidFill>
                <a:latin typeface="FreeMono"/>
              </a:rPr>
              <a:t>(</a:t>
            </a:r>
            <a:r>
              <a:rPr b="1" lang="ru-RU" sz="2200" spc="-1" strike="noStrike">
                <a:solidFill>
                  <a:srgbClr val="3465a4"/>
                </a:solidFill>
                <a:latin typeface="FreeMono"/>
              </a:rPr>
              <a:t>chan string</a:t>
            </a:r>
            <a:r>
              <a:rPr b="1" lang="ru-RU" sz="2200" spc="-1" strike="noStrike">
                <a:solidFill>
                  <a:srgbClr val="000000"/>
                </a:solidFill>
                <a:latin typeface="FreeMono"/>
              </a:rPr>
              <a:t>)</a:t>
            </a:r>
            <a:endParaRPr b="0" lang="ru-RU" sz="2200" spc="-1" strike="noStrike">
              <a:solidFill>
                <a:srgbClr val="000000"/>
              </a:solidFill>
              <a:latin typeface="Arial"/>
            </a:endParaRPr>
          </a:p>
          <a:p>
            <a:pPr indent="0">
              <a:spcBef>
                <a:spcPts val="1417"/>
              </a:spcBef>
              <a:buNone/>
            </a:pPr>
            <a:r>
              <a:rPr b="1" lang="ru-RU" sz="2200" spc="-1" strike="noStrike">
                <a:solidFill>
                  <a:srgbClr val="000000"/>
                </a:solidFill>
                <a:latin typeface="FreeMono"/>
              </a:rPr>
              <a:t>pipe := </a:t>
            </a:r>
            <a:r>
              <a:rPr b="1" lang="ru-RU" sz="2200" spc="-1" strike="noStrike">
                <a:solidFill>
                  <a:srgbClr val="be480a"/>
                </a:solidFill>
                <a:latin typeface="FreeMono"/>
              </a:rPr>
              <a:t>make</a:t>
            </a:r>
            <a:r>
              <a:rPr b="1" lang="ru-RU" sz="2200" spc="-1" strike="noStrike">
                <a:solidFill>
                  <a:srgbClr val="000000"/>
                </a:solidFill>
                <a:latin typeface="FreeMono"/>
              </a:rPr>
              <a:t>(</a:t>
            </a:r>
            <a:r>
              <a:rPr b="1" lang="ru-RU" sz="2200" spc="-1" strike="noStrike">
                <a:solidFill>
                  <a:srgbClr val="3465a4"/>
                </a:solidFill>
                <a:latin typeface="FreeMono"/>
              </a:rPr>
              <a:t>chan int</a:t>
            </a:r>
            <a:r>
              <a:rPr b="1" lang="ru-RU" sz="2200" spc="-1" strike="noStrike">
                <a:solidFill>
                  <a:srgbClr val="000000"/>
                </a:solidFill>
                <a:latin typeface="FreeMono"/>
              </a:rPr>
              <a:t>)</a:t>
            </a:r>
            <a:endParaRPr b="0" lang="ru-RU" sz="2200" spc="-1" strike="noStrike">
              <a:solidFill>
                <a:srgbClr val="000000"/>
              </a:solidFill>
              <a:latin typeface="Arial"/>
            </a:endParaRPr>
          </a:p>
          <a:p>
            <a:pPr indent="0">
              <a:spcBef>
                <a:spcPts val="1417"/>
              </a:spcBef>
              <a:buNone/>
            </a:pPr>
            <a:r>
              <a:rPr b="1" lang="ru-RU" sz="2200" spc="-1" strike="noStrike">
                <a:solidFill>
                  <a:srgbClr val="000000"/>
                </a:solidFill>
                <a:latin typeface="FreeMono"/>
              </a:rPr>
              <a:t>pipe := </a:t>
            </a:r>
            <a:r>
              <a:rPr b="1" lang="ru-RU" sz="2200" spc="-1" strike="noStrike">
                <a:solidFill>
                  <a:srgbClr val="be480a"/>
                </a:solidFill>
                <a:latin typeface="FreeMono"/>
              </a:rPr>
              <a:t>make</a:t>
            </a:r>
            <a:r>
              <a:rPr b="1" lang="ru-RU" sz="2200" spc="-1" strike="noStrike">
                <a:solidFill>
                  <a:srgbClr val="000000"/>
                </a:solidFill>
                <a:latin typeface="FreeMono"/>
              </a:rPr>
              <a:t>(</a:t>
            </a:r>
            <a:r>
              <a:rPr b="1" lang="ru-RU" sz="2200" spc="-1" strike="noStrike">
                <a:solidFill>
                  <a:srgbClr val="3465a4"/>
                </a:solidFill>
                <a:latin typeface="FreeMono"/>
              </a:rPr>
              <a:t>chan int</a:t>
            </a:r>
            <a:r>
              <a:rPr b="1" lang="ru-RU" sz="2200" spc="-1" strike="noStrike">
                <a:solidFill>
                  <a:srgbClr val="000000"/>
                </a:solidFill>
                <a:latin typeface="FreeMono"/>
              </a:rPr>
              <a:t>, 0)</a:t>
            </a:r>
            <a:endParaRPr b="0" lang="ru-RU" sz="2200" spc="-1" strike="noStrike">
              <a:solidFill>
                <a:srgbClr val="000000"/>
              </a:solidFill>
              <a:latin typeface="Arial"/>
            </a:endParaRPr>
          </a:p>
        </p:txBody>
      </p:sp>
      <p:grpSp>
        <p:nvGrpSpPr>
          <p:cNvPr id="122" name=""/>
          <p:cNvGrpSpPr/>
          <p:nvPr/>
        </p:nvGrpSpPr>
        <p:grpSpPr>
          <a:xfrm>
            <a:off x="6660000" y="1620000"/>
            <a:ext cx="3240000" cy="3240000"/>
            <a:chOff x="6660000" y="1620000"/>
            <a:chExt cx="3240000" cy="3240000"/>
          </a:xfrm>
        </p:grpSpPr>
        <p:sp>
          <p:nvSpPr>
            <p:cNvPr id="123" name=""/>
            <p:cNvSpPr txBox="1"/>
            <p:nvPr/>
          </p:nvSpPr>
          <p:spPr>
            <a:xfrm>
              <a:off x="6660000" y="1620000"/>
              <a:ext cx="3240000" cy="3240000"/>
            </a:xfrm>
            <a:prstGeom prst="rect">
              <a:avLst/>
            </a:prstGeom>
            <a:solidFill>
              <a:srgbClr val="eeeeee"/>
            </a:solidFill>
            <a:ln cap="rnd" w="0">
              <a:solidFill>
                <a:srgbClr val="3465a4"/>
              </a:solidFill>
              <a:prstDash val="lgDash"/>
            </a:ln>
          </p:spPr>
          <p:txBody>
            <a:bodyPr lIns="0" rIns="0" tIns="0" bIns="0" anchor="t">
              <a:normAutofit fontScale="92000"/>
            </a:bodyPr>
            <a:p>
              <a:r>
                <a:rPr b="1" lang="ru-RU" sz="1600" spc="-1" strike="noStrike">
                  <a:solidFill>
                    <a:srgbClr val="2a6099"/>
                  </a:solidFill>
                  <a:latin typeface="FreeMono"/>
                </a:rPr>
                <a:t>package</a:t>
              </a:r>
              <a:r>
                <a:rPr b="1" lang="ru-RU" sz="1600" spc="-1" strike="noStrike">
                  <a:solidFill>
                    <a:srgbClr val="000000"/>
                  </a:solidFill>
                  <a:latin typeface="FreeMono"/>
                </a:rPr>
                <a:t> main</a:t>
              </a:r>
              <a:endParaRPr b="0" lang="ru-RU" sz="1600" spc="-1" strike="noStrike">
                <a:solidFill>
                  <a:srgbClr val="000000"/>
                </a:solidFill>
                <a:latin typeface="Arial"/>
              </a:endParaRPr>
            </a:p>
            <a:p>
              <a:r>
                <a:rPr b="1" lang="ru-RU" sz="1600" spc="-1" strike="noStrike">
                  <a:solidFill>
                    <a:srgbClr val="2a6099"/>
                  </a:solidFill>
                  <a:latin typeface="FreeMono"/>
                </a:rPr>
                <a:t>import</a:t>
              </a:r>
              <a:r>
                <a:rPr b="1" lang="ru-RU" sz="1600" spc="-1" strike="noStrike">
                  <a:solidFill>
                    <a:srgbClr val="000000"/>
                  </a:solidFill>
                  <a:latin typeface="FreeMono"/>
                </a:rPr>
                <a:t> </a:t>
              </a:r>
              <a:r>
                <a:rPr b="1" lang="ru-RU" sz="1600" spc="-1" strike="noStrike">
                  <a:solidFill>
                    <a:srgbClr val="be480a"/>
                  </a:solidFill>
                  <a:latin typeface="FreeMono"/>
                </a:rPr>
                <a:t>"fmt"</a:t>
              </a:r>
              <a:endParaRPr b="0" lang="ru-RU" sz="1600" spc="-1" strike="noStrike">
                <a:solidFill>
                  <a:srgbClr val="000000"/>
                </a:solidFill>
                <a:latin typeface="Arial"/>
              </a:endParaRPr>
            </a:p>
            <a:p>
              <a:r>
                <a:rPr b="1" lang="ru-RU" sz="1600" spc="-1" strike="noStrike">
                  <a:solidFill>
                    <a:srgbClr val="2a6099"/>
                  </a:solidFill>
                  <a:latin typeface="FreeMono"/>
                </a:rPr>
                <a:t>func</a:t>
              </a:r>
              <a:r>
                <a:rPr b="1" lang="ru-RU" sz="1600" spc="-1" strike="noStrike">
                  <a:solidFill>
                    <a:srgbClr val="000000"/>
                  </a:solidFill>
                  <a:latin typeface="FreeMono"/>
                </a:rPr>
                <a:t> </a:t>
              </a:r>
              <a:r>
                <a:rPr b="1" lang="ru-RU" sz="1600" spc="-1" strike="noStrike">
                  <a:solidFill>
                    <a:srgbClr val="b47804"/>
                  </a:solidFill>
                  <a:latin typeface="FreeMono"/>
                </a:rPr>
                <a:t>main</a:t>
              </a:r>
              <a:r>
                <a:rPr b="1" lang="ru-RU" sz="1600" spc="-1" strike="noStrike">
                  <a:solidFill>
                    <a:srgbClr val="000000"/>
                  </a:solidFill>
                  <a:latin typeface="FreeMono"/>
                </a:rPr>
                <a:t>() {</a:t>
              </a:r>
              <a:endParaRPr b="0" lang="ru-RU" sz="1600" spc="-1" strike="noStrike">
                <a:solidFill>
                  <a:srgbClr val="000000"/>
                </a:solidFill>
                <a:latin typeface="Arial"/>
              </a:endParaRPr>
            </a:p>
            <a:p>
              <a:r>
                <a:rPr b="1" lang="ru-RU" sz="1600" spc="-1" strike="noStrike">
                  <a:solidFill>
                    <a:srgbClr val="000000"/>
                  </a:solidFill>
                  <a:latin typeface="FreeMono"/>
                </a:rPr>
                <a:t>  </a:t>
              </a:r>
              <a:r>
                <a:rPr b="1" lang="ru-RU" sz="1600" spc="-1" strike="noStrike">
                  <a:solidFill>
                    <a:srgbClr val="000000"/>
                  </a:solidFill>
                  <a:latin typeface="FreeMono"/>
                </a:rPr>
                <a:t>intCh := </a:t>
              </a:r>
              <a:r>
                <a:rPr b="1" lang="ru-RU" sz="1600" spc="-1" strike="noStrike">
                  <a:solidFill>
                    <a:srgbClr val="be480a"/>
                  </a:solidFill>
                  <a:latin typeface="FreeMono"/>
                </a:rPr>
                <a:t>make</a:t>
              </a:r>
              <a:r>
                <a:rPr b="1" lang="ru-RU" sz="1600" spc="-1" strike="noStrike">
                  <a:solidFill>
                    <a:srgbClr val="000000"/>
                  </a:solidFill>
                  <a:latin typeface="FreeMono"/>
                </a:rPr>
                <a:t>(</a:t>
              </a:r>
              <a:r>
                <a:rPr b="1" lang="ru-RU" sz="1600" spc="-1" strike="noStrike">
                  <a:solidFill>
                    <a:srgbClr val="3465a4"/>
                  </a:solidFill>
                  <a:latin typeface="FreeMono"/>
                </a:rPr>
                <a:t>chan int</a:t>
              </a:r>
              <a:r>
                <a:rPr b="1" lang="ru-RU" sz="1600" spc="-1" strike="noStrike">
                  <a:solidFill>
                    <a:srgbClr val="000000"/>
                  </a:solidFill>
                  <a:latin typeface="FreeMono"/>
                </a:rPr>
                <a:t>)</a:t>
              </a:r>
              <a:endParaRPr b="0" lang="ru-RU" sz="1600" spc="-1" strike="noStrike">
                <a:solidFill>
                  <a:srgbClr val="000000"/>
                </a:solidFill>
                <a:latin typeface="Arial"/>
              </a:endParaRPr>
            </a:p>
            <a:p>
              <a:r>
                <a:rPr b="1" lang="ru-RU" sz="1600" spc="-1" strike="noStrike">
                  <a:solidFill>
                    <a:srgbClr val="800080"/>
                  </a:solidFill>
                  <a:latin typeface="FreeMono"/>
                </a:rPr>
                <a:t>  </a:t>
              </a:r>
              <a:r>
                <a:rPr b="1" lang="ru-RU" sz="1600" spc="-1" strike="noStrike">
                  <a:solidFill>
                    <a:srgbClr val="800080"/>
                  </a:solidFill>
                  <a:latin typeface="FreeMono"/>
                </a:rPr>
                <a:t>go </a:t>
              </a:r>
              <a:r>
                <a:rPr b="1" lang="ru-RU" sz="1600" spc="-1" strike="noStrike">
                  <a:solidFill>
                    <a:srgbClr val="3465a4"/>
                  </a:solidFill>
                  <a:latin typeface="FreeMono"/>
                </a:rPr>
                <a:t>func</a:t>
              </a:r>
              <a:r>
                <a:rPr b="1" lang="ru-RU" sz="1600" spc="-1" strike="noStrike">
                  <a:solidFill>
                    <a:srgbClr val="000000"/>
                  </a:solidFill>
                  <a:latin typeface="FreeMono"/>
                </a:rPr>
                <a:t> (){ </a:t>
              </a:r>
              <a:endParaRPr b="0" lang="ru-RU" sz="1600" spc="-1" strike="noStrike">
                <a:solidFill>
                  <a:srgbClr val="000000"/>
                </a:solidFill>
                <a:latin typeface="Arial"/>
              </a:endParaRPr>
            </a:p>
            <a:p>
              <a:r>
                <a:rPr b="1" lang="ru-RU" sz="1600" spc="-1" strike="noStrike">
                  <a:solidFill>
                    <a:srgbClr val="000000"/>
                  </a:solidFill>
                  <a:latin typeface="FreeMono"/>
                </a:rPr>
                <a:t>      </a:t>
              </a:r>
              <a:r>
                <a:rPr b="1" lang="ru-RU" sz="1600" spc="-1" strike="noStrike">
                  <a:solidFill>
                    <a:srgbClr val="000000"/>
                  </a:solidFill>
                  <a:latin typeface="FreeMono"/>
                </a:rPr>
                <a:t>fmt.</a:t>
              </a:r>
              <a:r>
                <a:rPr b="1" lang="ru-RU" sz="1600" spc="-1" strike="noStrike">
                  <a:solidFill>
                    <a:srgbClr val="b47804"/>
                  </a:solidFill>
                  <a:latin typeface="FreeMono"/>
                </a:rPr>
                <a:t>Println</a:t>
              </a:r>
              <a:r>
                <a:rPr b="1" lang="ru-RU" sz="1600" spc="-1" strike="noStrike">
                  <a:solidFill>
                    <a:srgbClr val="000000"/>
                  </a:solidFill>
                  <a:latin typeface="FreeMono"/>
                </a:rPr>
                <a:t>(</a:t>
              </a:r>
              <a:r>
                <a:rPr b="1" lang="ru-RU" sz="1600" spc="-1" strike="noStrike">
                  <a:solidFill>
                    <a:srgbClr val="be480a"/>
                  </a:solidFill>
                  <a:latin typeface="FreeMono"/>
                </a:rPr>
                <a:t>"goroutin"</a:t>
              </a:r>
              <a:r>
                <a:rPr b="1" lang="ru-RU" sz="1600" spc="-1" strike="noStrike">
                  <a:solidFill>
                    <a:srgbClr val="000000"/>
                  </a:solidFill>
                  <a:latin typeface="FreeMono"/>
                </a:rPr>
                <a:t>)</a:t>
              </a:r>
              <a:endParaRPr b="0" lang="ru-RU" sz="1600" spc="-1" strike="noStrike">
                <a:solidFill>
                  <a:srgbClr val="000000"/>
                </a:solidFill>
                <a:latin typeface="Arial"/>
              </a:endParaRPr>
            </a:p>
            <a:p>
              <a:r>
                <a:rPr b="1" lang="ru-RU" sz="1600" spc="-1" strike="noStrike">
                  <a:solidFill>
                    <a:srgbClr val="000000"/>
                  </a:solidFill>
                  <a:latin typeface="FreeMono"/>
                </a:rPr>
                <a:t>    </a:t>
              </a:r>
              <a:r>
                <a:rPr b="1" lang="ru-RU" sz="1600" spc="-1" strike="noStrike">
                  <a:solidFill>
                    <a:srgbClr val="000000"/>
                  </a:solidFill>
                  <a:latin typeface="FreeMono"/>
                </a:rPr>
                <a:t>intCh ← 5</a:t>
              </a:r>
              <a:endParaRPr b="0" lang="ru-RU" sz="1600" spc="-1" strike="noStrike">
                <a:solidFill>
                  <a:srgbClr val="000000"/>
                </a:solidFill>
                <a:latin typeface="Arial"/>
              </a:endParaRPr>
            </a:p>
            <a:p>
              <a:r>
                <a:rPr b="1" lang="ru-RU" sz="1600" spc="-1" strike="noStrike">
                  <a:solidFill>
                    <a:srgbClr val="000000"/>
                  </a:solidFill>
                  <a:latin typeface="FreeMono"/>
                </a:rPr>
                <a:t>  </a:t>
              </a:r>
              <a:r>
                <a:rPr b="1" lang="ru-RU" sz="1600" spc="-1" strike="noStrike">
                  <a:solidFill>
                    <a:srgbClr val="000000"/>
                  </a:solidFill>
                  <a:latin typeface="FreeMono"/>
                </a:rPr>
                <a:t>}()</a:t>
              </a:r>
              <a:endParaRPr b="0" lang="ru-RU" sz="1600" spc="-1" strike="noStrike">
                <a:solidFill>
                  <a:srgbClr val="000000"/>
                </a:solidFill>
                <a:latin typeface="Arial"/>
              </a:endParaRPr>
            </a:p>
            <a:p>
              <a:r>
                <a:rPr b="1" lang="ru-RU" sz="1600" spc="-1" strike="noStrike">
                  <a:solidFill>
                    <a:srgbClr val="000000"/>
                  </a:solidFill>
                  <a:latin typeface="FreeMono"/>
                  <a:ea typeface="DejaVu Sans"/>
                </a:rPr>
                <a:t>  </a:t>
              </a:r>
              <a:r>
                <a:rPr b="1" lang="ru-RU" sz="1600" spc="-1" strike="noStrike">
                  <a:solidFill>
                    <a:srgbClr val="000000"/>
                  </a:solidFill>
                  <a:latin typeface="FreeMono"/>
                </a:rPr>
                <a:t>fmt.</a:t>
              </a:r>
              <a:r>
                <a:rPr b="1" lang="ru-RU" sz="1600" spc="-1" strike="noStrike">
                  <a:solidFill>
                    <a:srgbClr val="b47804"/>
                  </a:solidFill>
                  <a:latin typeface="FreeMono"/>
                </a:rPr>
                <a:t>Println</a:t>
              </a:r>
              <a:r>
                <a:rPr b="1" lang="ru-RU" sz="1600" spc="-1" strike="noStrike">
                  <a:solidFill>
                    <a:srgbClr val="000000"/>
                  </a:solidFill>
                  <a:latin typeface="FreeMono"/>
                </a:rPr>
                <a:t>(&lt;-</a:t>
              </a:r>
              <a:r>
                <a:rPr b="1" lang="ru-RU" sz="1600" spc="-1" strike="noStrike">
                  <a:solidFill>
                    <a:srgbClr val="be480a"/>
                  </a:solidFill>
                  <a:latin typeface="FreeMono"/>
                </a:rPr>
                <a:t>intCh</a:t>
              </a:r>
              <a:r>
                <a:rPr b="1" lang="ru-RU" sz="1600" spc="-1" strike="noStrike">
                  <a:solidFill>
                    <a:srgbClr val="000000"/>
                  </a:solidFill>
                  <a:latin typeface="FreeMono"/>
                </a:rPr>
                <a:t>)</a:t>
              </a:r>
              <a:endParaRPr b="0" lang="ru-RU" sz="1600" spc="-1" strike="noStrike">
                <a:solidFill>
                  <a:srgbClr val="000000"/>
                </a:solidFill>
                <a:latin typeface="Arial"/>
              </a:endParaRPr>
            </a:p>
            <a:p>
              <a:r>
                <a:rPr b="1" lang="ru-RU" sz="1600" spc="-1" strike="noStrike">
                  <a:solidFill>
                    <a:srgbClr val="000000"/>
                  </a:solidFill>
                  <a:latin typeface="FreeMono"/>
                  <a:ea typeface="DejaVu Sans"/>
                </a:rPr>
                <a:t>  </a:t>
              </a:r>
              <a:r>
                <a:rPr b="1" lang="ru-RU" sz="1600" spc="-1" strike="noStrike">
                  <a:solidFill>
                    <a:srgbClr val="000000"/>
                  </a:solidFill>
                  <a:latin typeface="FreeMono"/>
                </a:rPr>
                <a:t>fmt.</a:t>
              </a:r>
              <a:r>
                <a:rPr b="1" lang="ru-RU" sz="1600" spc="-1" strike="noStrike">
                  <a:solidFill>
                    <a:srgbClr val="b47804"/>
                  </a:solidFill>
                  <a:latin typeface="FreeMono"/>
                </a:rPr>
                <a:t>Println</a:t>
              </a:r>
              <a:r>
                <a:rPr b="1" lang="ru-RU" sz="1600" spc="-1" strike="noStrike">
                  <a:solidFill>
                    <a:srgbClr val="000000"/>
                  </a:solidFill>
                  <a:latin typeface="FreeMono"/>
                </a:rPr>
                <a:t>(</a:t>
              </a:r>
              <a:r>
                <a:rPr b="1" lang="ru-RU" sz="1600" spc="-1" strike="noStrike">
                  <a:solidFill>
                    <a:srgbClr val="be480a"/>
                  </a:solidFill>
                  <a:latin typeface="FreeMono"/>
                </a:rPr>
                <a:t>"main"</a:t>
              </a:r>
              <a:r>
                <a:rPr b="1" lang="ru-RU" sz="1600" spc="-1" strike="noStrike">
                  <a:solidFill>
                    <a:srgbClr val="000000"/>
                  </a:solidFill>
                  <a:latin typeface="FreeMono"/>
                </a:rPr>
                <a:t>)</a:t>
              </a:r>
              <a:endParaRPr b="0" lang="ru-RU" sz="1600" spc="-1" strike="noStrike">
                <a:solidFill>
                  <a:srgbClr val="000000"/>
                </a:solidFill>
                <a:latin typeface="Arial"/>
              </a:endParaRPr>
            </a:p>
            <a:p>
              <a:r>
                <a:rPr b="1" lang="ru-RU" sz="1600" spc="-1" strike="noStrike">
                  <a:solidFill>
                    <a:srgbClr val="000000"/>
                  </a:solidFill>
                  <a:latin typeface="FreeMono"/>
                </a:rPr>
                <a:t>}</a:t>
              </a:r>
              <a:endParaRPr b="0" lang="ru-RU" sz="1600" spc="-1" strike="noStrike">
                <a:solidFill>
                  <a:srgbClr val="000000"/>
                </a:solidFill>
                <a:latin typeface="Arial"/>
              </a:endParaRPr>
            </a:p>
            <a:p>
              <a:endParaRPr b="0" lang="ru-RU" sz="2100" spc="-1" strike="noStrike">
                <a:solidFill>
                  <a:srgbClr val="000000"/>
                </a:solidFill>
                <a:latin typeface="Arial"/>
              </a:endParaRPr>
            </a:p>
          </p:txBody>
        </p:sp>
        <p:sp>
          <p:nvSpPr>
            <p:cNvPr id="124" name=""/>
            <p:cNvSpPr txBox="1"/>
            <p:nvPr/>
          </p:nvSpPr>
          <p:spPr>
            <a:xfrm>
              <a:off x="8756640" y="1620000"/>
              <a:ext cx="1143360" cy="218520"/>
            </a:xfrm>
            <a:prstGeom prst="rect">
              <a:avLst/>
            </a:prstGeom>
            <a:noFill/>
            <a:ln w="0">
              <a:solidFill>
                <a:srgbClr val="3465a4"/>
              </a:solidFill>
            </a:ln>
          </p:spPr>
          <p:txBody>
            <a:bodyPr lIns="90000" rIns="90000" tIns="45000" bIns="45000" anchor="t">
              <a:noAutofit/>
            </a:bodyPr>
            <a:p>
              <a:r>
                <a:rPr b="0" lang="ru-RU" sz="900" spc="-1" strike="noStrike">
                  <a:solidFill>
                    <a:srgbClr val="3465a4"/>
                  </a:solidFill>
                  <a:latin typeface="Arial"/>
                </a:rPr>
                <a:t>ex531chan</a:t>
              </a:r>
              <a:endParaRPr b="0" lang="ru-RU" sz="900" spc="-1" strike="noStrike">
                <a:solidFill>
                  <a:srgbClr val="000000"/>
                </a:solidFill>
                <a:latin typeface="Arial"/>
              </a:endParaRPr>
            </a:p>
          </p:txBody>
        </p:sp>
      </p:gr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400" spc="-1" strike="noStrike">
                <a:solidFill>
                  <a:srgbClr val="000000"/>
                </a:solidFill>
                <a:latin typeface="Arial"/>
              </a:rPr>
              <a:t>Характеристики каналов</a:t>
            </a:r>
            <a:endParaRPr b="0" lang="ru-RU" sz="4400" spc="-1" strike="noStrike">
              <a:solidFill>
                <a:srgbClr val="000000"/>
              </a:solidFill>
              <a:latin typeface="Arial"/>
            </a:endParaRPr>
          </a:p>
        </p:txBody>
      </p:sp>
      <p:sp>
        <p:nvSpPr>
          <p:cNvPr id="126" name="PlaceHolder 2"/>
          <p:cNvSpPr>
            <a:spLocks noGrp="1"/>
          </p:cNvSpPr>
          <p:nvPr>
            <p:ph/>
          </p:nvPr>
        </p:nvSpPr>
        <p:spPr>
          <a:xfrm>
            <a:off x="1440000" y="1620000"/>
            <a:ext cx="8460000" cy="3960000"/>
          </a:xfrm>
          <a:prstGeom prst="rect">
            <a:avLst/>
          </a:prstGeom>
          <a:solidFill>
            <a:srgbClr val="ffffff"/>
          </a:solidFill>
          <a:ln w="0">
            <a:noFill/>
          </a:ln>
        </p:spPr>
        <p:txBody>
          <a:bodyPr lIns="0" rIns="0" tIns="0" bIns="0" anchor="t">
            <a:normAutofit fontScale="45000"/>
          </a:bodyPr>
          <a:p>
            <a:pPr marL="194400" indent="-145800">
              <a:spcBef>
                <a:spcPts val="1417"/>
              </a:spcBef>
              <a:buClr>
                <a:srgbClr val="000000"/>
              </a:buClr>
              <a:buSzPct val="45000"/>
              <a:buFont typeface="Wingdings" charset="2"/>
              <a:buChar char=""/>
            </a:pPr>
            <a:r>
              <a:rPr b="0" lang="ru-RU" sz="3200" spc="-1" strike="noStrike">
                <a:solidFill>
                  <a:srgbClr val="000000"/>
                </a:solidFill>
                <a:latin typeface="Arial"/>
              </a:rPr>
              <a:t>Каждый канал имеет длину и емкость:</a:t>
            </a:r>
            <a:endParaRPr b="0" lang="ru-RU" sz="3200" spc="-1" strike="noStrike">
              <a:solidFill>
                <a:srgbClr val="000000"/>
              </a:solidFill>
              <a:latin typeface="Arial"/>
            </a:endParaRPr>
          </a:p>
          <a:p>
            <a:pPr lvl="1" marL="388800" indent="-145800">
              <a:spcBef>
                <a:spcPts val="1134"/>
              </a:spcBef>
              <a:buClr>
                <a:srgbClr val="000000"/>
              </a:buClr>
              <a:buSzPct val="75000"/>
              <a:buFont typeface="Symbol" charset="2"/>
              <a:buChar char=""/>
            </a:pPr>
            <a:r>
              <a:rPr b="0" lang="ru-RU" sz="2800" spc="-1" strike="noStrike">
                <a:solidFill>
                  <a:srgbClr val="000000"/>
                </a:solidFill>
                <a:latin typeface="Arial"/>
              </a:rPr>
              <a:t>длина (len()) - количество значений в канале в текущий момент</a:t>
            </a:r>
            <a:endParaRPr b="0" lang="ru-RU" sz="2800" spc="-1" strike="noStrike">
              <a:solidFill>
                <a:srgbClr val="000000"/>
              </a:solidFill>
              <a:latin typeface="Arial"/>
            </a:endParaRPr>
          </a:p>
          <a:p>
            <a:pPr lvl="1" marL="388800" indent="-145800">
              <a:spcBef>
                <a:spcPts val="1134"/>
              </a:spcBef>
              <a:buClr>
                <a:srgbClr val="000000"/>
              </a:buClr>
              <a:buSzPct val="75000"/>
              <a:buFont typeface="Symbol" charset="2"/>
              <a:buChar char=""/>
            </a:pPr>
            <a:r>
              <a:rPr b="0" lang="ru-RU" sz="2800" spc="-1" strike="noStrike">
                <a:solidFill>
                  <a:srgbClr val="000000"/>
                </a:solidFill>
                <a:latin typeface="Arial"/>
              </a:rPr>
              <a:t>емкость (cap()) - размер буфера</a:t>
            </a:r>
            <a:endParaRPr b="0" lang="ru-RU" sz="2800" spc="-1" strike="noStrike">
              <a:solidFill>
                <a:srgbClr val="000000"/>
              </a:solidFill>
              <a:latin typeface="Arial"/>
            </a:endParaRPr>
          </a:p>
          <a:p>
            <a:pPr marL="194400" indent="-145800">
              <a:spcBef>
                <a:spcPts val="1417"/>
              </a:spcBef>
              <a:buClr>
                <a:srgbClr val="000000"/>
              </a:buClr>
              <a:buSzPct val="45000"/>
              <a:buFont typeface="Wingdings" charset="2"/>
              <a:buChar char=""/>
            </a:pPr>
            <a:r>
              <a:rPr b="0" lang="ru-RU" sz="3200" spc="-1" strike="noStrike">
                <a:solidFill>
                  <a:srgbClr val="000000"/>
                </a:solidFill>
                <a:latin typeface="Arial"/>
              </a:rPr>
              <a:t>Буферизованные каналы имеют очередь элементов. Размер очереди задается при создании канала:</a:t>
            </a:r>
            <a:endParaRPr b="0" lang="ru-RU" sz="3200" spc="-1" strike="noStrike">
              <a:solidFill>
                <a:srgbClr val="000000"/>
              </a:solidFill>
              <a:latin typeface="Arial"/>
            </a:endParaRPr>
          </a:p>
          <a:p>
            <a:pPr marL="194400" indent="0">
              <a:spcBef>
                <a:spcPts val="1417"/>
              </a:spcBef>
              <a:buNone/>
            </a:pPr>
            <a:r>
              <a:rPr b="1" lang="ru-RU" sz="3200" spc="-1" strike="noStrike">
                <a:solidFill>
                  <a:srgbClr val="000000"/>
                </a:solidFill>
                <a:latin typeface="FreeMono"/>
              </a:rPr>
              <a:t>channel := make(chan string, 3)</a:t>
            </a:r>
            <a:r>
              <a:rPr b="0" lang="ru-RU" sz="3200" spc="-1" strike="noStrike">
                <a:solidFill>
                  <a:srgbClr val="000000"/>
                </a:solidFill>
                <a:latin typeface="Arial"/>
              </a:rPr>
              <a:t> // буферизованный канал, который может хранить три строковых значения</a:t>
            </a:r>
            <a:endParaRPr b="0" lang="ru-RU" sz="3200" spc="-1" strike="noStrike">
              <a:solidFill>
                <a:srgbClr val="000000"/>
              </a:solidFill>
              <a:latin typeface="Arial"/>
            </a:endParaRPr>
          </a:p>
          <a:p>
            <a:pPr marL="194400" indent="-145800">
              <a:spcBef>
                <a:spcPts val="1417"/>
              </a:spcBef>
              <a:buClr>
                <a:srgbClr val="000000"/>
              </a:buClr>
              <a:buSzPct val="45000"/>
              <a:buFont typeface="Wingdings" charset="2"/>
              <a:buChar char=""/>
            </a:pPr>
            <a:r>
              <a:rPr b="0" lang="ru-RU" sz="3200" spc="-1" strike="noStrike">
                <a:solidFill>
                  <a:srgbClr val="000000"/>
                </a:solidFill>
                <a:latin typeface="Arial"/>
              </a:rPr>
              <a:t>Операция отправления в буферизованный канал добавляет элемент в конец очереди:</a:t>
            </a:r>
            <a:endParaRPr b="0" lang="ru-RU" sz="3200" spc="-1" strike="noStrike">
              <a:solidFill>
                <a:srgbClr val="000000"/>
              </a:solidFill>
              <a:latin typeface="Arial"/>
            </a:endParaRPr>
          </a:p>
          <a:p>
            <a:pPr marL="194400" indent="0">
              <a:spcBef>
                <a:spcPts val="1417"/>
              </a:spcBef>
              <a:buNone/>
            </a:pPr>
            <a:r>
              <a:rPr b="1" lang="ru-RU" sz="3200" spc="-1" strike="noStrike">
                <a:solidFill>
                  <a:srgbClr val="000000"/>
                </a:solidFill>
                <a:latin typeface="FreeMono"/>
              </a:rPr>
              <a:t>channel &lt;- "A"</a:t>
            </a:r>
            <a:endParaRPr b="0" lang="ru-RU" sz="3200" spc="-1" strike="noStrike">
              <a:solidFill>
                <a:srgbClr val="000000"/>
              </a:solidFill>
              <a:latin typeface="Arial"/>
            </a:endParaRPr>
          </a:p>
          <a:p>
            <a:pPr marL="194400" indent="-145800">
              <a:spcBef>
                <a:spcPts val="1417"/>
              </a:spcBef>
              <a:buClr>
                <a:srgbClr val="000000"/>
              </a:buClr>
              <a:buSzPct val="45000"/>
              <a:buFont typeface="Wingdings" charset="2"/>
              <a:buChar char=""/>
            </a:pPr>
            <a:r>
              <a:rPr b="0" lang="ru-RU" sz="3200" spc="-1" strike="noStrike">
                <a:solidFill>
                  <a:srgbClr val="000000"/>
                </a:solidFill>
                <a:latin typeface="Arial"/>
              </a:rPr>
              <a:t>Операция получения извлекает первый элемент из очереди:</a:t>
            </a:r>
            <a:endParaRPr b="0" lang="ru-RU" sz="3200" spc="-1" strike="noStrike">
              <a:solidFill>
                <a:srgbClr val="000000"/>
              </a:solidFill>
              <a:latin typeface="Arial"/>
            </a:endParaRPr>
          </a:p>
          <a:p>
            <a:pPr marL="194400" indent="0">
              <a:spcBef>
                <a:spcPts val="1417"/>
              </a:spcBef>
              <a:buNone/>
            </a:pPr>
            <a:r>
              <a:rPr b="1" lang="ru-RU" sz="3200" spc="-1" strike="noStrike">
                <a:solidFill>
                  <a:srgbClr val="000000"/>
                </a:solidFill>
                <a:latin typeface="FreeMono"/>
              </a:rPr>
              <a:t>fmt.Println(&lt;-channel) // "A"</a:t>
            </a:r>
            <a:endParaRPr b="0" lang="ru-RU" sz="3200" spc="-1" strike="noStrike">
              <a:solidFill>
                <a:srgbClr val="000000"/>
              </a:solidFill>
              <a:latin typeface="Arial"/>
            </a:endParaRPr>
          </a:p>
          <a:p>
            <a:pPr marL="194400" indent="-145800">
              <a:spcBef>
                <a:spcPts val="1417"/>
              </a:spcBef>
              <a:buClr>
                <a:srgbClr val="000000"/>
              </a:buClr>
              <a:buSzPct val="45000"/>
              <a:buFont typeface="Wingdings" charset="2"/>
              <a:buChar char=""/>
            </a:pPr>
            <a:r>
              <a:rPr b="0" lang="ru-RU" sz="3200" spc="-1" strike="noStrike">
                <a:solidFill>
                  <a:srgbClr val="000000"/>
                </a:solidFill>
                <a:latin typeface="Arial"/>
              </a:rPr>
              <a:t>Если канал заполнен, операция отправления блокирует свою горутину, до тех пор, пока другая горутина не освободит место, получив данные из канала.</a:t>
            </a:r>
            <a:endParaRPr b="0" lang="ru-RU" sz="3200" spc="-1" strike="noStrike">
              <a:solidFill>
                <a:srgbClr val="000000"/>
              </a:solidFill>
              <a:latin typeface="Arial"/>
            </a:endParaRPr>
          </a:p>
          <a:p>
            <a:pPr marL="194400" indent="-145800">
              <a:spcBef>
                <a:spcPts val="1417"/>
              </a:spcBef>
              <a:buClr>
                <a:srgbClr val="000000"/>
              </a:buClr>
              <a:buSzPct val="45000"/>
              <a:buFont typeface="Wingdings" charset="2"/>
              <a:buChar char=""/>
            </a:pPr>
            <a:r>
              <a:rPr b="0" lang="ru-RU" sz="3200" spc="-1" strike="noStrike">
                <a:solidFill>
                  <a:srgbClr val="000000"/>
                </a:solidFill>
                <a:latin typeface="Arial"/>
              </a:rPr>
              <a:t>Небуферизованные каналы дают более надежные гарантии синхронизации, потому что каждая операция отправления связана с операцией получения. В случае буферизованных каналов, эти операции разделены.</a:t>
            </a:r>
            <a:endParaRPr b="0" lang="ru-RU"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400" spc="-1" strike="noStrike">
                <a:solidFill>
                  <a:srgbClr val="000000"/>
                </a:solidFill>
                <a:latin typeface="Arial"/>
              </a:rPr>
              <a:t>Буферизированные каналы</a:t>
            </a:r>
            <a:endParaRPr b="0" lang="ru-RU" sz="4400" spc="-1" strike="noStrike">
              <a:solidFill>
                <a:srgbClr val="000000"/>
              </a:solidFill>
              <a:latin typeface="Arial"/>
            </a:endParaRPr>
          </a:p>
        </p:txBody>
      </p:sp>
      <p:grpSp>
        <p:nvGrpSpPr>
          <p:cNvPr id="128" name=""/>
          <p:cNvGrpSpPr/>
          <p:nvPr/>
        </p:nvGrpSpPr>
        <p:grpSpPr>
          <a:xfrm>
            <a:off x="720000" y="1620000"/>
            <a:ext cx="4500000" cy="3240000"/>
            <a:chOff x="720000" y="1620000"/>
            <a:chExt cx="4500000" cy="3240000"/>
          </a:xfrm>
        </p:grpSpPr>
        <p:sp>
          <p:nvSpPr>
            <p:cNvPr id="129" name=""/>
            <p:cNvSpPr txBox="1"/>
            <p:nvPr/>
          </p:nvSpPr>
          <p:spPr>
            <a:xfrm>
              <a:off x="720000" y="1620000"/>
              <a:ext cx="4500000" cy="3240000"/>
            </a:xfrm>
            <a:prstGeom prst="rect">
              <a:avLst/>
            </a:prstGeom>
            <a:solidFill>
              <a:srgbClr val="eeeeee"/>
            </a:solidFill>
            <a:ln cap="rnd" w="0">
              <a:solidFill>
                <a:srgbClr val="3465a4"/>
              </a:solidFill>
              <a:prstDash val="lgDash"/>
            </a:ln>
          </p:spPr>
          <p:txBody>
            <a:bodyPr lIns="0" rIns="0" tIns="0" bIns="0" anchor="t">
              <a:normAutofit/>
            </a:bodyPr>
            <a:p>
              <a:r>
                <a:rPr b="1" lang="ru-RU" sz="1600" spc="-1" strike="noStrike">
                  <a:solidFill>
                    <a:srgbClr val="2a6099"/>
                  </a:solidFill>
                  <a:latin typeface="FreeMono"/>
                </a:rPr>
                <a:t>package</a:t>
              </a:r>
              <a:r>
                <a:rPr b="1" lang="ru-RU" sz="1600" spc="-1" strike="noStrike">
                  <a:solidFill>
                    <a:srgbClr val="000000"/>
                  </a:solidFill>
                  <a:latin typeface="FreeMono"/>
                </a:rPr>
                <a:t> main</a:t>
              </a:r>
              <a:endParaRPr b="0" lang="ru-RU" sz="1600" spc="-1" strike="noStrike">
                <a:solidFill>
                  <a:srgbClr val="000000"/>
                </a:solidFill>
                <a:latin typeface="Arial"/>
              </a:endParaRPr>
            </a:p>
            <a:p>
              <a:r>
                <a:rPr b="1" lang="ru-RU" sz="1600" spc="-1" strike="noStrike">
                  <a:solidFill>
                    <a:srgbClr val="2a6099"/>
                  </a:solidFill>
                  <a:latin typeface="FreeMono"/>
                </a:rPr>
                <a:t>import</a:t>
              </a:r>
              <a:r>
                <a:rPr b="1" lang="ru-RU" sz="1600" spc="-1" strike="noStrike">
                  <a:solidFill>
                    <a:srgbClr val="000000"/>
                  </a:solidFill>
                  <a:latin typeface="FreeMono"/>
                </a:rPr>
                <a:t> </a:t>
              </a:r>
              <a:r>
                <a:rPr b="1" lang="ru-RU" sz="1600" spc="-1" strike="noStrike">
                  <a:solidFill>
                    <a:srgbClr val="be480a"/>
                  </a:solidFill>
                  <a:latin typeface="FreeMono"/>
                </a:rPr>
                <a:t>"fmt"</a:t>
              </a:r>
              <a:endParaRPr b="0" lang="ru-RU" sz="1600" spc="-1" strike="noStrike">
                <a:solidFill>
                  <a:srgbClr val="000000"/>
                </a:solidFill>
                <a:latin typeface="Arial"/>
              </a:endParaRPr>
            </a:p>
            <a:p>
              <a:r>
                <a:rPr b="1" lang="ru-RU" sz="1600" spc="-1" strike="noStrike">
                  <a:solidFill>
                    <a:srgbClr val="2a6099"/>
                  </a:solidFill>
                  <a:latin typeface="FreeMono"/>
                </a:rPr>
                <a:t>func</a:t>
              </a:r>
              <a:r>
                <a:rPr b="1" lang="ru-RU" sz="1600" spc="-1" strike="noStrike">
                  <a:solidFill>
                    <a:srgbClr val="000000"/>
                  </a:solidFill>
                  <a:latin typeface="FreeMono"/>
                </a:rPr>
                <a:t> </a:t>
              </a:r>
              <a:r>
                <a:rPr b="1" lang="ru-RU" sz="1600" spc="-1" strike="noStrike">
                  <a:solidFill>
                    <a:srgbClr val="b47804"/>
                  </a:solidFill>
                  <a:latin typeface="FreeMono"/>
                </a:rPr>
                <a:t>main</a:t>
              </a:r>
              <a:r>
                <a:rPr b="1" lang="ru-RU" sz="1600" spc="-1" strike="noStrike">
                  <a:solidFill>
                    <a:srgbClr val="000000"/>
                  </a:solidFill>
                  <a:latin typeface="FreeMono"/>
                </a:rPr>
                <a:t>() {</a:t>
              </a:r>
              <a:endParaRPr b="0" lang="ru-RU" sz="1600" spc="-1" strike="noStrike">
                <a:solidFill>
                  <a:srgbClr val="000000"/>
                </a:solidFill>
                <a:latin typeface="Arial"/>
              </a:endParaRPr>
            </a:p>
            <a:p>
              <a:r>
                <a:rPr b="1" lang="ru-RU" sz="1600" spc="-1" strike="noStrike">
                  <a:solidFill>
                    <a:srgbClr val="000000"/>
                  </a:solidFill>
                  <a:latin typeface="FreeMono"/>
                </a:rPr>
                <a:t>  </a:t>
              </a:r>
              <a:r>
                <a:rPr b="1" lang="ru-RU" sz="1600" spc="-1" strike="noStrike">
                  <a:solidFill>
                    <a:srgbClr val="000000"/>
                  </a:solidFill>
                  <a:latin typeface="FreeMono"/>
                </a:rPr>
                <a:t>intCh := </a:t>
              </a:r>
              <a:r>
                <a:rPr b="1" lang="ru-RU" sz="1600" spc="-1" strike="noStrike">
                  <a:solidFill>
                    <a:srgbClr val="be480a"/>
                  </a:solidFill>
                  <a:latin typeface="FreeMono"/>
                </a:rPr>
                <a:t>make</a:t>
              </a:r>
              <a:r>
                <a:rPr b="1" lang="ru-RU" sz="1600" spc="-1" strike="noStrike">
                  <a:solidFill>
                    <a:srgbClr val="000000"/>
                  </a:solidFill>
                  <a:latin typeface="FreeMono"/>
                </a:rPr>
                <a:t>(</a:t>
              </a:r>
              <a:r>
                <a:rPr b="1" lang="ru-RU" sz="1600" spc="-1" strike="noStrike">
                  <a:solidFill>
                    <a:srgbClr val="3465a4"/>
                  </a:solidFill>
                  <a:latin typeface="FreeMono"/>
                </a:rPr>
                <a:t>chan int,2</a:t>
              </a:r>
              <a:r>
                <a:rPr b="1" lang="ru-RU" sz="1600" spc="-1" strike="noStrike">
                  <a:solidFill>
                    <a:srgbClr val="000000"/>
                  </a:solidFill>
                  <a:latin typeface="FreeMono"/>
                </a:rPr>
                <a:t>)</a:t>
              </a:r>
              <a:endParaRPr b="0" lang="ru-RU" sz="1600" spc="-1" strike="noStrike">
                <a:solidFill>
                  <a:srgbClr val="000000"/>
                </a:solidFill>
                <a:latin typeface="Arial"/>
              </a:endParaRPr>
            </a:p>
            <a:p>
              <a:r>
                <a:rPr b="1" lang="ru-RU" sz="1600" spc="-1" strike="noStrike">
                  <a:solidFill>
                    <a:srgbClr val="800080"/>
                  </a:solidFill>
                  <a:latin typeface="FreeMono"/>
                </a:rPr>
                <a:t>  </a:t>
              </a:r>
              <a:r>
                <a:rPr b="1" lang="ru-RU" sz="1600" spc="-1" strike="noStrike">
                  <a:solidFill>
                    <a:srgbClr val="800080"/>
                  </a:solidFill>
                  <a:latin typeface="FreeMono"/>
                </a:rPr>
                <a:t>i</a:t>
              </a:r>
              <a:r>
                <a:rPr b="1" lang="ru-RU" sz="1600" spc="-1" strike="noStrike">
                  <a:solidFill>
                    <a:srgbClr val="000000"/>
                  </a:solidFill>
                  <a:latin typeface="FreeMono"/>
                </a:rPr>
                <a:t>nt </a:t>
              </a:r>
              <a:r>
                <a:rPr b="1" lang="ru-RU" sz="1600" spc="-1" strike="noStrike">
                  <a:solidFill>
                    <a:srgbClr val="800080"/>
                  </a:solidFill>
                  <a:latin typeface="FreeMono"/>
                </a:rPr>
                <a:t>&lt;- </a:t>
              </a:r>
              <a:r>
                <a:rPr b="1" lang="ru-RU" sz="1600" spc="-1" strike="noStrike">
                  <a:solidFill>
                    <a:srgbClr val="be480a"/>
                  </a:solidFill>
                  <a:latin typeface="FreeMono"/>
                </a:rPr>
                <a:t>10</a:t>
              </a:r>
              <a:endParaRPr b="0" lang="ru-RU" sz="1600" spc="-1" strike="noStrike">
                <a:solidFill>
                  <a:srgbClr val="000000"/>
                </a:solidFill>
                <a:latin typeface="Arial"/>
              </a:endParaRPr>
            </a:p>
            <a:p>
              <a:r>
                <a:rPr b="1" lang="ru-RU" sz="1600" spc="-1" strike="noStrike">
                  <a:solidFill>
                    <a:srgbClr val="800080"/>
                  </a:solidFill>
                  <a:latin typeface="FreeMono"/>
                </a:rPr>
                <a:t>  </a:t>
              </a:r>
              <a:r>
                <a:rPr b="1" lang="ru-RU" sz="1600" spc="-1" strike="noStrike">
                  <a:solidFill>
                    <a:srgbClr val="000000"/>
                  </a:solidFill>
                  <a:latin typeface="FreeMono"/>
                </a:rPr>
                <a:t>int </a:t>
              </a:r>
              <a:r>
                <a:rPr b="1" lang="ru-RU" sz="1600" spc="-1" strike="noStrike">
                  <a:solidFill>
                    <a:srgbClr val="800080"/>
                  </a:solidFill>
                  <a:latin typeface="FreeMono"/>
                </a:rPr>
                <a:t>&lt;- </a:t>
              </a:r>
              <a:r>
                <a:rPr b="1" lang="ru-RU" sz="1600" spc="-1" strike="noStrike">
                  <a:solidFill>
                    <a:srgbClr val="be480a"/>
                  </a:solidFill>
                  <a:latin typeface="FreeMono"/>
                </a:rPr>
                <a:t>15</a:t>
              </a:r>
              <a:endParaRPr b="0" lang="ru-RU" sz="1600" spc="-1" strike="noStrike">
                <a:solidFill>
                  <a:srgbClr val="000000"/>
                </a:solidFill>
                <a:latin typeface="Arial"/>
              </a:endParaRPr>
            </a:p>
            <a:p>
              <a:r>
                <a:rPr b="1" lang="ru-RU" sz="1600" spc="-1" strike="noStrike">
                  <a:solidFill>
                    <a:srgbClr val="800080"/>
                  </a:solidFill>
                  <a:latin typeface="FreeMono"/>
                </a:rPr>
                <a:t>  </a:t>
              </a:r>
              <a:r>
                <a:rPr b="1" lang="ru-RU" sz="1600" spc="-1" strike="noStrike">
                  <a:solidFill>
                    <a:srgbClr val="000000"/>
                  </a:solidFill>
                  <a:latin typeface="FreeMono"/>
                </a:rPr>
                <a:t>int </a:t>
              </a:r>
              <a:r>
                <a:rPr b="1" lang="ru-RU" sz="1600" spc="-1" strike="noStrike">
                  <a:solidFill>
                    <a:srgbClr val="800080"/>
                  </a:solidFill>
                  <a:latin typeface="FreeMono"/>
                </a:rPr>
                <a:t>&lt;- </a:t>
              </a:r>
              <a:r>
                <a:rPr b="1" lang="ru-RU" sz="1600" spc="-1" strike="noStrike">
                  <a:solidFill>
                    <a:srgbClr val="be480a"/>
                  </a:solidFill>
                  <a:latin typeface="FreeMono"/>
                </a:rPr>
                <a:t>27 </a:t>
              </a:r>
              <a:r>
                <a:rPr b="1" lang="ru-RU" sz="1600" spc="-1" strike="noStrike">
                  <a:solidFill>
                    <a:srgbClr val="b2b2b2"/>
                  </a:solidFill>
                  <a:latin typeface="FreeMono"/>
                </a:rPr>
                <a:t>// lock</a:t>
              </a:r>
              <a:endParaRPr b="0" lang="ru-RU" sz="1600" spc="-1" strike="noStrike">
                <a:solidFill>
                  <a:srgbClr val="000000"/>
                </a:solidFill>
                <a:latin typeface="Arial"/>
              </a:endParaRPr>
            </a:p>
            <a:p>
              <a:r>
                <a:rPr b="1" lang="ru-RU" sz="1600" spc="-1" strike="noStrike">
                  <a:solidFill>
                    <a:srgbClr val="000000"/>
                  </a:solidFill>
                  <a:latin typeface="FreeMono"/>
                  <a:ea typeface="DejaVu Sans"/>
                </a:rPr>
                <a:t>  </a:t>
              </a:r>
              <a:r>
                <a:rPr b="1" lang="ru-RU" sz="1600" spc="-1" strike="noStrike">
                  <a:solidFill>
                    <a:srgbClr val="000000"/>
                  </a:solidFill>
                  <a:latin typeface="FreeMono"/>
                </a:rPr>
                <a:t>fmt.</a:t>
              </a:r>
              <a:r>
                <a:rPr b="1" lang="ru-RU" sz="1600" spc="-1" strike="noStrike">
                  <a:solidFill>
                    <a:srgbClr val="b47804"/>
                  </a:solidFill>
                  <a:latin typeface="FreeMono"/>
                </a:rPr>
                <a:t>Println</a:t>
              </a:r>
              <a:r>
                <a:rPr b="1" lang="ru-RU" sz="1600" spc="-1" strike="noStrike">
                  <a:solidFill>
                    <a:srgbClr val="000000"/>
                  </a:solidFill>
                  <a:latin typeface="FreeMono"/>
                </a:rPr>
                <a:t>(&lt;-</a:t>
              </a:r>
              <a:r>
                <a:rPr b="1" lang="ru-RU" sz="1600" spc="-1" strike="noStrike">
                  <a:solidFill>
                    <a:srgbClr val="be480a"/>
                  </a:solidFill>
                  <a:latin typeface="FreeMono"/>
                </a:rPr>
                <a:t>intCh</a:t>
              </a:r>
              <a:r>
                <a:rPr b="1" lang="ru-RU" sz="1600" spc="-1" strike="noStrike">
                  <a:solidFill>
                    <a:srgbClr val="000000"/>
                  </a:solidFill>
                  <a:latin typeface="FreeMono"/>
                </a:rPr>
                <a:t>) </a:t>
              </a:r>
              <a:r>
                <a:rPr b="1" lang="ru-RU" sz="1600" spc="-1" strike="noStrike">
                  <a:solidFill>
                    <a:srgbClr val="b2b2b2"/>
                  </a:solidFill>
                  <a:latin typeface="FreeMono"/>
                </a:rPr>
                <a:t>// 10</a:t>
              </a:r>
              <a:endParaRPr b="0" lang="ru-RU" sz="1600" spc="-1" strike="noStrike">
                <a:solidFill>
                  <a:srgbClr val="000000"/>
                </a:solidFill>
                <a:latin typeface="Arial"/>
              </a:endParaRPr>
            </a:p>
            <a:p>
              <a:r>
                <a:rPr b="1" lang="ru-RU" sz="1600" spc="-1" strike="noStrike">
                  <a:solidFill>
                    <a:srgbClr val="000000"/>
                  </a:solidFill>
                  <a:latin typeface="FreeMono"/>
                  <a:ea typeface="DejaVu Sans"/>
                </a:rPr>
                <a:t>  </a:t>
              </a:r>
              <a:r>
                <a:rPr b="1" lang="ru-RU" sz="1600" spc="-1" strike="noStrike">
                  <a:solidFill>
                    <a:srgbClr val="000000"/>
                  </a:solidFill>
                  <a:latin typeface="FreeMono"/>
                </a:rPr>
                <a:t>fmt.</a:t>
              </a:r>
              <a:r>
                <a:rPr b="1" lang="ru-RU" sz="1600" spc="-1" strike="noStrike">
                  <a:solidFill>
                    <a:srgbClr val="b47804"/>
                  </a:solidFill>
                  <a:latin typeface="FreeMono"/>
                </a:rPr>
                <a:t>Println</a:t>
              </a:r>
              <a:r>
                <a:rPr b="1" lang="ru-RU" sz="1600" spc="-1" strike="noStrike">
                  <a:solidFill>
                    <a:srgbClr val="000000"/>
                  </a:solidFill>
                  <a:latin typeface="FreeMono"/>
                </a:rPr>
                <a:t>(&lt;-</a:t>
              </a:r>
              <a:r>
                <a:rPr b="1" lang="ru-RU" sz="1600" spc="-1" strike="noStrike">
                  <a:solidFill>
                    <a:srgbClr val="be480a"/>
                  </a:solidFill>
                  <a:latin typeface="FreeMono"/>
                </a:rPr>
                <a:t>intCh</a:t>
              </a:r>
              <a:r>
                <a:rPr b="1" lang="ru-RU" sz="1600" spc="-1" strike="noStrike">
                  <a:solidFill>
                    <a:srgbClr val="000000"/>
                  </a:solidFill>
                  <a:latin typeface="FreeMono"/>
                </a:rPr>
                <a:t>) </a:t>
              </a:r>
              <a:r>
                <a:rPr b="1" lang="ru-RU" sz="1600" spc="-1" strike="noStrike">
                  <a:solidFill>
                    <a:srgbClr val="b2b2b2"/>
                  </a:solidFill>
                  <a:latin typeface="FreeMono"/>
                </a:rPr>
                <a:t>// 15</a:t>
              </a:r>
              <a:endParaRPr b="0" lang="ru-RU" sz="1600" spc="-1" strike="noStrike">
                <a:solidFill>
                  <a:srgbClr val="000000"/>
                </a:solidFill>
                <a:latin typeface="Arial"/>
              </a:endParaRPr>
            </a:p>
            <a:p>
              <a:r>
                <a:rPr b="1" lang="ru-RU" sz="1600" spc="-1" strike="noStrike">
                  <a:solidFill>
                    <a:srgbClr val="000000"/>
                  </a:solidFill>
                  <a:latin typeface="FreeMono"/>
                </a:rPr>
                <a:t>}</a:t>
              </a:r>
              <a:endParaRPr b="0" lang="ru-RU" sz="1600" spc="-1" strike="noStrike">
                <a:solidFill>
                  <a:srgbClr val="000000"/>
                </a:solidFill>
                <a:latin typeface="Arial"/>
              </a:endParaRPr>
            </a:p>
            <a:p>
              <a:endParaRPr b="0" lang="ru-RU" sz="2100" spc="-1" strike="noStrike">
                <a:solidFill>
                  <a:srgbClr val="000000"/>
                </a:solidFill>
                <a:latin typeface="Arial"/>
              </a:endParaRPr>
            </a:p>
          </p:txBody>
        </p:sp>
        <p:sp>
          <p:nvSpPr>
            <p:cNvPr id="130" name=""/>
            <p:cNvSpPr txBox="1"/>
            <p:nvPr/>
          </p:nvSpPr>
          <p:spPr>
            <a:xfrm>
              <a:off x="3632040" y="1620000"/>
              <a:ext cx="1587960" cy="218520"/>
            </a:xfrm>
            <a:prstGeom prst="rect">
              <a:avLst/>
            </a:prstGeom>
            <a:noFill/>
            <a:ln w="0">
              <a:solidFill>
                <a:srgbClr val="3465a4"/>
              </a:solidFill>
            </a:ln>
          </p:spPr>
          <p:txBody>
            <a:bodyPr lIns="90000" rIns="90000" tIns="45000" bIns="45000" anchor="t">
              <a:noAutofit/>
            </a:bodyPr>
            <a:p>
              <a:r>
                <a:rPr b="0" lang="ru-RU" sz="900" spc="-1" strike="noStrike">
                  <a:solidFill>
                    <a:srgbClr val="3465a4"/>
                  </a:solidFill>
                  <a:latin typeface="Arial"/>
                </a:rPr>
                <a:t>ex532chan</a:t>
              </a:r>
              <a:endParaRPr b="0" lang="ru-RU" sz="900" spc="-1" strike="noStrike">
                <a:solidFill>
                  <a:srgbClr val="000000"/>
                </a:solidFill>
                <a:latin typeface="Arial"/>
              </a:endParaRPr>
            </a:p>
          </p:txBody>
        </p:sp>
      </p:grpSp>
      <p:grpSp>
        <p:nvGrpSpPr>
          <p:cNvPr id="131" name=""/>
          <p:cNvGrpSpPr/>
          <p:nvPr/>
        </p:nvGrpSpPr>
        <p:grpSpPr>
          <a:xfrm>
            <a:off x="5400000" y="1620000"/>
            <a:ext cx="4500000" cy="3240000"/>
            <a:chOff x="5400000" y="1620000"/>
            <a:chExt cx="4500000" cy="3240000"/>
          </a:xfrm>
        </p:grpSpPr>
        <p:sp>
          <p:nvSpPr>
            <p:cNvPr id="132" name=""/>
            <p:cNvSpPr txBox="1"/>
            <p:nvPr/>
          </p:nvSpPr>
          <p:spPr>
            <a:xfrm>
              <a:off x="5400000" y="1620000"/>
              <a:ext cx="4500000" cy="3240000"/>
            </a:xfrm>
            <a:prstGeom prst="rect">
              <a:avLst/>
            </a:prstGeom>
            <a:solidFill>
              <a:srgbClr val="eeeeee"/>
            </a:solidFill>
            <a:ln cap="rnd" w="0">
              <a:solidFill>
                <a:srgbClr val="3465a4"/>
              </a:solidFill>
              <a:prstDash val="lgDash"/>
            </a:ln>
          </p:spPr>
          <p:txBody>
            <a:bodyPr lIns="0" rIns="0" tIns="0" bIns="0" anchor="t">
              <a:normAutofit/>
            </a:bodyPr>
            <a:p>
              <a:r>
                <a:rPr b="1" lang="ru-RU" sz="1600" spc="-1" strike="noStrike">
                  <a:solidFill>
                    <a:srgbClr val="2a6099"/>
                  </a:solidFill>
                  <a:latin typeface="FreeMono"/>
                </a:rPr>
                <a:t>package</a:t>
              </a:r>
              <a:r>
                <a:rPr b="1" lang="ru-RU" sz="1600" spc="-1" strike="noStrike">
                  <a:solidFill>
                    <a:srgbClr val="000000"/>
                  </a:solidFill>
                  <a:latin typeface="FreeMono"/>
                </a:rPr>
                <a:t> main</a:t>
              </a:r>
              <a:endParaRPr b="0" lang="ru-RU" sz="1600" spc="-1" strike="noStrike">
                <a:solidFill>
                  <a:srgbClr val="000000"/>
                </a:solidFill>
                <a:latin typeface="Arial"/>
              </a:endParaRPr>
            </a:p>
            <a:p>
              <a:r>
                <a:rPr b="1" lang="ru-RU" sz="1600" spc="-1" strike="noStrike">
                  <a:solidFill>
                    <a:srgbClr val="2a6099"/>
                  </a:solidFill>
                  <a:latin typeface="FreeMono"/>
                </a:rPr>
                <a:t>import</a:t>
              </a:r>
              <a:r>
                <a:rPr b="1" lang="ru-RU" sz="1600" spc="-1" strike="noStrike">
                  <a:solidFill>
                    <a:srgbClr val="000000"/>
                  </a:solidFill>
                  <a:latin typeface="FreeMono"/>
                </a:rPr>
                <a:t> </a:t>
              </a:r>
              <a:r>
                <a:rPr b="1" lang="ru-RU" sz="1600" spc="-1" strike="noStrike">
                  <a:solidFill>
                    <a:srgbClr val="be480a"/>
                  </a:solidFill>
                  <a:latin typeface="FreeMono"/>
                </a:rPr>
                <a:t>"fmt"</a:t>
              </a:r>
              <a:endParaRPr b="0" lang="ru-RU" sz="1600" spc="-1" strike="noStrike">
                <a:solidFill>
                  <a:srgbClr val="000000"/>
                </a:solidFill>
                <a:latin typeface="Arial"/>
              </a:endParaRPr>
            </a:p>
            <a:p>
              <a:r>
                <a:rPr b="1" lang="ru-RU" sz="1600" spc="-1" strike="noStrike">
                  <a:solidFill>
                    <a:srgbClr val="2a6099"/>
                  </a:solidFill>
                  <a:latin typeface="FreeMono"/>
                </a:rPr>
                <a:t>func</a:t>
              </a:r>
              <a:r>
                <a:rPr b="1" lang="ru-RU" sz="1600" spc="-1" strike="noStrike">
                  <a:solidFill>
                    <a:srgbClr val="000000"/>
                  </a:solidFill>
                  <a:latin typeface="FreeMono"/>
                </a:rPr>
                <a:t> </a:t>
              </a:r>
              <a:r>
                <a:rPr b="1" lang="ru-RU" sz="1600" spc="-1" strike="noStrike">
                  <a:solidFill>
                    <a:srgbClr val="b47804"/>
                  </a:solidFill>
                  <a:latin typeface="FreeMono"/>
                </a:rPr>
                <a:t>main</a:t>
              </a:r>
              <a:r>
                <a:rPr b="1" lang="ru-RU" sz="1600" spc="-1" strike="noStrike">
                  <a:solidFill>
                    <a:srgbClr val="000000"/>
                  </a:solidFill>
                  <a:latin typeface="FreeMono"/>
                </a:rPr>
                <a:t>() {</a:t>
              </a:r>
              <a:endParaRPr b="0" lang="ru-RU" sz="1600" spc="-1" strike="noStrike">
                <a:solidFill>
                  <a:srgbClr val="000000"/>
                </a:solidFill>
                <a:latin typeface="Arial"/>
              </a:endParaRPr>
            </a:p>
            <a:p>
              <a:r>
                <a:rPr b="1" lang="ru-RU" sz="1600" spc="-1" strike="noStrike">
                  <a:solidFill>
                    <a:srgbClr val="000000"/>
                  </a:solidFill>
                  <a:latin typeface="FreeMono"/>
                </a:rPr>
                <a:t>  </a:t>
              </a:r>
              <a:r>
                <a:rPr b="1" lang="ru-RU" sz="1600" spc="-1" strike="noStrike">
                  <a:solidFill>
                    <a:srgbClr val="000000"/>
                  </a:solidFill>
                  <a:latin typeface="FreeMono"/>
                </a:rPr>
                <a:t>intCh := </a:t>
              </a:r>
              <a:r>
                <a:rPr b="1" lang="ru-RU" sz="1600" spc="-1" strike="noStrike">
                  <a:solidFill>
                    <a:srgbClr val="be480a"/>
                  </a:solidFill>
                  <a:latin typeface="FreeMono"/>
                </a:rPr>
                <a:t>make</a:t>
              </a:r>
              <a:r>
                <a:rPr b="1" lang="ru-RU" sz="1600" spc="-1" strike="noStrike">
                  <a:solidFill>
                    <a:srgbClr val="000000"/>
                  </a:solidFill>
                  <a:latin typeface="FreeMono"/>
                </a:rPr>
                <a:t>(</a:t>
              </a:r>
              <a:r>
                <a:rPr b="1" lang="ru-RU" sz="1600" spc="-1" strike="noStrike">
                  <a:solidFill>
                    <a:srgbClr val="3465a4"/>
                  </a:solidFill>
                  <a:latin typeface="FreeMono"/>
                </a:rPr>
                <a:t>chan int,5</a:t>
              </a:r>
              <a:r>
                <a:rPr b="1" lang="ru-RU" sz="1600" spc="-1" strike="noStrike">
                  <a:solidFill>
                    <a:srgbClr val="000000"/>
                  </a:solidFill>
                  <a:latin typeface="FreeMono"/>
                </a:rPr>
                <a:t>)</a:t>
              </a:r>
              <a:endParaRPr b="0" lang="ru-RU" sz="1600" spc="-1" strike="noStrike">
                <a:solidFill>
                  <a:srgbClr val="000000"/>
                </a:solidFill>
                <a:latin typeface="Arial"/>
              </a:endParaRPr>
            </a:p>
            <a:p>
              <a:r>
                <a:rPr b="1" lang="ru-RU" sz="1600" spc="-1" strike="noStrike">
                  <a:solidFill>
                    <a:srgbClr val="800080"/>
                  </a:solidFill>
                  <a:latin typeface="FreeMono"/>
                </a:rPr>
                <a:t>  </a:t>
              </a:r>
              <a:r>
                <a:rPr b="1" lang="ru-RU" sz="1600" spc="-1" strike="noStrike">
                  <a:solidFill>
                    <a:srgbClr val="800080"/>
                  </a:solidFill>
                  <a:latin typeface="FreeMono"/>
                </a:rPr>
                <a:t>i</a:t>
              </a:r>
              <a:r>
                <a:rPr b="1" lang="ru-RU" sz="1600" spc="-1" strike="noStrike">
                  <a:solidFill>
                    <a:srgbClr val="000000"/>
                  </a:solidFill>
                  <a:latin typeface="FreeMono"/>
                </a:rPr>
                <a:t>nt </a:t>
              </a:r>
              <a:r>
                <a:rPr b="1" lang="ru-RU" sz="1600" spc="-1" strike="noStrike">
                  <a:solidFill>
                    <a:srgbClr val="800080"/>
                  </a:solidFill>
                  <a:latin typeface="FreeMono"/>
                </a:rPr>
                <a:t>&lt;- </a:t>
              </a:r>
              <a:r>
                <a:rPr b="1" lang="ru-RU" sz="1600" spc="-1" strike="noStrike">
                  <a:solidFill>
                    <a:srgbClr val="be480a"/>
                  </a:solidFill>
                  <a:latin typeface="FreeMono"/>
                </a:rPr>
                <a:t>10</a:t>
              </a:r>
              <a:endParaRPr b="0" lang="ru-RU" sz="1600" spc="-1" strike="noStrike">
                <a:solidFill>
                  <a:srgbClr val="000000"/>
                </a:solidFill>
                <a:latin typeface="Arial"/>
              </a:endParaRPr>
            </a:p>
            <a:p>
              <a:r>
                <a:rPr b="1" lang="ru-RU" sz="1600" spc="-1" strike="noStrike">
                  <a:solidFill>
                    <a:srgbClr val="800080"/>
                  </a:solidFill>
                  <a:latin typeface="FreeMono"/>
                </a:rPr>
                <a:t>  </a:t>
              </a:r>
              <a:r>
                <a:rPr b="1" lang="ru-RU" sz="1600" spc="-1" strike="noStrike">
                  <a:solidFill>
                    <a:srgbClr val="000000"/>
                  </a:solidFill>
                  <a:latin typeface="FreeMono"/>
                </a:rPr>
                <a:t>int </a:t>
              </a:r>
              <a:r>
                <a:rPr b="1" lang="ru-RU" sz="1600" spc="-1" strike="noStrike">
                  <a:solidFill>
                    <a:srgbClr val="800080"/>
                  </a:solidFill>
                  <a:latin typeface="FreeMono"/>
                </a:rPr>
                <a:t>&lt;- </a:t>
              </a:r>
              <a:r>
                <a:rPr b="1" lang="ru-RU" sz="1600" spc="-1" strike="noStrike">
                  <a:solidFill>
                    <a:srgbClr val="be480a"/>
                  </a:solidFill>
                  <a:latin typeface="FreeMono"/>
                </a:rPr>
                <a:t>15</a:t>
              </a:r>
              <a:endParaRPr b="0" lang="ru-RU" sz="1600" spc="-1" strike="noStrike">
                <a:solidFill>
                  <a:srgbClr val="000000"/>
                </a:solidFill>
                <a:latin typeface="Arial"/>
              </a:endParaRPr>
            </a:p>
            <a:p>
              <a:r>
                <a:rPr b="1" lang="ru-RU" sz="1600" spc="-1" strike="noStrike">
                  <a:solidFill>
                    <a:srgbClr val="000000"/>
                  </a:solidFill>
                  <a:latin typeface="FreeMono"/>
                  <a:ea typeface="DejaVu Sans"/>
                </a:rPr>
                <a:t>  </a:t>
              </a:r>
              <a:r>
                <a:rPr b="1" lang="ru-RU" sz="1600" spc="-1" strike="noStrike">
                  <a:solidFill>
                    <a:srgbClr val="000000"/>
                  </a:solidFill>
                  <a:latin typeface="FreeMono"/>
                </a:rPr>
                <a:t>fmt.</a:t>
              </a:r>
              <a:r>
                <a:rPr b="1" lang="ru-RU" sz="1600" spc="-1" strike="noStrike">
                  <a:solidFill>
                    <a:srgbClr val="b47804"/>
                  </a:solidFill>
                  <a:latin typeface="FreeMono"/>
                </a:rPr>
                <a:t>Println</a:t>
              </a:r>
              <a:r>
                <a:rPr b="1" lang="ru-RU" sz="1600" spc="-1" strike="noStrike">
                  <a:solidFill>
                    <a:srgbClr val="000000"/>
                  </a:solidFill>
                  <a:latin typeface="FreeMono"/>
                </a:rPr>
                <a:t>(cap(</a:t>
              </a:r>
              <a:r>
                <a:rPr b="1" lang="ru-RU" sz="1600" spc="-1" strike="noStrike">
                  <a:solidFill>
                    <a:srgbClr val="be480a"/>
                  </a:solidFill>
                  <a:latin typeface="FreeMono"/>
                </a:rPr>
                <a:t>intCh</a:t>
              </a:r>
              <a:r>
                <a:rPr b="1" lang="ru-RU" sz="1600" spc="-1" strike="noStrike">
                  <a:solidFill>
                    <a:srgbClr val="000000"/>
                  </a:solidFill>
                  <a:latin typeface="FreeMono"/>
                </a:rPr>
                <a:t>)) </a:t>
              </a:r>
              <a:r>
                <a:rPr b="1" lang="ru-RU" sz="1600" spc="-1" strike="noStrike">
                  <a:solidFill>
                    <a:srgbClr val="b2b2b2"/>
                  </a:solidFill>
                  <a:latin typeface="FreeMono"/>
                </a:rPr>
                <a:t>// 5</a:t>
              </a:r>
              <a:endParaRPr b="0" lang="ru-RU" sz="1600" spc="-1" strike="noStrike">
                <a:solidFill>
                  <a:srgbClr val="000000"/>
                </a:solidFill>
                <a:latin typeface="Arial"/>
              </a:endParaRPr>
            </a:p>
            <a:p>
              <a:r>
                <a:rPr b="1" lang="ru-RU" sz="1600" spc="-1" strike="noStrike">
                  <a:solidFill>
                    <a:srgbClr val="000000"/>
                  </a:solidFill>
                  <a:latin typeface="FreeMono"/>
                  <a:ea typeface="DejaVu Sans"/>
                </a:rPr>
                <a:t>  </a:t>
              </a:r>
              <a:r>
                <a:rPr b="1" lang="ru-RU" sz="1600" spc="-1" strike="noStrike">
                  <a:solidFill>
                    <a:srgbClr val="000000"/>
                  </a:solidFill>
                  <a:latin typeface="FreeMono"/>
                </a:rPr>
                <a:t>fmt.</a:t>
              </a:r>
              <a:r>
                <a:rPr b="1" lang="ru-RU" sz="1600" spc="-1" strike="noStrike">
                  <a:solidFill>
                    <a:srgbClr val="b47804"/>
                  </a:solidFill>
                  <a:latin typeface="FreeMono"/>
                </a:rPr>
                <a:t>Println</a:t>
              </a:r>
              <a:r>
                <a:rPr b="1" lang="ru-RU" sz="1600" spc="-1" strike="noStrike">
                  <a:solidFill>
                    <a:srgbClr val="000000"/>
                  </a:solidFill>
                  <a:latin typeface="FreeMono"/>
                </a:rPr>
                <a:t>(cap(</a:t>
              </a:r>
              <a:r>
                <a:rPr b="1" lang="ru-RU" sz="1600" spc="-1" strike="noStrike">
                  <a:solidFill>
                    <a:srgbClr val="be480a"/>
                  </a:solidFill>
                  <a:latin typeface="FreeMono"/>
                </a:rPr>
                <a:t>intCh</a:t>
              </a:r>
              <a:r>
                <a:rPr b="1" lang="ru-RU" sz="1600" spc="-1" strike="noStrike">
                  <a:solidFill>
                    <a:srgbClr val="000000"/>
                  </a:solidFill>
                  <a:latin typeface="FreeMono"/>
                </a:rPr>
                <a:t>))</a:t>
              </a:r>
              <a:r>
                <a:rPr b="1" lang="ru-RU" sz="1600" spc="-1" strike="noStrike">
                  <a:solidFill>
                    <a:srgbClr val="b2b2b2"/>
                  </a:solidFill>
                  <a:latin typeface="FreeMono"/>
                </a:rPr>
                <a:t> // 2</a:t>
              </a:r>
              <a:endParaRPr b="0" lang="ru-RU" sz="1600" spc="-1" strike="noStrike">
                <a:solidFill>
                  <a:srgbClr val="000000"/>
                </a:solidFill>
                <a:latin typeface="Arial"/>
              </a:endParaRPr>
            </a:p>
            <a:p>
              <a:r>
                <a:rPr b="1" lang="ru-RU" sz="1600" spc="-1" strike="noStrike">
                  <a:solidFill>
                    <a:srgbClr val="000000"/>
                  </a:solidFill>
                  <a:latin typeface="FreeMono"/>
                  <a:ea typeface="DejaVu Sans"/>
                </a:rPr>
                <a:t>  </a:t>
              </a:r>
              <a:r>
                <a:rPr b="1" lang="ru-RU" sz="1600" spc="-1" strike="noStrike">
                  <a:solidFill>
                    <a:srgbClr val="000000"/>
                  </a:solidFill>
                  <a:latin typeface="FreeMono"/>
                </a:rPr>
                <a:t>fmt.</a:t>
              </a:r>
              <a:r>
                <a:rPr b="1" lang="ru-RU" sz="1600" spc="-1" strike="noStrike">
                  <a:solidFill>
                    <a:srgbClr val="b47804"/>
                  </a:solidFill>
                  <a:latin typeface="FreeMono"/>
                </a:rPr>
                <a:t>Println</a:t>
              </a:r>
              <a:r>
                <a:rPr b="1" lang="ru-RU" sz="1600" spc="-1" strike="noStrike">
                  <a:solidFill>
                    <a:srgbClr val="000000"/>
                  </a:solidFill>
                  <a:latin typeface="FreeMono"/>
                </a:rPr>
                <a:t>(&lt;-</a:t>
              </a:r>
              <a:r>
                <a:rPr b="1" lang="ru-RU" sz="1600" spc="-1" strike="noStrike">
                  <a:solidFill>
                    <a:srgbClr val="be480a"/>
                  </a:solidFill>
                  <a:latin typeface="FreeMono"/>
                </a:rPr>
                <a:t>intCh</a:t>
              </a:r>
              <a:r>
                <a:rPr b="1" lang="ru-RU" sz="1600" spc="-1" strike="noStrike">
                  <a:solidFill>
                    <a:srgbClr val="000000"/>
                  </a:solidFill>
                  <a:latin typeface="FreeMono"/>
                </a:rPr>
                <a:t>) </a:t>
              </a:r>
              <a:r>
                <a:rPr b="1" lang="ru-RU" sz="1600" spc="-1" strike="noStrike">
                  <a:solidFill>
                    <a:srgbClr val="b2b2b2"/>
                  </a:solidFill>
                  <a:latin typeface="FreeMono"/>
                </a:rPr>
                <a:t>// 10</a:t>
              </a:r>
              <a:endParaRPr b="0" lang="ru-RU" sz="1600" spc="-1" strike="noStrike">
                <a:solidFill>
                  <a:srgbClr val="000000"/>
                </a:solidFill>
                <a:latin typeface="Arial"/>
              </a:endParaRPr>
            </a:p>
            <a:p>
              <a:r>
                <a:rPr b="1" lang="ru-RU" sz="1600" spc="-1" strike="noStrike">
                  <a:solidFill>
                    <a:srgbClr val="000000"/>
                  </a:solidFill>
                  <a:latin typeface="FreeMono"/>
                </a:rPr>
                <a:t>}</a:t>
              </a:r>
              <a:endParaRPr b="0" lang="ru-RU" sz="1600" spc="-1" strike="noStrike">
                <a:solidFill>
                  <a:srgbClr val="000000"/>
                </a:solidFill>
                <a:latin typeface="Arial"/>
              </a:endParaRPr>
            </a:p>
            <a:p>
              <a:endParaRPr b="0" lang="ru-RU" sz="2100" spc="-1" strike="noStrike">
                <a:solidFill>
                  <a:srgbClr val="000000"/>
                </a:solidFill>
                <a:latin typeface="Arial"/>
              </a:endParaRPr>
            </a:p>
          </p:txBody>
        </p:sp>
        <p:sp>
          <p:nvSpPr>
            <p:cNvPr id="133" name=""/>
            <p:cNvSpPr txBox="1"/>
            <p:nvPr/>
          </p:nvSpPr>
          <p:spPr>
            <a:xfrm>
              <a:off x="8312040" y="1620000"/>
              <a:ext cx="1587960" cy="218520"/>
            </a:xfrm>
            <a:prstGeom prst="rect">
              <a:avLst/>
            </a:prstGeom>
            <a:noFill/>
            <a:ln w="0">
              <a:solidFill>
                <a:srgbClr val="3465a4"/>
              </a:solidFill>
            </a:ln>
          </p:spPr>
          <p:txBody>
            <a:bodyPr lIns="90000" rIns="90000" tIns="45000" bIns="45000" anchor="t">
              <a:noAutofit/>
            </a:bodyPr>
            <a:p>
              <a:r>
                <a:rPr b="0" lang="ru-RU" sz="900" spc="-1" strike="noStrike">
                  <a:solidFill>
                    <a:srgbClr val="3465a4"/>
                  </a:solidFill>
                  <a:latin typeface="Arial"/>
                </a:rPr>
                <a:t>ex533chan</a:t>
              </a:r>
              <a:endParaRPr b="0" lang="ru-RU" sz="900" spc="-1" strike="noStrike">
                <a:solidFill>
                  <a:srgbClr val="000000"/>
                </a:solidFill>
                <a:latin typeface="Arial"/>
              </a:endParaRPr>
            </a:p>
          </p:txBody>
        </p:sp>
      </p:gr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
  <a:themeElements>
    <a:clrScheme name="">
      <a:dk1>
        <a:srgbClr val="ffffff"/>
      </a:dk1>
      <a:lt1>
        <a:srgbClr val="ffffff"/>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ffff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
  <a:themeElements>
    <a:clrScheme name="">
      <a:dk1>
        <a:srgbClr val="ffffff"/>
      </a:dk1>
      <a:lt1>
        <a:srgbClr val="ffffff"/>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ffff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2241</TotalTime>
  <Application>LibreOffice/7.4.7.2$Linux_X86_64 LibreOffice_project/40$Build-2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2023-11-16T13:50:22Z</dcterms:created>
  <dc:creator/>
  <dc:description/>
  <dc:language>ru-RU</dc:language>
  <cp:lastModifiedBy/>
  <dcterms:modified xsi:type="dcterms:W3CDTF">2023-11-24T08:32:24Z</dcterms:modified>
  <cp:revision>37</cp:revision>
  <dc:subject/>
  <dc:title/>
</cp:coreProperties>
</file>