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48.xml" ContentType="application/vnd.openxmlformats-officedocument.presentationml.notesSlide+xml"/>
  <Override PartName="/ppt/notesSlides/notesSlide11.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45.xml" ContentType="application/vnd.openxmlformats-officedocument.presentationml.notesSlide+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49.xml" ContentType="application/vnd.openxmlformats-officedocument.presentationml.notesSlide+xml"/>
  <Override PartName="/ppt/notesSlides/_rels/notesSlide47.xml.rels" ContentType="application/vnd.openxmlformats-package.relationships+xml"/>
  <Override PartName="/ppt/notesSlides/_rels/notesSlide41.xml.rels" ContentType="application/vnd.openxmlformats-package.relationships+xml"/>
  <Override PartName="/ppt/notesSlides/_rels/notesSlide5.xml.rels" ContentType="application/vnd.openxmlformats-package.relationships+xml"/>
  <Override PartName="/ppt/notesSlides/_rels/notesSlide31.xml.rels" ContentType="application/vnd.openxmlformats-package.relationships+xml"/>
  <Override PartName="/ppt/notesSlides/_rels/notesSlide22.xml.rels" ContentType="application/vnd.openxmlformats-package.relationships+xml"/>
  <Override PartName="/ppt/notesSlides/_rels/notesSlide37.xml.rels" ContentType="application/vnd.openxmlformats-package.relationships+xml"/>
  <Override PartName="/ppt/notesSlides/_rels/notesSlide9.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45.xml.rels" ContentType="application/vnd.openxmlformats-package.relationships+xml"/>
  <Override PartName="/ppt/notesSlides/_rels/notesSlide29.xml.rels" ContentType="application/vnd.openxmlformats-package.relationships+xml"/>
  <Override PartName="/ppt/notesSlides/_rels/notesSlide21.xml.rels" ContentType="application/vnd.openxmlformats-package.relationships+xml"/>
  <Override PartName="/ppt/notesSlides/_rels/notesSlide36.xml.rels" ContentType="application/vnd.openxmlformats-package.relationships+xml"/>
  <Override PartName="/ppt/notesSlides/_rels/notesSlide23.xml.rels" ContentType="application/vnd.openxmlformats-package.relationships+xml"/>
  <Override PartName="/ppt/notesSlides/_rels/notesSlide38.xml.rels" ContentType="application/vnd.openxmlformats-package.relationships+xml"/>
  <Override PartName="/ppt/notesSlides/_rels/notesSlide32.xml.rels" ContentType="application/vnd.openxmlformats-package.relationships+xml"/>
  <Override PartName="/ppt/notesSlides/_rels/notesSlide7.xml.rels" ContentType="application/vnd.openxmlformats-package.relationships+xml"/>
  <Override PartName="/ppt/notesSlides/_rels/notesSlide48.xml.rels" ContentType="application/vnd.openxmlformats-package.relationships+xml"/>
  <Override PartName="/ppt/notesSlides/_rels/notesSlide33.xml.rels" ContentType="application/vnd.openxmlformats-package.relationships+xml"/>
  <Override PartName="/ppt/notesSlides/_rels/notesSlide42.xml.rels" ContentType="application/vnd.openxmlformats-package.relationships+xml"/>
  <Override PartName="/ppt/notesSlides/_rels/notesSlide49.xml.rels" ContentType="application/vnd.openxmlformats-package.relationships+xml"/>
  <Override PartName="/ppt/notesSlides/_rels/notesSlide34.xml.rels" ContentType="application/vnd.openxmlformats-package.relationships+xml"/>
  <Override PartName="/ppt/notesSlides/_rels/notesSlide43.xml.rels" ContentType="application/vnd.openxmlformats-package.relationships+xml"/>
  <Override PartName="/ppt/notesSlides/_rels/notesSlide51.xml.rels" ContentType="application/vnd.openxmlformats-package.relationships+xml"/>
  <Override PartName="/ppt/notesSlides/_rels/notesSlide35.xml.rels" ContentType="application/vnd.openxmlformats-package.relationships+xml"/>
  <Override PartName="/ppt/notesSlides/_rels/notesSlide44.xml.rels" ContentType="application/vnd.openxmlformats-package.relationships+xml"/>
  <Override PartName="/ppt/notesSlides/notesSlide51.xml" ContentType="application/vnd.openxmlformats-officedocument.presentationml.notesSlide+xml"/>
  <Override PartName="/ppt/notesSlides/notesSlide5.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7.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9.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10.xml" ContentType="application/vnd.openxmlformats-officedocument.presentationml.notesSlide+xml"/>
  <Override PartName="/ppt/notesSlides/notesSlide47.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42.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519480" y="812160"/>
            <a:ext cx="6520320" cy="4008960"/>
          </a:xfrm>
          <a:prstGeom prst="rect">
            <a:avLst/>
          </a:prstGeom>
          <a:noFill/>
          <a:ln w="0">
            <a:noFill/>
          </a:ln>
        </p:spPr>
        <p:txBody>
          <a:bodyPr lIns="0" rIns="0" tIns="0" bIns="0" anchor="ctr">
            <a:noAutofit/>
          </a:bodyPr>
          <a:p>
            <a:pPr algn="ctr"/>
            <a:r>
              <a:rPr b="0" lang="ru-RU" sz="4670" spc="-1" strike="noStrike">
                <a:solidFill>
                  <a:srgbClr val="000000"/>
                </a:solidFill>
                <a:latin typeface="Noto Sans"/>
              </a:rPr>
              <a:t>Click to move the slide</a:t>
            </a:r>
            <a:endParaRPr b="0" lang="ru-RU" sz="4670" spc="-1" strike="noStrike">
              <a:solidFill>
                <a:srgbClr val="000000"/>
              </a:solidFill>
              <a:latin typeface="Noto Sans"/>
            </a:endParaRPr>
          </a:p>
        </p:txBody>
      </p:sp>
      <p:sp>
        <p:nvSpPr>
          <p:cNvPr id="87" name="PlaceHolder 2"/>
          <p:cNvSpPr>
            <a:spLocks noGrp="1"/>
          </p:cNvSpPr>
          <p:nvPr>
            <p:ph type="body"/>
          </p:nvPr>
        </p:nvSpPr>
        <p:spPr>
          <a:xfrm>
            <a:off x="756000" y="5078160"/>
            <a:ext cx="6047640" cy="4811040"/>
          </a:xfrm>
          <a:prstGeom prst="rect">
            <a:avLst/>
          </a:prstGeom>
          <a:noFill/>
          <a:ln w="0">
            <a:noFill/>
          </a:ln>
        </p:spPr>
        <p:txBody>
          <a:bodyPr lIns="0" rIns="0" tIns="0" bIns="0" anchor="t">
            <a:noAutofit/>
          </a:bodyPr>
          <a:p>
            <a:pPr marL="216000" indent="0">
              <a:buNone/>
            </a:pPr>
            <a:r>
              <a:rPr b="0" lang="ru-RU" sz="2810" spc="-1" strike="noStrike">
                <a:solidFill>
                  <a:srgbClr val="000000"/>
                </a:solidFill>
                <a:latin typeface="Noto Sans"/>
              </a:rPr>
              <a:t>Click to edit the notes format</a:t>
            </a:r>
            <a:endParaRPr b="0" lang="ru-RU" sz="2810" spc="-1" strike="noStrike">
              <a:solidFill>
                <a:srgbClr val="000000"/>
              </a:solidFill>
              <a:latin typeface="Noto Sans"/>
            </a:endParaRPr>
          </a:p>
        </p:txBody>
      </p:sp>
      <p:sp>
        <p:nvSpPr>
          <p:cNvPr id="8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ru-RU" sz="1400" spc="-1" strike="noStrike">
                <a:solidFill>
                  <a:srgbClr val="000000"/>
                </a:solidFill>
                <a:latin typeface="Noto Sans"/>
              </a:rPr>
              <a:t>&lt;header&gt;</a:t>
            </a:r>
            <a:endParaRPr b="0" lang="ru-RU" sz="1400" spc="-1" strike="noStrike">
              <a:solidFill>
                <a:srgbClr val="000000"/>
              </a:solidFill>
              <a:latin typeface="Noto Sans"/>
            </a:endParaRPr>
          </a:p>
        </p:txBody>
      </p:sp>
      <p:sp>
        <p:nvSpPr>
          <p:cNvPr id="89"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Noto Sans"/>
              </a:defRPr>
            </a:lvl1pPr>
          </a:lstStyle>
          <a:p>
            <a:pPr indent="0" algn="r">
              <a:buNone/>
            </a:pPr>
            <a:r>
              <a:rPr b="0" lang="ru-RU" sz="1400" spc="-1" strike="noStrike">
                <a:solidFill>
                  <a:srgbClr val="000000"/>
                </a:solidFill>
                <a:latin typeface="Noto Sans"/>
              </a:rPr>
              <a:t>&lt;date/time&gt;</a:t>
            </a:r>
            <a:endParaRPr b="0" lang="ru-RU" sz="1400" spc="-1" strike="noStrike">
              <a:solidFill>
                <a:srgbClr val="000000"/>
              </a:solidFill>
              <a:latin typeface="Noto Sans"/>
            </a:endParaRPr>
          </a:p>
        </p:txBody>
      </p:sp>
      <p:sp>
        <p:nvSpPr>
          <p:cNvPr id="90"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ru-RU" sz="1400" spc="-1" strike="noStrike">
                <a:solidFill>
                  <a:srgbClr val="000000"/>
                </a:solidFill>
                <a:latin typeface="Noto Sans"/>
              </a:defRPr>
            </a:lvl1pPr>
          </a:lstStyle>
          <a:p>
            <a:pPr indent="0">
              <a:buNone/>
            </a:pPr>
            <a:r>
              <a:rPr b="0" lang="ru-RU" sz="1400" spc="-1" strike="noStrike">
                <a:solidFill>
                  <a:srgbClr val="000000"/>
                </a:solidFill>
                <a:latin typeface="Noto Sans"/>
              </a:rPr>
              <a:t>&lt;footer&gt;</a:t>
            </a:r>
            <a:endParaRPr b="0" lang="ru-RU" sz="1400" spc="-1" strike="noStrike">
              <a:solidFill>
                <a:srgbClr val="000000"/>
              </a:solidFill>
              <a:latin typeface="Noto Sans"/>
            </a:endParaRPr>
          </a:p>
        </p:txBody>
      </p:sp>
      <p:sp>
        <p:nvSpPr>
          <p:cNvPr id="91"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ru-RU" sz="1400" spc="-1" strike="noStrike">
                <a:solidFill>
                  <a:srgbClr val="000000"/>
                </a:solidFill>
                <a:latin typeface="Noto Sans"/>
              </a:defRPr>
            </a:lvl1pPr>
          </a:lstStyle>
          <a:p>
            <a:pPr indent="0" algn="r">
              <a:buNone/>
            </a:pPr>
            <a:fld id="{78E4BDD9-E77F-42F1-B3E4-55061F47119A}" type="slidenum">
              <a:rPr b="0" lang="ru-RU" sz="1400" spc="-1" strike="noStrike">
                <a:solidFill>
                  <a:srgbClr val="000000"/>
                </a:solidFill>
                <a:latin typeface="Noto Sans"/>
              </a:rPr>
              <a:t>&lt;number&gt;</a:t>
            </a:fld>
            <a:endParaRPr b="0" lang="ru-RU"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216000" y="812520"/>
            <a:ext cx="7127280" cy="4008960"/>
          </a:xfrm>
          <a:prstGeom prst="rect">
            <a:avLst/>
          </a:prstGeom>
          <a:ln w="0">
            <a:noFill/>
          </a:ln>
        </p:spPr>
      </p:sp>
      <p:sp>
        <p:nvSpPr>
          <p:cNvPr id="25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Для записи текстовой информации в файл можно применять метод WriteString() объекта os.File, который заносит в файл строку:</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данном случае создается файл hello.txt, в который записывается строка "Hello Gold!".</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Для записи нетекстовой бинарной информации в виде набора байт применяется метод Write() (реализация интерфейса io.Writer):</a:t>
            </a:r>
            <a:endParaRPr b="0" lang="ru-RU" sz="20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216000" y="812520"/>
            <a:ext cx="7127280" cy="4008960"/>
          </a:xfrm>
          <a:prstGeom prst="rect">
            <a:avLst/>
          </a:prstGeom>
          <a:ln w="0">
            <a:noFill/>
          </a:ln>
        </p:spPr>
      </p:sp>
      <p:sp>
        <p:nvSpPr>
          <p:cNvPr id="259" name="PlaceHolder 2"/>
          <p:cNvSpPr>
            <a:spLocks noGrp="1"/>
          </p:cNvSpPr>
          <p:nvPr>
            <p:ph type="body"/>
          </p:nvPr>
        </p:nvSpPr>
        <p:spPr>
          <a:xfrm>
            <a:off x="756000" y="5078520"/>
            <a:ext cx="6047640" cy="510012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Поскольку тип io.File реализует интерфейс io.Reader, то для чтения из файла мы можем использовать метод Read(). Этот метод позволяет получить содержимое файла в виде набора байт:</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Для считывания данных определяется срез из 64 байтов. В бесконечном цикле содержимое файла считывается в срез, а когда будет достигнут конец файла, то есть мы получим ошибку io.EOF, то произойдет выход из цикла. Ну и поскольку данные представляют срез байтов, хотя файл hello.txt хранит текстовую информацию, то для вывода текста на консоль преобразуем срез байтов в строку: string(data[:n]).</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216000" y="812520"/>
            <a:ext cx="7127280" cy="4008960"/>
          </a:xfrm>
          <a:prstGeom prst="rect">
            <a:avLst/>
          </a:prstGeom>
          <a:ln w="0">
            <a:noFill/>
          </a:ln>
        </p:spPr>
      </p:sp>
      <p:sp>
        <p:nvSpPr>
          <p:cNvPr id="261" name="PlaceHolder 2"/>
          <p:cNvSpPr>
            <a:spLocks noGrp="1"/>
          </p:cNvSpPr>
          <p:nvPr>
            <p:ph type="body"/>
          </p:nvPr>
        </p:nvSpPr>
        <p:spPr>
          <a:xfrm>
            <a:off x="756000" y="5078520"/>
            <a:ext cx="6047640" cy="595008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Стандартным потоком вывода в Go является объект os.Stdout, который фактически представляет консоль. Например, мы могли бы вывести в этот поток данные следующим образом:</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fmt.Fprintln(os.Stdout, "hello cold")</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Здесь используется рассмотренная в прошлой теме функция Fprintln(), которая выводит в поток вывода набор значений. То есть фактически в данном случае идет запись или вывод на консоль.</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Однако поскольку запись в стандартный поток os.Stdout - довольно распространенная задача, то вместо функций Fprint/Fprintln/Fprintf применяются их двойники: Println(), Print() и Printf() соответственно, которые по умолчанию выводят данные в os.Stdout: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216000" y="812520"/>
            <a:ext cx="7127280" cy="4008960"/>
          </a:xfrm>
          <a:prstGeom prst="rect">
            <a:avLst/>
          </a:prstGeom>
          <a:ln w="0">
            <a:noFill/>
          </a:ln>
        </p:spPr>
      </p:sp>
      <p:sp>
        <p:nvSpPr>
          <p:cNvPr id="263" name="PlaceHolder 2"/>
          <p:cNvSpPr>
            <a:spLocks noGrp="1"/>
          </p:cNvSpPr>
          <p:nvPr>
            <p:ph type="body"/>
          </p:nvPr>
        </p:nvSpPr>
        <p:spPr>
          <a:xfrm>
            <a:off x="756000" y="5078520"/>
            <a:ext cx="6047640" cy="6800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Через параметры функций Fscan и Fscanln можно получить вводимые значения: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качестве первого параметра передается объект io.Reader, из которого надо считывать данные, а второй параметр представляет объекты, в которые считываются данные. В качестве результата обе функции возвращают количество считанных байт и информацию об ошибке. Например:</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данном случае вначале записываем две переменных в файл с помощью fmt.Fprintln, а затем считываем записанные значения с помощью fmt.Fscanln.</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Функция fmt.Fscanf() считывает данные с применением форматирования: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Первый параметр функции представляет объект io.Reader. Второй параметр - строка форматирования, которая содержит спецификаторы и определяет последовательность считывания данных. Третий параметр - набор объектов, в которые надо считать данные. </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216000" y="812520"/>
            <a:ext cx="7127280" cy="4008960"/>
          </a:xfrm>
          <a:prstGeom prst="rect">
            <a:avLst/>
          </a:prstGeom>
          <a:ln w="0">
            <a:noFill/>
          </a:ln>
        </p:spPr>
      </p:sp>
      <p:sp>
        <p:nvSpPr>
          <p:cNvPr id="265" name="PlaceHolder 2"/>
          <p:cNvSpPr>
            <a:spLocks noGrp="1"/>
          </p:cNvSpPr>
          <p:nvPr>
            <p:ph type="body"/>
          </p:nvPr>
        </p:nvSpPr>
        <p:spPr>
          <a:xfrm>
            <a:off x="756000" y="5078520"/>
            <a:ext cx="6047640" cy="96332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JSON (JavaScript Object Notation) – текстовый формат обмена структурированными данными, основанный на JavaScript. JSON – не единственная доступная нам форма решить данную задачу: аналогичной цели служат XML, YAML и Google’s Protocol Buffers, и каждый имеет свою нишу, однако из-за простоты, удобочитаемости и всеобщей поддержки наиболее широко используется именно JSON.</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JSON представляет собой одну из двух структур:</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набор пар ключ - значение;</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упорядоченный набор значений.</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качестве значений в JSON могут быть использованы:</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объект – это неупорядоченное множество пар ключ - значение, заключённое в фигурные скобки «{ }». Ключ описывается строкой, между ним и значением стоит символ «:». Пары ключ - значение отделяются друг от друга запятыми;</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массив — это упорядоченное множество значений, заключенных в квадратные скобки «[ ]». Значения разделяются запятыми;</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число (целое или вещественное);</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литералы true, false (логические) и null;</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Строка.</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Здесь данные представляют из себя набор пар ключ - значение, при этом: firstName и lastName - строки, address - вложенный набор пар ключ - значения, а phoneNumbers - упорядоченный набор значений.</a:t>
            </a:r>
            <a:endParaRPr b="0" lang="ru-RU" sz="20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216000" y="812520"/>
            <a:ext cx="7127280" cy="4008960"/>
          </a:xfrm>
          <a:prstGeom prst="rect">
            <a:avLst/>
          </a:prstGeom>
          <a:ln w="0">
            <a:noFill/>
          </a:ln>
        </p:spPr>
      </p:sp>
      <p:sp>
        <p:nvSpPr>
          <p:cNvPr id="267" name="PlaceHolder 2"/>
          <p:cNvSpPr>
            <a:spLocks noGrp="1"/>
          </p:cNvSpPr>
          <p:nvPr>
            <p:ph type="body"/>
          </p:nvPr>
        </p:nvSpPr>
        <p:spPr>
          <a:xfrm>
            <a:off x="756000" y="5078520"/>
            <a:ext cx="6047640" cy="708336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Marshal и Unmarshal (кодирование и декодирование) данных в формате JSON в стандартной библиотеке Go реализовано в пакете encoding/json.</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Наиболее удобным типом для кодирования / декодирования таких данных является структура и срез структур, именно его мы и рассмотрим в рамках этого курса. Но при этом нужно отметить, что в некоторых случаях, когда структура данных нам не известна, мы можем декодировать данные в типы с использованием интерфейсов: interface{}, map[string]interface{}, []interface{}, []map[string]interface{}, однако в дальнейшем такой способ потребует использования рефлексии для анализа таких данных, а это выходит за пределы рассматриваемой темы.</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рассматриваемом пакете мы можем найти 3 функции, позволяющие кодировать / декодировать данные в байтовый срез, чтобы иметь возможность рассматривать конкретные примеры работы, давайте сначала рассмотрим эти функции. </a:t>
            </a:r>
            <a:endParaRPr b="0" lang="ru-RU" sz="20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216000" y="812520"/>
            <a:ext cx="7127280" cy="4008960"/>
          </a:xfrm>
          <a:prstGeom prst="rect">
            <a:avLst/>
          </a:prstGeom>
          <a:ln w="0">
            <a:noFill/>
          </a:ln>
        </p:spPr>
      </p:sp>
      <p:sp>
        <p:nvSpPr>
          <p:cNvPr id="269" name="PlaceHolder 2"/>
          <p:cNvSpPr>
            <a:spLocks noGrp="1"/>
          </p:cNvSpPr>
          <p:nvPr>
            <p:ph type="body"/>
          </p:nvPr>
        </p:nvSpPr>
        <p:spPr>
          <a:xfrm>
            <a:off x="756000" y="5078520"/>
            <a:ext cx="6047640" cy="651672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Как мы видим, данные закодированы и мы даже можем их прочитать. Если же мы хотим получить результат, который лучше подходит именно для чтения человеком (например для использования в качестве конфигурационного файла или для отображения информации на экране компьютера, а не для передачи данных другой программе по сети), мы можем использовать родственную функцию MarshalIndent.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MarshalIndent похож на Marshal, но применяет отступ (indent) для форматирования вывода. Каждый элемент JSON в выходных данных начинается с новой строки, начинающейся с префикса (prefix), за которым следует один или несколько отступов в соответствии с вложенностью:</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Ну и в завершении этого шага рассмотрим последнюю из трех функций Unmarshal, она принимает в качестве аргумента байтовый срез и указатель на объект, в который требуется декодировать данные.</a:t>
            </a:r>
            <a:endParaRPr b="0" lang="ru-RU" sz="2000" spc="-1" strike="noStrike">
              <a:solidFill>
                <a:srgbClr val="000000"/>
              </a:solid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216000" y="812520"/>
            <a:ext cx="7127280" cy="4008960"/>
          </a:xfrm>
          <a:prstGeom prst="rect">
            <a:avLst/>
          </a:prstGeom>
          <a:ln w="0">
            <a:noFill/>
          </a:ln>
        </p:spPr>
      </p:sp>
      <p:sp>
        <p:nvSpPr>
          <p:cNvPr id="271" name="PlaceHolder 2"/>
          <p:cNvSpPr>
            <a:spLocks noGrp="1"/>
          </p:cNvSpPr>
          <p:nvPr>
            <p:ph type="body"/>
          </p:nvPr>
        </p:nvSpPr>
        <p:spPr>
          <a:xfrm>
            <a:off x="756000" y="5078520"/>
            <a:ext cx="6047640" cy="181328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Давайте рассмотрим вопрос тонкой настройки кодирования / декодирования данных в формате JSON. На предшествующих шагах мы видели, что имена полей объектов JSON выглядят также, как и имена полей структуры, в которую или из которой они кодируются. Но что если мы хотим изменить эти имена? Или кодировать / декодировать только часть полей? Для этого мы можем использовать специальные аннотации - тэги для полей нашей структуры.</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Продемонстрировать используемые теги проще всего на примере: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в общем виде аннотация выглядит так: `json:"используемое_имя,опция,опция"`</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type myStruct struct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при кодировании / декодировании будет использовано имя name, а не Name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Name string `json:"name"`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при кодировании / декодировании будет использовано то же имя (Age),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но если значение поля равно 0 (пустое значение: false, nil, пустой слайс и пр.),</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то при кодировании оно будет опущено</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Age int `json:",omitempty"`</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при кодировании / декодировании поле всегда игнорируется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Status bool `json:"-"`</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m := myStruct{Name: "John Connor", Age: 0, Status: true}</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data, err := json.Marshal(m)</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if err != nil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fmt.Println(err)</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return</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fmt.Printf("%s", data) // {"name":"John Connor"}</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Как видите, в закодированных в формат JSON данных поле "Name" именуется как "name", а Age и Status отсутствуют, но по разным причинам: Status всегда игнорируется, поскольку установлен тег "-", а Age проигнорирован, т.к. его значение 0 и установлен тег "omitempty". Таким образом, мы можем довольно тонко настроить процесс кодирования / декодирования данных: использовать требуемые нам имена, игнорировать "пустые" (нулевые) значения для экономного использования ресурсов или же просто игнорировать определенные поля структур, которые в работе не будут использоваться.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нужно отметить следующее: неэкспортируемые поля (имена которых начинаются со строчной буквы) не участвуют в кодировании / декодировании.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216000" y="812520"/>
            <a:ext cx="7127280" cy="4008960"/>
          </a:xfrm>
          <a:prstGeom prst="rect">
            <a:avLst/>
          </a:prstGeom>
          <a:ln w="0">
            <a:noFill/>
          </a:ln>
        </p:spPr>
      </p:sp>
      <p:sp>
        <p:nvSpPr>
          <p:cNvPr id="273" name="PlaceHolder 2"/>
          <p:cNvSpPr>
            <a:spLocks noGrp="1"/>
          </p:cNvSpPr>
          <p:nvPr>
            <p:ph type="body"/>
          </p:nvPr>
        </p:nvSpPr>
        <p:spPr>
          <a:xfrm>
            <a:off x="756000" y="5078520"/>
            <a:ext cx="6047640" cy="1501632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encoding/json позволяет оперировать не только байтовыми срезами, но и работать с уже знакомыми нам типами io.Reader и io.Writer, для этого пакет предоставляет нам типы Encoder и Decoder. Данные типы помимо методов Encode() и Decode() предоставляют нам ряд дополнительных методов, которые могут быть использованы в определенных случаях. Рассмотрим базовые методы, которые применяются наиболее часто:</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type testStruct struct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Name string `json:"name"`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Age  int    `json:"age"`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src = testStruct{Name: "John Connor", Age: 35} // структура с данными</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dst = testStruct{}                             // структура без данных</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buf = new(bytes.Buffer)                        // буфер для чтения и записи</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enc := json.NewEncoder(buf)</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dec := json.NewDecoder(buf)</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enc.Encode(src)</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dec.Decode(&amp;dst)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fmt.Print(dst) // {John Connor 35}</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примере мы сделали следующее: во-первых, создали объекты Encoder и Decoder с помощью функций NewEncoder и NewDecoder соответственно. Каждая из этих функций получила в качестве аргумента буфер, который удовлетворяет одновременно и интерфейсу io.Reader, и интерфейсу io.Writer, соответственно мы смогли сначала записать в него данные, а затем их прочитать, используя методы Encode и Decode соответственно.</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каких ситуациях применять функции Marshal и Unmarshal и методы Encode и Decode соответственно? Все зависит от того, с каким типом данных мы работаем, какой в настоящее время нам более удобен. Обратите внимание, в отличие от данных в формате CSV, с которыми мы работали ранее, данные в формате JSON являются цельным объектом (в т.ч. из-за используемых скобок), поэтому мы не можем кодировать и декодировать их поэтапно.</a:t>
            </a:r>
            <a:endParaRPr b="0" lang="ru-RU" sz="20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216000" y="812520"/>
            <a:ext cx="7127280" cy="4008960"/>
          </a:xfrm>
          <a:prstGeom prst="rect">
            <a:avLst/>
          </a:prstGeom>
          <a:ln w="0">
            <a:noFill/>
          </a:ln>
        </p:spPr>
      </p:sp>
      <p:sp>
        <p:nvSpPr>
          <p:cNvPr id="275" name="PlaceHolder 2"/>
          <p:cNvSpPr>
            <a:spLocks noGrp="1"/>
          </p:cNvSpPr>
          <p:nvPr>
            <p:ph type="body"/>
          </p:nvPr>
        </p:nvSpPr>
        <p:spPr>
          <a:xfrm>
            <a:off x="756000" y="5078520"/>
            <a:ext cx="6047640" cy="11388960"/>
          </a:xfrm>
          <a:prstGeom prst="rect">
            <a:avLst/>
          </a:prstGeom>
          <a:noFill/>
          <a:ln w="0">
            <a:noFill/>
          </a:ln>
        </p:spPr>
        <p:txBody>
          <a:bodyPr lIns="0" rIns="0" tIns="0" bIns="0" anchor="t">
            <a:noAutofit/>
          </a:bodyPr>
          <a:p>
            <a:pPr marL="216000" indent="0">
              <a:buNone/>
            </a:pPr>
            <a:r>
              <a:rPr b="0" lang="ru-RU" sz="1400" spc="-1" strike="noStrike">
                <a:solidFill>
                  <a:srgbClr val="000000"/>
                </a:solidFill>
                <a:latin typeface="Arial"/>
              </a:rPr>
              <a:t>Первый примитив – структура Time — конкретные дата и время. Создать эту структуру с конкретным значением нам позволяет ряд функций</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func Now() Time</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возвращает текущую дату и время</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now := time.Now()</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func Date(year int, month Month, day, hour, min, sec, nsec int, loc *Location) Time</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возвращает дату и время в соответствии с заданными параметрами: годом, месяцем, днем, временем и пр.</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currentTime := time.Date(</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a:t>
            </a:r>
            <a:r>
              <a:rPr b="0" lang="ru-RU" sz="1400" spc="-1" strike="noStrike">
                <a:solidFill>
                  <a:srgbClr val="000000"/>
                </a:solidFill>
                <a:latin typeface="Arial"/>
              </a:rPr>
              <a:t>2020,     // год</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a:t>
            </a:r>
            <a:r>
              <a:rPr b="0" lang="ru-RU" sz="1400" spc="-1" strike="noStrike">
                <a:solidFill>
                  <a:srgbClr val="000000"/>
                </a:solidFill>
                <a:latin typeface="Arial"/>
              </a:rPr>
              <a:t>time.May, // месяц</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a:t>
            </a:r>
            <a:r>
              <a:rPr b="0" lang="ru-RU" sz="1400" spc="-1" strike="noStrike">
                <a:solidFill>
                  <a:srgbClr val="000000"/>
                </a:solidFill>
                <a:latin typeface="Arial"/>
              </a:rPr>
              <a:t>15,       // день</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a:t>
            </a:r>
            <a:r>
              <a:rPr b="0" lang="ru-RU" sz="1400" spc="-1" strike="noStrike">
                <a:solidFill>
                  <a:srgbClr val="000000"/>
                </a:solidFill>
                <a:latin typeface="Arial"/>
              </a:rPr>
              <a:t>10,       // часы</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a:t>
            </a:r>
            <a:r>
              <a:rPr b="0" lang="ru-RU" sz="1400" spc="-1" strike="noStrike">
                <a:solidFill>
                  <a:srgbClr val="000000"/>
                </a:solidFill>
                <a:latin typeface="Arial"/>
              </a:rPr>
              <a:t>13,       // минуты</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a:t>
            </a:r>
            <a:r>
              <a:rPr b="0" lang="ru-RU" sz="1400" spc="-1" strike="noStrike">
                <a:solidFill>
                  <a:srgbClr val="000000"/>
                </a:solidFill>
                <a:latin typeface="Arial"/>
              </a:rPr>
              <a:t>12,       // секунды</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a:t>
            </a:r>
            <a:r>
              <a:rPr b="0" lang="ru-RU" sz="1400" spc="-1" strike="noStrike">
                <a:solidFill>
                  <a:srgbClr val="000000"/>
                </a:solidFill>
                <a:latin typeface="Arial"/>
              </a:rPr>
              <a:t>45,       // наносекунды</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a:t>
            </a:r>
            <a:r>
              <a:rPr b="0" lang="ru-RU" sz="1400" spc="-1" strike="noStrike">
                <a:solidFill>
                  <a:srgbClr val="000000"/>
                </a:solidFill>
                <a:latin typeface="Arial"/>
              </a:rPr>
              <a:t>time.UTC, // временная зона</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func Unix(sec int64, nsec int64) Time</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возвращает дату и время в соответствии с заданными параметрами: секундами и наносекундами, прошедшими с начала эпохи Unix — 01.01.1970 г.</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https://ru.wikipedia.org/wiki/Unix-%D0%B2%D1%80%D0%B5%D0%BC%D1%8F</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unixTime := time.Unix(</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a:t>
            </a:r>
            <a:r>
              <a:rPr b="0" lang="ru-RU" sz="1400" spc="-1" strike="noStrike">
                <a:solidFill>
                  <a:srgbClr val="000000"/>
                </a:solidFill>
                <a:latin typeface="Arial"/>
              </a:rPr>
              <a:t>150000, // секунды</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a:t>
            </a:r>
            <a:r>
              <a:rPr b="0" lang="ru-RU" sz="1400" spc="-1" strike="noStrike">
                <a:solidFill>
                  <a:srgbClr val="000000"/>
                </a:solidFill>
                <a:latin typeface="Arial"/>
              </a:rPr>
              <a:t>1,      // наносекунды</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fmt.Println(now.Format("02-01-2006 15:04:05"))         // 15-05-2020 09:58:16</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fmt.Println(currentTime.Format("02-01-2006 15:04:05")) // 15-05-2020 10:13:12</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fmt.Println(unixTime.Format("02-01-2006 15:04:05"))    // 02-01-1970 22:40:00</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Думаю, что у вас резонно должен возникнуть вопрос — что за метод Format был использован при печати значений времени, и почему ему был передан такой странный аргумент?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На практике очень часто возникает задача конвертировать данные о дате и времени из строкового вида, чтобы в дальнейшем получить доступ к методам работы со временем. Однако вариантов строкового представления даты и времени очень много, в некоторых случаях нам интересна только дата, а в некоторых — только время. Как объяснить Go, что к чему в строке? Для этого мы задаем Go шаблон, с которым и сравнивается целевая строка.</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Вот основа для шаблона: «Mon Jan 2 15:04:05 MST 2006»: понедельник, 2 января 2006 г. 15:04:05, североамериканское горное стандартное время. В первый раз это может вызвать сложности, но в дальнейшем вы запомните эти базовые дату и время.</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216000" y="812520"/>
            <a:ext cx="7127280" cy="4008960"/>
          </a:xfrm>
          <a:prstGeom prst="rect">
            <a:avLst/>
          </a:prstGeom>
          <a:ln w="0">
            <a:noFill/>
          </a:ln>
        </p:spPr>
      </p:sp>
      <p:sp>
        <p:nvSpPr>
          <p:cNvPr id="277" name="PlaceHolder 2"/>
          <p:cNvSpPr>
            <a:spLocks noGrp="1"/>
          </p:cNvSpPr>
          <p:nvPr>
            <p:ph type="body"/>
          </p:nvPr>
        </p:nvSpPr>
        <p:spPr>
          <a:xfrm>
            <a:off x="756000" y="5078520"/>
            <a:ext cx="6047640" cy="708336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В предыдущем шаге мы увидели такой тип как Duration — продолжительность. Рассмотрим его подробнее. Внутри Duration представляет из себя int64, определяющий количество наносекунд, прошедших между двумя моментами времени.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Создается экземпляр типа Duration одной из следующих функций:</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Время — вещь текучая (и в общем, конечно, не вещь вовсе), поэтому не всегда нам удается получить то значение, какое мы ожидаем. Чтобы увидеть конкретный результат, который мы ожидали получить, мы в дополнение к рассматриваемой функции использовали метод Round, округляющий значение до ближайшего целого с заданной точностью.</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У типа Duration помимо метода Round, который мы рассмотрели выше, есть ряд других методов, позволяющих вернуть часть значения: часы, минуты, секунды и пр.</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216000" y="812520"/>
            <a:ext cx="7127280" cy="4008960"/>
          </a:xfrm>
          <a:prstGeom prst="rect">
            <a:avLst/>
          </a:prstGeom>
          <a:ln w="0">
            <a:noFill/>
          </a:ln>
        </p:spPr>
      </p:sp>
      <p:sp>
        <p:nvSpPr>
          <p:cNvPr id="279" name="PlaceHolder 2"/>
          <p:cNvSpPr>
            <a:spLocks noGrp="1"/>
          </p:cNvSpPr>
          <p:nvPr>
            <p:ph type="body"/>
          </p:nvPr>
        </p:nvSpPr>
        <p:spPr>
          <a:xfrm>
            <a:off x="756000" y="5078520"/>
            <a:ext cx="6047640" cy="82166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Прежде чем разбираться с интроспекцией типов надо упомянуть о том как в Go хранятся переменные с типом интерфейс. Хранятся в памяти они в виде пары: (значение, тип). Например:</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x interface{}</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x = "foo"</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x представляет из себя пару ("foo", string). Это относится не только к пустым интерфейсам:</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r io.Reader</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tty, err := os.OpenFile("/dev/tty", os.O_RDWR, 0)</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if err != nil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return nil, err</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r = tty</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r хранит в себе пару (tty, *os.File). Что позволяет осуществить кастинг типа: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w, ok := r.(io.Writer) // ok is true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w.Write([]byte("hello"))</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При этом в w также будет хранится пара: (tty, *os.File), что позволяет в дальнейшем привести его например к io.ReadCloser. По сути мы уже применяем рефлексию, проверяя скрытый от нас тип оригинального объекта на удовлетворение определённому интерфейсу.</a:t>
            </a:r>
            <a:endParaRPr b="0" lang="ru-RU" sz="2000" spc="-1" strike="noStrike">
              <a:solidFill>
                <a:srgbClr val="000000"/>
              </a:solid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216000" y="812520"/>
            <a:ext cx="7127280" cy="4008960"/>
          </a:xfrm>
          <a:prstGeom prst="rect">
            <a:avLst/>
          </a:prstGeom>
          <a:ln w="0">
            <a:noFill/>
          </a:ln>
        </p:spPr>
      </p:sp>
      <p:sp>
        <p:nvSpPr>
          <p:cNvPr id="28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Основными концепциями пакета reflect являются как раз эта пара (значение, тип). Для получения информации о них в пакете представлены классы Value и Type. Оба имеют конструктор, принимающий в себя переменную, которую мы хотим исследовать.</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reflectType := reflect.TypeOf(x)</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reflectValue := reflect.ValueOf(x)</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Стоит отметить, что у reflect.Value есть метод Type, позволяющий извлечь информацию о типе в нужный момент, поэтому чаще всего работа производится именно с типом Value, а Type получают по мере необходимости.</a:t>
            </a:r>
            <a:endParaRPr b="0" lang="ru-RU" sz="2000" spc="-1" strike="noStrike">
              <a:solidFill>
                <a:srgbClr val="000000"/>
              </a:solid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216000" y="812520"/>
            <a:ext cx="7127280" cy="4008960"/>
          </a:xfrm>
          <a:prstGeom prst="rect">
            <a:avLst/>
          </a:prstGeom>
          <a:ln w="0">
            <a:noFill/>
          </a:ln>
        </p:spPr>
      </p:sp>
      <p:sp>
        <p:nvSpPr>
          <p:cNvPr id="283" name="PlaceHolder 2"/>
          <p:cNvSpPr>
            <a:spLocks noGrp="1"/>
          </p:cNvSpPr>
          <p:nvPr>
            <p:ph type="body"/>
          </p:nvPr>
        </p:nvSpPr>
        <p:spPr>
          <a:xfrm>
            <a:off x="756000" y="5078520"/>
            <a:ext cx="6047640" cy="510012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Первое что можно извлечь с помощью пакета reflect — это оригинальный тип. То есть, если мы объявим собственный тип как обёртку над стандартным типом, то можно получить какой именно стандартный тип мы обернули. Для этого необходимо воспользоваться методом Kind у Value или Type.</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type MyInt int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x MyInt = 12</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 := reflect.ValueOf(x)</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fmt.Println("type:", v.Type().Name())                   // MyInt.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fmt.Println("kind is uint8: ", v.Kind() == reflect.Int) // true.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пакете reflect есть константы для всех стандартных типов.</a:t>
            </a:r>
            <a:endParaRPr b="0" lang="ru-RU" sz="2000" spc="-1" strike="noStrike">
              <a:solidFill>
                <a:srgbClr val="000000"/>
              </a:solidFill>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216000" y="812520"/>
            <a:ext cx="7127280" cy="4008960"/>
          </a:xfrm>
          <a:prstGeom prst="rect">
            <a:avLst/>
          </a:prstGeom>
          <a:ln w="0">
            <a:noFill/>
          </a:ln>
        </p:spPr>
      </p:sp>
      <p:sp>
        <p:nvSpPr>
          <p:cNvPr id="28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Кроме того можно получить список полей структуры:</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Аналогично можно обойти все методы, а также получить список ключей и значений хеш-таблицы или список значений массива.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216000" y="812520"/>
            <a:ext cx="7127280" cy="4008960"/>
          </a:xfrm>
          <a:prstGeom prst="rect">
            <a:avLst/>
          </a:prstGeom>
          <a:ln w="0">
            <a:noFill/>
          </a:ln>
        </p:spPr>
      </p:sp>
      <p:sp>
        <p:nvSpPr>
          <p:cNvPr id="287" name="PlaceHolder 2"/>
          <p:cNvSpPr>
            <a:spLocks noGrp="1"/>
          </p:cNvSpPr>
          <p:nvPr>
            <p:ph type="body"/>
          </p:nvPr>
        </p:nvSpPr>
        <p:spPr>
          <a:xfrm>
            <a:off x="756000" y="5078520"/>
            <a:ext cx="6047640" cy="6800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В последнем примере стоит обратить внимание на то, что метод Field класса Type возвращает объект класса StructField. Этот объект помимо имени и типа поля содержит дополнительную информацию. Из всей доступной информации нас интересует поле: Tag, предоставляющее доступ до структурных тэгов.</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И этот механизм позволяет использовать структурные тэги для внедрения различных аспектов в описании классов. Например, структурные тэги используются в стандартной библиотеке подпакетами encoding, а также многими пакетами для валидации, например, validator, ну и, конечно, не обошлось здесь без ORM, которые вообще все поголовно используют структурные тэги.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Конечно, надо помнить, что структурные тэги не проверяются в момент компиляции и с ними необходимо быть аккуратным, но в будущих версиях Go, надеюсь, появится и проверка при компиляции.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216000" y="812520"/>
            <a:ext cx="7127280" cy="4008960"/>
          </a:xfrm>
          <a:prstGeom prst="rect">
            <a:avLst/>
          </a:prstGeom>
          <a:ln w="0">
            <a:noFill/>
          </a:ln>
        </p:spPr>
      </p:sp>
      <p:sp>
        <p:nvSpPr>
          <p:cNvPr id="289" name="PlaceHolder 2"/>
          <p:cNvSpPr>
            <a:spLocks noGrp="1"/>
          </p:cNvSpPr>
          <p:nvPr>
            <p:ph type="body"/>
          </p:nvPr>
        </p:nvSpPr>
        <p:spPr>
          <a:xfrm>
            <a:off x="756000" y="5078520"/>
            <a:ext cx="6047640" cy="1076652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Плюсы рефлексии заключаются в том, что можно отделить определённую логику в отдельные аспекты, не дублируя и не усложняя код. При этом, конечно, сложность не исчезает, а переходит в runtime. Отсюда вытекают и минусы рефлексии: оперирование нетипизированными объектами в момент исполнения. Собственно для надёжной работы с рефлексией просто необходимы тесты, которые будут проверять корректность применения аспектов непосредственно к коду бизнес-логики, а также хорошее покрытие аспекта. Это похоже на то, как в нетипизированных языках необходимо покрывать тестами все возможные комбинации типов входных параметров. Конечно, все возможные комбинации покрывать смысла нет, но проверить нормальный случай, граничные случаи и исключения будет не лишним для аспекта, а для кода бизнес-логики будет достаточно прямого сценария.</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Кроме того к минусам рефлексии относят падение скорости работы. Это связанно с выделением дополнительной памяти. Как уже упоминалось выше, интерфейсы представляют из себя кортежи из типа и значения, таким образом, как только мы приводим значение к интерфейсу, выделяется память под эту пару. Кроме того, сами объекты рефлексии reflect.Type и reflect.Value тоже требуют памяти. Но по факту для заранее известного числа объектов это немного, тем более в сравнении с теми же задержками сети. Конечно, если необходимо написать приложение реального времени, то рефлексия будет не лучшим выбором, однако, в большинстве случаев использование рефлексии оправдано.</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216000" y="812520"/>
            <a:ext cx="7127280" cy="4008960"/>
          </a:xfrm>
          <a:prstGeom prst="rect">
            <a:avLst/>
          </a:prstGeom>
          <a:ln w="0">
            <a:noFill/>
          </a:ln>
        </p:spPr>
      </p:sp>
      <p:sp>
        <p:nvSpPr>
          <p:cNvPr id="291" name="PlaceHolder 2"/>
          <p:cNvSpPr>
            <a:spLocks noGrp="1"/>
          </p:cNvSpPr>
          <p:nvPr>
            <p:ph type="body"/>
          </p:nvPr>
        </p:nvSpPr>
        <p:spPr>
          <a:xfrm>
            <a:off x="756000" y="5078520"/>
            <a:ext cx="6047640" cy="53834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Рефлексия широко применяется в стандартной библиотеке для сериализации и десериализации, а также форматирования (json, xml, fmt). При этом надо упомянуть, что рефлексия всегда используется как последнее средство. Сначала производятся попытки привести пустой интерфейс к стандартным типам, затем к объявленным внутренним интерфейсам, и только потом формируются объекты рефлексии. Конечно, это делается потому, что стандартная библиотека должна быть настолько быстрой, насколько это возможно, не усложняя интерфейсы. В сторонних библиотеках рефлексия применяется более аггрессивно: ORM, валидация, (де)сериализация и многие другие области. Часто рефлексия применяется для имитации отсутствующих в языке дженериков (например, стандартный пакет sort).</a:t>
            </a:r>
            <a:endParaRPr b="0" lang="ru-RU" sz="2000" spc="-1" strike="noStrike">
              <a:solidFill>
                <a:srgbClr val="000000"/>
              </a:solidFill>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216000" y="812520"/>
            <a:ext cx="7127280" cy="4008960"/>
          </a:xfrm>
          <a:prstGeom prst="rect">
            <a:avLst/>
          </a:prstGeom>
          <a:ln w="0">
            <a:noFill/>
          </a:ln>
        </p:spPr>
      </p:sp>
      <p:sp>
        <p:nvSpPr>
          <p:cNvPr id="293" name="PlaceHolder 2"/>
          <p:cNvSpPr>
            <a:spLocks noGrp="1"/>
          </p:cNvSpPr>
          <p:nvPr>
            <p:ph type="body"/>
          </p:nvPr>
        </p:nvSpPr>
        <p:spPr>
          <a:xfrm>
            <a:off x="756000" y="5078520"/>
            <a:ext cx="6047640" cy="1133316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Перед тем как использовать рефлексию в своей библиотеке стоит рассмотреть альтернативы.</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Первое, о чём стоит задуматься, это использование интерфейсов. Если реализация интерфейса не слишком обременительна для клиента и не составляет основную логику вашей библиотеки, то стоит остановиться на этом варианте. Если достаточно интерфейса из стандартной библиотеки, то это ещё лучше.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Однако, возможно помимо интерфейса клиенту будет удобно передавать также стандартные типы, которые не имеют собственных интерфейсов. Тогда будет удобно реализовать собственные обёртки над стандартными типами. В качестве примера подобного подхода можно рассмотреть интерфейс библиотеки логирования https://github.com/uber-go/zap.</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Более сложной, но куда более надёжной и быстрой альтернативой является генерация кода. Эта тема заслуживает отдельной статьи, но если не терпится посмотреть — что это такое и как это готовить, то начать можно со знаменитой статьи Роба Пайка Generating code, а продолжить чтение такими монстрами как https://github.com/golang/mock, https://github.com/go-reform/reform и https://github.com/mailru/easyjson.</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Ну, и наконец, если вы всё же решили использовать рефлексию в своей библиотеке, и при этом библиотека достаточно общая и может быть применена в широком кругу приложений, то постарайтесь минимизировать использование рефлексии с помощью приведения к стандартным типам и интерфейсам. За примерами обратитесь к стандартной библиотеке.</a:t>
            </a:r>
            <a:endParaRPr b="0" lang="ru-RU" sz="2000" spc="-1" strike="noStrike">
              <a:solidFill>
                <a:srgbClr val="000000"/>
              </a:solidFill>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216000" y="812520"/>
            <a:ext cx="7127280" cy="4008960"/>
          </a:xfrm>
          <a:prstGeom prst="rect">
            <a:avLst/>
          </a:prstGeom>
          <a:ln w="0">
            <a:noFill/>
          </a:ln>
        </p:spPr>
      </p:sp>
      <p:sp>
        <p:nvSpPr>
          <p:cNvPr id="295" name="PlaceHolder 2"/>
          <p:cNvSpPr>
            <a:spLocks noGrp="1"/>
          </p:cNvSpPr>
          <p:nvPr>
            <p:ph type="body"/>
          </p:nvPr>
        </p:nvSpPr>
        <p:spPr>
          <a:xfrm>
            <a:off x="756000" y="5078520"/>
            <a:ext cx="6047640" cy="623340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Параметры типа в дженерик функциях и типах похожи на обычные параметры, но не более чем похожи. Они определяются с помощью дополнительного списка параметров в квадратных скобках, который указывается перед списком обычных параметров. После определения они могут использоваться рядом с обычными параметрами и в теле универсальной функции или типа.</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Также как и обычные параметры имеют типы, параметры типов имеют мета-типы — ограничения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этом примере в функции Print идентификатор T является параметром типа, типом который в данный момент неизвестен, но который будет известен при вызове функции. Как показано выше, ограничение any допускает любой тип в качестве аргумента типа и разрешает функции использовать только операции, разрешенные для типа any. Интерфейсный тип для any это пустой интерфейс: interface{}.</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216000" y="812520"/>
            <a:ext cx="7127280" cy="4008960"/>
          </a:xfrm>
          <a:prstGeom prst="rect">
            <a:avLst/>
          </a:prstGeom>
          <a:ln w="0">
            <a:noFill/>
          </a:ln>
        </p:spPr>
      </p:sp>
      <p:sp>
        <p:nvSpPr>
          <p:cNvPr id="29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По факту, в дженериках ключевое слово any это просто синтаксический сахар для interface{}. Мы можем переписать функцию Print так:</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Параметр типа (T) также может использоваться при определении типов параметров функции. Парамер s определяется как слайс элементов T. И это параметр типа может использоваться внутри тела функции как тип переменных.</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Считается идеоматически правильным для параметров типа использовать одну большую букву Т или S</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216000" y="812520"/>
            <a:ext cx="7127280" cy="4008960"/>
          </a:xfrm>
          <a:prstGeom prst="rect">
            <a:avLst/>
          </a:prstGeom>
          <a:ln w="0">
            <a:noFill/>
          </a:ln>
        </p:spPr>
      </p:sp>
      <p:sp>
        <p:nvSpPr>
          <p:cNvPr id="29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Так как в определении Print есть параметры типов, то при вызовы функции Print необходимо указывать аргумент типа. Аргументы типа указываются так же, как объявляются параметры типа: в виде списка аргументов с использованием квадратных скобок.</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приведенном выше примере функции Print задан аргумент типа [int]. Это явно указывает, что мы вызываем универсальную(дженерик) функцию со слайсом интов.</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приведенном выше примере функции Print задан аргумент типа [int]. Это явно указывает, что мы вызываем универсальную(дженерик) функцию со слайсом интов</a:t>
            </a:r>
            <a:endParaRPr b="0" lang="ru-RU" sz="2000" spc="-1" strike="noStrike">
              <a:solidFill>
                <a:srgbClr val="000000"/>
              </a:solidFill>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216000" y="812520"/>
            <a:ext cx="7127280" cy="4008960"/>
          </a:xfrm>
          <a:prstGeom prst="rect">
            <a:avLst/>
          </a:prstGeom>
          <a:ln w="0">
            <a:noFill/>
          </a:ln>
        </p:spPr>
      </p:sp>
      <p:sp>
        <p:nvSpPr>
          <p:cNvPr id="301" name="PlaceHolder 2"/>
          <p:cNvSpPr>
            <a:spLocks noGrp="1"/>
          </p:cNvSpPr>
          <p:nvPr>
            <p:ph type="body"/>
          </p:nvPr>
        </p:nvSpPr>
        <p:spPr>
          <a:xfrm>
            <a:off x="756000" y="5078520"/>
            <a:ext cx="6047640" cy="1161648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Ниже показана функция, которая конвертирует слайс любого типа в слайс []string через вызов метода String у каждого элемента</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На первый взгляд эта функция выглядит правильной: переменная v имеет тип T и тип T может быть типом any.</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Но тип T должен иметь метод String(), чтобы работал вызов v.String().</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Как было сказано выше, аргумент типа отвечает некоторым требованиям, которые называются ограничениями(constraints). Эти ограничения работают как для аргументов типа, передаваемых во время вызова, так и на код внутри дженерик функции.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Ограничения - это обычные интерфейсные типы. В Go конкретный тип соответствует интерфейсу если реализует все методы, указанные в интерфейсе. Значения с таким конкретным типом могут быть назначены переменной с интерфейсным типом. Таким образом, соответствие ограничению - это просто реализация интерфейсного типа.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Вызывающий код должен передавать только такой аргумент типа, который удовлетворяет ограничению. То есть, аргумент типа должен реализовывать все методы, определенные ограничением.</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Возвращаясь к нашему примеру, видно что ограничение указано как any. Это значит, что на переданом параметре дженерик функция может совершать только те операции(или методы), которые доступны для типа any</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Есть ли у типа any метод String()? Конечно нет. Значит, для нашего примера Stringify мы не можем использовать any как ограничение типа.</a:t>
            </a:r>
            <a:endParaRPr b="0" lang="ru-RU" sz="2000" spc="-1" strike="noStrike">
              <a:solidFill>
                <a:srgbClr val="000000"/>
              </a:solidFill>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216000" y="812520"/>
            <a:ext cx="7127280" cy="4008960"/>
          </a:xfrm>
          <a:prstGeom prst="rect">
            <a:avLst/>
          </a:prstGeom>
          <a:ln w="0">
            <a:noFill/>
          </a:ln>
        </p:spPr>
      </p:sp>
      <p:sp>
        <p:nvSpPr>
          <p:cNvPr id="30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Для правильной работы Stringify необходим интерфейсный тип с методом String() без аргументов и возвращающий строку</a:t>
            </a:r>
            <a:endParaRPr b="0" lang="ru-RU" sz="2000" spc="-1" strike="noStrike">
              <a:solidFill>
                <a:srgbClr val="000000"/>
              </a:solidFill>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216000" y="812520"/>
            <a:ext cx="7127280" cy="4008960"/>
          </a:xfrm>
          <a:prstGeom prst="rect">
            <a:avLst/>
          </a:prstGeom>
          <a:ln w="0">
            <a:noFill/>
          </a:ln>
        </p:spPr>
      </p:sp>
      <p:sp>
        <p:nvSpPr>
          <p:cNvPr id="305" name="PlaceHolder 2"/>
          <p:cNvSpPr>
            <a:spLocks noGrp="1"/>
          </p:cNvSpPr>
          <p:nvPr>
            <p:ph type="body"/>
          </p:nvPr>
        </p:nvSpPr>
        <p:spPr>
          <a:xfrm>
            <a:off x="756000" y="5078520"/>
            <a:ext cx="6047640" cy="6593760"/>
          </a:xfrm>
          <a:prstGeom prst="rect">
            <a:avLst/>
          </a:prstGeom>
          <a:noFill/>
          <a:ln w="0">
            <a:noFill/>
          </a:ln>
        </p:spPr>
        <p:txBody>
          <a:bodyPr lIns="0" rIns="0" tIns="0" bIns="0" anchor="t">
            <a:noAutofit/>
          </a:bodyPr>
          <a:p>
            <a:pPr marL="216000" indent="0">
              <a:buNone/>
            </a:pPr>
            <a:r>
              <a:rPr b="0" lang="ru-RU" sz="1400" spc="-1" strike="noStrike">
                <a:solidFill>
                  <a:srgbClr val="000000"/>
                </a:solidFill>
                <a:latin typeface="Arial"/>
              </a:rPr>
              <a:t>Обратите внимание, что как и каждый обычный параметр может иметь свой тип, так и каждый параметр типа может иметь свое ограничение.</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Stringer это ограничение типа которое требует, чтобы аргумент типа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имел метод String и позволяет дженерик функции вызвать String().</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Метод String должен возвращать строку.</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type Stringer interface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String() string</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Plusser это ограничение типа, которое требует, чтобы аргумент типа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имел метод Plus. Ожидается что Plus метод добавить получаемую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строку с внутренней строке и вернет получившийся результат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type Plusser interface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Plus(string) string</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ConcatTo принимает слайс елементов, которые имеют метод String</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и слайс элементов с методом Plus. Слайсы должны быть одинакового размера.</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Функция конвертирует каждый элемент слайса s в строку и передает его в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метод Plus соответствующего элемента из слайса p и возвращает строк,</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полученных в результате</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func ConcatTo[S Stringer, P Plusser](s []S, p []P) []string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r := make([]string, len(s))</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for i, v := range s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r[i] = p[i].Plus(v.String())</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return r</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a:t>
            </a:r>
            <a:endParaRPr b="0" lang="ru-RU" sz="1400" spc="-1" strike="noStrike">
              <a:solidFill>
                <a:srgbClr val="000000"/>
              </a:solidFill>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216000" y="812520"/>
            <a:ext cx="7127280" cy="4008960"/>
          </a:xfrm>
          <a:prstGeom prst="rect">
            <a:avLst/>
          </a:prstGeom>
          <a:ln w="0">
            <a:noFill/>
          </a:ln>
        </p:spPr>
      </p:sp>
      <p:sp>
        <p:nvSpPr>
          <p:cNvPr id="30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1400" spc="-1" strike="noStrike">
                <a:solidFill>
                  <a:srgbClr val="000000"/>
                </a:solidFill>
                <a:latin typeface="Arial"/>
              </a:rPr>
              <a:t>Рассмотрим такую дженерик функцию суммирования, которая должна решить проблему суммирования переменных разных типов бег создания отдельных функций:</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Обратите внимание на ограничение параметра типа K - comparable. Так как множество дженерик функций используют сравнения и циклы по мапам и слайсам. Поэтому в Go делает доступным по умолчанию набор часто используемых ограничений.</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Ограничение comparable из стандартной библиотеки позволяет использовать любые типы, где значения можно сравнивать с помощью операторов == and !=. Учитывая что ключи в мапе обязательно должны быть сопоставимы, то необходимо указывать K как comparable для использования его в качестве ключа.</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И обратите внимание на список ограничений типов для параметра типа V: int64 | float64. Использование | позволяет объединить два типа и такое ограничение позволяет использовать int64 или float64 в качестве параметра. Любой из типов будет разрешен компилятором в качестве аргумента в вызывающем коде.</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В аргументах функции указан тип map[K]V. Как это уже понятно - это валидный тип мапы, так как K это сопоставимый тип. Если мы не укажем как comporable, то компилятор не пропустит выражение map[K]V </a:t>
            </a:r>
            <a:endParaRPr b="0" lang="ru-RU" sz="1400" spc="-1" strike="noStrike">
              <a:solidFill>
                <a:srgbClr val="000000"/>
              </a:solidFill>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216000" y="812520"/>
            <a:ext cx="7127280" cy="4008960"/>
          </a:xfrm>
          <a:prstGeom prst="rect">
            <a:avLst/>
          </a:prstGeom>
          <a:ln w="0">
            <a:noFill/>
          </a:ln>
        </p:spPr>
      </p:sp>
      <p:sp>
        <p:nvSpPr>
          <p:cNvPr id="30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Пример вызова вышеуказанной функции:</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Мы указываем аргументы типа, чтобы было понятно какие типы должны заменить параметры типа в вызываемой функции.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216000" y="812520"/>
            <a:ext cx="7127280" cy="4008960"/>
          </a:xfrm>
          <a:prstGeom prst="rect">
            <a:avLst/>
          </a:prstGeom>
          <a:ln w="0">
            <a:noFill/>
          </a:ln>
        </p:spPr>
      </p:sp>
      <p:sp>
        <p:nvSpPr>
          <p:cNvPr id="251" name="PlaceHolder 2"/>
          <p:cNvSpPr>
            <a:spLocks noGrp="1"/>
          </p:cNvSpPr>
          <p:nvPr>
            <p:ph type="body"/>
          </p:nvPr>
        </p:nvSpPr>
        <p:spPr>
          <a:xfrm>
            <a:off x="756000" y="5078520"/>
            <a:ext cx="6047640" cy="765000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Рассмотрим простейший пример. Например, нам необходимо считывать номера телефонов, которые могут иметь различные форматы:</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Для считывания номеров телефонов определен тип phoneReader, который по сути представляет тип string. Однако phoneReader при этом реализует интерфейс Reader, то есть определяет его метод Read. В методе Read считываем данные из строки, которую представляет объект phoneReader и, если символы строки представляют числовые данные, передаем их в срез байтов. На выходе возвращаем количество считанных данных и маркер окончания чтения io.EOF. В результате при считывании из строки метод Read возвратит номер телефона, который состоит только из цифр.</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При вызове метода Read создается срез байтов достаточной длины, который передается в метод Read:</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buffer := make([]byte, len(phone1))</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phone1.Read(buffer)</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Затем с помощью инициализатора string мы можем преобразовать срез байтов в строку:</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fmt.Println(string(buffer))</a:t>
            </a: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 12345679010</a:t>
            </a:r>
            <a:endParaRPr b="0" lang="ru-RU" sz="2000" spc="-1" strike="noStrike">
              <a:solidFill>
                <a:srgbClr val="000000"/>
              </a:solidFill>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216000" y="812520"/>
            <a:ext cx="7127280" cy="4008960"/>
          </a:xfrm>
          <a:prstGeom prst="rect">
            <a:avLst/>
          </a:prstGeom>
          <a:ln w="0">
            <a:noFill/>
          </a:ln>
        </p:spPr>
      </p:sp>
      <p:sp>
        <p:nvSpPr>
          <p:cNvPr id="311" name="PlaceHolder 2"/>
          <p:cNvSpPr>
            <a:spLocks noGrp="1"/>
          </p:cNvSpPr>
          <p:nvPr>
            <p:ph type="body"/>
          </p:nvPr>
        </p:nvSpPr>
        <p:spPr>
          <a:xfrm>
            <a:off x="756000" y="5078520"/>
            <a:ext cx="6047640" cy="1189980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Свойство универсальных вычислений - Тьюринг полнота - это способность одной программы написать другую программу. Это мощная идея, которая, как правило, остается недооцененной. Например, это одна из основных частей, определяющих компилятор. Так же, по этому принципу работает команда для тестирования: сначала сканируются пакеты, которые должны быть протестированы, создается временная программа содержащая обвязку для тестов и кастомизированная для конкретного пакета, затем эта временная программа компилируется и запускается. Хотя это довольно большая последовательность действий, современные компьютеры достаточно быстры, чтобы выполнить ее за миллисекунды.</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Есть много других примеров, когда программы пишут программы. Yacc, к примеру, читает описание грамматики и генерирует программу, которая может разбирать эту грамматику. "Компилятор" протобафа(Protocol Buffers) читает описание интерфейсов и генерирует определения структур, методов и другой сопутствующий код. Различные средства конфигурации работают аналогичным способом, получая информацию о окружении и генерируя различные скрипты, кастомизированные под конкретное окружение.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Программы которые пишут другие программы - это важный элемент в разработке программного обеспечения. Но программы типа Yacc генерируют код, который должен быть интегрирован в процессе сборки, то есть, результат может быть скомпилирован. Когда используются сторонние инструменты сборки, такие как Make, то это становится простой задачей. Но в Go инструменты сборки получают всю информацию только из исходников .go и это становится проблемой. Просто нет механизма для запуска с Yacc помощью go инструментов.</a:t>
            </a:r>
            <a:endParaRPr b="0" lang="ru-RU" sz="20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216000" y="812520"/>
            <a:ext cx="7127280" cy="4008960"/>
          </a:xfrm>
          <a:prstGeom prst="rect">
            <a:avLst/>
          </a:prstGeom>
          <a:ln w="0">
            <a:noFill/>
          </a:ln>
        </p:spPr>
      </p:sp>
      <p:sp>
        <p:nvSpPr>
          <p:cNvPr id="253" name="PlaceHolder 2"/>
          <p:cNvSpPr>
            <a:spLocks noGrp="1"/>
          </p:cNvSpPr>
          <p:nvPr>
            <p:ph type="body"/>
          </p:nvPr>
        </p:nvSpPr>
        <p:spPr>
          <a:xfrm>
            <a:off x="756000" y="5078520"/>
            <a:ext cx="6047640" cy="595008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Здесь структура phoneWriter реализует интерфейс Writer. В методе Write она принимает срез байтов. Предполагается, что срез байтов хранит номер телефона. Эта информация должным образом обрабатывается: из нее выделяются цифры, которые выводятся на консоль. То есть тип phoneWriter осуществляет запись потока байт на консоль.</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качестве результата метод возвращает длину среза и значение nil.</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Для имитации потока байт определяются два среза байт на основе строк, которые передаются в метод Write.</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На основе выше рассмотренных интерфейсов Writer и Reader основана вся система ввода-вывода в Go, и впоследствии мы более детально рассмотрим их примение при работе с файлами и сетевыми потоками.</a:t>
            </a:r>
            <a:endParaRPr b="0" lang="ru-RU"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216000" y="812520"/>
            <a:ext cx="7127280" cy="4008960"/>
          </a:xfrm>
          <a:prstGeom prst="rect">
            <a:avLst/>
          </a:prstGeom>
          <a:ln w="0">
            <a:noFill/>
          </a:ln>
        </p:spPr>
      </p:sp>
      <p:sp>
        <p:nvSpPr>
          <p:cNvPr id="255" name="PlaceHolder 2"/>
          <p:cNvSpPr>
            <a:spLocks noGrp="1"/>
          </p:cNvSpPr>
          <p:nvPr>
            <p:ph type="body"/>
          </p:nvPr>
        </p:nvSpPr>
        <p:spPr>
          <a:xfrm>
            <a:off x="756000" y="5078520"/>
            <a:ext cx="6047640" cy="7792560"/>
          </a:xfrm>
          <a:prstGeom prst="rect">
            <a:avLst/>
          </a:prstGeom>
          <a:noFill/>
          <a:ln w="0">
            <a:noFill/>
          </a:ln>
        </p:spPr>
        <p:txBody>
          <a:bodyPr lIns="0" rIns="0" tIns="0" bIns="0" anchor="t">
            <a:noAutofit/>
          </a:bodyPr>
          <a:p>
            <a:pPr marL="216000" indent="0">
              <a:buNone/>
            </a:pPr>
            <a:r>
              <a:rPr b="0" lang="ru-RU" sz="1400" spc="-1" strike="noStrike">
                <a:solidFill>
                  <a:srgbClr val="000000"/>
                </a:solidFill>
                <a:latin typeface="Arial"/>
              </a:rPr>
              <a:t>Для работы с файлами мы можем использовать функциональность пакета os. Все файлы в Go представлены типом os.File. Этот тип реализует ряд интерфейсов, например, io.Reader и io.Writer, которые позволяют читать содержимое файла и сохранять данные в файл.</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С помощью функции os.Create() можно создать файл по определенному пути. Путь к файлу передается в качестве параметра. Если подобный файл уже существует, то он перезаписывается:</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file, err := os.Create("hello.txt")</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Функция возвращает объект os.File для работы с файлом и информацию об ошибке, которая может возникнуть при создании файла.</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Ранее созданный файл можно открыть с помощью функции os.Open():</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file, err := os.Open("hello.txt")</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Эта функция также возвращает объект os.File для работы с файлом и информацию об ошибке, которая может возникнуть при открытии файла.</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Также в нашем распоряжении есть функция os.OpenFile(), которая открывает файл, а если файла нет, то создает его. Она принимает три параметра:</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путь к файлу</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Режим открытия файла (для чтения, для записи и т.д.)</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разрешения для доступа к файлу</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Например:</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открытие файла для чтения</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f1, err := os.OpenFile("sometext.txt", os.O_RDONLY, 0666)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открытие файла для записи</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f2, err := os.OpenFile("common.txt", os.O_WRONLY, 0666)</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После окончания работы с файлом его следует закрыть с помощью метода Close().</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С помощью функции os.Exit() можно выйти из программы. А метод Name(), определенный для типа os.File, позволяет получить имя файла.</a:t>
            </a:r>
            <a:endParaRPr b="0" lang="ru-RU" sz="14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4C8949C-314B-4EE8-B032-A84F4A357CE3}" type="slidenum">
              <a:t>&lt;#&gt;</a:t>
            </a:fld>
          </a:p>
        </p:txBody>
      </p:sp>
      <p:sp>
        <p:nvSpPr>
          <p:cNvPr id="4" name="PlaceHolder 3"/>
          <p:cNvSpPr>
            <a:spLocks noGrp="1"/>
          </p:cNvSpPr>
          <p:nvPr>
            <p:ph type="dt" idx="1"/>
          </p:nvPr>
        </p:nvSpPr>
        <p:spPr/>
        <p:txBody>
          <a:bodyPr/>
          <a:p>
            <a:r>
              <a:rPr lang="ru-R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9" name="PlaceHolder 2"/>
          <p:cNvSpPr>
            <a:spLocks noGrp="1"/>
          </p:cNvSpPr>
          <p:nvPr>
            <p:ph/>
          </p:nvPr>
        </p:nvSpPr>
        <p:spPr>
          <a:xfrm>
            <a:off x="1440000" y="162000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0" name="PlaceHolder 3"/>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77ACFDF-9D74-4758-AB22-BDAB1C5B296C}" type="slidenum">
              <a:t>&lt;#&gt;</a:t>
            </a:fld>
          </a:p>
        </p:txBody>
      </p:sp>
      <p:sp>
        <p:nvSpPr>
          <p:cNvPr id="7" name="PlaceHolder 6"/>
          <p:cNvSpPr>
            <a:spLocks noGrp="1"/>
          </p:cNvSpPr>
          <p:nvPr>
            <p:ph type="dt" idx="1"/>
          </p:nvPr>
        </p:nvSpPr>
        <p:spPr/>
        <p:txBody>
          <a:bodyPr/>
          <a:p>
            <a:r>
              <a:rPr lang="ru-R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2"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3"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4"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5" name="PlaceHolder 5"/>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B33EDD8-B3A2-456D-B58A-B5B4D5E6C1EE}" type="slidenum">
              <a:t>&lt;#&gt;</a:t>
            </a:fld>
          </a:p>
        </p:txBody>
      </p:sp>
      <p:sp>
        <p:nvSpPr>
          <p:cNvPr id="9" name="PlaceHolder 8"/>
          <p:cNvSpPr>
            <a:spLocks noGrp="1"/>
          </p:cNvSpPr>
          <p:nvPr>
            <p:ph type="dt" idx="1"/>
          </p:nvPr>
        </p:nvSpPr>
        <p:spPr/>
        <p:txBody>
          <a:bodyPr/>
          <a:p>
            <a:r>
              <a:rPr lang="ru-R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7" name="PlaceHolder 2"/>
          <p:cNvSpPr>
            <a:spLocks noGrp="1"/>
          </p:cNvSpPr>
          <p:nvPr>
            <p:ph/>
          </p:nvPr>
        </p:nvSpPr>
        <p:spPr>
          <a:xfrm>
            <a:off x="14400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8" name="PlaceHolder 3"/>
          <p:cNvSpPr>
            <a:spLocks noGrp="1"/>
          </p:cNvSpPr>
          <p:nvPr>
            <p:ph/>
          </p:nvPr>
        </p:nvSpPr>
        <p:spPr>
          <a:xfrm>
            <a:off x="43002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9" name="PlaceHolder 4"/>
          <p:cNvSpPr>
            <a:spLocks noGrp="1"/>
          </p:cNvSpPr>
          <p:nvPr>
            <p:ph/>
          </p:nvPr>
        </p:nvSpPr>
        <p:spPr>
          <a:xfrm>
            <a:off x="716076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0" name="PlaceHolder 5"/>
          <p:cNvSpPr>
            <a:spLocks noGrp="1"/>
          </p:cNvSpPr>
          <p:nvPr>
            <p:ph/>
          </p:nvPr>
        </p:nvSpPr>
        <p:spPr>
          <a:xfrm>
            <a:off x="14400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1" name="PlaceHolder 6"/>
          <p:cNvSpPr>
            <a:spLocks noGrp="1"/>
          </p:cNvSpPr>
          <p:nvPr>
            <p:ph/>
          </p:nvPr>
        </p:nvSpPr>
        <p:spPr>
          <a:xfrm>
            <a:off x="43002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2" name="PlaceHolder 7"/>
          <p:cNvSpPr>
            <a:spLocks noGrp="1"/>
          </p:cNvSpPr>
          <p:nvPr>
            <p:ph/>
          </p:nvPr>
        </p:nvSpPr>
        <p:spPr>
          <a:xfrm>
            <a:off x="716076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93A68FB-695E-4D23-BB89-EADE684BF3A4}" type="slidenum">
              <a:t>&lt;#&gt;</a:t>
            </a:fld>
          </a:p>
        </p:txBody>
      </p:sp>
      <p:sp>
        <p:nvSpPr>
          <p:cNvPr id="11" name="PlaceHolder 10"/>
          <p:cNvSpPr>
            <a:spLocks noGrp="1"/>
          </p:cNvSpPr>
          <p:nvPr>
            <p:ph type="dt" idx="1"/>
          </p:nvPr>
        </p:nvSpPr>
        <p:spPr/>
        <p:txBody>
          <a:bodyPr/>
          <a:p>
            <a:r>
              <a:rPr lang="ru-RU"/>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CF95082-69F1-440A-B189-7A874AE034A7}" type="slidenum">
              <a:t>&lt;#&gt;</a:t>
            </a:fld>
          </a:p>
        </p:txBody>
      </p:sp>
      <p:sp>
        <p:nvSpPr>
          <p:cNvPr id="4" name="PlaceHolder 3"/>
          <p:cNvSpPr>
            <a:spLocks noGrp="1"/>
          </p:cNvSpPr>
          <p:nvPr>
            <p:ph type="dt" idx="4"/>
          </p:nvPr>
        </p:nvSpPr>
        <p:spPr/>
        <p:txBody>
          <a:bodyPr/>
          <a:p>
            <a:r>
              <a:rPr lang="ru-RU"/>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51" name="PlaceHolder 2"/>
          <p:cNvSpPr>
            <a:spLocks noGrp="1"/>
          </p:cNvSpPr>
          <p:nvPr>
            <p:ph type="subTitle"/>
          </p:nvPr>
        </p:nvSpPr>
        <p:spPr>
          <a:xfrm>
            <a:off x="1440000" y="1620000"/>
            <a:ext cx="8460000" cy="324000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C10AE09-A882-47E0-BE2D-883CBBD560C3}" type="slidenum">
              <a:t>&lt;#&gt;</a:t>
            </a:fld>
          </a:p>
        </p:txBody>
      </p:sp>
      <p:sp>
        <p:nvSpPr>
          <p:cNvPr id="6" name="PlaceHolder 5"/>
          <p:cNvSpPr>
            <a:spLocks noGrp="1"/>
          </p:cNvSpPr>
          <p:nvPr>
            <p:ph type="dt" idx="4"/>
          </p:nvPr>
        </p:nvSpPr>
        <p:spPr/>
        <p:txBody>
          <a:bodyPr/>
          <a:p>
            <a:r>
              <a:rPr lang="ru-RU"/>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53"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E9B6965-0D1E-4885-A11D-0E5121367D85}" type="slidenum">
              <a:t>&lt;#&gt;</a:t>
            </a:fld>
          </a:p>
        </p:txBody>
      </p:sp>
      <p:sp>
        <p:nvSpPr>
          <p:cNvPr id="6" name="PlaceHolder 5"/>
          <p:cNvSpPr>
            <a:spLocks noGrp="1"/>
          </p:cNvSpPr>
          <p:nvPr>
            <p:ph type="dt" idx="4"/>
          </p:nvPr>
        </p:nvSpPr>
        <p:spPr/>
        <p:txBody>
          <a:bodyPr/>
          <a:p>
            <a:r>
              <a:rPr lang="ru-RU"/>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55"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6"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97932A1-322F-4CE4-B3CF-EDD28F094636}" type="slidenum">
              <a:t>&lt;#&gt;</a:t>
            </a:fld>
          </a:p>
        </p:txBody>
      </p:sp>
      <p:sp>
        <p:nvSpPr>
          <p:cNvPr id="7" name="PlaceHolder 6"/>
          <p:cNvSpPr>
            <a:spLocks noGrp="1"/>
          </p:cNvSpPr>
          <p:nvPr>
            <p:ph type="dt" idx="4"/>
          </p:nvPr>
        </p:nvSpPr>
        <p:spPr/>
        <p:txBody>
          <a:bodyPr/>
          <a:p>
            <a:r>
              <a:rPr lang="ru-RU"/>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DF7D687-D4C7-4739-A3AD-C9DF72598A38}" type="slidenum">
              <a:t>&lt;#&gt;</a:t>
            </a:fld>
          </a:p>
        </p:txBody>
      </p:sp>
      <p:sp>
        <p:nvSpPr>
          <p:cNvPr id="5" name="PlaceHolder 4"/>
          <p:cNvSpPr>
            <a:spLocks noGrp="1"/>
          </p:cNvSpPr>
          <p:nvPr>
            <p:ph type="dt" idx="4"/>
          </p:nvPr>
        </p:nvSpPr>
        <p:spPr/>
        <p:txBody>
          <a:bodyPr/>
          <a:p>
            <a:r>
              <a:rPr lang="ru-RU"/>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440000" y="406080"/>
            <a:ext cx="8460000" cy="43884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9AED170-3466-4505-ACF3-96ED5353681A}" type="slidenum">
              <a:t>&lt;#&gt;</a:t>
            </a:fld>
          </a:p>
        </p:txBody>
      </p:sp>
      <p:sp>
        <p:nvSpPr>
          <p:cNvPr id="5" name="PlaceHolder 4"/>
          <p:cNvSpPr>
            <a:spLocks noGrp="1"/>
          </p:cNvSpPr>
          <p:nvPr>
            <p:ph type="dt" idx="4"/>
          </p:nvPr>
        </p:nvSpPr>
        <p:spPr/>
        <p:txBody>
          <a:bodyPr/>
          <a:p>
            <a:r>
              <a:rPr lang="ru-RU"/>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60"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1"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2"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61A8A65-1283-4E0C-9795-4D93BE1C6486}"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8" name="PlaceHolder 2"/>
          <p:cNvSpPr>
            <a:spLocks noGrp="1"/>
          </p:cNvSpPr>
          <p:nvPr>
            <p:ph type="subTitle"/>
          </p:nvPr>
        </p:nvSpPr>
        <p:spPr>
          <a:xfrm>
            <a:off x="1440000" y="1620000"/>
            <a:ext cx="8460000" cy="324000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EA91CF8-6748-44F0-B233-C8B035476251}" type="slidenum">
              <a:t>&lt;#&gt;</a:t>
            </a:fld>
          </a:p>
        </p:txBody>
      </p:sp>
      <p:sp>
        <p:nvSpPr>
          <p:cNvPr id="6" name="PlaceHolder 5"/>
          <p:cNvSpPr>
            <a:spLocks noGrp="1"/>
          </p:cNvSpPr>
          <p:nvPr>
            <p:ph type="dt" idx="1"/>
          </p:nvPr>
        </p:nvSpPr>
        <p:spPr/>
        <p:txBody>
          <a:bodyPr/>
          <a:p>
            <a:r>
              <a:rPr lang="ru-RU"/>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64"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5"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6" name="PlaceHolder 4"/>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A06E772-6433-49B5-9196-2CB666010622}"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68"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9"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0" name="PlaceHolder 4"/>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42D1AC6-2BE3-485F-ACC9-8BDDE70734F8}"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72" name="PlaceHolder 2"/>
          <p:cNvSpPr>
            <a:spLocks noGrp="1"/>
          </p:cNvSpPr>
          <p:nvPr>
            <p:ph/>
          </p:nvPr>
        </p:nvSpPr>
        <p:spPr>
          <a:xfrm>
            <a:off x="1440000" y="162000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3" name="PlaceHolder 3"/>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88DE027-277A-4595-946C-6B4EEE900731}" type="slidenum">
              <a:t>&lt;#&gt;</a:t>
            </a:fld>
          </a:p>
        </p:txBody>
      </p:sp>
      <p:sp>
        <p:nvSpPr>
          <p:cNvPr id="7" name="PlaceHolder 6"/>
          <p:cNvSpPr>
            <a:spLocks noGrp="1"/>
          </p:cNvSpPr>
          <p:nvPr>
            <p:ph type="dt" idx="4"/>
          </p:nvPr>
        </p:nvSpPr>
        <p:spPr/>
        <p:txBody>
          <a:bodyPr/>
          <a:p>
            <a:r>
              <a:rPr lang="ru-RU"/>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75"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6"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7"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8" name="PlaceHolder 5"/>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5161A92-5209-4D1B-948A-464ED185533E}" type="slidenum">
              <a:t>&lt;#&gt;</a:t>
            </a:fld>
          </a:p>
        </p:txBody>
      </p:sp>
      <p:sp>
        <p:nvSpPr>
          <p:cNvPr id="9" name="PlaceHolder 8"/>
          <p:cNvSpPr>
            <a:spLocks noGrp="1"/>
          </p:cNvSpPr>
          <p:nvPr>
            <p:ph type="dt" idx="4"/>
          </p:nvPr>
        </p:nvSpPr>
        <p:spPr/>
        <p:txBody>
          <a:bodyPr/>
          <a:p>
            <a:r>
              <a:rPr lang="ru-RU"/>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80" name="PlaceHolder 2"/>
          <p:cNvSpPr>
            <a:spLocks noGrp="1"/>
          </p:cNvSpPr>
          <p:nvPr>
            <p:ph/>
          </p:nvPr>
        </p:nvSpPr>
        <p:spPr>
          <a:xfrm>
            <a:off x="14400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1" name="PlaceHolder 3"/>
          <p:cNvSpPr>
            <a:spLocks noGrp="1"/>
          </p:cNvSpPr>
          <p:nvPr>
            <p:ph/>
          </p:nvPr>
        </p:nvSpPr>
        <p:spPr>
          <a:xfrm>
            <a:off x="43002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2" name="PlaceHolder 4"/>
          <p:cNvSpPr>
            <a:spLocks noGrp="1"/>
          </p:cNvSpPr>
          <p:nvPr>
            <p:ph/>
          </p:nvPr>
        </p:nvSpPr>
        <p:spPr>
          <a:xfrm>
            <a:off x="716076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3" name="PlaceHolder 5"/>
          <p:cNvSpPr>
            <a:spLocks noGrp="1"/>
          </p:cNvSpPr>
          <p:nvPr>
            <p:ph/>
          </p:nvPr>
        </p:nvSpPr>
        <p:spPr>
          <a:xfrm>
            <a:off x="14400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4" name="PlaceHolder 6"/>
          <p:cNvSpPr>
            <a:spLocks noGrp="1"/>
          </p:cNvSpPr>
          <p:nvPr>
            <p:ph/>
          </p:nvPr>
        </p:nvSpPr>
        <p:spPr>
          <a:xfrm>
            <a:off x="43002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5" name="PlaceHolder 7"/>
          <p:cNvSpPr>
            <a:spLocks noGrp="1"/>
          </p:cNvSpPr>
          <p:nvPr>
            <p:ph/>
          </p:nvPr>
        </p:nvSpPr>
        <p:spPr>
          <a:xfrm>
            <a:off x="716076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7E4330F9-5E68-4670-BA72-B8B31EC8C523}" type="slidenum">
              <a:t>&lt;#&gt;</a:t>
            </a:fld>
          </a:p>
        </p:txBody>
      </p:sp>
      <p:sp>
        <p:nvSpPr>
          <p:cNvPr id="11" name="PlaceHolder 10"/>
          <p:cNvSpPr>
            <a:spLocks noGrp="1"/>
          </p:cNvSpPr>
          <p:nvPr>
            <p:ph type="dt" idx="4"/>
          </p:nvPr>
        </p:nvSpPr>
        <p:spPr/>
        <p:txBody>
          <a:bodyPr/>
          <a:p>
            <a:r>
              <a:rPr lang="ru-R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10"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C769051-7966-4BAF-94F6-1A309E3EE4FE}" type="slidenum">
              <a:t>&lt;#&gt;</a:t>
            </a:fld>
          </a:p>
        </p:txBody>
      </p:sp>
      <p:sp>
        <p:nvSpPr>
          <p:cNvPr id="6" name="PlaceHolder 5"/>
          <p:cNvSpPr>
            <a:spLocks noGrp="1"/>
          </p:cNvSpPr>
          <p:nvPr>
            <p:ph type="dt" idx="1"/>
          </p:nvPr>
        </p:nvSpPr>
        <p:spPr/>
        <p:txBody>
          <a:bodyPr/>
          <a:p>
            <a:r>
              <a:rPr lang="ru-R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12"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3"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C68D365-6890-4DF2-861D-511952DA0033}" type="slidenum">
              <a:t>&lt;#&gt;</a:t>
            </a:fld>
          </a:p>
        </p:txBody>
      </p:sp>
      <p:sp>
        <p:nvSpPr>
          <p:cNvPr id="7" name="PlaceHolder 6"/>
          <p:cNvSpPr>
            <a:spLocks noGrp="1"/>
          </p:cNvSpPr>
          <p:nvPr>
            <p:ph type="dt" idx="1"/>
          </p:nvPr>
        </p:nvSpPr>
        <p:spPr/>
        <p:txBody>
          <a:bodyPr/>
          <a:p>
            <a:r>
              <a:rPr lang="ru-R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CB04B0A-92D8-48C8-AEB8-6A115163B321}" type="slidenum">
              <a:t>&lt;#&gt;</a:t>
            </a:fld>
          </a:p>
        </p:txBody>
      </p:sp>
      <p:sp>
        <p:nvSpPr>
          <p:cNvPr id="5" name="PlaceHolder 4"/>
          <p:cNvSpPr>
            <a:spLocks noGrp="1"/>
          </p:cNvSpPr>
          <p:nvPr>
            <p:ph type="dt" idx="1"/>
          </p:nvPr>
        </p:nvSpPr>
        <p:spPr/>
        <p:txBody>
          <a:bodyPr/>
          <a:p>
            <a:r>
              <a:rPr lang="ru-R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440000" y="406080"/>
            <a:ext cx="8460000" cy="43884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E83DC6D-2813-4D73-B0D3-0D2E11883916}" type="slidenum">
              <a:t>&lt;#&gt;</a:t>
            </a:fld>
          </a:p>
        </p:txBody>
      </p:sp>
      <p:sp>
        <p:nvSpPr>
          <p:cNvPr id="5" name="PlaceHolder 4"/>
          <p:cNvSpPr>
            <a:spLocks noGrp="1"/>
          </p:cNvSpPr>
          <p:nvPr>
            <p:ph type="dt" idx="1"/>
          </p:nvPr>
        </p:nvSpPr>
        <p:spPr/>
        <p:txBody>
          <a:bodyPr/>
          <a:p>
            <a:r>
              <a:rPr lang="ru-R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17"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8"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9"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1E4FA57-4F99-4D76-BA3B-D7729BE4BE59}" type="slidenum">
              <a:t>&lt;#&gt;</a:t>
            </a:fld>
          </a:p>
        </p:txBody>
      </p:sp>
      <p:sp>
        <p:nvSpPr>
          <p:cNvPr id="8" name="PlaceHolder 7"/>
          <p:cNvSpPr>
            <a:spLocks noGrp="1"/>
          </p:cNvSpPr>
          <p:nvPr>
            <p:ph type="dt" idx="1"/>
          </p:nvPr>
        </p:nvSpPr>
        <p:spPr/>
        <p:txBody>
          <a:bodyPr/>
          <a:p>
            <a:r>
              <a:rPr lang="ru-R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1"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2"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3" name="PlaceHolder 4"/>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078CBD2-0E17-4587-A20B-4908203B8ADC}" type="slidenum">
              <a:t>&lt;#&gt;</a:t>
            </a:fld>
          </a:p>
        </p:txBody>
      </p:sp>
      <p:sp>
        <p:nvSpPr>
          <p:cNvPr id="8" name="PlaceHolder 7"/>
          <p:cNvSpPr>
            <a:spLocks noGrp="1"/>
          </p:cNvSpPr>
          <p:nvPr>
            <p:ph type="dt" idx="1"/>
          </p:nvPr>
        </p:nvSpPr>
        <p:spPr/>
        <p:txBody>
          <a:bodyPr/>
          <a:p>
            <a:r>
              <a:rPr lang="ru-R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5"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6"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7" name="PlaceHolder 4"/>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F88B2D0-5F61-41DE-B20C-66472337DB41}" type="slidenum">
              <a:t>&lt;#&gt;</a:t>
            </a:fld>
          </a:p>
        </p:txBody>
      </p:sp>
      <p:sp>
        <p:nvSpPr>
          <p:cNvPr id="8" name="PlaceHolder 7"/>
          <p:cNvSpPr>
            <a:spLocks noGrp="1"/>
          </p:cNvSpPr>
          <p:nvPr>
            <p:ph type="dt" idx="1"/>
          </p:nvPr>
        </p:nvSpPr>
        <p:spPr/>
        <p:txBody>
          <a:bodyPr/>
          <a:p>
            <a:r>
              <a:rPr lang="ru-R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Click to edit the title text format</a:t>
            </a:r>
            <a:endParaRPr b="0" lang="ru-RU" sz="4400" spc="-1" strike="noStrike">
              <a:solidFill>
                <a:srgbClr val="000000"/>
              </a:solidFill>
              <a:latin typeface="Arial"/>
            </a:endParaRPr>
          </a:p>
        </p:txBody>
      </p:sp>
      <p:sp>
        <p:nvSpPr>
          <p:cNvPr id="1" name="PlaceHolder 2"/>
          <p:cNvSpPr>
            <a:spLocks noGrp="1"/>
          </p:cNvSpPr>
          <p:nvPr>
            <p:ph type="body"/>
          </p:nvPr>
        </p:nvSpPr>
        <p:spPr>
          <a:xfrm>
            <a:off x="1440000" y="1620000"/>
            <a:ext cx="8460000" cy="3240000"/>
          </a:xfrm>
          <a:prstGeom prst="rect">
            <a:avLst/>
          </a:prstGeom>
          <a:solidFill>
            <a:srgbClr val="ffffff"/>
          </a:solid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solidFill>
                  <a:srgbClr val="000000"/>
                </a:solidFill>
                <a:latin typeface="Arial"/>
              </a:rPr>
              <a:t>Click to edit the outline text format</a:t>
            </a:r>
            <a:endParaRPr b="0" lang="ru-R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2800" spc="-1" strike="noStrike">
                <a:solidFill>
                  <a:srgbClr val="000000"/>
                </a:solidFill>
                <a:latin typeface="Arial"/>
              </a:rPr>
              <a:t>Second Outline Level</a:t>
            </a:r>
            <a:endParaRPr b="0" lang="ru-R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2400" spc="-1" strike="noStrike">
                <a:solidFill>
                  <a:srgbClr val="000000"/>
                </a:solidFill>
                <a:latin typeface="Arial"/>
              </a:rPr>
              <a:t>Third Outline Level</a:t>
            </a:r>
            <a:endParaRPr b="0" lang="ru-R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Arial"/>
              </a:rPr>
              <a:t>Fourth Outline Level</a:t>
            </a:r>
            <a:endParaRPr b="0" lang="ru-R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Fifth Outline Level</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Sixth Outline Level</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Seventh Outline Level</a:t>
            </a:r>
            <a:endParaRPr b="0" lang="ru-RU"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&lt;date/time&gt;</a:t>
            </a:r>
            <a:endParaRPr b="0" lang="ru-RU"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ru-RU" sz="1400" spc="-1" strike="noStrike">
                <a:solidFill>
                  <a:srgbClr val="000000"/>
                </a:solidFill>
                <a:latin typeface="Times New Roman"/>
              </a:defRPr>
            </a:lvl1pPr>
          </a:lstStyle>
          <a:p>
            <a:pPr indent="0" algn="ctr">
              <a:buNone/>
            </a:pPr>
            <a:r>
              <a:rPr b="0" lang="ru-RU" sz="1400" spc="-1" strike="noStrike">
                <a:solidFill>
                  <a:srgbClr val="000000"/>
                </a:solidFill>
                <a:latin typeface="Times New Roman"/>
              </a:rPr>
              <a:t>&lt;footer&gt;</a:t>
            </a:r>
            <a:endParaRPr b="0" lang="ru-RU"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Times New Roman"/>
              </a:defRPr>
            </a:lvl1pPr>
          </a:lstStyle>
          <a:p>
            <a:pPr indent="0" algn="r">
              <a:buNone/>
            </a:pPr>
            <a:fld id="{93CC9C8C-1468-4F06-B58D-F410B4C97E5C}" type="slidenum">
              <a:rPr b="0" lang="ru-RU" sz="1400" spc="-1" strike="noStrike">
                <a:solidFill>
                  <a:srgbClr val="000000"/>
                </a:solidFill>
                <a:latin typeface="Times New Roman"/>
              </a:rPr>
              <a:t>&lt;number&gt;</a:t>
            </a:fld>
            <a:endParaRPr b="0" lang="ru-RU" sz="1400" spc="-1" strike="noStrike">
              <a:solidFill>
                <a:srgbClr val="000000"/>
              </a:solidFill>
              <a:latin typeface="Times New Roman"/>
            </a:endParaRPr>
          </a:p>
        </p:txBody>
      </p:sp>
      <p:pic>
        <p:nvPicPr>
          <p:cNvPr id="5" name="" descr=""/>
          <p:cNvPicPr/>
          <p:nvPr/>
        </p:nvPicPr>
        <p:blipFill>
          <a:blip r:embed="rId2"/>
          <a:stretch/>
        </p:blipFill>
        <p:spPr>
          <a:xfrm>
            <a:off x="36000" y="900000"/>
            <a:ext cx="1098000" cy="413640"/>
          </a:xfrm>
          <a:prstGeom prst="rect">
            <a:avLst/>
          </a:prstGeom>
          <a:ln w="0">
            <a:noFill/>
          </a:ln>
        </p:spPr>
      </p:pic>
      <p:sp>
        <p:nvSpPr>
          <p:cNvPr id="6" name=""/>
          <p:cNvSpPr/>
          <p:nvPr/>
        </p:nvSpPr>
        <p:spPr>
          <a:xfrm>
            <a:off x="0" y="1450800"/>
            <a:ext cx="10044000" cy="0"/>
          </a:xfrm>
          <a:prstGeom prst="line">
            <a:avLst/>
          </a:prstGeom>
          <a:ln w="19080">
            <a:solidFill>
              <a:srgbClr val="ffffff"/>
            </a:solidFill>
            <a:round/>
          </a:ln>
        </p:spPr>
        <p:style>
          <a:lnRef idx="0"/>
          <a:fillRef idx="0"/>
          <a:effectRef idx="0"/>
          <a:fontRef idx="minor"/>
        </p:style>
        <p:txBody>
          <a:bodyPr lIns="99360" rIns="99360" tIns="-54360" bIns="-54360" anchor="ctr">
            <a:noAutofit/>
          </a:bodyPr>
          <a:p>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1440000" y="226080"/>
            <a:ext cx="8134920" cy="946080"/>
          </a:xfrm>
          <a:prstGeom prst="rect">
            <a:avLst/>
          </a:prstGeom>
          <a:noFill/>
          <a:ln w="0">
            <a:noFill/>
          </a:ln>
        </p:spPr>
        <p:txBody>
          <a:bodyPr lIns="0" rIns="0" tIns="0" bIns="0" anchor="ctr">
            <a:noAutofit/>
          </a:bodyPr>
          <a:p>
            <a:pPr indent="0" algn="ctr">
              <a:buNone/>
            </a:pPr>
            <a:r>
              <a:rPr b="0" lang="ru-RU" sz="4000" spc="-1" strike="noStrike">
                <a:solidFill>
                  <a:srgbClr val="000000"/>
                </a:solidFill>
                <a:latin typeface="Noto Sans"/>
              </a:rPr>
              <a:t>Click to edit the title text format</a:t>
            </a:r>
            <a:endParaRPr b="0" lang="ru-RU" sz="4000" spc="-1" strike="noStrike">
              <a:solidFill>
                <a:srgbClr val="000000"/>
              </a:solidFill>
              <a:latin typeface="Noto Sans"/>
            </a:endParaRPr>
          </a:p>
        </p:txBody>
      </p:sp>
      <p:sp>
        <p:nvSpPr>
          <p:cNvPr id="44" name="PlaceHolder 2"/>
          <p:cNvSpPr>
            <a:spLocks noGrp="1"/>
          </p:cNvSpPr>
          <p:nvPr>
            <p:ph type="body"/>
          </p:nvPr>
        </p:nvSpPr>
        <p:spPr>
          <a:xfrm>
            <a:off x="503640" y="1326600"/>
            <a:ext cx="9071280" cy="328788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ru-RU" sz="3200" spc="-1" strike="noStrike">
                <a:solidFill>
                  <a:srgbClr val="000000"/>
                </a:solidFill>
                <a:latin typeface="Noto Sans"/>
              </a:rPr>
              <a:t>Click to edit the outline text format</a:t>
            </a:r>
            <a:endParaRPr b="0" lang="ru-RU"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ru-RU" sz="2800" spc="-1" strike="noStrike">
                <a:solidFill>
                  <a:srgbClr val="000000"/>
                </a:solidFill>
                <a:latin typeface="Noto Sans"/>
              </a:rPr>
              <a:t>Second Outline Level</a:t>
            </a:r>
            <a:endParaRPr b="0" lang="ru-RU"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ru-RU" sz="2400" spc="-1" strike="noStrike">
                <a:solidFill>
                  <a:srgbClr val="000000"/>
                </a:solidFill>
                <a:latin typeface="Noto Sans"/>
              </a:rPr>
              <a:t>Third Outline Level</a:t>
            </a:r>
            <a:endParaRPr b="0" lang="ru-RU"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Noto Sans"/>
              </a:rPr>
              <a:t>Fourth Outline Level</a:t>
            </a:r>
            <a:endParaRPr b="0" lang="ru-RU"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Noto Sans"/>
              </a:rPr>
              <a:t>Fifth Outline Level</a:t>
            </a:r>
            <a:endParaRPr b="0" lang="ru-RU"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Noto Sans"/>
              </a:rPr>
              <a:t>Sixth Outline Level</a:t>
            </a:r>
            <a:endParaRPr b="0" lang="ru-RU"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Noto Sans"/>
              </a:rPr>
              <a:t>Seventh Outline Level</a:t>
            </a:r>
            <a:endParaRPr b="0" lang="ru-RU" sz="2000" spc="-1" strike="noStrike">
              <a:solidFill>
                <a:srgbClr val="000000"/>
              </a:solidFill>
              <a:latin typeface="Noto Sans"/>
            </a:endParaRPr>
          </a:p>
        </p:txBody>
      </p:sp>
      <p:sp>
        <p:nvSpPr>
          <p:cNvPr id="45" name="PlaceHolder 3"/>
          <p:cNvSpPr>
            <a:spLocks noGrp="1"/>
          </p:cNvSpPr>
          <p:nvPr>
            <p:ph type="dt" idx="4"/>
          </p:nvPr>
        </p:nvSpPr>
        <p:spPr>
          <a:xfrm>
            <a:off x="503640" y="5164920"/>
            <a:ext cx="2347920" cy="39060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Noto Sans"/>
              </a:defRPr>
            </a:lvl1pPr>
          </a:lstStyle>
          <a:p>
            <a:pPr indent="0">
              <a:buNone/>
            </a:pPr>
            <a:r>
              <a:rPr b="0" lang="ru-RU" sz="1400" spc="-1" strike="noStrike">
                <a:solidFill>
                  <a:srgbClr val="000000"/>
                </a:solidFill>
                <a:latin typeface="Noto Sans"/>
              </a:rPr>
              <a:t>&lt;date/time&gt;</a:t>
            </a:r>
            <a:endParaRPr b="0" lang="ru-RU" sz="1400" spc="-1" strike="noStrike">
              <a:solidFill>
                <a:srgbClr val="000000"/>
              </a:solidFill>
              <a:latin typeface="Noto Sans"/>
            </a:endParaRPr>
          </a:p>
        </p:txBody>
      </p:sp>
      <p:sp>
        <p:nvSpPr>
          <p:cNvPr id="46" name="PlaceHolder 4"/>
          <p:cNvSpPr>
            <a:spLocks noGrp="1"/>
          </p:cNvSpPr>
          <p:nvPr>
            <p:ph type="ftr" idx="5"/>
          </p:nvPr>
        </p:nvSpPr>
        <p:spPr>
          <a:xfrm>
            <a:off x="3447000" y="5164920"/>
            <a:ext cx="3195000" cy="390600"/>
          </a:xfrm>
          <a:prstGeom prst="rect">
            <a:avLst/>
          </a:prstGeom>
          <a:noFill/>
          <a:ln w="0">
            <a:noFill/>
          </a:ln>
        </p:spPr>
        <p:txBody>
          <a:bodyPr lIns="0" rIns="0" tIns="0" bIns="0" anchor="t">
            <a:noAutofit/>
          </a:bodyPr>
          <a:lstStyle>
            <a:lvl1pPr indent="0" algn="ctr">
              <a:buNone/>
              <a:defRPr b="0" lang="ru-RU" sz="1400" spc="-1" strike="noStrike">
                <a:solidFill>
                  <a:srgbClr val="000000"/>
                </a:solidFill>
                <a:latin typeface="Noto Sans"/>
              </a:defRPr>
            </a:lvl1pPr>
          </a:lstStyle>
          <a:p>
            <a:pPr indent="0" algn="ctr">
              <a:buNone/>
            </a:pPr>
            <a:r>
              <a:rPr b="0" lang="ru-RU" sz="1400" spc="-1" strike="noStrike">
                <a:solidFill>
                  <a:srgbClr val="000000"/>
                </a:solidFill>
                <a:latin typeface="Noto Sans"/>
              </a:rPr>
              <a:t>&lt;footer&gt;</a:t>
            </a:r>
            <a:endParaRPr b="0" lang="ru-RU" sz="1400" spc="-1" strike="noStrike">
              <a:solidFill>
                <a:srgbClr val="000000"/>
              </a:solidFill>
              <a:latin typeface="Noto Sans"/>
            </a:endParaRPr>
          </a:p>
        </p:txBody>
      </p:sp>
      <p:sp>
        <p:nvSpPr>
          <p:cNvPr id="47" name="PlaceHolder 5"/>
          <p:cNvSpPr>
            <a:spLocks noGrp="1"/>
          </p:cNvSpPr>
          <p:nvPr>
            <p:ph type="sldNum" idx="6"/>
          </p:nvPr>
        </p:nvSpPr>
        <p:spPr>
          <a:xfrm>
            <a:off x="7227000" y="5164920"/>
            <a:ext cx="2347920" cy="39060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Noto Sans"/>
              </a:defRPr>
            </a:lvl1pPr>
          </a:lstStyle>
          <a:p>
            <a:pPr indent="0" algn="r">
              <a:buNone/>
            </a:pPr>
            <a:fld id="{5020CCA3-72E7-4D9B-99B7-17C0BB532031}" type="slidenum">
              <a:rPr b="0" lang="ru-RU" sz="1400" spc="-1" strike="noStrike">
                <a:solidFill>
                  <a:srgbClr val="000000"/>
                </a:solidFill>
                <a:latin typeface="Noto Sans"/>
              </a:rPr>
              <a:t>&lt;number&gt;</a:t>
            </a:fld>
            <a:endParaRPr b="0" lang="ru-RU" sz="1400" spc="-1" strike="noStrike">
              <a:solidFill>
                <a:srgbClr val="000000"/>
              </a:solidFill>
              <a:latin typeface="Noto Sans"/>
            </a:endParaRPr>
          </a:p>
        </p:txBody>
      </p:sp>
      <p:pic>
        <p:nvPicPr>
          <p:cNvPr id="48" name="" descr=""/>
          <p:cNvPicPr/>
          <p:nvPr/>
        </p:nvPicPr>
        <p:blipFill>
          <a:blip r:embed="rId2"/>
          <a:stretch/>
        </p:blipFill>
        <p:spPr>
          <a:xfrm>
            <a:off x="36000" y="360000"/>
            <a:ext cx="1624680" cy="612000"/>
          </a:xfrm>
          <a:prstGeom prst="rect">
            <a:avLst/>
          </a:prstGeom>
          <a:ln w="0">
            <a:noFill/>
          </a:ln>
        </p:spPr>
      </p:pic>
      <p:sp>
        <p:nvSpPr>
          <p:cNvPr id="49" name=""/>
          <p:cNvSpPr/>
          <p:nvPr/>
        </p:nvSpPr>
        <p:spPr>
          <a:xfrm>
            <a:off x="0" y="1229040"/>
            <a:ext cx="7740000" cy="0"/>
          </a:xfrm>
          <a:prstGeom prst="line">
            <a:avLst/>
          </a:prstGeom>
          <a:ln w="19080">
            <a:solidFill>
              <a:srgbClr val="ffffff"/>
            </a:solidFill>
            <a:round/>
          </a:ln>
        </p:spPr>
        <p:style>
          <a:lnRef idx="0"/>
          <a:fillRef idx="0"/>
          <a:effectRef idx="0"/>
          <a:fontRef idx="minor"/>
        </p:style>
        <p:txBody>
          <a:bodyPr lIns="99360" rIns="99360" tIns="-54360" bIns="-54360" anchor="ctr">
            <a:noAutofit/>
          </a:bodyPr>
          <a:p>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go.dev/" TargetMode="External"/><Relationship Id="rId3" Type="http://schemas.openxmlformats.org/officeDocument/2006/relationships/slideLayout" Target="../slideLayouts/slideLayout17.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hyperlink" Target="https://pkg.go.dev/encoding/json" TargetMode="External"/><Relationship Id="rId2" Type="http://schemas.openxmlformats.org/officeDocument/2006/relationships/slideLayout" Target="../slideLayouts/slideLayout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hyperlink" Target="https://pkg.go.dev/io" TargetMode="External"/><Relationship Id="rId2"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hyperlink" Target="https://pkg.go.dev/runtime" TargetMode="External"/><Relationship Id="rId2" Type="http://schemas.openxmlformats.org/officeDocument/2006/relationships/hyperlink" Target="https://pkg.go.dev/reflect" TargetMode="External"/><Relationship Id="rId3" Type="http://schemas.openxmlformats.org/officeDocument/2006/relationships/hyperlink" Target="https://ru.wikipedia.org/wiki/&#1056;&#1077;&#1092;&#1083;&#1077;&#1082;&#1089;&#1080;&#1103;_(&#1087;&#1088;&#1086;&#1075;&#1088;&#1072;&#1084;&#1084;&#1080;&#1088;&#1086;&#1074;&#1072;&#1085;&#1080;&#1077;)" TargetMode="External"/><Relationship Id="rId4"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hyperlink" Target="https://github.com/uber-go/zap" TargetMode="External"/><Relationship Id="rId2" Type="http://schemas.openxmlformats.org/officeDocument/2006/relationships/slideLayout" Target="../slideLayouts/slideLayout3.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hyperlink" Target="https://go.dev/tour/generics/1" TargetMode="External"/><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hyperlink" Target="https://go.dev/blog/generate" TargetMode="External"/><Relationship Id="rId2" Type="http://schemas.openxmlformats.org/officeDocument/2006/relationships/hyperlink" Target="https://kovardin.ru/articles/go/generaciya-koda/" TargetMode="External"/><Relationship Id="rId3" Type="http://schemas.openxmlformats.org/officeDocument/2006/relationships/slideLayout" Target="../slideLayouts/slideLayout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4.xml.rels><?xml version="1.0" encoding="UTF-8"?>
<Relationships xmlns="http://schemas.openxmlformats.org/package/2006/relationships"><Relationship Id="rId1" Type="http://schemas.openxmlformats.org/officeDocument/2006/relationships/hyperlink" Target="https://ru.wikipedia.org/wiki/JSON" TargetMode="External"/><Relationship Id="rId2" Type="http://schemas.openxmlformats.org/officeDocument/2006/relationships/hyperlink" Target="https://pkg.go.dev/encoding/json" TargetMode="External"/><Relationship Id="rId3" Type="http://schemas.openxmlformats.org/officeDocument/2006/relationships/hyperlink" Target="https://golangify.com/json" TargetMode="External"/><Relationship Id="rId4" Type="http://schemas.openxmlformats.org/officeDocument/2006/relationships/hyperlink" Target="https://habr.com/ru/articles/502176/" TargetMode="External"/><Relationship Id="rId5" Type="http://schemas.openxmlformats.org/officeDocument/2006/relationships/hyperlink" Target="https://ru.wikipedia.org/wiki/&#1056;&#1077;&#1092;&#1083;&#1077;&#1082;&#1089;&#1080;&#1103;_(&#1087;&#1088;&#1086;&#1075;&#1088;&#1072;&#1084;&#1084;&#1080;&#1088;&#1086;&#1074;&#1072;&#1085;&#1080;&#1077;)" TargetMode="External"/><Relationship Id="rId6" Type="http://schemas.openxmlformats.org/officeDocument/2006/relationships/hyperlink" Target="https://pkg.go.dev/reflect" TargetMode="External"/><Relationship Id="rId7" Type="http://schemas.openxmlformats.org/officeDocument/2006/relationships/hyperlink" Target="https://pkg.go.dev/testing" TargetMode="External"/><Relationship Id="rId8" Type="http://schemas.openxmlformats.org/officeDocument/2006/relationships/hyperlink" Target="https://vporoshok.me/post/2019/01/reflection/" TargetMode="External"/><Relationship Id="rId9" Type="http://schemas.openxmlformats.org/officeDocument/2006/relationships/hyperlink" Target="https://habr.com/ru/articles/415171/" TargetMode="External"/><Relationship Id="rId10" Type="http://schemas.openxmlformats.org/officeDocument/2006/relationships/hyperlink" Target="https://habr.com/ru/companies/karuna/articles/552944/" TargetMode="External"/><Relationship Id="rId11" Type="http://schemas.openxmlformats.org/officeDocument/2006/relationships/hyperlink" Target="https://kovardin.ru/articles/go/generics/" TargetMode="External"/><Relationship Id="rId12" Type="http://schemas.openxmlformats.org/officeDocument/2006/relationships/hyperlink" Target="https://go.dev/blog/generate" TargetMode="External"/><Relationship Id="rId13" Type="http://schemas.openxmlformats.org/officeDocument/2006/relationships/hyperlink" Target="https://kovardin.ru/articles/go/generaciya-koda/" TargetMode="External"/><Relationship Id="rId14" Type="http://schemas.openxmlformats.org/officeDocument/2006/relationships/hyperlink" Target="https://github.com/protocolbuffers/protobuf" TargetMode="External"/><Relationship Id="rId15"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
          <p:cNvSpPr txBox="1"/>
          <p:nvPr/>
        </p:nvSpPr>
        <p:spPr>
          <a:xfrm>
            <a:off x="288000" y="2304000"/>
            <a:ext cx="7560000" cy="546120"/>
          </a:xfrm>
          <a:prstGeom prst="rect">
            <a:avLst/>
          </a:prstGeom>
          <a:noFill/>
          <a:ln w="0">
            <a:noFill/>
          </a:ln>
        </p:spPr>
        <p:txBody>
          <a:bodyPr lIns="90000" rIns="90000" tIns="45000" bIns="45000" anchor="t">
            <a:noAutofit/>
          </a:bodyPr>
          <a:p>
            <a:pPr algn="ctr">
              <a:lnSpc>
                <a:spcPct val="115000"/>
              </a:lnSpc>
            </a:pPr>
            <a:r>
              <a:rPr b="0" lang="ru-RU" sz="2800" spc="-1" strike="noStrike">
                <a:solidFill>
                  <a:srgbClr val="ffffff"/>
                </a:solidFill>
                <a:latin typeface="Arial"/>
              </a:rPr>
              <a:t>Основы Go</a:t>
            </a:r>
            <a:endParaRPr b="0" lang="ru-RU" sz="2800" spc="-1" strike="noStrike">
              <a:solidFill>
                <a:srgbClr val="000000"/>
              </a:solidFill>
              <a:latin typeface="Nimbus Sans"/>
            </a:endParaRPr>
          </a:p>
        </p:txBody>
      </p:sp>
      <p:pic>
        <p:nvPicPr>
          <p:cNvPr id="93" name="" descr=""/>
          <p:cNvPicPr/>
          <p:nvPr/>
        </p:nvPicPr>
        <p:blipFill>
          <a:blip r:embed="rId1"/>
          <a:stretch/>
        </p:blipFill>
        <p:spPr>
          <a:xfrm>
            <a:off x="8100000" y="132120"/>
            <a:ext cx="1742760" cy="5447880"/>
          </a:xfrm>
          <a:prstGeom prst="rect">
            <a:avLst/>
          </a:prstGeom>
          <a:ln w="0">
            <a:noFill/>
          </a:ln>
        </p:spPr>
      </p:pic>
      <p:sp>
        <p:nvSpPr>
          <p:cNvPr id="94" name=""/>
          <p:cNvSpPr/>
          <p:nvPr/>
        </p:nvSpPr>
        <p:spPr>
          <a:xfrm>
            <a:off x="900000" y="3600000"/>
            <a:ext cx="3060000" cy="1080000"/>
          </a:xfrm>
          <a:prstGeom prst="roundRect">
            <a:avLst>
              <a:gd name="adj" fmla="val 9563"/>
            </a:avLst>
          </a:prstGeom>
          <a:solidFill>
            <a:srgbClr val="ffff00"/>
          </a:solidFill>
          <a:ln w="0">
            <a:solidFill>
              <a:srgbClr val="000000"/>
            </a:solidFill>
          </a:ln>
        </p:spPr>
        <p:style>
          <a:lnRef idx="0"/>
          <a:fillRef idx="0"/>
          <a:effectRef idx="0"/>
          <a:fontRef idx="minor"/>
        </p:style>
        <p:txBody>
          <a:bodyPr lIns="90000" rIns="90000" tIns="45000" bIns="45000" anchor="ctr">
            <a:noAutofit/>
          </a:bodyPr>
          <a:p>
            <a:pPr algn="ctr"/>
            <a:r>
              <a:rPr b="0" lang="ru-RU" sz="1800" spc="-1" strike="noStrike">
                <a:solidFill>
                  <a:srgbClr val="000000"/>
                </a:solidFill>
                <a:latin typeface="Arial"/>
              </a:rPr>
              <a:t>Динамические данные</a:t>
            </a:r>
            <a:endParaRPr b="0" lang="ru-RU" sz="1800" spc="-1" strike="noStrike">
              <a:solidFill>
                <a:srgbClr val="000000"/>
              </a:solidFill>
              <a:latin typeface="Arial"/>
            </a:endParaRPr>
          </a:p>
        </p:txBody>
      </p:sp>
      <p:sp>
        <p:nvSpPr>
          <p:cNvPr id="95" name=""/>
          <p:cNvSpPr/>
          <p:nvPr/>
        </p:nvSpPr>
        <p:spPr>
          <a:xfrm>
            <a:off x="4320000" y="3600000"/>
            <a:ext cx="3060000" cy="1080000"/>
          </a:xfrm>
          <a:prstGeom prst="roundRect">
            <a:avLst>
              <a:gd name="adj" fmla="val 10963"/>
            </a:avLst>
          </a:prstGeom>
          <a:noFill/>
          <a:ln w="0">
            <a:solidFill>
              <a:srgbClr val="ffffff"/>
            </a:solidFill>
          </a:ln>
        </p:spPr>
        <p:style>
          <a:lnRef idx="0"/>
          <a:fillRef idx="0"/>
          <a:effectRef idx="0"/>
          <a:fontRef idx="minor"/>
        </p:style>
        <p:txBody>
          <a:bodyPr lIns="90000" rIns="90000" tIns="45000" bIns="45000" anchor="ctr">
            <a:noAutofit/>
          </a:bodyPr>
          <a:p>
            <a:pPr algn="ctr"/>
            <a:r>
              <a:rPr b="0" lang="ru-RU" sz="2200" spc="-1" strike="noStrike">
                <a:solidFill>
                  <a:srgbClr val="ffffff"/>
                </a:solidFill>
                <a:latin typeface="Arial"/>
              </a:rPr>
              <a:t>Часть 6</a:t>
            </a:r>
            <a:endParaRPr b="0" lang="ru-RU" sz="2200" spc="-1" strike="noStrike">
              <a:solidFill>
                <a:srgbClr val="ffffff"/>
              </a:solidFill>
              <a:latin typeface="Arial"/>
            </a:endParaRPr>
          </a:p>
        </p:txBody>
      </p:sp>
      <p:sp>
        <p:nvSpPr>
          <p:cNvPr id="96" name=""/>
          <p:cNvSpPr txBox="1"/>
          <p:nvPr/>
        </p:nvSpPr>
        <p:spPr>
          <a:xfrm>
            <a:off x="6120000" y="1260000"/>
            <a:ext cx="1620000" cy="36000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2"/>
              </a:rPr>
              <a:t>https://go.dev</a:t>
            </a:r>
            <a:endParaRPr b="0" lang="ru-RU" sz="1800" spc="-1" strike="noStrike">
              <a:solidFill>
                <a:srgbClr val="000000"/>
              </a:solidFill>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Запись в файл</a:t>
            </a:r>
            <a:endParaRPr b="0" lang="ru-RU" sz="4400" spc="-1" strike="noStrike">
              <a:solidFill>
                <a:srgbClr val="000000"/>
              </a:solidFill>
              <a:latin typeface="Arial"/>
            </a:endParaRPr>
          </a:p>
        </p:txBody>
      </p:sp>
      <p:grpSp>
        <p:nvGrpSpPr>
          <p:cNvPr id="123" name=""/>
          <p:cNvGrpSpPr/>
          <p:nvPr/>
        </p:nvGrpSpPr>
        <p:grpSpPr>
          <a:xfrm>
            <a:off x="1080000" y="1692000"/>
            <a:ext cx="4032000" cy="3816000"/>
            <a:chOff x="1080000" y="1692000"/>
            <a:chExt cx="4032000" cy="3816000"/>
          </a:xfrm>
        </p:grpSpPr>
        <p:sp>
          <p:nvSpPr>
            <p:cNvPr id="124" name=""/>
            <p:cNvSpPr txBox="1"/>
            <p:nvPr/>
          </p:nvSpPr>
          <p:spPr>
            <a:xfrm>
              <a:off x="1080000" y="1692000"/>
              <a:ext cx="4032000" cy="3816000"/>
            </a:xfrm>
            <a:prstGeom prst="rect">
              <a:avLst/>
            </a:prstGeom>
            <a:solidFill>
              <a:srgbClr val="eeeeee"/>
            </a:solidFill>
            <a:ln cap="rnd" w="0">
              <a:solidFill>
                <a:srgbClr val="3465a4"/>
              </a:solidFill>
              <a:prstDash val="lgDash"/>
            </a:ln>
          </p:spPr>
          <p:txBody>
            <a:bodyPr lIns="0" rIns="0" tIns="0" bIns="0" anchor="t">
              <a:normAutofit fontScale="92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 ("fmt";"os")</a:t>
              </a:r>
              <a:endParaRPr b="0" lang="ru-RU" sz="1200" spc="-1" strike="noStrike">
                <a:solidFill>
                  <a:srgbClr val="000000"/>
                </a:solidFill>
                <a:latin typeface="Arial"/>
              </a:endParaRPr>
            </a:p>
            <a:p>
              <a:r>
                <a:rPr b="1" lang="ru-RU" sz="1200" spc="-1" strike="noStrike">
                  <a:solidFill>
                    <a:srgbClr val="2a6099"/>
                  </a:solidFill>
                  <a:latin typeface="FreeMono"/>
                </a:rPr>
                <a:t>func </a:t>
              </a:r>
              <a:r>
                <a:rPr b="1" lang="ru-RU" sz="1200" spc="-1" strike="noStrike">
                  <a:solidFill>
                    <a:srgbClr val="e8a202"/>
                  </a:solidFill>
                  <a:latin typeface="FreeMono"/>
                </a:rPr>
                <a:t>main</a:t>
              </a:r>
              <a:r>
                <a:rPr b="1" lang="ru-RU" sz="1200" spc="-1" strike="noStrike">
                  <a:solidFill>
                    <a:srgbClr val="2a6099"/>
                  </a:solidFill>
                  <a:latin typeface="FreeMono"/>
                </a:rPr>
                <a:t>()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text := "Hello Gold!"</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file, err := os.Create("hello.txt")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if err != nil{</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fmt.Println("Unable to create file:", err)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os.Exit(1) </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defer file.Close()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file.WriteString(text)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fmt.Println("Done.")</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sp>
          <p:nvSpPr>
            <p:cNvPr id="125" name=""/>
            <p:cNvSpPr txBox="1"/>
            <p:nvPr/>
          </p:nvSpPr>
          <p:spPr>
            <a:xfrm>
              <a:off x="3543840" y="1692000"/>
              <a:ext cx="156816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ex613writestring</a:t>
              </a:r>
              <a:endParaRPr b="0" lang="ru-RU" sz="1300" spc="-1" strike="noStrike">
                <a:solidFill>
                  <a:srgbClr val="000000"/>
                </a:solidFill>
                <a:latin typeface="Arial"/>
              </a:endParaRPr>
            </a:p>
          </p:txBody>
        </p:sp>
      </p:grpSp>
      <p:grpSp>
        <p:nvGrpSpPr>
          <p:cNvPr id="126" name=""/>
          <p:cNvGrpSpPr/>
          <p:nvPr/>
        </p:nvGrpSpPr>
        <p:grpSpPr>
          <a:xfrm>
            <a:off x="5400000" y="1692000"/>
            <a:ext cx="4032000" cy="3816000"/>
            <a:chOff x="5400000" y="1692000"/>
            <a:chExt cx="4032000" cy="3816000"/>
          </a:xfrm>
        </p:grpSpPr>
        <p:sp>
          <p:nvSpPr>
            <p:cNvPr id="127" name=""/>
            <p:cNvSpPr txBox="1"/>
            <p:nvPr/>
          </p:nvSpPr>
          <p:spPr>
            <a:xfrm>
              <a:off x="5400000" y="1692000"/>
              <a:ext cx="4032000" cy="3816000"/>
            </a:xfrm>
            <a:prstGeom prst="rect">
              <a:avLst/>
            </a:prstGeom>
            <a:solidFill>
              <a:srgbClr val="eeeeee"/>
            </a:solidFill>
            <a:ln cap="rnd" w="0">
              <a:solidFill>
                <a:srgbClr val="3465a4"/>
              </a:solidFill>
              <a:prstDash val="lgDash"/>
            </a:ln>
          </p:spPr>
          <p:txBody>
            <a:bodyPr lIns="0" rIns="0" tIns="0" bIns="0" anchor="t">
              <a:normAutofit fontScale="96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 ("fmt";"os")</a:t>
              </a:r>
              <a:endParaRPr b="0" lang="ru-RU" sz="1200" spc="-1" strike="noStrike">
                <a:solidFill>
                  <a:srgbClr val="000000"/>
                </a:solidFill>
                <a:latin typeface="Arial"/>
              </a:endParaRPr>
            </a:p>
            <a:p>
              <a:r>
                <a:rPr b="1" lang="ru-RU" sz="1200" spc="-1" strike="noStrike">
                  <a:solidFill>
                    <a:srgbClr val="2a6099"/>
                  </a:solidFill>
                  <a:latin typeface="FreeMono"/>
                </a:rPr>
                <a:t>func </a:t>
              </a:r>
              <a:r>
                <a:rPr b="1" lang="ru-RU" sz="1200" spc="-1" strike="noStrike">
                  <a:solidFill>
                    <a:srgbClr val="e8a202"/>
                  </a:solidFill>
                  <a:latin typeface="FreeMono"/>
                </a:rPr>
                <a:t>main</a:t>
              </a:r>
              <a:r>
                <a:rPr b="1" lang="ru-RU" sz="1200" spc="-1" strike="noStrike">
                  <a:solidFill>
                    <a:srgbClr val="2a6099"/>
                  </a:solidFill>
                  <a:latin typeface="FreeMono"/>
                </a:rPr>
                <a:t>() {</a:t>
              </a:r>
              <a:endParaRPr b="0" lang="ru-RU" sz="1200" spc="-1" strike="noStrike">
                <a:solidFill>
                  <a:srgbClr val="000000"/>
                </a:solidFill>
                <a:latin typeface="Arial"/>
              </a:endParaRPr>
            </a:p>
            <a:p>
              <a:r>
                <a:rPr b="1" lang="ru-RU" sz="1200" spc="-1" strike="noStrike">
                  <a:solidFill>
                    <a:srgbClr val="2a6099"/>
                  </a:solidFill>
                  <a:latin typeface="FreeMono"/>
                </a:rPr>
                <a:t>data := []byte("Hello Bold!")</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file, err := os.Create("hello.bin")</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if err != nil{</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fmt.Println("Unable to create file:", err)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os.Exit(1)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defer file.Close()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file.Write(data)</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fmt.Println("Done.")}</a:t>
              </a:r>
              <a:endParaRPr b="0" lang="ru-RU" sz="1200" spc="-1" strike="noStrike">
                <a:solidFill>
                  <a:srgbClr val="000000"/>
                </a:solidFill>
                <a:latin typeface="Arial"/>
              </a:endParaRPr>
            </a:p>
          </p:txBody>
        </p:sp>
        <p:sp>
          <p:nvSpPr>
            <p:cNvPr id="128" name=""/>
            <p:cNvSpPr txBox="1"/>
            <p:nvPr/>
          </p:nvSpPr>
          <p:spPr>
            <a:xfrm>
              <a:off x="7863840" y="1692000"/>
              <a:ext cx="156816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ex614write</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Чтение из файла</a:t>
            </a:r>
            <a:endParaRPr b="0" lang="ru-RU" sz="4400" spc="-1" strike="noStrike">
              <a:solidFill>
                <a:srgbClr val="000000"/>
              </a:solidFill>
              <a:latin typeface="Arial"/>
            </a:endParaRPr>
          </a:p>
        </p:txBody>
      </p:sp>
      <p:grpSp>
        <p:nvGrpSpPr>
          <p:cNvPr id="130" name=""/>
          <p:cNvGrpSpPr/>
          <p:nvPr/>
        </p:nvGrpSpPr>
        <p:grpSpPr>
          <a:xfrm>
            <a:off x="3240000" y="1692000"/>
            <a:ext cx="4032000" cy="3816000"/>
            <a:chOff x="3240000" y="1692000"/>
            <a:chExt cx="4032000" cy="3816000"/>
          </a:xfrm>
        </p:grpSpPr>
        <p:sp>
          <p:nvSpPr>
            <p:cNvPr id="131" name=""/>
            <p:cNvSpPr txBox="1"/>
            <p:nvPr/>
          </p:nvSpPr>
          <p:spPr>
            <a:xfrm>
              <a:off x="3240000" y="1692000"/>
              <a:ext cx="4032000" cy="3816000"/>
            </a:xfrm>
            <a:prstGeom prst="rect">
              <a:avLst/>
            </a:prstGeom>
            <a:solidFill>
              <a:srgbClr val="eeeeee"/>
            </a:solidFill>
            <a:ln cap="rnd" w="0">
              <a:solidFill>
                <a:srgbClr val="3465a4"/>
              </a:solidFill>
              <a:prstDash val="lgDash"/>
            </a:ln>
          </p:spPr>
          <p:txBody>
            <a:bodyPr lIns="0" rIns="0" tIns="0" bIns="0" anchor="t">
              <a:normAutofit fontScale="74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 ("fmt";"os"; "io")</a:t>
              </a:r>
              <a:endParaRPr b="0" lang="ru-RU" sz="1200" spc="-1" strike="noStrike">
                <a:solidFill>
                  <a:srgbClr val="000000"/>
                </a:solidFill>
                <a:latin typeface="Arial"/>
              </a:endParaRPr>
            </a:p>
            <a:p>
              <a:r>
                <a:rPr b="1" lang="ru-RU" sz="1200" spc="-1" strike="noStrike">
                  <a:solidFill>
                    <a:srgbClr val="2a6099"/>
                  </a:solidFill>
                  <a:latin typeface="FreeMono"/>
                </a:rPr>
                <a:t>func </a:t>
              </a:r>
              <a:r>
                <a:rPr b="1" lang="ru-RU" sz="1200" spc="-1" strike="noStrike">
                  <a:solidFill>
                    <a:srgbClr val="e8a202"/>
                  </a:solidFill>
                  <a:latin typeface="FreeMono"/>
                </a:rPr>
                <a:t>main</a:t>
              </a:r>
              <a:r>
                <a:rPr b="1" lang="ru-RU" sz="1200" spc="-1" strike="noStrike">
                  <a:solidFill>
                    <a:srgbClr val="2a6099"/>
                  </a:solidFill>
                  <a:latin typeface="FreeMono"/>
                </a:rPr>
                <a:t>() {</a:t>
              </a:r>
              <a:endParaRPr b="0" lang="ru-RU" sz="1200" spc="-1" strike="noStrike">
                <a:solidFill>
                  <a:srgbClr val="000000"/>
                </a:solidFill>
                <a:latin typeface="Arial"/>
              </a:endParaRPr>
            </a:p>
            <a:p>
              <a:r>
                <a:rPr b="1" lang="ru-RU" sz="1200" spc="-1" strike="noStrike">
                  <a:solidFill>
                    <a:srgbClr val="2a6099"/>
                  </a:solidFill>
                  <a:latin typeface="FreeMono"/>
                </a:rPr>
                <a:t>file, err := os.Open("hello.txt")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if err != nil{ fmt.Println(err); os.Exit(1)</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defer file.Close()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data := make([]byte, 64)</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for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n, err := file.Read(data)</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if err == io.EOF{   // если конец файла</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break           // выходим из цикла</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fmt.Print(string(data[:n]))</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sp>
          <p:nvSpPr>
            <p:cNvPr id="132" name=""/>
            <p:cNvSpPr txBox="1"/>
            <p:nvPr/>
          </p:nvSpPr>
          <p:spPr>
            <a:xfrm>
              <a:off x="5703840" y="1692000"/>
              <a:ext cx="156816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ex615readfile</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440000" y="40536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2800" spc="-1" strike="noStrike">
                <a:solidFill>
                  <a:srgbClr val="000000"/>
                </a:solidFill>
                <a:latin typeface="Arial"/>
              </a:rPr>
              <a:t>Стандартные потоки ввода-вывода и io.Copy</a:t>
            </a:r>
            <a:endParaRPr b="0" lang="ru-RU" sz="2800" spc="-1" strike="noStrike">
              <a:solidFill>
                <a:srgbClr val="000000"/>
              </a:solidFill>
              <a:latin typeface="Arial"/>
            </a:endParaRPr>
          </a:p>
        </p:txBody>
      </p:sp>
      <p:sp>
        <p:nvSpPr>
          <p:cNvPr id="134"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65000"/>
          </a:bodyPr>
          <a:p>
            <a:pPr marL="280800" indent="-210600">
              <a:spcBef>
                <a:spcPts val="1417"/>
              </a:spcBef>
              <a:buClr>
                <a:srgbClr val="000000"/>
              </a:buClr>
              <a:buSzPct val="45000"/>
              <a:buFont typeface="Wingdings" charset="2"/>
              <a:buChar char=""/>
            </a:pPr>
            <a:r>
              <a:rPr b="0" lang="ru-RU" sz="3200" spc="-1" strike="noStrike">
                <a:solidFill>
                  <a:srgbClr val="000000"/>
                </a:solidFill>
                <a:latin typeface="Arial"/>
              </a:rPr>
              <a:t>Пакет os определяет три переменных: </a:t>
            </a:r>
            <a:r>
              <a:rPr b="1" lang="ru-RU" sz="3200" spc="-1" strike="noStrike">
                <a:solidFill>
                  <a:srgbClr val="000000"/>
                </a:solidFill>
                <a:latin typeface="Arial"/>
              </a:rPr>
              <a:t>os.Stdin, os.Stdout и os.Stderr</a:t>
            </a:r>
            <a:r>
              <a:rPr b="0" lang="ru-RU" sz="3200" spc="-1" strike="noStrike">
                <a:solidFill>
                  <a:srgbClr val="000000"/>
                </a:solidFill>
                <a:latin typeface="Arial"/>
              </a:rPr>
              <a:t>, которые представляют стандартные потоки ввода, вывода и вывода ошибок соответственно</a:t>
            </a:r>
            <a:endParaRPr b="0" lang="ru-RU" sz="3200" spc="-1" strike="noStrike">
              <a:solidFill>
                <a:srgbClr val="000000"/>
              </a:solidFill>
              <a:latin typeface="Arial"/>
            </a:endParaRPr>
          </a:p>
          <a:p>
            <a:pPr marL="280800" indent="-210600">
              <a:spcBef>
                <a:spcPts val="1417"/>
              </a:spcBef>
              <a:buClr>
                <a:srgbClr val="000000"/>
              </a:buClr>
              <a:buSzPct val="45000"/>
              <a:buFont typeface="Wingdings" charset="2"/>
              <a:buChar char=""/>
            </a:pPr>
            <a:r>
              <a:rPr b="0" lang="ru-RU" sz="3200" spc="-1" strike="noStrike">
                <a:solidFill>
                  <a:srgbClr val="000000"/>
                </a:solidFill>
                <a:latin typeface="Arial"/>
              </a:rPr>
              <a:t>функция io.Copy() для копирования данных из одного потока в другой:</a:t>
            </a:r>
            <a:endParaRPr b="0" lang="ru-RU" sz="3200" spc="-1" strike="noStrike">
              <a:solidFill>
                <a:srgbClr val="000000"/>
              </a:solidFill>
              <a:latin typeface="Arial"/>
            </a:endParaRPr>
          </a:p>
          <a:p>
            <a:pPr marL="280800" indent="0">
              <a:spcBef>
                <a:spcPts val="1417"/>
              </a:spcBef>
              <a:buNone/>
            </a:pPr>
            <a:r>
              <a:rPr b="1" lang="ru-RU" sz="3200" spc="-1" strike="noStrike">
                <a:solidFill>
                  <a:srgbClr val="000000"/>
                </a:solidFill>
                <a:latin typeface="FreeMono"/>
              </a:rPr>
              <a:t>n, err = io.Copy(io.Writer, io.Reader)</a:t>
            </a:r>
            <a:endParaRPr b="0" lang="ru-RU" sz="3200" spc="-1" strike="noStrike">
              <a:solidFill>
                <a:srgbClr val="000000"/>
              </a:solidFill>
              <a:latin typeface="Arial"/>
            </a:endParaRPr>
          </a:p>
          <a:p>
            <a:pPr marL="280800" indent="-210600">
              <a:spcBef>
                <a:spcPts val="1417"/>
              </a:spcBef>
              <a:buClr>
                <a:srgbClr val="000000"/>
              </a:buClr>
              <a:buSzPct val="45000"/>
              <a:buFont typeface="Wingdings" charset="2"/>
              <a:buChar char=""/>
            </a:pPr>
            <a:r>
              <a:rPr b="0" lang="ru-RU" sz="3200" spc="-1" strike="noStrike">
                <a:solidFill>
                  <a:srgbClr val="000000"/>
                </a:solidFill>
                <a:latin typeface="Arial"/>
              </a:rPr>
              <a:t>Эта функция упрощает копирование данных из объекта io.Reader в объект io.Writer. В качестве результата функция возвращает количество скопированных файлов и информацию об ошибке</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io.Copy</a:t>
            </a:r>
            <a:endParaRPr b="0" lang="ru-RU" sz="4400" spc="-1" strike="noStrike">
              <a:solidFill>
                <a:srgbClr val="000000"/>
              </a:solidFill>
              <a:latin typeface="Arial"/>
            </a:endParaRPr>
          </a:p>
        </p:txBody>
      </p:sp>
      <p:grpSp>
        <p:nvGrpSpPr>
          <p:cNvPr id="136" name=""/>
          <p:cNvGrpSpPr/>
          <p:nvPr/>
        </p:nvGrpSpPr>
        <p:grpSpPr>
          <a:xfrm>
            <a:off x="3240000" y="1692000"/>
            <a:ext cx="4032000" cy="3816000"/>
            <a:chOff x="3240000" y="1692000"/>
            <a:chExt cx="4032000" cy="3816000"/>
          </a:xfrm>
        </p:grpSpPr>
        <p:sp>
          <p:nvSpPr>
            <p:cNvPr id="137" name=""/>
            <p:cNvSpPr txBox="1"/>
            <p:nvPr/>
          </p:nvSpPr>
          <p:spPr>
            <a:xfrm>
              <a:off x="3240000" y="1692000"/>
              <a:ext cx="4032000" cy="3816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 main</a:t>
              </a:r>
              <a:endParaRPr b="0" lang="ru-RU" sz="1200" spc="-1" strike="noStrike">
                <a:solidFill>
                  <a:srgbClr val="000000"/>
                </a:solidFill>
                <a:latin typeface="Arial"/>
              </a:endParaRPr>
            </a:p>
            <a:p>
              <a:r>
                <a:rPr b="1" lang="ru-RU" sz="1200" spc="-1" strike="noStrike">
                  <a:solidFill>
                    <a:srgbClr val="2a6099"/>
                  </a:solidFill>
                  <a:latin typeface="FreeMono"/>
                </a:rPr>
                <a:t>import (    "fmt";    "os";    "io" )</a:t>
              </a:r>
              <a:endParaRPr b="0" lang="ru-RU" sz="1200" spc="-1" strike="noStrike">
                <a:solidFill>
                  <a:srgbClr val="000000"/>
                </a:solidFill>
                <a:latin typeface="Arial"/>
              </a:endParaRPr>
            </a:p>
            <a:p>
              <a:r>
                <a:rPr b="1" lang="ru-RU" sz="1200" spc="-1" strike="noStrike">
                  <a:solidFill>
                    <a:srgbClr val="2a6099"/>
                  </a:solidFill>
                  <a:latin typeface="FreeMono"/>
                </a:rPr>
                <a:t>func main()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file, err := os.Open("hello.txt")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if err != nil{</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fmt.Println(err)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os.Exit(1)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defer file.Close()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io.Copy(os.Stdout, file)</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sp>
          <p:nvSpPr>
            <p:cNvPr id="138" name=""/>
            <p:cNvSpPr txBox="1"/>
            <p:nvPr/>
          </p:nvSpPr>
          <p:spPr>
            <a:xfrm>
              <a:off x="5703840" y="1692000"/>
              <a:ext cx="156816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ex616copy</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Форматированный вывод</a:t>
            </a:r>
            <a:endParaRPr b="0" lang="ru-RU" sz="4400" spc="-1" strike="noStrike">
              <a:solidFill>
                <a:srgbClr val="000000"/>
              </a:solidFill>
              <a:latin typeface="Arial"/>
            </a:endParaRPr>
          </a:p>
        </p:txBody>
      </p:sp>
      <p:sp>
        <p:nvSpPr>
          <p:cNvPr id="140" name="PlaceHolder 2"/>
          <p:cNvSpPr>
            <a:spLocks noGrp="1"/>
          </p:cNvSpPr>
          <p:nvPr>
            <p:ph/>
          </p:nvPr>
        </p:nvSpPr>
        <p:spPr>
          <a:xfrm>
            <a:off x="1440000" y="1620000"/>
            <a:ext cx="8460000" cy="3780000"/>
          </a:xfrm>
          <a:prstGeom prst="rect">
            <a:avLst/>
          </a:prstGeom>
          <a:solidFill>
            <a:srgbClr val="ffffff"/>
          </a:solidFill>
          <a:ln w="0">
            <a:noFill/>
          </a:ln>
        </p:spPr>
        <p:txBody>
          <a:bodyPr lIns="0" rIns="0" tIns="0" bIns="0" anchor="t">
            <a:normAutofit fontScale="62000"/>
          </a:bodyPr>
          <a:p>
            <a:pPr marL="267840" indent="-200880">
              <a:spcBef>
                <a:spcPts val="1417"/>
              </a:spcBef>
              <a:buClr>
                <a:srgbClr val="000000"/>
              </a:buClr>
              <a:buSzPct val="45000"/>
              <a:buFont typeface="Wingdings" charset="2"/>
              <a:buChar char=""/>
            </a:pPr>
            <a:r>
              <a:rPr b="0" lang="ru-RU" sz="3200" spc="-1" strike="noStrike">
                <a:solidFill>
                  <a:srgbClr val="000000"/>
                </a:solidFill>
                <a:latin typeface="Arial"/>
              </a:rPr>
              <a:t>Ряд возможностей по чтению и записи файлов предоставляет пакет fmt. </a:t>
            </a:r>
            <a:endParaRPr b="0" lang="ru-RU" sz="3200" spc="-1" strike="noStrike">
              <a:solidFill>
                <a:srgbClr val="000000"/>
              </a:solidFill>
              <a:latin typeface="Arial"/>
            </a:endParaRPr>
          </a:p>
          <a:p>
            <a:pPr marL="267840" indent="-200880" algn="just">
              <a:spcBef>
                <a:spcPts val="1417"/>
              </a:spcBef>
              <a:buClr>
                <a:srgbClr val="000000"/>
              </a:buClr>
              <a:buSzPct val="45000"/>
              <a:buFont typeface="Wingdings" charset="2"/>
              <a:buChar char=""/>
            </a:pPr>
            <a:r>
              <a:rPr b="0" lang="ru-RU" sz="3200" spc="-1" strike="noStrike">
                <a:solidFill>
                  <a:srgbClr val="000000"/>
                </a:solidFill>
                <a:latin typeface="Arial"/>
              </a:rPr>
              <a:t>функции для записи данных в произвольный объект, который реализует интерфейс </a:t>
            </a:r>
            <a:r>
              <a:rPr b="1" lang="ru-RU" sz="3200" spc="-1" strike="noStrike">
                <a:solidFill>
                  <a:srgbClr val="000000"/>
                </a:solidFill>
                <a:latin typeface="Arial"/>
              </a:rPr>
              <a:t>io.Writer</a:t>
            </a:r>
            <a:r>
              <a:rPr b="0" lang="ru-RU" sz="3200" spc="-1" strike="noStrike">
                <a:solidFill>
                  <a:srgbClr val="000000"/>
                </a:solidFill>
                <a:latin typeface="Arial"/>
              </a:rPr>
              <a:t>: fmt.Fprint(), fmt.Fprintln() и fmt.Fprintf().</a:t>
            </a:r>
            <a:endParaRPr b="0" lang="ru-RU" sz="3200" spc="-1" strike="noStrike">
              <a:solidFill>
                <a:srgbClr val="000000"/>
              </a:solidFill>
              <a:latin typeface="Arial"/>
            </a:endParaRPr>
          </a:p>
          <a:p>
            <a:pPr marL="267840" indent="0">
              <a:spcBef>
                <a:spcPts val="1417"/>
              </a:spcBef>
              <a:buNone/>
            </a:pPr>
            <a:r>
              <a:rPr b="1" lang="ru-RU" sz="2600" spc="-1" strike="noStrike">
                <a:solidFill>
                  <a:srgbClr val="000000"/>
                </a:solidFill>
                <a:latin typeface="FreeMono"/>
              </a:rPr>
              <a:t>func Fprint(w io.Writer, a ...interface{}) (n int, err error)</a:t>
            </a:r>
            <a:endParaRPr b="0" lang="ru-RU" sz="2600" spc="-1" strike="noStrike">
              <a:solidFill>
                <a:srgbClr val="000000"/>
              </a:solidFill>
              <a:latin typeface="Arial"/>
            </a:endParaRPr>
          </a:p>
          <a:p>
            <a:pPr marL="267840" indent="0">
              <a:spcBef>
                <a:spcPts val="1417"/>
              </a:spcBef>
              <a:buNone/>
            </a:pPr>
            <a:r>
              <a:rPr b="1" lang="ru-RU" sz="2600" spc="-1" strike="noStrike">
                <a:solidFill>
                  <a:srgbClr val="000000"/>
                </a:solidFill>
                <a:latin typeface="FreeMono"/>
              </a:rPr>
              <a:t>func Fprintln(w io.Writer, a ...interface{}) (n int, err error)</a:t>
            </a:r>
            <a:endParaRPr b="0" lang="ru-RU" sz="2600" spc="-1" strike="noStrike">
              <a:solidFill>
                <a:srgbClr val="000000"/>
              </a:solidFill>
              <a:latin typeface="Arial"/>
            </a:endParaRPr>
          </a:p>
          <a:p>
            <a:pPr marL="267840" indent="-200880" algn="just">
              <a:spcBef>
                <a:spcPts val="1417"/>
              </a:spcBef>
              <a:buClr>
                <a:srgbClr val="000000"/>
              </a:buClr>
              <a:buSzPct val="45000"/>
              <a:buFont typeface="Wingdings" charset="2"/>
              <a:buChar char=""/>
            </a:pPr>
            <a:r>
              <a:rPr b="0" lang="ru-RU" sz="3200" spc="-1" strike="noStrike">
                <a:solidFill>
                  <a:srgbClr val="000000"/>
                </a:solidFill>
                <a:latin typeface="Arial"/>
              </a:rPr>
              <a:t>Первым параметром передается объект, который реализует интерфейс io.Writer. Второй параметр представляет набор объектов, которые записываются в поток. </a:t>
            </a:r>
            <a:endParaRPr b="0" lang="ru-RU" sz="3200" spc="-1" strike="noStrike">
              <a:solidFill>
                <a:srgbClr val="000000"/>
              </a:solidFill>
              <a:latin typeface="Arial"/>
            </a:endParaRPr>
          </a:p>
          <a:p>
            <a:pPr marL="267840" indent="-200880" algn="just">
              <a:spcBef>
                <a:spcPts val="1417"/>
              </a:spcBef>
              <a:buClr>
                <a:srgbClr val="000000"/>
              </a:buClr>
              <a:buSzPct val="45000"/>
              <a:buFont typeface="Wingdings" charset="2"/>
              <a:buChar char=""/>
            </a:pPr>
            <a:r>
              <a:rPr b="0" lang="ru-RU" sz="3200" spc="-1" strike="noStrike">
                <a:solidFill>
                  <a:srgbClr val="000000"/>
                </a:solidFill>
                <a:latin typeface="Arial"/>
              </a:rPr>
              <a:t>Функция Fprintf упрощает запись сложных по структуре данных:</a:t>
            </a:r>
            <a:endParaRPr b="0" lang="ru-RU" sz="3200" spc="-1" strike="noStrike">
              <a:solidFill>
                <a:srgbClr val="000000"/>
              </a:solidFill>
              <a:latin typeface="Arial"/>
            </a:endParaRPr>
          </a:p>
          <a:p>
            <a:pPr marL="267840" indent="0" algn="just">
              <a:spcBef>
                <a:spcPts val="1417"/>
              </a:spcBef>
              <a:buNone/>
            </a:pPr>
            <a:r>
              <a:rPr b="1" lang="ru-RU" sz="2200" spc="-1" strike="noStrike">
                <a:solidFill>
                  <a:srgbClr val="000000"/>
                </a:solidFill>
                <a:latin typeface="FreeMono"/>
              </a:rPr>
              <a:t>func Fprintf(w io.Writer, format string, a ...interface{}) (n int, err error)</a:t>
            </a:r>
            <a:endParaRPr b="0" lang="ru-RU"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fmt.Fprint</a:t>
            </a:r>
            <a:endParaRPr b="0" lang="ru-RU" sz="4400" spc="-1" strike="noStrike">
              <a:solidFill>
                <a:srgbClr val="000000"/>
              </a:solidFill>
              <a:latin typeface="Arial"/>
            </a:endParaRPr>
          </a:p>
        </p:txBody>
      </p:sp>
      <p:grpSp>
        <p:nvGrpSpPr>
          <p:cNvPr id="142" name=""/>
          <p:cNvGrpSpPr/>
          <p:nvPr/>
        </p:nvGrpSpPr>
        <p:grpSpPr>
          <a:xfrm>
            <a:off x="3240000" y="1692000"/>
            <a:ext cx="4032000" cy="3816000"/>
            <a:chOff x="3240000" y="1692000"/>
            <a:chExt cx="4032000" cy="3816000"/>
          </a:xfrm>
        </p:grpSpPr>
        <p:sp>
          <p:nvSpPr>
            <p:cNvPr id="143" name=""/>
            <p:cNvSpPr txBox="1"/>
            <p:nvPr/>
          </p:nvSpPr>
          <p:spPr>
            <a:xfrm>
              <a:off x="3240000" y="1692000"/>
              <a:ext cx="4032000" cy="3816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 main</a:t>
              </a:r>
              <a:endParaRPr b="0" lang="ru-RU" sz="1200" spc="-1" strike="noStrike">
                <a:solidFill>
                  <a:srgbClr val="000000"/>
                </a:solidFill>
                <a:latin typeface="Arial"/>
              </a:endParaRPr>
            </a:p>
            <a:p>
              <a:r>
                <a:rPr b="1" lang="ru-RU" sz="1200" spc="-1" strike="noStrike">
                  <a:solidFill>
                    <a:srgbClr val="2a6099"/>
                  </a:solidFill>
                  <a:latin typeface="FreeMono"/>
                </a:rPr>
                <a:t>import (    "fmt";    "os" )</a:t>
              </a:r>
              <a:endParaRPr b="0" lang="ru-RU" sz="1200" spc="-1" strike="noStrike">
                <a:solidFill>
                  <a:srgbClr val="000000"/>
                </a:solidFill>
                <a:latin typeface="Arial"/>
              </a:endParaRPr>
            </a:p>
            <a:p>
              <a:r>
                <a:rPr b="1" lang="ru-RU" sz="1200" spc="-1" strike="noStrike">
                  <a:solidFill>
                    <a:srgbClr val="2a6099"/>
                  </a:solidFill>
                  <a:latin typeface="FreeMono"/>
                </a:rPr>
                <a:t>func main()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file, err := os.Create("confeve.txt")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if err != nil{</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fmt.Println(err)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os.Exit(1)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defer file.Close()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fmt.Fprint(file, "Сегодня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fmt.Fprintln(file, "хорошая погода")</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sp>
          <p:nvSpPr>
            <p:cNvPr id="144" name=""/>
            <p:cNvSpPr txBox="1"/>
            <p:nvPr/>
          </p:nvSpPr>
          <p:spPr>
            <a:xfrm>
              <a:off x="5703840" y="1692000"/>
              <a:ext cx="156816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ex617Fprint</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440000" y="40536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200" spc="-1" strike="noStrike">
                <a:solidFill>
                  <a:srgbClr val="000000"/>
                </a:solidFill>
                <a:latin typeface="Arial"/>
              </a:rPr>
              <a:t>Спецификаторы форматирования строк</a:t>
            </a:r>
            <a:endParaRPr b="0" lang="ru-RU" sz="3200" spc="-1" strike="noStrike">
              <a:solidFill>
                <a:srgbClr val="000000"/>
              </a:solidFill>
              <a:latin typeface="Arial"/>
            </a:endParaRPr>
          </a:p>
        </p:txBody>
      </p:sp>
      <p:sp>
        <p:nvSpPr>
          <p:cNvPr id="146" name="PlaceHolder 2"/>
          <p:cNvSpPr>
            <a:spLocks noGrp="1"/>
          </p:cNvSpPr>
          <p:nvPr>
            <p:ph/>
          </p:nvPr>
        </p:nvSpPr>
        <p:spPr>
          <a:xfrm>
            <a:off x="1440000" y="1620000"/>
            <a:ext cx="8460000" cy="3780000"/>
          </a:xfrm>
          <a:prstGeom prst="rect">
            <a:avLst/>
          </a:prstGeom>
          <a:solidFill>
            <a:srgbClr val="ffffff"/>
          </a:solidFill>
          <a:ln w="0">
            <a:noFill/>
          </a:ln>
        </p:spPr>
        <p:txBody>
          <a:bodyPr lIns="0" rIns="0" tIns="0" bIns="0" anchor="t">
            <a:normAutofit fontScale="33000"/>
          </a:bodyPr>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%t: для вывода значений типа boolean (true или false)</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%b: для вывода целых чисел в двоичной системе</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%c: для вывода символов, представленных числовым кодом</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%d: для вывода целых чисел в десятичной системе</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%o: для вывода целых чисел в восьмеричной системе</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%q: для вывода символов в одинарных кавычках</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%x: для вывода целых чисел в шестнадцатиричной системе, буквенные символы числа имеют нижний регистр a-f</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%X: для вывода целых чисел в шестнадцатиричной системе, буквенные символы числа имеют верхний регистр A-F</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%U: для вывода символов в формате кодов Unicode, например, U+1234</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%e: для вывода чисел с плавающей точкой в экспоненциальном представлении, например, -1.234456e+78</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%E: для вывода чисел с плавающей точкой в экспоненциальном представлении, например, -1.234456E+78</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%f: для вывода чисел с плавающей точкой, например, 123.456</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%F: то же самое, что и %f</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%g: для длинных чисел с плаващей точкой используется %e, для других - %f</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%G: для длинных чисел с плаващей точкой используется %E, для других - %F</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%s: для вывода строки</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%p: для вывода значения указателя - адреса в шестнадцатеричном представлении</a:t>
            </a:r>
            <a:endParaRPr b="0" lang="ru-RU" sz="3200" spc="-1" strike="noStrike">
              <a:solidFill>
                <a:srgbClr val="000000"/>
              </a:solidFill>
              <a:latin typeface="Arial"/>
            </a:endParaRPr>
          </a:p>
          <a:p>
            <a:pPr marL="142560" indent="-106920">
              <a:spcBef>
                <a:spcPts val="1417"/>
              </a:spcBef>
              <a:buClr>
                <a:srgbClr val="000000"/>
              </a:buClr>
              <a:buSzPct val="45000"/>
              <a:buFont typeface="Wingdings" charset="2"/>
              <a:buChar char=""/>
            </a:pPr>
            <a:r>
              <a:rPr b="0" lang="ru-RU" sz="3200" spc="-1" strike="noStrike">
                <a:solidFill>
                  <a:srgbClr val="000000"/>
                </a:solidFill>
                <a:latin typeface="Arial"/>
              </a:rPr>
              <a:t>%v - для типа boolean %t, для целочисленных типов - %d, для чисел с плавающей точкой - %g, для строк - %s</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Вывод на консоль</a:t>
            </a:r>
            <a:endParaRPr b="0" lang="ru-RU" sz="4400" spc="-1" strike="noStrike">
              <a:solidFill>
                <a:srgbClr val="000000"/>
              </a:solidFill>
              <a:latin typeface="Arial"/>
            </a:endParaRPr>
          </a:p>
        </p:txBody>
      </p:sp>
      <p:grpSp>
        <p:nvGrpSpPr>
          <p:cNvPr id="148" name=""/>
          <p:cNvGrpSpPr/>
          <p:nvPr/>
        </p:nvGrpSpPr>
        <p:grpSpPr>
          <a:xfrm>
            <a:off x="5760000" y="1584000"/>
            <a:ext cx="4032000" cy="3816000"/>
            <a:chOff x="5760000" y="1584000"/>
            <a:chExt cx="4032000" cy="3816000"/>
          </a:xfrm>
        </p:grpSpPr>
        <p:sp>
          <p:nvSpPr>
            <p:cNvPr id="149" name=""/>
            <p:cNvSpPr txBox="1"/>
            <p:nvPr/>
          </p:nvSpPr>
          <p:spPr>
            <a:xfrm>
              <a:off x="5760000" y="1584000"/>
              <a:ext cx="4032000" cy="3816000"/>
            </a:xfrm>
            <a:prstGeom prst="rect">
              <a:avLst/>
            </a:prstGeom>
            <a:solidFill>
              <a:srgbClr val="eeeeee"/>
            </a:solidFill>
            <a:ln cap="rnd" w="0">
              <a:solidFill>
                <a:srgbClr val="3465a4"/>
              </a:solidFill>
              <a:prstDash val="lgDash"/>
            </a:ln>
          </p:spPr>
          <p:txBody>
            <a:bodyPr lIns="0" rIns="0" tIns="0" bIns="0" anchor="t">
              <a:normAutofit fontScale="69000"/>
            </a:bodyPr>
            <a:p>
              <a:r>
                <a:rPr b="1" lang="ru-RU" sz="1200" spc="-1" strike="noStrike">
                  <a:solidFill>
                    <a:srgbClr val="2a6099"/>
                  </a:solidFill>
                  <a:latin typeface="FreeMono"/>
                </a:rPr>
                <a:t>package main</a:t>
              </a:r>
              <a:endParaRPr b="0" lang="ru-RU" sz="1200" spc="-1" strike="noStrike">
                <a:solidFill>
                  <a:srgbClr val="000000"/>
                </a:solidFill>
                <a:latin typeface="Arial"/>
              </a:endParaRPr>
            </a:p>
            <a:p>
              <a:r>
                <a:rPr b="1" lang="ru-RU" sz="1200" spc="-1" strike="noStrike">
                  <a:solidFill>
                    <a:srgbClr val="2a6099"/>
                  </a:solidFill>
                  <a:latin typeface="FreeMono"/>
                </a:rPr>
                <a:t>import "fmt"</a:t>
              </a:r>
              <a:endParaRPr b="0" lang="ru-RU" sz="1200" spc="-1" strike="noStrike">
                <a:solidFill>
                  <a:srgbClr val="000000"/>
                </a:solidFill>
                <a:latin typeface="Arial"/>
              </a:endParaRPr>
            </a:p>
            <a:p>
              <a:r>
                <a:rPr b="1" lang="ru-RU" sz="1200" spc="-1" strike="noStrike">
                  <a:solidFill>
                    <a:srgbClr val="2a6099"/>
                  </a:solidFill>
                  <a:latin typeface="FreeMono"/>
                </a:rPr>
                <a:t>type person struct {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name string</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age int32</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weight float64</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 main()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tom := person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name:"Tom",</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age: 24,</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weight: 68.5,</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fmt.Printf("%-10s %-10d %-10.3f\n",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tom.name, tom.age, tom.weight)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fmt.Print("Hello ")</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sp>
          <p:nvSpPr>
            <p:cNvPr id="150" name=""/>
            <p:cNvSpPr txBox="1"/>
            <p:nvPr/>
          </p:nvSpPr>
          <p:spPr>
            <a:xfrm>
              <a:off x="8223840" y="1584000"/>
              <a:ext cx="156816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ex618stdout</a:t>
              </a:r>
              <a:endParaRPr b="0" lang="ru-RU" sz="1300" spc="-1" strike="noStrike">
                <a:solidFill>
                  <a:srgbClr val="000000"/>
                </a:solidFill>
                <a:latin typeface="Arial"/>
              </a:endParaRPr>
            </a:p>
          </p:txBody>
        </p:sp>
      </p:grpSp>
      <p:sp>
        <p:nvSpPr>
          <p:cNvPr id="151" name=""/>
          <p:cNvSpPr txBox="1"/>
          <p:nvPr/>
        </p:nvSpPr>
        <p:spPr>
          <a:xfrm>
            <a:off x="1620000" y="1620000"/>
            <a:ext cx="369216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rPr>
              <a:t>fmt.Fprintln(os.Stdout, "строка")</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Форматируемый ввод</a:t>
            </a:r>
            <a:endParaRPr b="0" lang="ru-RU" sz="4400" spc="-1" strike="noStrike">
              <a:solidFill>
                <a:srgbClr val="000000"/>
              </a:solidFill>
              <a:latin typeface="Arial"/>
            </a:endParaRPr>
          </a:p>
        </p:txBody>
      </p:sp>
      <p:sp>
        <p:nvSpPr>
          <p:cNvPr id="153" name="PlaceHolder 2"/>
          <p:cNvSpPr>
            <a:spLocks noGrp="1"/>
          </p:cNvSpPr>
          <p:nvPr>
            <p:ph/>
          </p:nvPr>
        </p:nvSpPr>
        <p:spPr>
          <a:xfrm>
            <a:off x="1440000" y="1620000"/>
            <a:ext cx="8460000" cy="900000"/>
          </a:xfrm>
          <a:prstGeom prst="rect">
            <a:avLst/>
          </a:prstGeom>
          <a:solidFill>
            <a:srgbClr val="dddddd"/>
          </a:solidFill>
          <a:ln w="0">
            <a:noFill/>
          </a:ln>
        </p:spPr>
        <p:txBody>
          <a:bodyPr lIns="0" rIns="0" tIns="0" bIns="0" anchor="t">
            <a:normAutofit fontScale="45000"/>
          </a:bodyPr>
          <a:p>
            <a:pPr indent="0">
              <a:spcBef>
                <a:spcPts val="1417"/>
              </a:spcBef>
              <a:buNone/>
            </a:pPr>
            <a:r>
              <a:rPr b="1" lang="ru-RU" sz="3200" spc="-1" strike="noStrike">
                <a:solidFill>
                  <a:srgbClr val="000000"/>
                </a:solidFill>
                <a:latin typeface="FreeMono"/>
              </a:rPr>
              <a:t>func Fscan(r io.Reader, a ...interface{}) (n int, err error)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Fscanln(r io.Reader, a ...interface{}) (n int, err error)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Fscanf(r io.Reader, format string, a ...interface{}) (n int, err error)</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440000" y="254160"/>
            <a:ext cx="8460000" cy="125028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Чтение с консоли</a:t>
            </a:r>
            <a:br>
              <a:rPr sz="4400"/>
            </a:br>
            <a:endParaRPr b="0" lang="ru-RU" sz="4400" spc="-1" strike="noStrike">
              <a:solidFill>
                <a:srgbClr val="000000"/>
              </a:solidFill>
              <a:latin typeface="Arial"/>
            </a:endParaRPr>
          </a:p>
        </p:txBody>
      </p:sp>
      <p:sp>
        <p:nvSpPr>
          <p:cNvPr id="155" name="PlaceHolder 2"/>
          <p:cNvSpPr>
            <a:spLocks noGrp="1"/>
          </p:cNvSpPr>
          <p:nvPr>
            <p:ph/>
          </p:nvPr>
        </p:nvSpPr>
        <p:spPr>
          <a:xfrm>
            <a:off x="1440000" y="1620000"/>
            <a:ext cx="8460000" cy="900000"/>
          </a:xfrm>
          <a:prstGeom prst="rect">
            <a:avLst/>
          </a:prstGeom>
          <a:solidFill>
            <a:srgbClr val="dddddd"/>
          </a:solidFill>
          <a:ln w="0">
            <a:noFill/>
          </a:ln>
        </p:spPr>
        <p:txBody>
          <a:bodyPr lIns="0" rIns="0" tIns="0" bIns="0" anchor="t">
            <a:normAutofit fontScale="55000"/>
          </a:bodyPr>
          <a:p>
            <a:pPr indent="0">
              <a:spcBef>
                <a:spcPts val="1417"/>
              </a:spcBef>
              <a:buNone/>
            </a:pPr>
            <a:r>
              <a:rPr b="1" lang="ru-RU" sz="3200" spc="-1" strike="noStrike">
                <a:solidFill>
                  <a:srgbClr val="000000"/>
                </a:solidFill>
                <a:latin typeface="FreeMono"/>
              </a:rPr>
              <a:t>func Scan(a ...interface{}) (n int, err error)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Scanf(format string, a ...interface{}) (n int, err error)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Scanln(a ...interface{}) (n int, err error)</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Содержание</a:t>
            </a:r>
            <a:endParaRPr b="0" lang="ru-RU" sz="4400" spc="-1" strike="noStrike">
              <a:solidFill>
                <a:srgbClr val="000000"/>
              </a:solidFill>
              <a:latin typeface="Arial"/>
            </a:endParaRPr>
          </a:p>
        </p:txBody>
      </p:sp>
      <p:sp>
        <p:nvSpPr>
          <p:cNvPr id="98"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89000"/>
          </a:bodyPr>
          <a:p>
            <a:pPr marL="384480" indent="-288360">
              <a:spcBef>
                <a:spcPts val="1417"/>
              </a:spcBef>
              <a:buClr>
                <a:srgbClr val="000000"/>
              </a:buClr>
              <a:buFont typeface="StarSymbol"/>
              <a:buAutoNum type="arabicPeriod"/>
            </a:pPr>
            <a:r>
              <a:rPr b="0" lang="ru-RU" sz="3200" spc="-1" strike="noStrike">
                <a:solidFill>
                  <a:srgbClr val="000000"/>
                </a:solidFill>
                <a:latin typeface="Arial"/>
              </a:rPr>
              <a:t>Потоки и файлы</a:t>
            </a:r>
            <a:endParaRPr b="0" lang="ru-RU" sz="3200" spc="-1" strike="noStrike">
              <a:solidFill>
                <a:srgbClr val="000000"/>
              </a:solidFill>
              <a:latin typeface="Arial"/>
            </a:endParaRPr>
          </a:p>
          <a:p>
            <a:pPr marL="384480" indent="-288360">
              <a:spcBef>
                <a:spcPts val="1417"/>
              </a:spcBef>
              <a:buClr>
                <a:srgbClr val="000000"/>
              </a:buClr>
              <a:buFont typeface="StarSymbol"/>
              <a:buAutoNum type="arabicPeriod"/>
            </a:pPr>
            <a:r>
              <a:rPr b="0" lang="ru-RU" sz="3200" spc="-1" strike="noStrike">
                <a:solidFill>
                  <a:srgbClr val="000000"/>
                </a:solidFill>
                <a:latin typeface="Arial"/>
              </a:rPr>
              <a:t>Основы работы с JSON/YML</a:t>
            </a:r>
            <a:endParaRPr b="0" lang="ru-RU" sz="3200" spc="-1" strike="noStrike">
              <a:solidFill>
                <a:srgbClr val="000000"/>
              </a:solidFill>
              <a:latin typeface="Arial"/>
            </a:endParaRPr>
          </a:p>
          <a:p>
            <a:pPr marL="384480" indent="-288360">
              <a:spcBef>
                <a:spcPts val="1417"/>
              </a:spcBef>
              <a:buClr>
                <a:srgbClr val="000000"/>
              </a:buClr>
              <a:buFont typeface="StarSymbol"/>
              <a:buAutoNum type="arabicPeriod"/>
            </a:pPr>
            <a:r>
              <a:rPr b="0" lang="ru-RU" sz="3200" spc="-1" strike="noStrike">
                <a:solidFill>
                  <a:srgbClr val="000000"/>
                </a:solidFill>
                <a:latin typeface="Arial"/>
              </a:rPr>
              <a:t>Дата и время</a:t>
            </a:r>
            <a:endParaRPr b="0" lang="ru-RU" sz="3200" spc="-1" strike="noStrike">
              <a:solidFill>
                <a:srgbClr val="000000"/>
              </a:solidFill>
              <a:latin typeface="Arial"/>
            </a:endParaRPr>
          </a:p>
          <a:p>
            <a:pPr marL="384480" indent="-288360">
              <a:spcBef>
                <a:spcPts val="1417"/>
              </a:spcBef>
              <a:buClr>
                <a:srgbClr val="000000"/>
              </a:buClr>
              <a:buFont typeface="StarSymbol"/>
              <a:buAutoNum type="arabicPeriod"/>
            </a:pPr>
            <a:r>
              <a:rPr b="0" lang="ru-RU" sz="3200" spc="-1" strike="noStrike">
                <a:solidFill>
                  <a:srgbClr val="000000"/>
                </a:solidFill>
                <a:latin typeface="Arial"/>
              </a:rPr>
              <a:t>Рефлексия</a:t>
            </a:r>
            <a:endParaRPr b="0" lang="ru-RU" sz="3200" spc="-1" strike="noStrike">
              <a:solidFill>
                <a:srgbClr val="000000"/>
              </a:solidFill>
              <a:latin typeface="Arial"/>
            </a:endParaRPr>
          </a:p>
          <a:p>
            <a:pPr marL="384480" indent="-288360">
              <a:spcBef>
                <a:spcPts val="1417"/>
              </a:spcBef>
              <a:buClr>
                <a:srgbClr val="000000"/>
              </a:buClr>
              <a:buFont typeface="StarSymbol"/>
              <a:buAutoNum type="arabicPeriod"/>
            </a:pPr>
            <a:r>
              <a:rPr b="0" lang="ru-RU" sz="3200" spc="-1" strike="noStrike">
                <a:solidFill>
                  <a:srgbClr val="000000"/>
                </a:solidFill>
                <a:latin typeface="Arial"/>
              </a:rPr>
              <a:t>Дженерики</a:t>
            </a:r>
            <a:endParaRPr b="0" lang="ru-RU" sz="3200" spc="-1" strike="noStrike">
              <a:solidFill>
                <a:srgbClr val="000000"/>
              </a:solidFill>
              <a:latin typeface="Arial"/>
            </a:endParaRPr>
          </a:p>
          <a:p>
            <a:pPr marL="384480" indent="-288360">
              <a:spcBef>
                <a:spcPts val="1417"/>
              </a:spcBef>
              <a:buClr>
                <a:srgbClr val="000000"/>
              </a:buClr>
              <a:buFont typeface="StarSymbol"/>
              <a:buAutoNum type="arabicPeriod"/>
            </a:pPr>
            <a:r>
              <a:rPr b="0" lang="ru-RU" sz="3200" spc="-1" strike="noStrike">
                <a:solidFill>
                  <a:srgbClr val="000000"/>
                </a:solidFill>
                <a:latin typeface="Arial"/>
              </a:rPr>
              <a:t>Кодогенерация</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Буферизированный ввод-вывод</a:t>
            </a:r>
            <a:endParaRPr b="0" lang="ru-RU" sz="4400" spc="-1" strike="noStrike">
              <a:solidFill>
                <a:srgbClr val="000000"/>
              </a:solidFill>
              <a:latin typeface="Arial"/>
            </a:endParaRPr>
          </a:p>
        </p:txBody>
      </p:sp>
      <p:sp>
        <p:nvSpPr>
          <p:cNvPr id="157" name="PlaceHolder 2"/>
          <p:cNvSpPr>
            <a:spLocks noGrp="1"/>
          </p:cNvSpPr>
          <p:nvPr>
            <p:ph/>
          </p:nvPr>
        </p:nvSpPr>
        <p:spPr>
          <a:xfrm>
            <a:off x="1440000" y="1620000"/>
            <a:ext cx="8460000" cy="3600000"/>
          </a:xfrm>
          <a:prstGeom prst="rect">
            <a:avLst/>
          </a:prstGeom>
          <a:solidFill>
            <a:srgbClr val="dddddd"/>
          </a:solidFill>
          <a:ln w="0">
            <a:noFill/>
          </a:ln>
        </p:spPr>
        <p:txBody>
          <a:bodyPr lIns="0" rIns="0" tIns="0" bIns="0" anchor="t">
            <a:normAutofit fontScale="51000"/>
          </a:bodyPr>
          <a:p>
            <a:pPr indent="0">
              <a:spcBef>
                <a:spcPts val="1417"/>
              </a:spcBef>
              <a:buNone/>
            </a:pPr>
            <a:r>
              <a:rPr b="1" lang="ru-RU" sz="3200" spc="-1" strike="noStrike">
                <a:solidFill>
                  <a:srgbClr val="000000"/>
                </a:solidFill>
                <a:latin typeface="FreeMono"/>
              </a:rPr>
              <a:t>func (b *Writer) Write(p []byte) (nn int, err error)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(b *Writer) WriteByte(c byte) error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(b *Writer) WriteRune(r rune) (size int, err error)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(b *Writer) WriteString(s string) (int, error)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NewWriter(w io.Writer) *Writer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(b *Reader) Read(p []byte) (n int, err error)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(b *Reader) ReadByte() (byte, error)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(b *Reader) ReadBytes(delim byte) ([]byte, error)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(b *Reader) ReadLine() (line []byte, isPrefix bool, err error)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(b *Reader) ReadRune() (r rune, size int, err error)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(b *Reader) ReadSlice(delim byte) (line []byte, err error)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(b *Reader) ReadString(delim byte) (string, error)</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p:nvPr>
        </p:nvSpPr>
        <p:spPr>
          <a:xfrm>
            <a:off x="1440000" y="1620000"/>
            <a:ext cx="8460000" cy="3780000"/>
          </a:xfrm>
          <a:prstGeom prst="rect">
            <a:avLst/>
          </a:prstGeom>
          <a:solidFill>
            <a:srgbClr val="ffffff"/>
          </a:solidFill>
          <a:ln w="0">
            <a:noFill/>
          </a:ln>
        </p:spPr>
        <p:txBody>
          <a:bodyPr lIns="0" rIns="0" tIns="0" bIns="0" anchor="t">
            <a:normAutofit fontScale="48000"/>
          </a:bodyPr>
          <a:p>
            <a:pPr marL="207360" indent="-155520" algn="just">
              <a:spcBef>
                <a:spcPts val="1417"/>
              </a:spcBef>
              <a:buClr>
                <a:srgbClr val="000000"/>
              </a:buClr>
              <a:buSzPct val="45000"/>
              <a:buFont typeface="Wingdings" charset="2"/>
              <a:buChar char=""/>
            </a:pPr>
            <a:r>
              <a:rPr b="0" lang="ru-RU" sz="3200" spc="-1" strike="noStrike">
                <a:solidFill>
                  <a:srgbClr val="000000"/>
                </a:solidFill>
                <a:latin typeface="Arial"/>
              </a:rPr>
              <a:t>JSON (JavaScript Object Notation) – текстовый формат обмена структурированными данными, основанный на JavaScript. </a:t>
            </a:r>
            <a:endParaRPr b="0" lang="ru-RU" sz="3200" spc="-1" strike="noStrike">
              <a:solidFill>
                <a:srgbClr val="000000"/>
              </a:solidFill>
              <a:latin typeface="Arial"/>
            </a:endParaRPr>
          </a:p>
          <a:p>
            <a:pPr marL="207360" indent="-155520" algn="just">
              <a:spcBef>
                <a:spcPts val="1417"/>
              </a:spcBef>
              <a:buClr>
                <a:srgbClr val="000000"/>
              </a:buClr>
              <a:buSzPct val="45000"/>
              <a:buFont typeface="Wingdings" charset="2"/>
              <a:buChar char=""/>
            </a:pPr>
            <a:r>
              <a:rPr b="0" lang="ru-RU" sz="3200" spc="-1" strike="noStrike">
                <a:solidFill>
                  <a:srgbClr val="000000"/>
                </a:solidFill>
                <a:latin typeface="Arial"/>
              </a:rPr>
              <a:t>Аналоги: XML, YAML и Google’s Protocol Buffers</a:t>
            </a:r>
            <a:endParaRPr b="0" lang="ru-RU" sz="3200" spc="-1" strike="noStrike">
              <a:solidFill>
                <a:srgbClr val="000000"/>
              </a:solidFill>
              <a:latin typeface="Arial"/>
            </a:endParaRPr>
          </a:p>
          <a:p>
            <a:pPr marL="207360" indent="-155520" algn="just">
              <a:spcBef>
                <a:spcPts val="1417"/>
              </a:spcBef>
              <a:buClr>
                <a:srgbClr val="000000"/>
              </a:buClr>
              <a:buSzPct val="45000"/>
              <a:buFont typeface="Wingdings" charset="2"/>
              <a:buChar char=""/>
            </a:pPr>
            <a:r>
              <a:rPr b="0" lang="ru-RU" sz="3200" spc="-1" strike="noStrike">
                <a:solidFill>
                  <a:srgbClr val="000000"/>
                </a:solidFill>
                <a:latin typeface="Arial"/>
              </a:rPr>
              <a:t>JSON представляет собой одну из двух структур:</a:t>
            </a:r>
            <a:endParaRPr b="0" lang="ru-RU" sz="3200" spc="-1" strike="noStrike">
              <a:solidFill>
                <a:srgbClr val="000000"/>
              </a:solidFill>
              <a:latin typeface="Arial"/>
            </a:endParaRPr>
          </a:p>
          <a:p>
            <a:pPr lvl="1" marL="414720" indent="-155520" algn="just">
              <a:spcBef>
                <a:spcPts val="1134"/>
              </a:spcBef>
              <a:buClr>
                <a:srgbClr val="000000"/>
              </a:buClr>
              <a:buSzPct val="75000"/>
              <a:buFont typeface="Symbol" charset="2"/>
              <a:buChar char=""/>
            </a:pPr>
            <a:r>
              <a:rPr b="0" lang="ru-RU" sz="2800" spc="-1" strike="noStrike">
                <a:solidFill>
                  <a:srgbClr val="000000"/>
                </a:solidFill>
                <a:latin typeface="Arial"/>
              </a:rPr>
              <a:t>набор пар ключ - значение;</a:t>
            </a:r>
            <a:endParaRPr b="0" lang="ru-RU" sz="2800" spc="-1" strike="noStrike">
              <a:solidFill>
                <a:srgbClr val="000000"/>
              </a:solidFill>
              <a:latin typeface="Arial"/>
            </a:endParaRPr>
          </a:p>
          <a:p>
            <a:pPr lvl="1" marL="414720" indent="-155520" algn="just">
              <a:spcBef>
                <a:spcPts val="1134"/>
              </a:spcBef>
              <a:buClr>
                <a:srgbClr val="000000"/>
              </a:buClr>
              <a:buSzPct val="75000"/>
              <a:buFont typeface="Symbol" charset="2"/>
              <a:buChar char=""/>
            </a:pPr>
            <a:r>
              <a:rPr b="0" lang="ru-RU" sz="2800" spc="-1" strike="noStrike">
                <a:solidFill>
                  <a:srgbClr val="000000"/>
                </a:solidFill>
                <a:latin typeface="Arial"/>
              </a:rPr>
              <a:t>упорядоченный набор значений.</a:t>
            </a:r>
            <a:endParaRPr b="0" lang="ru-RU" sz="2800" spc="-1" strike="noStrike">
              <a:solidFill>
                <a:srgbClr val="000000"/>
              </a:solidFill>
              <a:latin typeface="Arial"/>
            </a:endParaRPr>
          </a:p>
          <a:p>
            <a:pPr marL="207360" indent="-155520" algn="just">
              <a:spcBef>
                <a:spcPts val="1417"/>
              </a:spcBef>
              <a:buClr>
                <a:srgbClr val="000000"/>
              </a:buClr>
              <a:buSzPct val="45000"/>
              <a:buFont typeface="Wingdings" charset="2"/>
              <a:buChar char=""/>
            </a:pPr>
            <a:r>
              <a:rPr b="0" lang="ru-RU" sz="3200" spc="-1" strike="noStrike">
                <a:solidFill>
                  <a:srgbClr val="000000"/>
                </a:solidFill>
                <a:latin typeface="Arial"/>
              </a:rPr>
              <a:t>В качестве значений в JSON могут быть использованы:</a:t>
            </a:r>
            <a:endParaRPr b="0" lang="ru-RU" sz="3200" spc="-1" strike="noStrike">
              <a:solidFill>
                <a:srgbClr val="000000"/>
              </a:solidFill>
              <a:latin typeface="Arial"/>
            </a:endParaRPr>
          </a:p>
          <a:p>
            <a:pPr lvl="1" marL="414720" indent="-155520" algn="just">
              <a:spcBef>
                <a:spcPts val="1134"/>
              </a:spcBef>
              <a:buClr>
                <a:srgbClr val="000000"/>
              </a:buClr>
              <a:buSzPct val="75000"/>
              <a:buFont typeface="Symbol" charset="2"/>
              <a:buChar char=""/>
            </a:pPr>
            <a:r>
              <a:rPr b="0" lang="ru-RU" sz="2800" spc="-1" strike="noStrike">
                <a:solidFill>
                  <a:srgbClr val="000000"/>
                </a:solidFill>
                <a:latin typeface="Arial"/>
              </a:rPr>
              <a:t>объект – это неупорядоченное множество пар ключ - значение, заключённое в фигурные скобки «{ }». Ключ описывается строкой, между ним и значением стоит символ «:». Пары ключ - значение отделяются друг от друга запятыми;</a:t>
            </a:r>
            <a:endParaRPr b="0" lang="ru-RU" sz="2800" spc="-1" strike="noStrike">
              <a:solidFill>
                <a:srgbClr val="000000"/>
              </a:solidFill>
              <a:latin typeface="Arial"/>
            </a:endParaRPr>
          </a:p>
          <a:p>
            <a:pPr lvl="1" marL="414720" indent="-155520" algn="just">
              <a:spcBef>
                <a:spcPts val="1134"/>
              </a:spcBef>
              <a:buClr>
                <a:srgbClr val="000000"/>
              </a:buClr>
              <a:buSzPct val="75000"/>
              <a:buFont typeface="Symbol" charset="2"/>
              <a:buChar char=""/>
            </a:pPr>
            <a:r>
              <a:rPr b="0" lang="ru-RU" sz="2800" spc="-1" strike="noStrike">
                <a:solidFill>
                  <a:srgbClr val="000000"/>
                </a:solidFill>
                <a:latin typeface="Arial"/>
              </a:rPr>
              <a:t>массив — это упорядоченное множество значений, заключенных в квадратные скобки «[ ]». Значения разделяются запятыми;</a:t>
            </a:r>
            <a:endParaRPr b="0" lang="ru-RU" sz="2800" spc="-1" strike="noStrike">
              <a:solidFill>
                <a:srgbClr val="000000"/>
              </a:solidFill>
              <a:latin typeface="Arial"/>
            </a:endParaRPr>
          </a:p>
          <a:p>
            <a:pPr lvl="1" marL="414720" indent="-155520" algn="just">
              <a:spcBef>
                <a:spcPts val="1134"/>
              </a:spcBef>
              <a:buClr>
                <a:srgbClr val="000000"/>
              </a:buClr>
              <a:buSzPct val="75000"/>
              <a:buFont typeface="Symbol" charset="2"/>
              <a:buChar char=""/>
            </a:pPr>
            <a:r>
              <a:rPr b="0" lang="ru-RU" sz="2800" spc="-1" strike="noStrike">
                <a:solidFill>
                  <a:srgbClr val="000000"/>
                </a:solidFill>
                <a:latin typeface="Arial"/>
              </a:rPr>
              <a:t>число (целое или вещественное);</a:t>
            </a:r>
            <a:endParaRPr b="0" lang="ru-RU" sz="2800" spc="-1" strike="noStrike">
              <a:solidFill>
                <a:srgbClr val="000000"/>
              </a:solidFill>
              <a:latin typeface="Arial"/>
            </a:endParaRPr>
          </a:p>
          <a:p>
            <a:pPr lvl="1" marL="414720" indent="-155520" algn="just">
              <a:spcBef>
                <a:spcPts val="1134"/>
              </a:spcBef>
              <a:buClr>
                <a:srgbClr val="000000"/>
              </a:buClr>
              <a:buSzPct val="75000"/>
              <a:buFont typeface="Symbol" charset="2"/>
              <a:buChar char=""/>
            </a:pPr>
            <a:r>
              <a:rPr b="0" lang="ru-RU" sz="2800" spc="-1" strike="noStrike">
                <a:solidFill>
                  <a:srgbClr val="000000"/>
                </a:solidFill>
                <a:latin typeface="Arial"/>
              </a:rPr>
              <a:t>литералы true, false (логические) и null;</a:t>
            </a:r>
            <a:endParaRPr b="0" lang="ru-RU" sz="2800" spc="-1" strike="noStrike">
              <a:solidFill>
                <a:srgbClr val="000000"/>
              </a:solidFill>
              <a:latin typeface="Arial"/>
            </a:endParaRPr>
          </a:p>
          <a:p>
            <a:pPr lvl="1" marL="414720" indent="-155520" algn="just">
              <a:spcBef>
                <a:spcPts val="1134"/>
              </a:spcBef>
              <a:buClr>
                <a:srgbClr val="000000"/>
              </a:buClr>
              <a:buSzPct val="75000"/>
              <a:buFont typeface="Symbol" charset="2"/>
              <a:buChar char=""/>
            </a:pPr>
            <a:r>
              <a:rPr b="0" lang="ru-RU" sz="2800" spc="-1" strike="noStrike">
                <a:solidFill>
                  <a:srgbClr val="000000"/>
                </a:solidFill>
                <a:latin typeface="Arial"/>
              </a:rPr>
              <a:t>строка.</a:t>
            </a:r>
            <a:endParaRPr b="0" lang="ru-RU" sz="2800" spc="-1" strike="noStrike">
              <a:solidFill>
                <a:srgbClr val="000000"/>
              </a:solidFill>
              <a:latin typeface="Arial"/>
            </a:endParaRPr>
          </a:p>
        </p:txBody>
      </p:sp>
      <p:sp>
        <p:nvSpPr>
          <p:cNvPr id="159" name="PlaceHolder 2"/>
          <p:cNvSpPr>
            <a:spLocks noGrp="1"/>
          </p:cNvSpPr>
          <p:nvPr>
            <p:ph type="title"/>
          </p:nvPr>
        </p:nvSpPr>
        <p:spPr>
          <a:xfrm>
            <a:off x="1440000" y="40500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200" spc="-1" strike="noStrike">
                <a:solidFill>
                  <a:srgbClr val="000000"/>
                </a:solidFill>
                <a:latin typeface="Arial"/>
              </a:rPr>
              <a:t>2. JSON</a:t>
            </a:r>
            <a:endParaRPr b="0" lang="ru-RU" sz="3200" spc="-1" strike="noStrike">
              <a:solidFill>
                <a:srgbClr val="000000"/>
              </a:solidFill>
              <a:latin typeface="Arial"/>
            </a:endParaRPr>
          </a:p>
        </p:txBody>
      </p:sp>
      <p:sp>
        <p:nvSpPr>
          <p:cNvPr id="160" name=""/>
          <p:cNvSpPr txBox="1"/>
          <p:nvPr/>
        </p:nvSpPr>
        <p:spPr>
          <a:xfrm>
            <a:off x="0" y="5400000"/>
            <a:ext cx="358092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rPr>
              <a:t>https://ru.wikipedia.org/wiki/JSON</a:t>
            </a:r>
            <a:endParaRPr b="0" lang="ru-RU" sz="1800" spc="-1" strike="noStrike">
              <a:solidFill>
                <a:srgbClr val="000000"/>
              </a:solidFill>
              <a:latin typeface="Arial"/>
            </a:endParaRPr>
          </a:p>
        </p:txBody>
      </p:sp>
      <p:sp>
        <p:nvSpPr>
          <p:cNvPr id="161" name=""/>
          <p:cNvSpPr txBox="1"/>
          <p:nvPr/>
        </p:nvSpPr>
        <p:spPr>
          <a:xfrm>
            <a:off x="7380000" y="1980000"/>
            <a:ext cx="2340000" cy="1440000"/>
          </a:xfrm>
          <a:prstGeom prst="rect">
            <a:avLst/>
          </a:prstGeom>
          <a:solidFill>
            <a:srgbClr val="dddddd"/>
          </a:solidFill>
          <a:ln w="0">
            <a:noFill/>
          </a:ln>
        </p:spPr>
        <p:txBody>
          <a:bodyPr lIns="90000" rIns="90000" tIns="45000" bIns="45000" anchor="t">
            <a:normAutofit fontScale="40000"/>
          </a:bodyPr>
          <a:p>
            <a:r>
              <a:rPr b="0" lang="ru-RU" sz="1800" spc="-1" strike="noStrike">
                <a:solidFill>
                  <a:srgbClr val="000000"/>
                </a:solidFill>
                <a:latin typeface="Arial"/>
              </a:rPr>
              <a:t>{</a:t>
            </a:r>
            <a:endParaRPr b="0" lang="ru-RU" sz="1800" spc="-1" strike="noStrike">
              <a:solidFill>
                <a:srgbClr val="000000"/>
              </a:solidFill>
              <a:latin typeface="Arial"/>
            </a:endParaRPr>
          </a:p>
          <a:p>
            <a:r>
              <a:rPr b="0" lang="ru-RU" sz="1800" spc="-1" strike="noStrike">
                <a:solidFill>
                  <a:srgbClr val="000000"/>
                </a:solidFill>
                <a:latin typeface="Arial"/>
              </a:rPr>
              <a:t>    </a:t>
            </a:r>
            <a:r>
              <a:rPr b="0" lang="ru-RU" sz="1800" spc="-1" strike="noStrike">
                <a:solidFill>
                  <a:srgbClr val="000000"/>
                </a:solidFill>
                <a:latin typeface="Arial"/>
              </a:rPr>
              <a:t>"firstName": "Иван",</a:t>
            </a:r>
            <a:endParaRPr b="0" lang="ru-RU" sz="1800" spc="-1" strike="noStrike">
              <a:solidFill>
                <a:srgbClr val="000000"/>
              </a:solidFill>
              <a:latin typeface="Arial"/>
            </a:endParaRPr>
          </a:p>
          <a:p>
            <a:r>
              <a:rPr b="0" lang="ru-RU" sz="1800" spc="-1" strike="noStrike">
                <a:solidFill>
                  <a:srgbClr val="000000"/>
                </a:solidFill>
                <a:latin typeface="Arial"/>
              </a:rPr>
              <a:t>    </a:t>
            </a:r>
            <a:r>
              <a:rPr b="0" lang="ru-RU" sz="1800" spc="-1" strike="noStrike">
                <a:solidFill>
                  <a:srgbClr val="000000"/>
                </a:solidFill>
                <a:latin typeface="Arial"/>
              </a:rPr>
              <a:t>"lastName": "Иванов",</a:t>
            </a:r>
            <a:endParaRPr b="0" lang="ru-RU" sz="1800" spc="-1" strike="noStrike">
              <a:solidFill>
                <a:srgbClr val="000000"/>
              </a:solidFill>
              <a:latin typeface="Arial"/>
            </a:endParaRPr>
          </a:p>
          <a:p>
            <a:r>
              <a:rPr b="0" lang="ru-RU" sz="1800" spc="-1" strike="noStrike">
                <a:solidFill>
                  <a:srgbClr val="000000"/>
                </a:solidFill>
                <a:latin typeface="Arial"/>
              </a:rPr>
              <a:t>    </a:t>
            </a:r>
            <a:r>
              <a:rPr b="0" lang="ru-RU" sz="1800" spc="-1" strike="noStrike">
                <a:solidFill>
                  <a:srgbClr val="000000"/>
                </a:solidFill>
                <a:latin typeface="Arial"/>
              </a:rPr>
              <a:t>"address": {</a:t>
            </a:r>
            <a:endParaRPr b="0" lang="ru-RU" sz="1800" spc="-1" strike="noStrike">
              <a:solidFill>
                <a:srgbClr val="000000"/>
              </a:solidFill>
              <a:latin typeface="Arial"/>
            </a:endParaRPr>
          </a:p>
          <a:p>
            <a:r>
              <a:rPr b="0" lang="ru-RU" sz="1800" spc="-1" strike="noStrike">
                <a:solidFill>
                  <a:srgbClr val="000000"/>
                </a:solidFill>
                <a:latin typeface="Arial"/>
              </a:rPr>
              <a:t>        </a:t>
            </a:r>
            <a:r>
              <a:rPr b="0" lang="ru-RU" sz="1800" spc="-1" strike="noStrike">
                <a:solidFill>
                  <a:srgbClr val="000000"/>
                </a:solidFill>
                <a:latin typeface="Arial"/>
              </a:rPr>
              <a:t>"streetAddress": "Московское ш., 101, кв.101",</a:t>
            </a:r>
            <a:endParaRPr b="0" lang="ru-RU" sz="1800" spc="-1" strike="noStrike">
              <a:solidFill>
                <a:srgbClr val="000000"/>
              </a:solidFill>
              <a:latin typeface="Arial"/>
            </a:endParaRPr>
          </a:p>
          <a:p>
            <a:r>
              <a:rPr b="0" lang="ru-RU" sz="1800" spc="-1" strike="noStrike">
                <a:solidFill>
                  <a:srgbClr val="000000"/>
                </a:solidFill>
                <a:latin typeface="Arial"/>
              </a:rPr>
              <a:t>        </a:t>
            </a:r>
            <a:r>
              <a:rPr b="0" lang="ru-RU" sz="1800" spc="-1" strike="noStrike">
                <a:solidFill>
                  <a:srgbClr val="000000"/>
                </a:solidFill>
                <a:latin typeface="Arial"/>
              </a:rPr>
              <a:t>"city": "Ленинград",</a:t>
            </a:r>
            <a:endParaRPr b="0" lang="ru-RU" sz="1800" spc="-1" strike="noStrike">
              <a:solidFill>
                <a:srgbClr val="000000"/>
              </a:solidFill>
              <a:latin typeface="Arial"/>
            </a:endParaRPr>
          </a:p>
          <a:p>
            <a:r>
              <a:rPr b="0" lang="ru-RU" sz="1800" spc="-1" strike="noStrike">
                <a:solidFill>
                  <a:srgbClr val="000000"/>
                </a:solidFill>
                <a:latin typeface="Arial"/>
              </a:rPr>
              <a:t>        </a:t>
            </a:r>
            <a:r>
              <a:rPr b="0" lang="ru-RU" sz="1800" spc="-1" strike="noStrike">
                <a:solidFill>
                  <a:srgbClr val="000000"/>
                </a:solidFill>
                <a:latin typeface="Arial"/>
              </a:rPr>
              <a:t>"postalCode": 101101</a:t>
            </a:r>
            <a:endParaRPr b="0" lang="ru-RU" sz="1800" spc="-1" strike="noStrike">
              <a:solidFill>
                <a:srgbClr val="000000"/>
              </a:solidFill>
              <a:latin typeface="Arial"/>
            </a:endParaRPr>
          </a:p>
          <a:p>
            <a:r>
              <a:rPr b="0" lang="ru-RU" sz="1800" spc="-1" strike="noStrike">
                <a:solidFill>
                  <a:srgbClr val="000000"/>
                </a:solidFill>
                <a:latin typeface="Arial"/>
              </a:rPr>
              <a:t>    </a:t>
            </a:r>
            <a:r>
              <a:rPr b="0" lang="ru-RU" sz="1800" spc="-1" strike="noStrike">
                <a:solidFill>
                  <a:srgbClr val="000000"/>
                </a:solidFill>
                <a:latin typeface="Arial"/>
              </a:rPr>
              <a:t>},</a:t>
            </a:r>
            <a:endParaRPr b="0" lang="ru-RU" sz="1800" spc="-1" strike="noStrike">
              <a:solidFill>
                <a:srgbClr val="000000"/>
              </a:solidFill>
              <a:latin typeface="Arial"/>
            </a:endParaRPr>
          </a:p>
          <a:p>
            <a:r>
              <a:rPr b="0" lang="ru-RU" sz="1800" spc="-1" strike="noStrike">
                <a:solidFill>
                  <a:srgbClr val="000000"/>
                </a:solidFill>
                <a:latin typeface="Arial"/>
              </a:rPr>
              <a:t>    </a:t>
            </a:r>
            <a:r>
              <a:rPr b="0" lang="ru-RU" sz="1800" spc="-1" strike="noStrike">
                <a:solidFill>
                  <a:srgbClr val="000000"/>
                </a:solidFill>
                <a:latin typeface="Arial"/>
              </a:rPr>
              <a:t>"phoneNumbers": [</a:t>
            </a:r>
            <a:endParaRPr b="0" lang="ru-RU" sz="1800" spc="-1" strike="noStrike">
              <a:solidFill>
                <a:srgbClr val="000000"/>
              </a:solidFill>
              <a:latin typeface="Arial"/>
            </a:endParaRPr>
          </a:p>
          <a:p>
            <a:r>
              <a:rPr b="0" lang="ru-RU" sz="1800" spc="-1" strike="noStrike">
                <a:solidFill>
                  <a:srgbClr val="000000"/>
                </a:solidFill>
                <a:latin typeface="Arial"/>
              </a:rPr>
              <a:t>        </a:t>
            </a:r>
            <a:r>
              <a:rPr b="0" lang="ru-RU" sz="1800" spc="-1" strike="noStrike">
                <a:solidFill>
                  <a:srgbClr val="000000"/>
                </a:solidFill>
                <a:latin typeface="Arial"/>
              </a:rPr>
              <a:t>"812 123-1234",</a:t>
            </a:r>
            <a:endParaRPr b="0" lang="ru-RU" sz="1800" spc="-1" strike="noStrike">
              <a:solidFill>
                <a:srgbClr val="000000"/>
              </a:solidFill>
              <a:latin typeface="Arial"/>
            </a:endParaRPr>
          </a:p>
          <a:p>
            <a:r>
              <a:rPr b="0" lang="ru-RU" sz="1800" spc="-1" strike="noStrike">
                <a:solidFill>
                  <a:srgbClr val="000000"/>
                </a:solidFill>
                <a:latin typeface="Arial"/>
              </a:rPr>
              <a:t>        </a:t>
            </a:r>
            <a:r>
              <a:rPr b="0" lang="ru-RU" sz="1800" spc="-1" strike="noStrike">
                <a:solidFill>
                  <a:srgbClr val="000000"/>
                </a:solidFill>
                <a:latin typeface="Arial"/>
              </a:rPr>
              <a:t>"916 123-4567"</a:t>
            </a:r>
            <a:endParaRPr b="0" lang="ru-RU" sz="1800" spc="-1" strike="noStrike">
              <a:solidFill>
                <a:srgbClr val="000000"/>
              </a:solidFill>
              <a:latin typeface="Arial"/>
            </a:endParaRPr>
          </a:p>
          <a:p>
            <a:r>
              <a:rPr b="0" lang="ru-RU" sz="1800" spc="-1" strike="noStrike">
                <a:solidFill>
                  <a:srgbClr val="000000"/>
                </a:solidFill>
                <a:latin typeface="Arial"/>
              </a:rPr>
              <a:t>    </a:t>
            </a:r>
            <a:r>
              <a:rPr b="0" lang="ru-RU" sz="1800" spc="-1" strike="noStrike">
                <a:solidFill>
                  <a:srgbClr val="000000"/>
                </a:solidFill>
                <a:latin typeface="Arial"/>
              </a:rPr>
              <a:t>]</a:t>
            </a:r>
            <a:endParaRPr b="0" lang="ru-RU" sz="1800" spc="-1" strike="noStrike">
              <a:solidFill>
                <a:srgbClr val="000000"/>
              </a:solidFill>
              <a:latin typeface="Arial"/>
            </a:endParaRPr>
          </a:p>
          <a:p>
            <a:r>
              <a:rPr b="0" lang="ru-RU" sz="1800" spc="-1" strike="noStrike">
                <a:solidFill>
                  <a:srgbClr val="000000"/>
                </a:solidFill>
                <a:latin typeface="Arial"/>
              </a:rPr>
              <a:t>}</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440000" y="40572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600" spc="-1" strike="noStrike">
                <a:solidFill>
                  <a:srgbClr val="000000"/>
                </a:solidFill>
                <a:latin typeface="Arial"/>
              </a:rPr>
              <a:t>Кодирование и декодирование данных</a:t>
            </a:r>
            <a:endParaRPr b="0" lang="ru-RU" sz="3600" spc="-1" strike="noStrike">
              <a:solidFill>
                <a:srgbClr val="000000"/>
              </a:solidFill>
              <a:latin typeface="Arial"/>
            </a:endParaRPr>
          </a:p>
        </p:txBody>
      </p:sp>
      <p:sp>
        <p:nvSpPr>
          <p:cNvPr id="163"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62000"/>
          </a:bodyPr>
          <a:p>
            <a:pPr marL="267840" indent="-200880">
              <a:spcBef>
                <a:spcPts val="1417"/>
              </a:spcBef>
              <a:buClr>
                <a:srgbClr val="000000"/>
              </a:buClr>
              <a:buSzPct val="45000"/>
              <a:buFont typeface="Wingdings" charset="2"/>
              <a:buChar char=""/>
            </a:pPr>
            <a:r>
              <a:rPr b="0" lang="ru-RU" sz="3200" spc="-1" strike="noStrike">
                <a:solidFill>
                  <a:srgbClr val="000000"/>
                </a:solidFill>
                <a:latin typeface="Arial"/>
              </a:rPr>
              <a:t>Marshal и Unmarshal (кодирование и декодирование) данных в формате JSON в стандартной библиотеке Go реализовано в пакете encoding/json.</a:t>
            </a:r>
            <a:endParaRPr b="0" lang="ru-RU" sz="3200" spc="-1" strike="noStrike">
              <a:solidFill>
                <a:srgbClr val="000000"/>
              </a:solidFill>
              <a:latin typeface="Arial"/>
            </a:endParaRPr>
          </a:p>
          <a:p>
            <a:pPr marL="267840" indent="-200880">
              <a:spcBef>
                <a:spcPts val="1417"/>
              </a:spcBef>
              <a:buClr>
                <a:srgbClr val="000000"/>
              </a:buClr>
              <a:buSzPct val="45000"/>
              <a:buFont typeface="Wingdings" charset="2"/>
              <a:buChar char=""/>
            </a:pPr>
            <a:r>
              <a:rPr b="0" lang="ru-RU" sz="3200" spc="-1" strike="noStrike">
                <a:solidFill>
                  <a:srgbClr val="000000"/>
                </a:solidFill>
                <a:latin typeface="Arial"/>
              </a:rPr>
              <a:t>Наиболее удобным типом для кодирования / декодирования таких данных является структура и срез структур</a:t>
            </a:r>
            <a:endParaRPr b="0" lang="ru-RU" sz="3200" spc="-1" strike="noStrike">
              <a:solidFill>
                <a:srgbClr val="000000"/>
              </a:solidFill>
              <a:latin typeface="Arial"/>
            </a:endParaRPr>
          </a:p>
          <a:p>
            <a:pPr marL="267840" indent="-200880">
              <a:spcBef>
                <a:spcPts val="1417"/>
              </a:spcBef>
              <a:buClr>
                <a:srgbClr val="000000"/>
              </a:buClr>
              <a:buSzPct val="45000"/>
              <a:buFont typeface="Wingdings" charset="2"/>
              <a:buChar char=""/>
            </a:pPr>
            <a:r>
              <a:rPr b="0" lang="ru-RU" sz="3200" spc="-1" strike="noStrike">
                <a:solidFill>
                  <a:srgbClr val="000000"/>
                </a:solidFill>
                <a:latin typeface="Arial"/>
              </a:rPr>
              <a:t>В рассматриваемом пакете мы можем найти 3 функции, позволяющие кодировать / декодировать данные в байтовый срез</a:t>
            </a:r>
            <a:endParaRPr b="0" lang="ru-RU" sz="3200" spc="-1" strike="noStrike">
              <a:solidFill>
                <a:srgbClr val="000000"/>
              </a:solidFill>
              <a:latin typeface="Arial"/>
            </a:endParaRPr>
          </a:p>
          <a:p>
            <a:pPr marL="267840" indent="-200880">
              <a:spcBef>
                <a:spcPts val="1417"/>
              </a:spcBef>
              <a:buClr>
                <a:srgbClr val="000000"/>
              </a:buClr>
              <a:buSzPct val="45000"/>
              <a:buFont typeface="Wingdings" charset="2"/>
              <a:buChar char=""/>
            </a:pPr>
            <a:r>
              <a:rPr b="0" lang="ru-RU" sz="3200" spc="-1" strike="noStrike">
                <a:solidFill>
                  <a:srgbClr val="000000"/>
                </a:solidFill>
                <a:latin typeface="Arial"/>
              </a:rPr>
              <a:t>в некоторых случаях, когда структура данных нам не известна, мы можем декодировать данные в типы с использованием интерфейсов: interface{}, map[string]interface{}, []interface{}, []map[string]interface{}</a:t>
            </a:r>
            <a:endParaRPr b="0" lang="ru-RU" sz="3200" spc="-1" strike="noStrike">
              <a:solidFill>
                <a:srgbClr val="000000"/>
              </a:solidFill>
              <a:latin typeface="Arial"/>
            </a:endParaRPr>
          </a:p>
        </p:txBody>
      </p:sp>
      <p:sp>
        <p:nvSpPr>
          <p:cNvPr id="164" name=""/>
          <p:cNvSpPr txBox="1"/>
          <p:nvPr/>
        </p:nvSpPr>
        <p:spPr>
          <a:xfrm>
            <a:off x="0" y="5233320"/>
            <a:ext cx="345276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https://pkg.go.dev/encoding/json</a:t>
            </a:r>
            <a:r>
              <a:rPr b="0" lang="ru-RU" sz="1800" spc="-1" strike="noStrike">
                <a:solidFill>
                  <a:srgbClr val="ffffff"/>
                </a:solidFill>
                <a:latin typeface="Arial"/>
              </a:rPr>
              <a:t> </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Пример</a:t>
            </a:r>
            <a:endParaRPr b="0" lang="ru-RU" sz="4400" spc="-1" strike="noStrike">
              <a:solidFill>
                <a:srgbClr val="000000"/>
              </a:solidFill>
              <a:latin typeface="Arial"/>
            </a:endParaRPr>
          </a:p>
        </p:txBody>
      </p:sp>
      <p:grpSp>
        <p:nvGrpSpPr>
          <p:cNvPr id="166" name=""/>
          <p:cNvGrpSpPr/>
          <p:nvPr/>
        </p:nvGrpSpPr>
        <p:grpSpPr>
          <a:xfrm>
            <a:off x="1440000" y="1800000"/>
            <a:ext cx="8280000" cy="3816000"/>
            <a:chOff x="1440000" y="1800000"/>
            <a:chExt cx="8280000" cy="3816000"/>
          </a:xfrm>
        </p:grpSpPr>
        <p:sp>
          <p:nvSpPr>
            <p:cNvPr id="167" name=""/>
            <p:cNvSpPr txBox="1"/>
            <p:nvPr/>
          </p:nvSpPr>
          <p:spPr>
            <a:xfrm>
              <a:off x="1440000" y="1800000"/>
              <a:ext cx="3240000" cy="3816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type </a:t>
              </a:r>
              <a:r>
                <a:rPr b="1" lang="ru-RU" sz="1200" spc="-1" strike="noStrike">
                  <a:solidFill>
                    <a:srgbClr val="a7074b"/>
                  </a:solidFill>
                  <a:latin typeface="FreeMono"/>
                </a:rPr>
                <a:t>myStruct</a:t>
              </a:r>
              <a:r>
                <a:rPr b="1" lang="ru-RU" sz="1200" spc="-1" strike="noStrike">
                  <a:solidFill>
                    <a:srgbClr val="2a6099"/>
                  </a:solidFill>
                  <a:latin typeface="FreeMono"/>
                </a:rPr>
                <a:t> struct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a7074b"/>
                  </a:solidFill>
                  <a:latin typeface="FreeMono"/>
                </a:rPr>
                <a:t>Name</a:t>
              </a:r>
              <a:r>
                <a:rPr b="1" lang="ru-RU" sz="1200" spc="-1" strike="noStrike">
                  <a:solidFill>
                    <a:srgbClr val="2a6099"/>
                  </a:solidFill>
                  <a:latin typeface="FreeMono"/>
                </a:rPr>
                <a:t>   string</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a7074b"/>
                  </a:solidFill>
                  <a:latin typeface="FreeMono"/>
                </a:rPr>
                <a:t>Age </a:t>
              </a:r>
              <a:r>
                <a:rPr b="1" lang="ru-RU" sz="1200" spc="-1" strike="noStrike">
                  <a:solidFill>
                    <a:srgbClr val="2a6099"/>
                  </a:solidFill>
                  <a:latin typeface="FreeMono"/>
                </a:rPr>
                <a:t>   int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a7074b"/>
                  </a:solidFill>
                  <a:latin typeface="FreeMono"/>
                </a:rPr>
                <a:t>Status</a:t>
              </a:r>
              <a:r>
                <a:rPr b="1" lang="ru-RU" sz="1200" spc="-1" strike="noStrike">
                  <a:solidFill>
                    <a:srgbClr val="2a6099"/>
                  </a:solidFill>
                  <a:latin typeface="FreeMono"/>
                </a:rPr>
                <a:t> bool</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Values []int</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sp>
          <p:nvSpPr>
            <p:cNvPr id="168" name=""/>
            <p:cNvSpPr txBox="1"/>
            <p:nvPr/>
          </p:nvSpPr>
          <p:spPr>
            <a:xfrm>
              <a:off x="2880000" y="1800000"/>
              <a:ext cx="1800000" cy="41724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main621marshal.go</a:t>
              </a:r>
              <a:endParaRPr b="0" lang="ru-RU" sz="1300" spc="-1" strike="noStrike">
                <a:solidFill>
                  <a:srgbClr val="000000"/>
                </a:solidFill>
                <a:latin typeface="Arial"/>
              </a:endParaRPr>
            </a:p>
          </p:txBody>
        </p:sp>
        <p:sp>
          <p:nvSpPr>
            <p:cNvPr id="169" name=""/>
            <p:cNvSpPr txBox="1"/>
            <p:nvPr/>
          </p:nvSpPr>
          <p:spPr>
            <a:xfrm>
              <a:off x="4860000" y="1800000"/>
              <a:ext cx="4860000" cy="3816000"/>
            </a:xfrm>
            <a:prstGeom prst="rect">
              <a:avLst/>
            </a:prstGeom>
            <a:solidFill>
              <a:srgbClr val="eeeeee"/>
            </a:solidFill>
            <a:ln cap="rnd" w="0">
              <a:solidFill>
                <a:srgbClr val="3465a4"/>
              </a:solidFill>
              <a:prstDash val="lgDash"/>
            </a:ln>
          </p:spPr>
          <p:txBody>
            <a:bodyPr lIns="0" rIns="0" tIns="0" bIns="0" anchor="t">
              <a:normAutofit fontScale="72000"/>
            </a:bodyPr>
            <a:p>
              <a:r>
                <a:rPr b="1" lang="ru-RU" sz="1200" spc="-1" strike="noStrike">
                  <a:solidFill>
                    <a:srgbClr val="2a6099"/>
                  </a:solidFill>
                  <a:latin typeface="FreeMono"/>
                </a:rPr>
                <a:t>func </a:t>
              </a:r>
              <a:r>
                <a:rPr b="1" lang="ru-RU" sz="1200" spc="-1" strike="noStrike">
                  <a:solidFill>
                    <a:srgbClr val="b47804"/>
                  </a:solidFill>
                  <a:latin typeface="FreeMono"/>
                </a:rPr>
                <a:t>main</a:t>
              </a:r>
              <a:r>
                <a:rPr b="1" lang="ru-RU" sz="1200" spc="-1" strike="noStrike">
                  <a:solidFill>
                    <a:srgbClr val="2a6099"/>
                  </a:solidFill>
                  <a:latin typeface="FreeMono"/>
                </a:rPr>
                <a:t> () {</a:t>
              </a:r>
              <a:endParaRPr b="0" lang="ru-RU" sz="1200" spc="-1" strike="noStrike">
                <a:solidFill>
                  <a:srgbClr val="000000"/>
                </a:solidFill>
                <a:latin typeface="Arial"/>
              </a:endParaRPr>
            </a:p>
            <a:p>
              <a:r>
                <a:rPr b="1" lang="ru-RU" sz="1200" spc="-1" strike="noStrike">
                  <a:solidFill>
                    <a:srgbClr val="2a6099"/>
                  </a:solidFill>
                  <a:latin typeface="FreeMono"/>
                </a:rPr>
                <a:t>//  Маршалинг</a:t>
              </a:r>
              <a:endParaRPr b="0" lang="ru-RU" sz="1200" spc="-1" strike="noStrike">
                <a:solidFill>
                  <a:srgbClr val="000000"/>
                </a:solidFill>
                <a:latin typeface="Arial"/>
              </a:endParaRPr>
            </a:p>
            <a:p>
              <a:r>
                <a:rPr b="1" lang="ru-RU" sz="1200" spc="-1" strike="noStrike">
                  <a:solidFill>
                    <a:srgbClr val="2a6099"/>
                  </a:solidFill>
                  <a:latin typeface="FreeMono"/>
                </a:rPr>
                <a:t>s := myStruct{ Name:   "Alex", Age:    25, Status: true, Values: []int{10, 20, 30},}</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data, err := json.Marshal(s)</a:t>
              </a:r>
              <a:endParaRPr b="0" lang="ru-RU" sz="1200" spc="-1" strike="noStrike">
                <a:solidFill>
                  <a:srgbClr val="000000"/>
                </a:solidFill>
                <a:latin typeface="Arial"/>
              </a:endParaRPr>
            </a:p>
            <a:p>
              <a:r>
                <a:rPr b="1" lang="ru-RU" sz="1200" spc="-1" strike="noStrike">
                  <a:solidFill>
                    <a:srgbClr val="808080"/>
                  </a:solidFill>
                  <a:latin typeface="FreeMono"/>
                </a:rPr>
                <a:t>//data, err := json.MarshalIndent(s, "", "\t")</a:t>
              </a:r>
              <a:endParaRPr b="0" lang="ru-RU" sz="1200" spc="-1" strike="noStrike">
                <a:solidFill>
                  <a:srgbClr val="000000"/>
                </a:solidFill>
                <a:latin typeface="Arial"/>
              </a:endParaRPr>
            </a:p>
            <a:p>
              <a:r>
                <a:rPr b="1" lang="ru-RU" sz="1200" spc="-1" strike="noStrike">
                  <a:solidFill>
                    <a:srgbClr val="2a6099"/>
                  </a:solidFill>
                  <a:latin typeface="FreeMono"/>
                </a:rPr>
                <a:t>if err != nil {fmt.Println(err);return}</a:t>
              </a:r>
              <a:endParaRPr b="0" lang="ru-RU" sz="1200" spc="-1" strike="noStrike">
                <a:solidFill>
                  <a:srgbClr val="000000"/>
                </a:solidFill>
                <a:latin typeface="Arial"/>
              </a:endParaRPr>
            </a:p>
            <a:p>
              <a:r>
                <a:rPr b="1" lang="ru-RU" sz="1200" spc="-1" strike="noStrike">
                  <a:solidFill>
                    <a:srgbClr val="808080"/>
                  </a:solidFill>
                  <a:latin typeface="FreeMono"/>
                </a:rPr>
                <a:t>if !json.Valid(data) {</a:t>
              </a:r>
              <a:endParaRPr b="0" lang="ru-RU" sz="1200" spc="-1" strike="noStrike">
                <a:solidFill>
                  <a:srgbClr val="000000"/>
                </a:solidFill>
                <a:latin typeface="Arial"/>
              </a:endParaRPr>
            </a:p>
            <a:p>
              <a:r>
                <a:rPr b="1" lang="ru-RU" sz="1200" spc="-1" strike="noStrike">
                  <a:solidFill>
                    <a:srgbClr val="808080"/>
                  </a:solidFill>
                  <a:latin typeface="FreeMono"/>
                </a:rPr>
                <a:t>  </a:t>
              </a:r>
              <a:r>
                <a:rPr b="1" lang="ru-RU" sz="1200" spc="-1" strike="noStrike">
                  <a:solidFill>
                    <a:srgbClr val="808080"/>
                  </a:solidFill>
                  <a:latin typeface="FreeMono"/>
                </a:rPr>
                <a:t>fmt.Println("invalid json!") // вывод: invalid json!</a:t>
              </a:r>
              <a:endParaRPr b="0" lang="ru-RU" sz="1200" spc="-1" strike="noStrike">
                <a:solidFill>
                  <a:srgbClr val="000000"/>
                </a:solidFill>
                <a:latin typeface="Arial"/>
              </a:endParaRPr>
            </a:p>
            <a:p>
              <a:r>
                <a:rPr b="1" lang="ru-RU" sz="1200" spc="-1" strike="noStrike">
                  <a:solidFill>
                    <a:srgbClr val="80808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fmt.Printf("%s", data)</a:t>
              </a:r>
              <a:endParaRPr b="0" lang="ru-RU" sz="1200" spc="-1" strike="noStrike">
                <a:solidFill>
                  <a:srgbClr val="000000"/>
                </a:solidFill>
                <a:latin typeface="Arial"/>
              </a:endParaRPr>
            </a:p>
            <a:p>
              <a:r>
                <a:rPr b="1" lang="ru-RU" sz="1200" spc="-1" strike="noStrike">
                  <a:solidFill>
                    <a:srgbClr val="000000"/>
                  </a:solidFill>
                  <a:latin typeface="FreeMono"/>
                </a:rPr>
                <a:t>// Анмаршалинг</a:t>
              </a:r>
              <a:endParaRPr b="0" lang="ru-RU" sz="1200" spc="-1" strike="noStrike">
                <a:solidFill>
                  <a:srgbClr val="000000"/>
                </a:solidFill>
                <a:latin typeface="Arial"/>
              </a:endParaRPr>
            </a:p>
            <a:p>
              <a:r>
                <a:rPr b="1" lang="ru-RU" sz="1200" spc="-1" strike="noStrike">
                  <a:solidFill>
                    <a:srgbClr val="000000"/>
                  </a:solidFill>
                  <a:latin typeface="FreeMono"/>
                </a:rPr>
                <a:t>var s myStruct</a:t>
              </a:r>
              <a:endParaRPr b="0" lang="ru-RU" sz="1200" spc="-1" strike="noStrike">
                <a:solidFill>
                  <a:srgbClr val="000000"/>
                </a:solidFill>
                <a:latin typeface="Arial"/>
              </a:endParaRPr>
            </a:p>
            <a:p>
              <a:r>
                <a:rPr b="1" lang="ru-RU" sz="1200" spc="-1" strike="noStrike">
                  <a:solidFill>
                    <a:srgbClr val="000000"/>
                  </a:solidFill>
                  <a:latin typeface="FreeMono"/>
                </a:rPr>
                <a:t>if err := json.Unmarshal(data, &amp;s); err != nil {</a:t>
              </a:r>
              <a:endParaRPr b="0" lang="ru-RU" sz="1200" spc="-1" strike="noStrike">
                <a:solidFill>
                  <a:srgbClr val="000000"/>
                </a:solidFill>
                <a:latin typeface="Arial"/>
              </a:endParaRPr>
            </a:p>
            <a:p>
              <a:r>
                <a:rPr b="1" lang="ru-RU" sz="1200" spc="-1" strike="noStrike">
                  <a:solidFill>
                    <a:srgbClr val="000000"/>
                  </a:solidFill>
                  <a:latin typeface="FreeMono"/>
                </a:rPr>
                <a:t>fmt.Println(err); return;}</a:t>
              </a:r>
              <a:endParaRPr b="0" lang="ru-RU" sz="1200" spc="-1" strike="noStrike">
                <a:solidFill>
                  <a:srgbClr val="000000"/>
                </a:solidFill>
                <a:latin typeface="Arial"/>
              </a:endParaRPr>
            </a:p>
            <a:p>
              <a:r>
                <a:rPr b="1" lang="ru-RU" sz="1200" spc="-1" strike="noStrike">
                  <a:solidFill>
                    <a:srgbClr val="000000"/>
                  </a:solidFill>
                  <a:latin typeface="FreeMono"/>
                </a:rPr>
                <a:t>fmt.Printf("%v", s)</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Аннотирование структур</a:t>
            </a:r>
            <a:endParaRPr b="0" lang="ru-RU" sz="4400" spc="-1" strike="noStrike">
              <a:solidFill>
                <a:srgbClr val="000000"/>
              </a:solidFill>
              <a:latin typeface="Arial"/>
            </a:endParaRPr>
          </a:p>
        </p:txBody>
      </p:sp>
      <p:grpSp>
        <p:nvGrpSpPr>
          <p:cNvPr id="171" name=""/>
          <p:cNvGrpSpPr/>
          <p:nvPr/>
        </p:nvGrpSpPr>
        <p:grpSpPr>
          <a:xfrm>
            <a:off x="1440000" y="1800000"/>
            <a:ext cx="8280000" cy="2880000"/>
            <a:chOff x="1440000" y="1800000"/>
            <a:chExt cx="8280000" cy="2880000"/>
          </a:xfrm>
        </p:grpSpPr>
        <p:sp>
          <p:nvSpPr>
            <p:cNvPr id="172" name=""/>
            <p:cNvSpPr txBox="1"/>
            <p:nvPr/>
          </p:nvSpPr>
          <p:spPr>
            <a:xfrm>
              <a:off x="1440000" y="1800000"/>
              <a:ext cx="3240000" cy="2880000"/>
            </a:xfrm>
            <a:prstGeom prst="rect">
              <a:avLst/>
            </a:prstGeom>
            <a:solidFill>
              <a:srgbClr val="eeeeee"/>
            </a:solidFill>
            <a:ln cap="rnd" w="0">
              <a:solidFill>
                <a:srgbClr val="3465a4"/>
              </a:solidFill>
              <a:prstDash val="lgDash"/>
            </a:ln>
          </p:spPr>
          <p:txBody>
            <a:bodyPr lIns="0" rIns="0" tIns="0" bIns="0" anchor="t">
              <a:normAutofit/>
            </a:bodyPr>
            <a:p>
              <a:r>
                <a:rPr b="1" lang="ru-RU" sz="1400" spc="-1" strike="noStrike">
                  <a:solidFill>
                    <a:srgbClr val="2a6099"/>
                  </a:solidFill>
                  <a:latin typeface="FreeMono"/>
                </a:rPr>
                <a:t>package</a:t>
              </a:r>
              <a:r>
                <a:rPr b="1" lang="ru-RU" sz="1400" spc="-1" strike="noStrike">
                  <a:solidFill>
                    <a:srgbClr val="000000"/>
                  </a:solidFill>
                  <a:latin typeface="FreeMono"/>
                </a:rPr>
                <a:t> main</a:t>
              </a:r>
              <a:endParaRPr b="0" lang="ru-RU" sz="1400" spc="-1" strike="noStrike">
                <a:solidFill>
                  <a:srgbClr val="000000"/>
                </a:solidFill>
                <a:latin typeface="Arial"/>
              </a:endParaRPr>
            </a:p>
            <a:p>
              <a:r>
                <a:rPr b="1" lang="ru-RU" sz="1400" spc="-1" strike="noStrike">
                  <a:solidFill>
                    <a:srgbClr val="2a6099"/>
                  </a:solidFill>
                  <a:latin typeface="FreeMono"/>
                </a:rPr>
                <a:t>import</a:t>
              </a:r>
              <a:r>
                <a:rPr b="1" lang="ru-RU" sz="1400" spc="-1" strike="noStrike">
                  <a:solidFill>
                    <a:srgbClr val="000000"/>
                  </a:solidFill>
                  <a:latin typeface="FreeMono"/>
                </a:rPr>
                <a:t> </a:t>
              </a:r>
              <a:r>
                <a:rPr b="1" lang="ru-RU" sz="1400" spc="-1" strike="noStrike">
                  <a:solidFill>
                    <a:srgbClr val="be480a"/>
                  </a:solidFill>
                  <a:latin typeface="FreeMono"/>
                </a:rPr>
                <a:t>"fmt"</a:t>
              </a:r>
              <a:endParaRPr b="0" lang="ru-RU" sz="1400" spc="-1" strike="noStrike">
                <a:solidFill>
                  <a:srgbClr val="000000"/>
                </a:solidFill>
                <a:latin typeface="Arial"/>
              </a:endParaRPr>
            </a:p>
            <a:p>
              <a:r>
                <a:rPr b="1" lang="ru-RU" sz="1400" spc="-1" strike="noStrike">
                  <a:solidFill>
                    <a:srgbClr val="2a6099"/>
                  </a:solidFill>
                  <a:latin typeface="FreeMono"/>
                </a:rPr>
                <a:t>type </a:t>
              </a:r>
              <a:r>
                <a:rPr b="1" lang="ru-RU" sz="1400" spc="-1" strike="noStrike">
                  <a:solidFill>
                    <a:srgbClr val="8d1d75"/>
                  </a:solidFill>
                  <a:latin typeface="FreeMono"/>
                </a:rPr>
                <a:t>myStruct</a:t>
              </a:r>
              <a:r>
                <a:rPr b="1" lang="ru-RU" sz="1400" spc="-1" strike="noStrike">
                  <a:solidFill>
                    <a:srgbClr val="2a6099"/>
                  </a:solidFill>
                  <a:latin typeface="FreeMono"/>
                </a:rPr>
                <a:t> struct {</a:t>
              </a:r>
              <a:endParaRPr b="0" lang="ru-RU" sz="1400" spc="-1" strike="noStrike">
                <a:solidFill>
                  <a:srgbClr val="000000"/>
                </a:solidFill>
                <a:latin typeface="Arial"/>
              </a:endParaRPr>
            </a:p>
            <a:p>
              <a:r>
                <a:rPr b="1" lang="ru-RU" sz="1400" spc="-1" strike="noStrike">
                  <a:solidFill>
                    <a:srgbClr val="2a6099"/>
                  </a:solidFill>
                  <a:latin typeface="FreeMono"/>
                </a:rPr>
                <a:t>  </a:t>
              </a:r>
              <a:r>
                <a:rPr b="1" lang="ru-RU" sz="1400" spc="-1" strike="noStrike">
                  <a:solidFill>
                    <a:srgbClr val="8d1d75"/>
                  </a:solidFill>
                  <a:latin typeface="FreeMono"/>
                </a:rPr>
                <a:t>Name</a:t>
              </a:r>
              <a:r>
                <a:rPr b="1" lang="ru-RU" sz="1400" spc="-1" strike="noStrike">
                  <a:solidFill>
                    <a:srgbClr val="2a6099"/>
                  </a:solidFill>
                  <a:latin typeface="FreeMono"/>
                </a:rPr>
                <a:t> string </a:t>
              </a:r>
              <a:r>
                <a:rPr b="1" lang="ru-RU" sz="1400" spc="-1" strike="noStrike">
                  <a:solidFill>
                    <a:srgbClr val="00a933"/>
                  </a:solidFill>
                  <a:latin typeface="FreeMono"/>
                </a:rPr>
                <a:t>`json:"name"`</a:t>
              </a:r>
              <a:endParaRPr b="0" lang="ru-RU" sz="1400" spc="-1" strike="noStrike">
                <a:solidFill>
                  <a:srgbClr val="000000"/>
                </a:solidFill>
                <a:latin typeface="Arial"/>
              </a:endParaRPr>
            </a:p>
            <a:p>
              <a:r>
                <a:rPr b="1" lang="ru-RU" sz="1400" spc="-1" strike="noStrike">
                  <a:solidFill>
                    <a:srgbClr val="2a6099"/>
                  </a:solidFill>
                  <a:latin typeface="FreeMono"/>
                </a:rPr>
                <a:t>  </a:t>
              </a:r>
              <a:r>
                <a:rPr b="1" lang="ru-RU" sz="1400" spc="-1" strike="noStrike">
                  <a:solidFill>
                    <a:srgbClr val="8d1d75"/>
                  </a:solidFill>
                  <a:latin typeface="FreeMono"/>
                </a:rPr>
                <a:t>Age</a:t>
              </a:r>
              <a:r>
                <a:rPr b="1" lang="ru-RU" sz="1400" spc="-1" strike="noStrike">
                  <a:solidFill>
                    <a:srgbClr val="2a6099"/>
                  </a:solidFill>
                  <a:latin typeface="FreeMono"/>
                </a:rPr>
                <a:t> int </a:t>
              </a:r>
              <a:r>
                <a:rPr b="1" lang="ru-RU" sz="1400" spc="-1" strike="noStrike">
                  <a:solidFill>
                    <a:srgbClr val="00a933"/>
                  </a:solidFill>
                  <a:latin typeface="FreeMono"/>
                </a:rPr>
                <a:t>`json:",omitempty"`</a:t>
              </a:r>
              <a:endParaRPr b="0" lang="ru-RU" sz="1400" spc="-1" strike="noStrike">
                <a:solidFill>
                  <a:srgbClr val="000000"/>
                </a:solidFill>
                <a:latin typeface="Arial"/>
              </a:endParaRPr>
            </a:p>
            <a:p>
              <a:r>
                <a:rPr b="1" lang="ru-RU" sz="1400" spc="-1" strike="noStrike">
                  <a:solidFill>
                    <a:srgbClr val="2a6099"/>
                  </a:solidFill>
                  <a:latin typeface="FreeMono"/>
                </a:rPr>
                <a:t>  </a:t>
              </a:r>
              <a:r>
                <a:rPr b="1" lang="ru-RU" sz="1400" spc="-1" strike="noStrike">
                  <a:solidFill>
                    <a:srgbClr val="8d1d75"/>
                  </a:solidFill>
                  <a:latin typeface="FreeMono"/>
                </a:rPr>
                <a:t>Status</a:t>
              </a:r>
              <a:r>
                <a:rPr b="1" lang="ru-RU" sz="1400" spc="-1" strike="noStrike">
                  <a:solidFill>
                    <a:srgbClr val="2a6099"/>
                  </a:solidFill>
                  <a:latin typeface="FreeMono"/>
                </a:rPr>
                <a:t> bool </a:t>
              </a:r>
              <a:r>
                <a:rPr b="1" lang="ru-RU" sz="1400" spc="-1" strike="noStrike">
                  <a:solidFill>
                    <a:srgbClr val="00a933"/>
                  </a:solidFill>
                  <a:latin typeface="FreeMono"/>
                </a:rPr>
                <a:t>`json:"-"`</a:t>
              </a:r>
              <a:endParaRPr b="0" lang="ru-RU" sz="1400" spc="-1" strike="noStrike">
                <a:solidFill>
                  <a:srgbClr val="000000"/>
                </a:solidFill>
                <a:latin typeface="Arial"/>
              </a:endParaRPr>
            </a:p>
            <a:p>
              <a:r>
                <a:rPr b="1" lang="ru-RU" sz="1400" spc="-1" strike="noStrike">
                  <a:solidFill>
                    <a:srgbClr val="2a6099"/>
                  </a:solidFill>
                  <a:latin typeface="FreeMono"/>
                </a:rPr>
                <a:t>}</a:t>
              </a:r>
              <a:endParaRPr b="0" lang="ru-RU" sz="1400" spc="-1" strike="noStrike">
                <a:solidFill>
                  <a:srgbClr val="000000"/>
                </a:solidFill>
                <a:latin typeface="Arial"/>
              </a:endParaRPr>
            </a:p>
          </p:txBody>
        </p:sp>
        <p:sp>
          <p:nvSpPr>
            <p:cNvPr id="173" name=""/>
            <p:cNvSpPr txBox="1"/>
            <p:nvPr/>
          </p:nvSpPr>
          <p:spPr>
            <a:xfrm>
              <a:off x="2880000" y="1800000"/>
              <a:ext cx="1800000" cy="315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ex622marshal</a:t>
              </a:r>
              <a:endParaRPr b="0" lang="ru-RU" sz="1300" spc="-1" strike="noStrike">
                <a:solidFill>
                  <a:srgbClr val="000000"/>
                </a:solidFill>
                <a:latin typeface="Arial"/>
              </a:endParaRPr>
            </a:p>
          </p:txBody>
        </p:sp>
        <p:sp>
          <p:nvSpPr>
            <p:cNvPr id="174" name=""/>
            <p:cNvSpPr txBox="1"/>
            <p:nvPr/>
          </p:nvSpPr>
          <p:spPr>
            <a:xfrm>
              <a:off x="4860000" y="1800000"/>
              <a:ext cx="4860000" cy="2880000"/>
            </a:xfrm>
            <a:prstGeom prst="rect">
              <a:avLst/>
            </a:prstGeom>
            <a:solidFill>
              <a:srgbClr val="eeeeee"/>
            </a:solidFill>
            <a:ln cap="rnd" w="0">
              <a:solidFill>
                <a:srgbClr val="3465a4"/>
              </a:solidFill>
              <a:prstDash val="lgDash"/>
            </a:ln>
          </p:spPr>
          <p:txBody>
            <a:bodyPr lIns="0" rIns="0" tIns="0" bIns="0" anchor="t">
              <a:normAutofit fontScale="57000"/>
            </a:bodyPr>
            <a:p>
              <a:r>
                <a:rPr b="1" lang="ru-RU" sz="2000" spc="-1" strike="noStrike">
                  <a:solidFill>
                    <a:srgbClr val="2a6099"/>
                  </a:solidFill>
                  <a:latin typeface="FreeMono"/>
                </a:rPr>
                <a:t>func </a:t>
              </a:r>
              <a:r>
                <a:rPr b="1" lang="ru-RU" sz="2000" spc="-1" strike="noStrike">
                  <a:solidFill>
                    <a:srgbClr val="b47804"/>
                  </a:solidFill>
                  <a:latin typeface="FreeMono"/>
                </a:rPr>
                <a:t>main</a:t>
              </a:r>
              <a:r>
                <a:rPr b="1" lang="ru-RU" sz="2000" spc="-1" strike="noStrike">
                  <a:solidFill>
                    <a:srgbClr val="2a6099"/>
                  </a:solidFill>
                  <a:latin typeface="FreeMono"/>
                </a:rPr>
                <a:t> () {</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2a6099"/>
                  </a:solidFill>
                  <a:latin typeface="FreeMono"/>
                </a:rPr>
                <a:t>m := </a:t>
              </a:r>
              <a:r>
                <a:rPr b="1" lang="ru-RU" sz="2000" spc="-1" strike="noStrike">
                  <a:solidFill>
                    <a:srgbClr val="8d1d75"/>
                  </a:solidFill>
                  <a:latin typeface="FreeMono"/>
                </a:rPr>
                <a:t>myStruct</a:t>
              </a:r>
              <a:r>
                <a:rPr b="1" lang="ru-RU" sz="2000" spc="-1" strike="noStrike">
                  <a:solidFill>
                    <a:srgbClr val="2a6099"/>
                  </a:solidFill>
                  <a:latin typeface="FreeMono"/>
                </a:rPr>
                <a:t>{</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8d1d75"/>
                  </a:solidFill>
                  <a:latin typeface="FreeMono"/>
                </a:rPr>
                <a:t>Name</a:t>
              </a:r>
              <a:r>
                <a:rPr b="1" lang="ru-RU" sz="2000" spc="-1" strike="noStrike">
                  <a:solidFill>
                    <a:srgbClr val="2a6099"/>
                  </a:solidFill>
                  <a:latin typeface="FreeMono"/>
                </a:rPr>
                <a:t>: "John Connor",</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8d1d75"/>
                  </a:solidFill>
                  <a:latin typeface="FreeMono"/>
                </a:rPr>
                <a:t>Age</a:t>
              </a:r>
              <a:r>
                <a:rPr b="1" lang="ru-RU" sz="2000" spc="-1" strike="noStrike">
                  <a:solidFill>
                    <a:srgbClr val="2a6099"/>
                  </a:solidFill>
                  <a:latin typeface="FreeMono"/>
                </a:rPr>
                <a:t>: 0, </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8d1d75"/>
                  </a:solidFill>
                  <a:latin typeface="FreeMono"/>
                </a:rPr>
                <a:t>Status</a:t>
              </a:r>
              <a:r>
                <a:rPr b="1" lang="ru-RU" sz="2000" spc="-1" strike="noStrike">
                  <a:solidFill>
                    <a:srgbClr val="2a6099"/>
                  </a:solidFill>
                  <a:latin typeface="FreeMono"/>
                </a:rPr>
                <a:t>: true</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2a6099"/>
                  </a:solidFill>
                  <a:latin typeface="FreeMono"/>
                </a:rPr>
                <a:t>}</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8d1d75"/>
                  </a:solidFill>
                  <a:latin typeface="FreeMono"/>
                </a:rPr>
                <a:t>data, err</a:t>
              </a:r>
              <a:r>
                <a:rPr b="1" lang="ru-RU" sz="2000" spc="-1" strike="noStrike">
                  <a:solidFill>
                    <a:srgbClr val="2a6099"/>
                  </a:solidFill>
                  <a:latin typeface="FreeMono"/>
                </a:rPr>
                <a:t> := json.Marshal(</a:t>
              </a:r>
              <a:r>
                <a:rPr b="1" lang="ru-RU" sz="2000" spc="-1" strike="noStrike">
                  <a:solidFill>
                    <a:srgbClr val="8d1d75"/>
                  </a:solidFill>
                  <a:latin typeface="FreeMono"/>
                </a:rPr>
                <a:t>m</a:t>
              </a:r>
              <a:r>
                <a:rPr b="1" lang="ru-RU" sz="2000" spc="-1" strike="noStrike">
                  <a:solidFill>
                    <a:srgbClr val="2a6099"/>
                  </a:solidFill>
                  <a:latin typeface="FreeMono"/>
                </a:rPr>
                <a:t>)</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2a6099"/>
                  </a:solidFill>
                  <a:latin typeface="FreeMono"/>
                </a:rPr>
                <a:t>if </a:t>
              </a:r>
              <a:r>
                <a:rPr b="1" lang="ru-RU" sz="2000" spc="-1" strike="noStrike">
                  <a:solidFill>
                    <a:srgbClr val="8d1d75"/>
                  </a:solidFill>
                  <a:latin typeface="FreeMono"/>
                </a:rPr>
                <a:t>err != nil</a:t>
              </a:r>
              <a:r>
                <a:rPr b="1" lang="ru-RU" sz="2000" spc="-1" strike="noStrike">
                  <a:solidFill>
                    <a:srgbClr val="2a6099"/>
                  </a:solidFill>
                  <a:latin typeface="FreeMono"/>
                </a:rPr>
                <a:t> {</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2a6099"/>
                  </a:solidFill>
                  <a:latin typeface="FreeMono"/>
                </a:rPr>
                <a:t>fmt.Println(</a:t>
              </a:r>
              <a:r>
                <a:rPr b="1" lang="ru-RU" sz="2000" spc="-1" strike="noStrike">
                  <a:solidFill>
                    <a:srgbClr val="8d1d75"/>
                  </a:solidFill>
                  <a:latin typeface="FreeMono"/>
                </a:rPr>
                <a:t>err</a:t>
              </a:r>
              <a:r>
                <a:rPr b="1" lang="ru-RU" sz="2000" spc="-1" strike="noStrike">
                  <a:solidFill>
                    <a:srgbClr val="2a6099"/>
                  </a:solidFill>
                  <a:latin typeface="FreeMono"/>
                </a:rPr>
                <a:t>)</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2a6099"/>
                  </a:solidFill>
                  <a:latin typeface="FreeMono"/>
                </a:rPr>
                <a:t>return</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2a6099"/>
                  </a:solidFill>
                  <a:latin typeface="FreeMono"/>
                </a:rPr>
                <a:t>}</a:t>
              </a:r>
              <a:endParaRPr b="0" lang="ru-RU" sz="2000" spc="-1" strike="noStrike">
                <a:solidFill>
                  <a:srgbClr val="000000"/>
                </a:solidFill>
                <a:latin typeface="Arial"/>
              </a:endParaRPr>
            </a:p>
            <a:p>
              <a:r>
                <a:rPr b="1" lang="ru-RU" sz="2000" spc="-1" strike="noStrike">
                  <a:solidFill>
                    <a:srgbClr val="2a6099"/>
                  </a:solidFill>
                  <a:latin typeface="FreeMono"/>
                </a:rPr>
                <a:t>}</a:t>
              </a:r>
              <a:endParaRPr b="0" lang="ru-RU" sz="20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Типы Encoder и Decoder</a:t>
            </a:r>
            <a:endParaRPr b="0" lang="ru-RU" sz="4400" spc="-1" strike="noStrike">
              <a:solidFill>
                <a:srgbClr val="000000"/>
              </a:solidFill>
              <a:latin typeface="Arial"/>
            </a:endParaRPr>
          </a:p>
        </p:txBody>
      </p:sp>
      <p:grpSp>
        <p:nvGrpSpPr>
          <p:cNvPr id="176" name=""/>
          <p:cNvGrpSpPr/>
          <p:nvPr/>
        </p:nvGrpSpPr>
        <p:grpSpPr>
          <a:xfrm>
            <a:off x="1440000" y="1800000"/>
            <a:ext cx="8280000" cy="2880000"/>
            <a:chOff x="1440000" y="1800000"/>
            <a:chExt cx="8280000" cy="2880000"/>
          </a:xfrm>
        </p:grpSpPr>
        <p:sp>
          <p:nvSpPr>
            <p:cNvPr id="177" name=""/>
            <p:cNvSpPr txBox="1"/>
            <p:nvPr/>
          </p:nvSpPr>
          <p:spPr>
            <a:xfrm>
              <a:off x="1440000" y="1800000"/>
              <a:ext cx="3240000" cy="2880000"/>
            </a:xfrm>
            <a:prstGeom prst="rect">
              <a:avLst/>
            </a:prstGeom>
            <a:solidFill>
              <a:srgbClr val="eeeeee"/>
            </a:solidFill>
            <a:ln cap="rnd" w="0">
              <a:solidFill>
                <a:srgbClr val="3465a4"/>
              </a:solidFill>
              <a:prstDash val="lgDash"/>
            </a:ln>
          </p:spPr>
          <p:txBody>
            <a:bodyPr lIns="0" rIns="0" tIns="0" bIns="0" anchor="t">
              <a:normAutofit/>
            </a:bodyPr>
            <a:p>
              <a:r>
                <a:rPr b="1" lang="ru-RU" sz="1400" spc="-1" strike="noStrike">
                  <a:solidFill>
                    <a:srgbClr val="2a6099"/>
                  </a:solidFill>
                  <a:latin typeface="FreeMono"/>
                </a:rPr>
                <a:t>package</a:t>
              </a:r>
              <a:r>
                <a:rPr b="1" lang="ru-RU" sz="1400" spc="-1" strike="noStrike">
                  <a:solidFill>
                    <a:srgbClr val="000000"/>
                  </a:solidFill>
                  <a:latin typeface="FreeMono"/>
                </a:rPr>
                <a:t> main</a:t>
              </a:r>
              <a:endParaRPr b="0" lang="ru-RU" sz="1400" spc="-1" strike="noStrike">
                <a:solidFill>
                  <a:srgbClr val="000000"/>
                </a:solidFill>
                <a:latin typeface="Arial"/>
              </a:endParaRPr>
            </a:p>
            <a:p>
              <a:r>
                <a:rPr b="1" lang="ru-RU" sz="1400" spc="-1" strike="noStrike">
                  <a:solidFill>
                    <a:srgbClr val="2a6099"/>
                  </a:solidFill>
                  <a:latin typeface="FreeMono"/>
                </a:rPr>
                <a:t>import</a:t>
              </a:r>
              <a:r>
                <a:rPr b="1" lang="ru-RU" sz="1400" spc="-1" strike="noStrike">
                  <a:solidFill>
                    <a:srgbClr val="000000"/>
                  </a:solidFill>
                  <a:latin typeface="FreeMono"/>
                </a:rPr>
                <a:t> </a:t>
              </a:r>
              <a:r>
                <a:rPr b="1" lang="ru-RU" sz="1400" spc="-1" strike="noStrike">
                  <a:solidFill>
                    <a:srgbClr val="be480a"/>
                  </a:solidFill>
                  <a:latin typeface="FreeMono"/>
                </a:rPr>
                <a:t>"fmt"</a:t>
              </a:r>
              <a:endParaRPr b="0" lang="ru-RU" sz="1400" spc="-1" strike="noStrike">
                <a:solidFill>
                  <a:srgbClr val="000000"/>
                </a:solidFill>
                <a:latin typeface="Arial"/>
              </a:endParaRPr>
            </a:p>
            <a:p>
              <a:r>
                <a:rPr b="1" lang="ru-RU" sz="1400" spc="-1" strike="noStrike">
                  <a:solidFill>
                    <a:srgbClr val="2a6099"/>
                  </a:solidFill>
                  <a:latin typeface="FreeMono"/>
                </a:rPr>
                <a:t>type </a:t>
              </a:r>
              <a:r>
                <a:rPr b="1" lang="ru-RU" sz="1400" spc="-1" strike="noStrike">
                  <a:solidFill>
                    <a:srgbClr val="8d1d75"/>
                  </a:solidFill>
                  <a:latin typeface="FreeMono"/>
                </a:rPr>
                <a:t>myStruct</a:t>
              </a:r>
              <a:r>
                <a:rPr b="1" lang="ru-RU" sz="1400" spc="-1" strike="noStrike">
                  <a:solidFill>
                    <a:srgbClr val="2a6099"/>
                  </a:solidFill>
                  <a:latin typeface="FreeMono"/>
                </a:rPr>
                <a:t> struct {</a:t>
              </a:r>
              <a:endParaRPr b="0" lang="ru-RU" sz="1400" spc="-1" strike="noStrike">
                <a:solidFill>
                  <a:srgbClr val="000000"/>
                </a:solidFill>
                <a:latin typeface="Arial"/>
              </a:endParaRPr>
            </a:p>
            <a:p>
              <a:r>
                <a:rPr b="1" lang="ru-RU" sz="1400" spc="-1" strike="noStrike">
                  <a:solidFill>
                    <a:srgbClr val="2a6099"/>
                  </a:solidFill>
                  <a:latin typeface="FreeMono"/>
                </a:rPr>
                <a:t>  </a:t>
              </a:r>
              <a:r>
                <a:rPr b="1" lang="ru-RU" sz="1400" spc="-1" strike="noStrike">
                  <a:solidFill>
                    <a:srgbClr val="8d1d75"/>
                  </a:solidFill>
                  <a:latin typeface="FreeMono"/>
                </a:rPr>
                <a:t>Name</a:t>
              </a:r>
              <a:r>
                <a:rPr b="1" lang="ru-RU" sz="1400" spc="-1" strike="noStrike">
                  <a:solidFill>
                    <a:srgbClr val="2a6099"/>
                  </a:solidFill>
                  <a:latin typeface="FreeMono"/>
                </a:rPr>
                <a:t> string </a:t>
              </a:r>
              <a:r>
                <a:rPr b="1" lang="ru-RU" sz="1400" spc="-1" strike="noStrike">
                  <a:solidFill>
                    <a:srgbClr val="00a933"/>
                  </a:solidFill>
                  <a:latin typeface="FreeMono"/>
                </a:rPr>
                <a:t>`json:"name"`</a:t>
              </a:r>
              <a:endParaRPr b="0" lang="ru-RU" sz="1400" spc="-1" strike="noStrike">
                <a:solidFill>
                  <a:srgbClr val="000000"/>
                </a:solidFill>
                <a:latin typeface="Arial"/>
              </a:endParaRPr>
            </a:p>
            <a:p>
              <a:r>
                <a:rPr b="1" lang="ru-RU" sz="1400" spc="-1" strike="noStrike">
                  <a:solidFill>
                    <a:srgbClr val="2a6099"/>
                  </a:solidFill>
                  <a:latin typeface="FreeMono"/>
                </a:rPr>
                <a:t>  </a:t>
              </a:r>
              <a:r>
                <a:rPr b="1" lang="ru-RU" sz="1400" spc="-1" strike="noStrike">
                  <a:solidFill>
                    <a:srgbClr val="8d1d75"/>
                  </a:solidFill>
                  <a:latin typeface="FreeMono"/>
                </a:rPr>
                <a:t>Age</a:t>
              </a:r>
              <a:r>
                <a:rPr b="1" lang="ru-RU" sz="1400" spc="-1" strike="noStrike">
                  <a:solidFill>
                    <a:srgbClr val="2a6099"/>
                  </a:solidFill>
                  <a:latin typeface="FreeMono"/>
                </a:rPr>
                <a:t> int </a:t>
              </a:r>
              <a:r>
                <a:rPr b="1" lang="ru-RU" sz="1400" spc="-1" strike="noStrike">
                  <a:solidFill>
                    <a:srgbClr val="00a933"/>
                  </a:solidFill>
                  <a:latin typeface="FreeMono"/>
                </a:rPr>
                <a:t>`json:",omitempty"`</a:t>
              </a:r>
              <a:endParaRPr b="0" lang="ru-RU" sz="1400" spc="-1" strike="noStrike">
                <a:solidFill>
                  <a:srgbClr val="000000"/>
                </a:solidFill>
                <a:latin typeface="Arial"/>
              </a:endParaRPr>
            </a:p>
            <a:p>
              <a:r>
                <a:rPr b="1" lang="ru-RU" sz="1400" spc="-1" strike="noStrike">
                  <a:solidFill>
                    <a:srgbClr val="2a6099"/>
                  </a:solidFill>
                  <a:latin typeface="FreeMono"/>
                </a:rPr>
                <a:t>  </a:t>
              </a:r>
              <a:r>
                <a:rPr b="1" lang="ru-RU" sz="1400" spc="-1" strike="noStrike">
                  <a:solidFill>
                    <a:srgbClr val="8d1d75"/>
                  </a:solidFill>
                  <a:latin typeface="FreeMono"/>
                </a:rPr>
                <a:t>Status</a:t>
              </a:r>
              <a:r>
                <a:rPr b="1" lang="ru-RU" sz="1400" spc="-1" strike="noStrike">
                  <a:solidFill>
                    <a:srgbClr val="2a6099"/>
                  </a:solidFill>
                  <a:latin typeface="FreeMono"/>
                </a:rPr>
                <a:t> bool </a:t>
              </a:r>
              <a:r>
                <a:rPr b="1" lang="ru-RU" sz="1400" spc="-1" strike="noStrike">
                  <a:solidFill>
                    <a:srgbClr val="00a933"/>
                  </a:solidFill>
                  <a:latin typeface="FreeMono"/>
                </a:rPr>
                <a:t>`json:"-"`</a:t>
              </a:r>
              <a:endParaRPr b="0" lang="ru-RU" sz="1400" spc="-1" strike="noStrike">
                <a:solidFill>
                  <a:srgbClr val="000000"/>
                </a:solidFill>
                <a:latin typeface="Arial"/>
              </a:endParaRPr>
            </a:p>
            <a:p>
              <a:r>
                <a:rPr b="1" lang="ru-RU" sz="1400" spc="-1" strike="noStrike">
                  <a:solidFill>
                    <a:srgbClr val="2a6099"/>
                  </a:solidFill>
                  <a:latin typeface="FreeMono"/>
                </a:rPr>
                <a:t>}</a:t>
              </a:r>
              <a:endParaRPr b="0" lang="ru-RU" sz="1400" spc="-1" strike="noStrike">
                <a:solidFill>
                  <a:srgbClr val="000000"/>
                </a:solidFill>
                <a:latin typeface="Arial"/>
              </a:endParaRPr>
            </a:p>
          </p:txBody>
        </p:sp>
        <p:sp>
          <p:nvSpPr>
            <p:cNvPr id="178" name=""/>
            <p:cNvSpPr txBox="1"/>
            <p:nvPr/>
          </p:nvSpPr>
          <p:spPr>
            <a:xfrm>
              <a:off x="2880000" y="1800000"/>
              <a:ext cx="1800000" cy="315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ex623marshal</a:t>
              </a:r>
              <a:endParaRPr b="0" lang="ru-RU" sz="1300" spc="-1" strike="noStrike">
                <a:solidFill>
                  <a:srgbClr val="000000"/>
                </a:solidFill>
                <a:latin typeface="Arial"/>
              </a:endParaRPr>
            </a:p>
          </p:txBody>
        </p:sp>
        <p:sp>
          <p:nvSpPr>
            <p:cNvPr id="179" name=""/>
            <p:cNvSpPr txBox="1"/>
            <p:nvPr/>
          </p:nvSpPr>
          <p:spPr>
            <a:xfrm>
              <a:off x="4860000" y="1800000"/>
              <a:ext cx="4860000" cy="2880000"/>
            </a:xfrm>
            <a:prstGeom prst="rect">
              <a:avLst/>
            </a:prstGeom>
            <a:solidFill>
              <a:srgbClr val="eeeeee"/>
            </a:solidFill>
            <a:ln cap="rnd" w="0">
              <a:solidFill>
                <a:srgbClr val="3465a4"/>
              </a:solidFill>
              <a:prstDash val="lgDash"/>
            </a:ln>
          </p:spPr>
          <p:txBody>
            <a:bodyPr lIns="0" rIns="0" tIns="0" bIns="0" anchor="t">
              <a:normAutofit fontScale="48000"/>
            </a:bodyPr>
            <a:p>
              <a:r>
                <a:rPr b="1" lang="ru-RU" sz="2000" spc="-1" strike="noStrike">
                  <a:solidFill>
                    <a:srgbClr val="2a6099"/>
                  </a:solidFill>
                  <a:latin typeface="FreeMono"/>
                </a:rPr>
                <a:t>func </a:t>
              </a:r>
              <a:r>
                <a:rPr b="1" lang="ru-RU" sz="2000" spc="-1" strike="noStrike">
                  <a:solidFill>
                    <a:srgbClr val="b47804"/>
                  </a:solidFill>
                  <a:latin typeface="FreeMono"/>
                </a:rPr>
                <a:t>main</a:t>
              </a:r>
              <a:r>
                <a:rPr b="1" lang="ru-RU" sz="2000" spc="-1" strike="noStrike">
                  <a:solidFill>
                    <a:srgbClr val="2a6099"/>
                  </a:solidFill>
                  <a:latin typeface="FreeMono"/>
                </a:rPr>
                <a:t> () {</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2a6099"/>
                  </a:solidFill>
                  <a:latin typeface="FreeMono"/>
                </a:rPr>
                <a:t>src := </a:t>
              </a:r>
              <a:r>
                <a:rPr b="1" lang="ru-RU" sz="2000" spc="-1" strike="noStrike">
                  <a:solidFill>
                    <a:srgbClr val="8d1d75"/>
                  </a:solidFill>
                  <a:latin typeface="FreeMono"/>
                </a:rPr>
                <a:t>myStruct</a:t>
              </a:r>
              <a:r>
                <a:rPr b="1" lang="ru-RU" sz="2000" spc="-1" strike="noStrike">
                  <a:solidFill>
                    <a:srgbClr val="2a6099"/>
                  </a:solidFill>
                  <a:latin typeface="FreeMono"/>
                </a:rPr>
                <a:t>{</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8d1d75"/>
                  </a:solidFill>
                  <a:latin typeface="FreeMono"/>
                </a:rPr>
                <a:t>Name</a:t>
              </a:r>
              <a:r>
                <a:rPr b="1" lang="ru-RU" sz="2000" spc="-1" strike="noStrike">
                  <a:solidFill>
                    <a:srgbClr val="2a6099"/>
                  </a:solidFill>
                  <a:latin typeface="FreeMono"/>
                </a:rPr>
                <a:t>: "Alex",</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8d1d75"/>
                  </a:solidFill>
                  <a:latin typeface="FreeMono"/>
                </a:rPr>
                <a:t>Age</a:t>
              </a:r>
              <a:r>
                <a:rPr b="1" lang="ru-RU" sz="2000" spc="-1" strike="noStrike">
                  <a:solidFill>
                    <a:srgbClr val="2a6099"/>
                  </a:solidFill>
                  <a:latin typeface="FreeMono"/>
                </a:rPr>
                <a:t>: 25, </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8d1d75"/>
                  </a:solidFill>
                  <a:latin typeface="FreeMono"/>
                </a:rPr>
                <a:t>Status</a:t>
              </a:r>
              <a:r>
                <a:rPr b="1" lang="ru-RU" sz="2000" spc="-1" strike="noStrike">
                  <a:solidFill>
                    <a:srgbClr val="2a6099"/>
                  </a:solidFill>
                  <a:latin typeface="FreeMono"/>
                </a:rPr>
                <a:t>: true</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2a6099"/>
                  </a:solidFill>
                  <a:latin typeface="FreeMono"/>
                </a:rPr>
                <a:t>}</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2a6099"/>
                  </a:solidFill>
                  <a:latin typeface="FreeMono"/>
                </a:rPr>
                <a:t>dst := </a:t>
              </a:r>
              <a:r>
                <a:rPr b="1" lang="ru-RU" sz="2000" spc="-1" strike="noStrike">
                  <a:solidFill>
                    <a:srgbClr val="8d1d75"/>
                  </a:solidFill>
                  <a:latin typeface="FreeMono"/>
                </a:rPr>
                <a:t>myStruct</a:t>
              </a:r>
              <a:r>
                <a:rPr b="1" lang="ru-RU" sz="2000" spc="-1" strike="noStrike">
                  <a:solidFill>
                    <a:srgbClr val="2a6099"/>
                  </a:solidFill>
                  <a:latin typeface="FreeMono"/>
                </a:rPr>
                <a:t>{}</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2a6099"/>
                  </a:solidFill>
                  <a:latin typeface="FreeMono"/>
                </a:rPr>
                <a:t>buf := </a:t>
              </a:r>
              <a:r>
                <a:rPr b="1" lang="ru-RU" sz="2000" spc="-1" strike="noStrike">
                  <a:solidFill>
                    <a:srgbClr val="8d1d75"/>
                  </a:solidFill>
                  <a:latin typeface="FreeMono"/>
                </a:rPr>
                <a:t>myStruct</a:t>
              </a:r>
              <a:r>
                <a:rPr b="1" lang="ru-RU" sz="2000" spc="-1" strike="noStrike">
                  <a:solidFill>
                    <a:srgbClr val="2a6099"/>
                  </a:solidFill>
                  <a:latin typeface="FreeMono"/>
                </a:rPr>
                <a:t>{}  </a:t>
              </a:r>
              <a:r>
                <a:rPr b="1" lang="ru-RU" sz="2000" spc="-1" strike="noStrike">
                  <a:solidFill>
                    <a:srgbClr val="00a933"/>
                  </a:solidFill>
                  <a:latin typeface="FreeMono"/>
                </a:rPr>
                <a:t>// buffer read and write</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2a6099"/>
                  </a:solidFill>
                  <a:latin typeface="FreeMono"/>
                </a:rPr>
                <a:t>enc := json.NewEncoder(</a:t>
              </a:r>
              <a:r>
                <a:rPr b="1" lang="ru-RU" sz="2000" spc="-1" strike="noStrike">
                  <a:solidFill>
                    <a:srgbClr val="8d1d75"/>
                  </a:solidFill>
                  <a:latin typeface="FreeMono"/>
                </a:rPr>
                <a:t>buf</a:t>
              </a:r>
              <a:r>
                <a:rPr b="1" lang="ru-RU" sz="2000" spc="-1" strike="noStrike">
                  <a:solidFill>
                    <a:srgbClr val="2a6099"/>
                  </a:solidFill>
                  <a:latin typeface="FreeMono"/>
                </a:rPr>
                <a:t>)</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2a6099"/>
                  </a:solidFill>
                  <a:latin typeface="FreeMono"/>
                </a:rPr>
                <a:t>dec := json.NewDecoder(</a:t>
              </a:r>
              <a:r>
                <a:rPr b="1" lang="ru-RU" sz="2000" spc="-1" strike="noStrike">
                  <a:solidFill>
                    <a:srgbClr val="8d1d75"/>
                  </a:solidFill>
                  <a:latin typeface="FreeMono"/>
                </a:rPr>
                <a:t>buf</a:t>
              </a:r>
              <a:r>
                <a:rPr b="1" lang="ru-RU" sz="2000" spc="-1" strike="noStrike">
                  <a:solidFill>
                    <a:srgbClr val="2a6099"/>
                  </a:solidFill>
                  <a:latin typeface="FreeMono"/>
                </a:rPr>
                <a:t>)</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2a6099"/>
                  </a:solidFill>
                  <a:latin typeface="FreeMono"/>
                </a:rPr>
                <a:t>enc.Encode(</a:t>
              </a:r>
              <a:r>
                <a:rPr b="1" lang="ru-RU" sz="2000" spc="-1" strike="noStrike">
                  <a:solidFill>
                    <a:srgbClr val="8d1d75"/>
                  </a:solidFill>
                  <a:latin typeface="FreeMono"/>
                </a:rPr>
                <a:t>src</a:t>
              </a:r>
              <a:r>
                <a:rPr b="1" lang="ru-RU" sz="2000" spc="-1" strike="noStrike">
                  <a:solidFill>
                    <a:srgbClr val="2a6099"/>
                  </a:solidFill>
                  <a:latin typeface="FreeMono"/>
                </a:rPr>
                <a:t>)</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2a6099"/>
                  </a:solidFill>
                  <a:latin typeface="FreeMono"/>
                </a:rPr>
                <a:t>dec.Decode(</a:t>
              </a:r>
              <a:r>
                <a:rPr b="1" lang="ru-RU" sz="2000" spc="-1" strike="noStrike">
                  <a:solidFill>
                    <a:srgbClr val="8d1d75"/>
                  </a:solidFill>
                  <a:latin typeface="FreeMono"/>
                </a:rPr>
                <a:t>&amp;dst</a:t>
              </a:r>
              <a:r>
                <a:rPr b="1" lang="ru-RU" sz="2000" spc="-1" strike="noStrike">
                  <a:solidFill>
                    <a:srgbClr val="2a6099"/>
                  </a:solidFill>
                  <a:latin typeface="FreeMono"/>
                </a:rPr>
                <a:t>)</a:t>
              </a:r>
              <a:endParaRPr b="0" lang="ru-RU" sz="2000" spc="-1" strike="noStrike">
                <a:solidFill>
                  <a:srgbClr val="000000"/>
                </a:solidFill>
                <a:latin typeface="Arial"/>
              </a:endParaRPr>
            </a:p>
            <a:p>
              <a:r>
                <a:rPr b="1" lang="ru-RU" sz="2000" spc="-1" strike="noStrike">
                  <a:solidFill>
                    <a:srgbClr val="2a6099"/>
                  </a:solidFill>
                  <a:latin typeface="FreeMono"/>
                </a:rPr>
                <a:t>    </a:t>
              </a:r>
              <a:r>
                <a:rPr b="1" lang="ru-RU" sz="2000" spc="-1" strike="noStrike">
                  <a:solidFill>
                    <a:srgbClr val="2a6099"/>
                  </a:solidFill>
                  <a:latin typeface="FreeMono"/>
                </a:rPr>
                <a:t>fmt.Print(</a:t>
              </a:r>
              <a:r>
                <a:rPr b="1" lang="ru-RU" sz="2000" spc="-1" strike="noStrike">
                  <a:solidFill>
                    <a:srgbClr val="8d1d75"/>
                  </a:solidFill>
                  <a:latin typeface="FreeMono"/>
                </a:rPr>
                <a:t>dst</a:t>
              </a:r>
              <a:r>
                <a:rPr b="1" lang="ru-RU" sz="2000" spc="-1" strike="noStrike">
                  <a:solidFill>
                    <a:srgbClr val="2a6099"/>
                  </a:solidFill>
                  <a:latin typeface="FreeMono"/>
                </a:rPr>
                <a:t>)</a:t>
              </a:r>
              <a:endParaRPr b="0" lang="ru-RU" sz="2000" spc="-1" strike="noStrike">
                <a:solidFill>
                  <a:srgbClr val="000000"/>
                </a:solidFill>
                <a:latin typeface="Arial"/>
              </a:endParaRPr>
            </a:p>
            <a:p>
              <a:r>
                <a:rPr b="1" lang="ru-RU" sz="2000" spc="-1" strike="noStrike">
                  <a:solidFill>
                    <a:srgbClr val="2a6099"/>
                  </a:solidFill>
                  <a:latin typeface="FreeMono"/>
                </a:rPr>
                <a:t>}</a:t>
              </a:r>
              <a:endParaRPr b="0" lang="ru-RU" sz="20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3. Дата и время — модуль </a:t>
            </a:r>
            <a:r>
              <a:rPr b="1" lang="ru-RU" sz="4400" spc="-1" strike="noStrike">
                <a:solidFill>
                  <a:srgbClr val="000000"/>
                </a:solidFill>
                <a:latin typeface="Arial"/>
              </a:rPr>
              <a:t>time</a:t>
            </a:r>
            <a:endParaRPr b="0" lang="ru-RU" sz="4400" spc="-1" strike="noStrike">
              <a:solidFill>
                <a:srgbClr val="000000"/>
              </a:solidFill>
              <a:latin typeface="Arial"/>
            </a:endParaRPr>
          </a:p>
        </p:txBody>
      </p:sp>
      <p:grpSp>
        <p:nvGrpSpPr>
          <p:cNvPr id="181" name=""/>
          <p:cNvGrpSpPr/>
          <p:nvPr/>
        </p:nvGrpSpPr>
        <p:grpSpPr>
          <a:xfrm>
            <a:off x="1440000" y="1584000"/>
            <a:ext cx="5220000" cy="3816000"/>
            <a:chOff x="1440000" y="1584000"/>
            <a:chExt cx="5220000" cy="3816000"/>
          </a:xfrm>
        </p:grpSpPr>
        <p:sp>
          <p:nvSpPr>
            <p:cNvPr id="182" name=""/>
            <p:cNvSpPr txBox="1"/>
            <p:nvPr/>
          </p:nvSpPr>
          <p:spPr>
            <a:xfrm>
              <a:off x="1440000" y="1584000"/>
              <a:ext cx="5220000" cy="3816000"/>
            </a:xfrm>
            <a:prstGeom prst="rect">
              <a:avLst/>
            </a:prstGeom>
            <a:solidFill>
              <a:srgbClr val="eeeeee"/>
            </a:solidFill>
            <a:ln cap="rnd" w="0">
              <a:solidFill>
                <a:srgbClr val="3465a4"/>
              </a:solidFill>
              <a:prstDash val="lgDash"/>
            </a:ln>
          </p:spPr>
          <p:txBody>
            <a:bodyPr lIns="0" rIns="0" tIns="0" bIns="0" anchor="t">
              <a:normAutofit fontScale="36000"/>
            </a:bodyPr>
            <a:p>
              <a:r>
                <a:rPr b="1" lang="ru-RU" sz="1200" spc="-1" strike="noStrike">
                  <a:solidFill>
                    <a:srgbClr val="2a6099"/>
                  </a:solidFill>
                  <a:latin typeface="FreeMono"/>
                </a:rPr>
                <a:t>package main</a:t>
              </a:r>
              <a:endParaRPr b="0" lang="ru-RU" sz="1200" spc="-1" strike="noStrike">
                <a:solidFill>
                  <a:srgbClr val="000000"/>
                </a:solidFill>
                <a:latin typeface="Arial"/>
              </a:endParaRPr>
            </a:p>
            <a:p>
              <a:r>
                <a:rPr b="0" lang="ru-RU" sz="3200" spc="-1" strike="noStrike">
                  <a:solidFill>
                    <a:srgbClr val="000000"/>
                  </a:solidFill>
                  <a:latin typeface="Arial"/>
                </a:rPr>
                <a:t>import ("fmt";"time")</a:t>
              </a:r>
              <a:endParaRPr b="0" lang="ru-RU" sz="3200" spc="-1" strike="noStrike">
                <a:solidFill>
                  <a:srgbClr val="000000"/>
                </a:solidFill>
                <a:latin typeface="Arial"/>
              </a:endParaRPr>
            </a:p>
            <a:p>
              <a:endParaRPr b="0" lang="ru-RU" sz="3200" spc="-1" strike="noStrike">
                <a:solidFill>
                  <a:srgbClr val="000000"/>
                </a:solidFill>
                <a:latin typeface="Arial"/>
              </a:endParaRPr>
            </a:p>
            <a:p>
              <a:r>
                <a:rPr b="0" lang="ru-RU" sz="3200" spc="-1" strike="noStrike">
                  <a:solidFill>
                    <a:srgbClr val="000000"/>
                  </a:solidFill>
                  <a:latin typeface="Arial"/>
                </a:rPr>
                <a:t>func main() {</a:t>
              </a:r>
              <a:endParaRPr b="0" lang="ru-RU" sz="3200" spc="-1" strike="noStrike">
                <a:solidFill>
                  <a:srgbClr val="000000"/>
                </a:solidFill>
                <a:latin typeface="Arial"/>
              </a:endParaRPr>
            </a:p>
            <a:p>
              <a:r>
                <a:rPr b="0" lang="ru-RU" sz="3200" spc="-1" strike="noStrike">
                  <a:solidFill>
                    <a:srgbClr val="000000"/>
                  </a:solidFill>
                  <a:latin typeface="Arial"/>
                </a:rPr>
                <a:t>now := time.Now()</a:t>
              </a:r>
              <a:endParaRPr b="0" lang="ru-RU" sz="3200" spc="-1" strike="noStrike">
                <a:solidFill>
                  <a:srgbClr val="000000"/>
                </a:solidFill>
                <a:latin typeface="Arial"/>
              </a:endParaRPr>
            </a:p>
            <a:p>
              <a:endParaRPr b="0" lang="ru-RU" sz="3200" spc="-1" strike="noStrike">
                <a:solidFill>
                  <a:srgbClr val="000000"/>
                </a:solidFill>
                <a:latin typeface="Arial"/>
              </a:endParaRPr>
            </a:p>
            <a:p>
              <a:r>
                <a:rPr b="0" lang="ru-RU" sz="3200" spc="-1" strike="noStrike">
                  <a:solidFill>
                    <a:srgbClr val="000000"/>
                  </a:solidFill>
                  <a:latin typeface="Arial"/>
                </a:rPr>
                <a:t>// год, месяц, день, часы, минуты, сек, наносек, врем зона</a:t>
              </a:r>
              <a:endParaRPr b="0" lang="ru-RU" sz="3200" spc="-1" strike="noStrike">
                <a:solidFill>
                  <a:srgbClr val="000000"/>
                </a:solidFill>
                <a:latin typeface="Arial"/>
              </a:endParaRPr>
            </a:p>
            <a:p>
              <a:r>
                <a:rPr b="0" lang="ru-RU" sz="3200" spc="-1" strike="noStrike">
                  <a:solidFill>
                    <a:srgbClr val="000000"/>
                  </a:solidFill>
                  <a:latin typeface="Arial"/>
                </a:rPr>
                <a:t>currentTime := time.Date(  2020,  time.May,   15,   10,  13,  12,   45,   time.UTC, )</a:t>
              </a:r>
              <a:endParaRPr b="0" lang="ru-RU" sz="3200" spc="-1" strike="noStrike">
                <a:solidFill>
                  <a:srgbClr val="000000"/>
                </a:solidFill>
                <a:latin typeface="Arial"/>
              </a:endParaRPr>
            </a:p>
            <a:p>
              <a:endParaRPr b="0" lang="ru-RU" sz="3200" spc="-1" strike="noStrike">
                <a:solidFill>
                  <a:srgbClr val="000000"/>
                </a:solidFill>
                <a:latin typeface="Arial"/>
              </a:endParaRPr>
            </a:p>
            <a:p>
              <a:r>
                <a:rPr b="0" lang="ru-RU" sz="3200" spc="-1" strike="noStrike">
                  <a:solidFill>
                    <a:srgbClr val="000000"/>
                  </a:solidFill>
                  <a:latin typeface="Arial"/>
                </a:rPr>
                <a:t>// сек, наносек</a:t>
              </a:r>
              <a:endParaRPr b="0" lang="ru-RU" sz="3200" spc="-1" strike="noStrike">
                <a:solidFill>
                  <a:srgbClr val="000000"/>
                </a:solidFill>
                <a:latin typeface="Arial"/>
              </a:endParaRPr>
            </a:p>
            <a:p>
              <a:r>
                <a:rPr b="0" lang="ru-RU" sz="3200" spc="-1" strike="noStrike">
                  <a:solidFill>
                    <a:srgbClr val="000000"/>
                  </a:solidFill>
                  <a:latin typeface="Arial"/>
                </a:rPr>
                <a:t>unixTime := time.Unix( 150000, 1,)</a:t>
              </a:r>
              <a:endParaRPr b="0" lang="ru-RU" sz="3200" spc="-1" strike="noStrike">
                <a:solidFill>
                  <a:srgbClr val="000000"/>
                </a:solidFill>
                <a:latin typeface="Arial"/>
              </a:endParaRPr>
            </a:p>
            <a:p>
              <a:endParaRPr b="0" lang="ru-RU" sz="3200" spc="-1" strike="noStrike">
                <a:solidFill>
                  <a:srgbClr val="000000"/>
                </a:solidFill>
                <a:latin typeface="Arial"/>
              </a:endParaRPr>
            </a:p>
            <a:p>
              <a:r>
                <a:rPr b="0" lang="ru-RU" sz="3200" spc="-1" strike="noStrike">
                  <a:solidFill>
                    <a:srgbClr val="000000"/>
                  </a:solidFill>
                  <a:latin typeface="Arial"/>
                </a:rPr>
                <a:t>fmt.Println(now.Format("02-01-2006 15:04:05"))         // 15-05-2020 09:58:16</a:t>
              </a:r>
              <a:endParaRPr b="0" lang="ru-RU" sz="3200" spc="-1" strike="noStrike">
                <a:solidFill>
                  <a:srgbClr val="000000"/>
                </a:solidFill>
                <a:latin typeface="Arial"/>
              </a:endParaRPr>
            </a:p>
            <a:p>
              <a:r>
                <a:rPr b="0" lang="ru-RU" sz="3200" spc="-1" strike="noStrike">
                  <a:solidFill>
                    <a:srgbClr val="000000"/>
                  </a:solidFill>
                  <a:latin typeface="Arial"/>
                </a:rPr>
                <a:t>fmt.Println(currentTime.Format("02-01-2006 15:04:05")) // 15-05-2020 10:13:12</a:t>
              </a:r>
              <a:endParaRPr b="0" lang="ru-RU" sz="3200" spc="-1" strike="noStrike">
                <a:solidFill>
                  <a:srgbClr val="000000"/>
                </a:solidFill>
                <a:latin typeface="Arial"/>
              </a:endParaRPr>
            </a:p>
            <a:p>
              <a:r>
                <a:rPr b="0" lang="ru-RU" sz="3200" spc="-1" strike="noStrike">
                  <a:solidFill>
                    <a:srgbClr val="000000"/>
                  </a:solidFill>
                  <a:latin typeface="Arial"/>
                </a:rPr>
                <a:t>fmt.Println(unixTime.Format("02-01-2006 15:04:05"))    // 02-01-1970 22:40:00</a:t>
              </a:r>
              <a:endParaRPr b="0" lang="ru-RU" sz="3200" spc="-1" strike="noStrike">
                <a:solidFill>
                  <a:srgbClr val="000000"/>
                </a:solidFill>
                <a:latin typeface="Arial"/>
              </a:endParaRPr>
            </a:p>
            <a:p>
              <a:r>
                <a:rPr b="0" lang="ru-RU" sz="3200" spc="-1" strike="noStrike">
                  <a:solidFill>
                    <a:srgbClr val="000000"/>
                  </a:solidFill>
                  <a:latin typeface="Arial"/>
                </a:rPr>
                <a:t>}</a:t>
              </a:r>
              <a:endParaRPr b="0" lang="ru-RU" sz="3200" spc="-1" strike="noStrike">
                <a:solidFill>
                  <a:srgbClr val="000000"/>
                </a:solidFill>
                <a:latin typeface="Arial"/>
              </a:endParaRPr>
            </a:p>
          </p:txBody>
        </p:sp>
        <p:sp>
          <p:nvSpPr>
            <p:cNvPr id="183" name=""/>
            <p:cNvSpPr txBox="1"/>
            <p:nvPr/>
          </p:nvSpPr>
          <p:spPr>
            <a:xfrm>
              <a:off x="4629600" y="1584000"/>
              <a:ext cx="203040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ex618stdout</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Методы структуры Time</a:t>
            </a:r>
            <a:endParaRPr b="0" lang="ru-RU" sz="4400" spc="-1" strike="noStrike">
              <a:solidFill>
                <a:srgbClr val="000000"/>
              </a:solidFill>
              <a:latin typeface="Arial"/>
            </a:endParaRPr>
          </a:p>
        </p:txBody>
      </p:sp>
      <p:sp>
        <p:nvSpPr>
          <p:cNvPr id="185"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43000"/>
          </a:bodyPr>
          <a:p>
            <a:pPr indent="0">
              <a:spcBef>
                <a:spcPts val="1417"/>
              </a:spcBef>
              <a:buNone/>
            </a:pPr>
            <a:r>
              <a:rPr b="0" lang="ru-RU" sz="3200" spc="-1" strike="noStrike">
                <a:solidFill>
                  <a:srgbClr val="000000"/>
                </a:solidFill>
                <a:latin typeface="Arial"/>
              </a:rPr>
              <a:t>current := time.Date(2020, time.May, 15, 17, 45, 12, 0, time.Local)</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fmt.Println(current.Date()) // 2020 May 15</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fmt.Println(current.Year()) // 2020</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fmt.Println(current.Month()) // May</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fmt.Println(current.Day()) // 15</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fmt.Println(current.Clock()) // 17 45 12</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fmt.Println(current.Hour()) //17</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fmt.Println(current.Minute()) // 45</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fmt.Println(current.Second()) // 12</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fmt.Println(current.Unix()) // 1589546712</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fmt.Println(current.Weekday()) // Friday</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fmt.Println(current.YearDay()) // 136</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type Month</a:t>
            </a:r>
            <a:endParaRPr b="0" lang="ru-RU" sz="4400" spc="-1" strike="noStrike">
              <a:solidFill>
                <a:srgbClr val="000000"/>
              </a:solidFill>
              <a:latin typeface="Arial"/>
            </a:endParaRPr>
          </a:p>
        </p:txBody>
      </p:sp>
      <p:sp>
        <p:nvSpPr>
          <p:cNvPr id="187" name="PlaceHolder 2"/>
          <p:cNvSpPr>
            <a:spLocks noGrp="1"/>
          </p:cNvSpPr>
          <p:nvPr>
            <p:ph/>
          </p:nvPr>
        </p:nvSpPr>
        <p:spPr>
          <a:xfrm>
            <a:off x="1440000" y="1620000"/>
            <a:ext cx="2340000" cy="3780000"/>
          </a:xfrm>
          <a:prstGeom prst="rect">
            <a:avLst/>
          </a:prstGeom>
          <a:solidFill>
            <a:srgbClr val="dddddd"/>
          </a:solidFill>
          <a:ln w="0">
            <a:noFill/>
          </a:ln>
        </p:spPr>
        <p:txBody>
          <a:bodyPr lIns="0" rIns="0" tIns="0" bIns="0" anchor="t">
            <a:normAutofit fontScale="38000"/>
          </a:bodyPr>
          <a:p>
            <a:pPr indent="0">
              <a:spcBef>
                <a:spcPts val="1417"/>
              </a:spcBef>
              <a:buNone/>
            </a:pPr>
            <a:r>
              <a:rPr b="0" lang="ru-RU" sz="3200" spc="-1" strike="noStrike">
                <a:solidFill>
                  <a:srgbClr val="000000"/>
                </a:solidFill>
                <a:latin typeface="Arial"/>
              </a:rPr>
              <a:t>type Month int</a:t>
            </a:r>
            <a:endParaRPr b="0" lang="ru-RU" sz="3200" spc="-1" strike="noStrike">
              <a:solidFill>
                <a:srgbClr val="000000"/>
              </a:solidFill>
              <a:latin typeface="Arial"/>
            </a:endParaRPr>
          </a:p>
          <a:p>
            <a:pPr indent="0">
              <a:spcBef>
                <a:spcPts val="1417"/>
              </a:spcBef>
              <a:buNone/>
            </a:pP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const (</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January Month = 1 + iota</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February</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March</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April</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May</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June</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July</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August</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September</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October</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November</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December</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type Duration</a:t>
            </a:r>
            <a:endParaRPr b="0" lang="ru-RU" sz="4400" spc="-1" strike="noStrike">
              <a:solidFill>
                <a:srgbClr val="000000"/>
              </a:solidFill>
              <a:latin typeface="Arial"/>
            </a:endParaRPr>
          </a:p>
        </p:txBody>
      </p:sp>
      <p:sp>
        <p:nvSpPr>
          <p:cNvPr id="189" name="PlaceHolder 2"/>
          <p:cNvSpPr>
            <a:spLocks noGrp="1"/>
          </p:cNvSpPr>
          <p:nvPr>
            <p:ph/>
          </p:nvPr>
        </p:nvSpPr>
        <p:spPr>
          <a:xfrm>
            <a:off x="1440000" y="1620000"/>
            <a:ext cx="3780000" cy="3780000"/>
          </a:xfrm>
          <a:prstGeom prst="rect">
            <a:avLst/>
          </a:prstGeom>
          <a:solidFill>
            <a:srgbClr val="dddddd"/>
          </a:solidFill>
          <a:ln w="0">
            <a:noFill/>
          </a:ln>
        </p:spPr>
        <p:txBody>
          <a:bodyPr lIns="0" rIns="0" tIns="0" bIns="0" anchor="t">
            <a:normAutofit fontScale="43000"/>
          </a:bodyPr>
          <a:p>
            <a:pPr indent="0">
              <a:spcBef>
                <a:spcPts val="1417"/>
              </a:spcBef>
              <a:buNone/>
            </a:pPr>
            <a:r>
              <a:rPr b="0" lang="ru-RU" sz="3200" spc="-1" strike="noStrike">
                <a:solidFill>
                  <a:srgbClr val="000000"/>
                </a:solidFill>
                <a:latin typeface="Arial"/>
              </a:rPr>
              <a:t>now := time.Now()</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past := now.AddDate(0, 0, -1)</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future := now.AddDate(0, 0, 1)</a:t>
            </a:r>
            <a:endParaRPr b="0" lang="ru-RU" sz="3200" spc="-1" strike="noStrike">
              <a:solidFill>
                <a:srgbClr val="000000"/>
              </a:solidFill>
              <a:latin typeface="Arial"/>
            </a:endParaRPr>
          </a:p>
          <a:p>
            <a:pPr indent="0">
              <a:spcBef>
                <a:spcPts val="1417"/>
              </a:spcBef>
              <a:buNone/>
            </a:pP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func Since(t Time) Duration</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вычисляет период между текущим моментом и заданным временем в прошлом</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fmt.Println(time.Since(past).Round(time.Second)) // 24h0m0s</a:t>
            </a:r>
            <a:endParaRPr b="0" lang="ru-RU" sz="3200" spc="-1" strike="noStrike">
              <a:solidFill>
                <a:srgbClr val="000000"/>
              </a:solidFill>
              <a:latin typeface="Arial"/>
            </a:endParaRPr>
          </a:p>
          <a:p>
            <a:pPr indent="0">
              <a:spcBef>
                <a:spcPts val="1417"/>
              </a:spcBef>
              <a:buNone/>
            </a:pP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func Until(t Time) Duration</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вычисляет период между текущим моментом и заданным временем в будущем</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fmt.Println(time.Until(future).Round(time.Second)) // 24h0m0s</a:t>
            </a:r>
            <a:endParaRPr b="0" lang="ru-RU" sz="3200" spc="-1" strike="noStrike">
              <a:solidFill>
                <a:srgbClr val="000000"/>
              </a:solidFill>
              <a:latin typeface="Arial"/>
            </a:endParaRPr>
          </a:p>
        </p:txBody>
      </p:sp>
      <p:sp>
        <p:nvSpPr>
          <p:cNvPr id="190" name="PlaceHolder 3"/>
          <p:cNvSpPr>
            <a:spLocks noGrp="1"/>
          </p:cNvSpPr>
          <p:nvPr>
            <p:ph/>
          </p:nvPr>
        </p:nvSpPr>
        <p:spPr>
          <a:xfrm>
            <a:off x="5760000" y="1620000"/>
            <a:ext cx="3780000" cy="3780000"/>
          </a:xfrm>
          <a:prstGeom prst="rect">
            <a:avLst/>
          </a:prstGeom>
          <a:solidFill>
            <a:srgbClr val="dddddd"/>
          </a:solidFill>
          <a:ln w="0">
            <a:noFill/>
          </a:ln>
        </p:spPr>
        <p:txBody>
          <a:bodyPr lIns="0" rIns="0" tIns="0" bIns="0" anchor="t">
            <a:normAutofit fontScale="44000"/>
          </a:bodyPr>
          <a:p>
            <a:pPr indent="0">
              <a:spcBef>
                <a:spcPts val="1417"/>
              </a:spcBef>
              <a:buNone/>
            </a:pPr>
            <a:r>
              <a:rPr b="0" lang="ru-RU" sz="3200" spc="-1" strike="noStrike">
                <a:solidFill>
                  <a:srgbClr val="000000"/>
                </a:solidFill>
                <a:latin typeface="Arial"/>
              </a:rPr>
              <a:t>// func ParseDuration(s string) (Duration, error)</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преобразует строку в Duration с использованием аннотаций:</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"ns" - наносекунды,</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"us" - микросекунды,</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"ms" - миллисекунды,</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"s" - секунды,</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"m" - минуты,</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"h" - часы.</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dur, err := time.ParseDuration("1h12m3s")</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if err != nil {</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panic(err)</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fmt.Println(dur.Round(time.Hour).Hours()) // 1</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1. Потоки и файлы</a:t>
            </a:r>
            <a:endParaRPr b="0" lang="ru-RU" sz="4400" spc="-1" strike="noStrike">
              <a:solidFill>
                <a:srgbClr val="000000"/>
              </a:solidFill>
              <a:latin typeface="Arial"/>
            </a:endParaRPr>
          </a:p>
        </p:txBody>
      </p:sp>
      <p:sp>
        <p:nvSpPr>
          <p:cNvPr id="100"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75000"/>
          </a:bodyPr>
          <a:p>
            <a:pPr marL="324000" indent="-243000" algn="just">
              <a:spcBef>
                <a:spcPts val="1417"/>
              </a:spcBef>
              <a:buClr>
                <a:srgbClr val="000000"/>
              </a:buClr>
              <a:buSzPct val="45000"/>
              <a:buFont typeface="Wingdings" charset="2"/>
              <a:buChar char=""/>
            </a:pPr>
            <a:r>
              <a:rPr b="0" lang="ru-RU" sz="3200" spc="-1" strike="noStrike">
                <a:solidFill>
                  <a:srgbClr val="000000"/>
                </a:solidFill>
                <a:latin typeface="Arial"/>
              </a:rPr>
              <a:t>Язык Go имеет свою модель работы с потоками ввода-вывода, которая позволяет получать данные из различных источников - файлов, сетевых интерфейсов, объектов в памяти и т.д.</a:t>
            </a:r>
            <a:endParaRPr b="0" lang="ru-RU" sz="3200" spc="-1" strike="noStrike">
              <a:solidFill>
                <a:srgbClr val="000000"/>
              </a:solidFill>
              <a:latin typeface="Arial"/>
            </a:endParaRPr>
          </a:p>
          <a:p>
            <a:pPr marL="324000" indent="-243000" algn="just">
              <a:spcBef>
                <a:spcPts val="1417"/>
              </a:spcBef>
              <a:buClr>
                <a:srgbClr val="000000"/>
              </a:buClr>
              <a:buSzPct val="45000"/>
              <a:buFont typeface="Wingdings" charset="2"/>
              <a:buChar char=""/>
            </a:pPr>
            <a:r>
              <a:rPr b="0" lang="ru-RU" sz="3200" spc="-1" strike="noStrike">
                <a:solidFill>
                  <a:srgbClr val="000000"/>
                </a:solidFill>
                <a:latin typeface="Arial"/>
              </a:rPr>
              <a:t>Поток данных в Go представлен байтовым срезом ([]byte), из которого можно считывать байты или в который можно заносить данные. Ключевыми типами для работы с потоками являются интерфейсы Reader и Writer из пакета io</a:t>
            </a:r>
            <a:endParaRPr b="0" lang="ru-RU" sz="3200" spc="-1" strike="noStrike">
              <a:solidFill>
                <a:srgbClr val="000000"/>
              </a:solidFill>
              <a:latin typeface="Arial"/>
            </a:endParaRPr>
          </a:p>
        </p:txBody>
      </p:sp>
      <p:sp>
        <p:nvSpPr>
          <p:cNvPr id="101" name=""/>
          <p:cNvSpPr txBox="1"/>
          <p:nvPr/>
        </p:nvSpPr>
        <p:spPr>
          <a:xfrm>
            <a:off x="0" y="5323320"/>
            <a:ext cx="222444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https://pkg.go.dev/io</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4. Рефлексия</a:t>
            </a:r>
            <a:endParaRPr b="0" lang="ru-RU" sz="4400" spc="-1" strike="noStrike">
              <a:solidFill>
                <a:srgbClr val="000000"/>
              </a:solidFill>
              <a:latin typeface="Arial"/>
            </a:endParaRPr>
          </a:p>
        </p:txBody>
      </p:sp>
      <p:sp>
        <p:nvSpPr>
          <p:cNvPr id="192"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64000"/>
          </a:bodyPr>
          <a:p>
            <a:pPr marL="276480" indent="-207360">
              <a:spcBef>
                <a:spcPts val="1417"/>
              </a:spcBef>
              <a:buClr>
                <a:srgbClr val="000000"/>
              </a:buClr>
              <a:buSzPct val="45000"/>
              <a:buFont typeface="Wingdings" charset="2"/>
              <a:buChar char=""/>
            </a:pPr>
            <a:r>
              <a:rPr b="1" lang="ru-RU" sz="3200" spc="-1" strike="noStrike">
                <a:solidFill>
                  <a:srgbClr val="000000"/>
                </a:solidFill>
                <a:latin typeface="Arial"/>
              </a:rPr>
              <a:t>Рефлексия</a:t>
            </a:r>
            <a:r>
              <a:rPr b="0" lang="ru-RU" sz="3200" spc="-1" strike="noStrike">
                <a:solidFill>
                  <a:srgbClr val="000000"/>
                </a:solidFill>
                <a:latin typeface="Arial"/>
              </a:rPr>
              <a:t> - это механизм, с помощью которого программа может проверять своё состояние, исследовать типы данных и менять свою структуру и поведение во время выполнения</a:t>
            </a:r>
            <a:endParaRPr b="0" lang="ru-RU" sz="3200" spc="-1" strike="noStrike">
              <a:solidFill>
                <a:srgbClr val="000000"/>
              </a:solidFill>
              <a:latin typeface="Arial"/>
            </a:endParaRPr>
          </a:p>
          <a:p>
            <a:pPr marL="276480" indent="-207360">
              <a:spcBef>
                <a:spcPts val="1417"/>
              </a:spcBef>
              <a:buClr>
                <a:srgbClr val="000000"/>
              </a:buClr>
              <a:buSzPct val="45000"/>
              <a:buFont typeface="Wingdings" charset="2"/>
              <a:buChar char=""/>
            </a:pPr>
            <a:r>
              <a:rPr b="1" lang="ru-RU" sz="3200" spc="-1" strike="noStrike">
                <a:solidFill>
                  <a:srgbClr val="000000"/>
                </a:solidFill>
                <a:latin typeface="Arial"/>
              </a:rPr>
              <a:t>Интроспекция</a:t>
            </a:r>
            <a:r>
              <a:rPr b="0" lang="ru-RU" sz="3200" spc="-1" strike="noStrike">
                <a:solidFill>
                  <a:srgbClr val="000000"/>
                </a:solidFill>
                <a:latin typeface="Arial"/>
              </a:rPr>
              <a:t> — это способность программы исследовать тип или свойства объекта во время работы программы</a:t>
            </a:r>
            <a:endParaRPr b="0" lang="ru-RU" sz="3200" spc="-1" strike="noStrike">
              <a:solidFill>
                <a:srgbClr val="000000"/>
              </a:solidFill>
              <a:latin typeface="Arial"/>
            </a:endParaRPr>
          </a:p>
          <a:p>
            <a:pPr marL="276480" indent="-207360">
              <a:spcBef>
                <a:spcPts val="1417"/>
              </a:spcBef>
              <a:buClr>
                <a:srgbClr val="000000"/>
              </a:buClr>
              <a:buSzPct val="45000"/>
              <a:buFont typeface="Wingdings" charset="2"/>
              <a:buChar char=""/>
            </a:pPr>
            <a:r>
              <a:rPr b="0" lang="ru-RU" sz="3200" spc="-1" strike="noStrike">
                <a:solidFill>
                  <a:srgbClr val="000000"/>
                </a:solidFill>
                <a:latin typeface="Arial"/>
              </a:rPr>
              <a:t> </a:t>
            </a:r>
            <a:r>
              <a:rPr b="0" lang="ru-RU" sz="3200" spc="-1" strike="noStrike">
                <a:solidFill>
                  <a:srgbClr val="000000"/>
                </a:solidFill>
                <a:latin typeface="Arial"/>
              </a:rPr>
              <a:t>К рефлексии, то есть способности кода получать какие-то данные о программе в момент исполнения в Go отвечают два пакета:</a:t>
            </a:r>
            <a:endParaRPr b="0" lang="ru-RU" sz="3200" spc="-1" strike="noStrike">
              <a:solidFill>
                <a:srgbClr val="000000"/>
              </a:solidFill>
              <a:latin typeface="Arial"/>
            </a:endParaRPr>
          </a:p>
          <a:p>
            <a:pPr lvl="1" marL="552960" indent="-207360">
              <a:spcBef>
                <a:spcPts val="1134"/>
              </a:spcBef>
              <a:buClr>
                <a:srgbClr val="000000"/>
              </a:buClr>
              <a:buSzPct val="75000"/>
              <a:buFont typeface="Symbol" charset="2"/>
              <a:buChar char=""/>
            </a:pPr>
            <a:r>
              <a:rPr b="0" lang="ru-RU" sz="2800" spc="-1" strike="noStrike">
                <a:solidFill>
                  <a:srgbClr val="000000"/>
                </a:solidFill>
                <a:latin typeface="Arial"/>
                <a:hlinkClick r:id="rId1"/>
              </a:rPr>
              <a:t>Runtime</a:t>
            </a:r>
            <a:endParaRPr b="0" lang="ru-RU" sz="2800" spc="-1" strike="noStrike">
              <a:solidFill>
                <a:srgbClr val="000000"/>
              </a:solidFill>
              <a:latin typeface="Arial"/>
            </a:endParaRPr>
          </a:p>
          <a:p>
            <a:pPr lvl="1" marL="552960" indent="-207360">
              <a:spcBef>
                <a:spcPts val="1134"/>
              </a:spcBef>
              <a:buClr>
                <a:srgbClr val="000000"/>
              </a:buClr>
              <a:buSzPct val="75000"/>
              <a:buFont typeface="Symbol" charset="2"/>
              <a:buChar char=""/>
            </a:pPr>
            <a:r>
              <a:rPr b="0" lang="ru-RU" sz="2800" spc="-1" strike="noStrike">
                <a:solidFill>
                  <a:srgbClr val="000000"/>
                </a:solidFill>
                <a:latin typeface="Arial"/>
                <a:hlinkClick r:id="rId2"/>
              </a:rPr>
              <a:t>Reflect</a:t>
            </a:r>
            <a:endParaRPr b="0" lang="ru-RU" sz="2800" spc="-1" strike="noStrike">
              <a:solidFill>
                <a:srgbClr val="000000"/>
              </a:solidFill>
              <a:latin typeface="Arial"/>
            </a:endParaRPr>
          </a:p>
          <a:p>
            <a:pPr marL="276480" indent="0">
              <a:spcBef>
                <a:spcPts val="1417"/>
              </a:spcBef>
              <a:buNone/>
            </a:pPr>
            <a:r>
              <a:rPr b="0" lang="ru-RU" sz="3200" spc="-1" strike="noStrike">
                <a:solidFill>
                  <a:srgbClr val="000000"/>
                </a:solidFill>
                <a:latin typeface="Arial"/>
              </a:rPr>
              <a:t> </a:t>
            </a:r>
            <a:endParaRPr b="0" lang="ru-RU" sz="3200" spc="-1" strike="noStrike">
              <a:solidFill>
                <a:srgbClr val="000000"/>
              </a:solidFill>
              <a:latin typeface="Arial"/>
            </a:endParaRPr>
          </a:p>
        </p:txBody>
      </p:sp>
      <p:sp>
        <p:nvSpPr>
          <p:cNvPr id="193" name=""/>
          <p:cNvSpPr txBox="1"/>
          <p:nvPr/>
        </p:nvSpPr>
        <p:spPr>
          <a:xfrm>
            <a:off x="-5400" y="5220000"/>
            <a:ext cx="8573400" cy="430560"/>
          </a:xfrm>
          <a:prstGeom prst="rect">
            <a:avLst/>
          </a:prstGeom>
          <a:noFill/>
          <a:ln w="0">
            <a:noFill/>
          </a:ln>
        </p:spPr>
        <p:txBody>
          <a:bodyPr lIns="90000" rIns="90000" tIns="45000" bIns="45000" anchor="t">
            <a:noAutofit/>
          </a:bodyPr>
          <a:p>
            <a:r>
              <a:rPr b="0" lang="ru-RU" sz="2400" spc="-1" strike="noStrike">
                <a:solidFill>
                  <a:srgbClr val="000000"/>
                </a:solidFill>
                <a:latin typeface="Arial"/>
                <a:hlinkClick r:id="rId3"/>
              </a:rPr>
              <a:t>https://ru.wikipedia.org/wiki/Рефлексия_(программирование)</a:t>
            </a:r>
            <a:endParaRPr b="0" lang="ru-RU"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440000" y="40572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000" spc="-1" strike="noStrike">
                <a:solidFill>
                  <a:srgbClr val="000000"/>
                </a:solidFill>
                <a:latin typeface="Arial"/>
              </a:rPr>
              <a:t>Интерфейсы — хранение в памяти</a:t>
            </a:r>
            <a:endParaRPr b="0" lang="ru-RU" sz="4000" spc="-1" strike="noStrike">
              <a:solidFill>
                <a:srgbClr val="000000"/>
              </a:solidFill>
              <a:latin typeface="Arial"/>
            </a:endParaRPr>
          </a:p>
        </p:txBody>
      </p:sp>
      <p:sp>
        <p:nvSpPr>
          <p:cNvPr id="195"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63000"/>
          </a:bodyPr>
          <a:p>
            <a:pPr indent="0">
              <a:spcBef>
                <a:spcPts val="1417"/>
              </a:spcBef>
              <a:buNone/>
            </a:pPr>
            <a:r>
              <a:rPr b="1" lang="ru-RU" sz="3200" spc="-1" strike="noStrike">
                <a:solidFill>
                  <a:srgbClr val="3465a4"/>
                </a:solidFill>
                <a:latin typeface="FreeMono"/>
              </a:rPr>
              <a:t>var</a:t>
            </a:r>
            <a:r>
              <a:rPr b="1" lang="ru-RU" sz="3200" spc="-1" strike="noStrike">
                <a:solidFill>
                  <a:srgbClr val="000000"/>
                </a:solidFill>
                <a:latin typeface="FreeMono"/>
              </a:rPr>
              <a:t> </a:t>
            </a:r>
            <a:r>
              <a:rPr b="1" lang="ru-RU" sz="3200" spc="-1" strike="noStrike">
                <a:solidFill>
                  <a:srgbClr val="8d1d75"/>
                </a:solidFill>
                <a:latin typeface="FreeMono"/>
              </a:rPr>
              <a:t>x </a:t>
            </a:r>
            <a:r>
              <a:rPr b="1" lang="ru-RU" sz="3200" spc="-1" strike="noStrike">
                <a:solidFill>
                  <a:srgbClr val="3465a4"/>
                </a:solidFill>
                <a:latin typeface="FreeMono"/>
              </a:rPr>
              <a:t>interface{}</a:t>
            </a:r>
            <a:endParaRPr b="0" lang="ru-RU" sz="3200" spc="-1" strike="noStrike">
              <a:solidFill>
                <a:srgbClr val="000000"/>
              </a:solidFill>
              <a:latin typeface="Arial"/>
            </a:endParaRPr>
          </a:p>
          <a:p>
            <a:pPr indent="0">
              <a:spcBef>
                <a:spcPts val="1417"/>
              </a:spcBef>
              <a:buNone/>
            </a:pPr>
            <a:r>
              <a:rPr b="1" lang="ru-RU" sz="3200" spc="-1" strike="noStrike">
                <a:solidFill>
                  <a:srgbClr val="8d1d75"/>
                </a:solidFill>
                <a:latin typeface="FreeMono"/>
              </a:rPr>
              <a:t>x</a:t>
            </a:r>
            <a:r>
              <a:rPr b="1" lang="ru-RU" sz="3200" spc="-1" strike="noStrike">
                <a:solidFill>
                  <a:srgbClr val="000000"/>
                </a:solidFill>
                <a:latin typeface="FreeMono"/>
              </a:rPr>
              <a:t> = </a:t>
            </a:r>
            <a:r>
              <a:rPr b="1" lang="ru-RU" sz="3200" spc="-1" strike="noStrike">
                <a:solidFill>
                  <a:srgbClr val="00a933"/>
                </a:solidFill>
                <a:latin typeface="FreeMono"/>
              </a:rPr>
              <a:t>"foo"</a:t>
            </a:r>
            <a:r>
              <a:rPr b="1" lang="ru-RU" sz="3200" spc="-1" strike="noStrike">
                <a:solidFill>
                  <a:srgbClr val="000000"/>
                </a:solidFill>
                <a:latin typeface="FreeMono"/>
              </a:rPr>
              <a:t> → (</a:t>
            </a:r>
            <a:r>
              <a:rPr b="1" lang="ru-RU" sz="3200" spc="-1" strike="noStrike">
                <a:solidFill>
                  <a:srgbClr val="00a933"/>
                </a:solidFill>
                <a:latin typeface="FreeMono"/>
              </a:rPr>
              <a:t>"foo"</a:t>
            </a:r>
            <a:r>
              <a:rPr b="1" lang="ru-RU" sz="3200" spc="-1" strike="noStrike">
                <a:solidFill>
                  <a:srgbClr val="000000"/>
                </a:solidFill>
                <a:latin typeface="FreeMono"/>
              </a:rPr>
              <a:t>, </a:t>
            </a:r>
            <a:r>
              <a:rPr b="1" lang="ru-RU" sz="3200" spc="-1" strike="noStrike">
                <a:solidFill>
                  <a:srgbClr val="3465a4"/>
                </a:solidFill>
                <a:latin typeface="FreeMono"/>
              </a:rPr>
              <a:t>string</a:t>
            </a:r>
            <a:r>
              <a:rPr b="1" lang="ru-RU" sz="3200" spc="-1" strike="noStrike">
                <a:solidFill>
                  <a:srgbClr val="000000"/>
                </a:solidFill>
                <a:latin typeface="FreeMono"/>
              </a:rPr>
              <a:t>)</a:t>
            </a:r>
            <a:endParaRPr b="0" lang="ru-RU" sz="3200" spc="-1" strike="noStrike">
              <a:solidFill>
                <a:srgbClr val="000000"/>
              </a:solidFill>
              <a:latin typeface="Arial"/>
            </a:endParaRPr>
          </a:p>
          <a:p>
            <a:pPr indent="0">
              <a:spcBef>
                <a:spcPts val="1417"/>
              </a:spcBef>
              <a:buNone/>
            </a:pPr>
            <a:endParaRPr b="0" lang="ru-RU" sz="3200" spc="-1" strike="noStrike">
              <a:solidFill>
                <a:srgbClr val="000000"/>
              </a:solidFill>
              <a:latin typeface="Arial"/>
            </a:endParaRPr>
          </a:p>
          <a:p>
            <a:pPr indent="0">
              <a:spcBef>
                <a:spcPts val="1417"/>
              </a:spcBef>
              <a:buNone/>
            </a:pPr>
            <a:r>
              <a:rPr b="1" lang="ru-RU" sz="3200" spc="-1" strike="noStrike">
                <a:solidFill>
                  <a:srgbClr val="3465a4"/>
                </a:solidFill>
                <a:latin typeface="FreeMono"/>
              </a:rPr>
              <a:t>var</a:t>
            </a:r>
            <a:r>
              <a:rPr b="1" lang="ru-RU" sz="3200" spc="-1" strike="noStrike">
                <a:solidFill>
                  <a:srgbClr val="000000"/>
                </a:solidFill>
                <a:latin typeface="FreeMono"/>
              </a:rPr>
              <a:t> r </a:t>
            </a:r>
            <a:r>
              <a:rPr b="1" lang="ru-RU" sz="3200" spc="-1" strike="noStrike">
                <a:solidFill>
                  <a:srgbClr val="3465a4"/>
                </a:solidFill>
                <a:latin typeface="FreeMono"/>
              </a:rPr>
              <a:t>io.Reader</a:t>
            </a:r>
            <a:endParaRPr b="0" lang="ru-RU" sz="3200" spc="-1" strike="noStrike">
              <a:solidFill>
                <a:srgbClr val="000000"/>
              </a:solidFill>
              <a:latin typeface="Arial"/>
            </a:endParaRPr>
          </a:p>
          <a:p>
            <a:pPr indent="0">
              <a:spcBef>
                <a:spcPts val="1417"/>
              </a:spcBef>
              <a:buNone/>
            </a:pPr>
            <a:r>
              <a:rPr b="1" lang="ru-RU" sz="3200" spc="-1" strike="noStrike">
                <a:solidFill>
                  <a:srgbClr val="8d1d75"/>
                </a:solidFill>
                <a:latin typeface="FreeMono"/>
              </a:rPr>
              <a:t>tty, err</a:t>
            </a:r>
            <a:r>
              <a:rPr b="1" lang="ru-RU" sz="3200" spc="-1" strike="noStrike">
                <a:solidFill>
                  <a:srgbClr val="000000"/>
                </a:solidFill>
                <a:latin typeface="FreeMono"/>
              </a:rPr>
              <a:t> := os.</a:t>
            </a:r>
            <a:r>
              <a:rPr b="1" lang="ru-RU" sz="3200" spc="-1" strike="noStrike">
                <a:solidFill>
                  <a:srgbClr val="3465a4"/>
                </a:solidFill>
                <a:latin typeface="FreeMono"/>
              </a:rPr>
              <a:t>OpenFile</a:t>
            </a:r>
            <a:r>
              <a:rPr b="1" lang="ru-RU" sz="3200" spc="-1" strike="noStrike">
                <a:solidFill>
                  <a:srgbClr val="000000"/>
                </a:solidFill>
                <a:latin typeface="FreeMono"/>
              </a:rPr>
              <a:t>(</a:t>
            </a:r>
            <a:r>
              <a:rPr b="1" lang="ru-RU" sz="3200" spc="-1" strike="noStrike">
                <a:solidFill>
                  <a:srgbClr val="00a933"/>
                </a:solidFill>
                <a:latin typeface="FreeMono"/>
              </a:rPr>
              <a:t>"/dev/tty"</a:t>
            </a:r>
            <a:r>
              <a:rPr b="1" lang="ru-RU" sz="3200" spc="-1" strike="noStrike">
                <a:solidFill>
                  <a:srgbClr val="000000"/>
                </a:solidFill>
                <a:latin typeface="FreeMono"/>
              </a:rPr>
              <a:t>, </a:t>
            </a:r>
            <a:r>
              <a:rPr b="1" lang="ru-RU" sz="3200" spc="-1" strike="noStrike">
                <a:solidFill>
                  <a:srgbClr val="3465a4"/>
                </a:solidFill>
                <a:latin typeface="FreeMono"/>
              </a:rPr>
              <a:t>os.O_RDWR</a:t>
            </a:r>
            <a:r>
              <a:rPr b="1" lang="ru-RU" sz="3200" spc="-1" strike="noStrike">
                <a:solidFill>
                  <a:srgbClr val="000000"/>
                </a:solidFill>
                <a:latin typeface="FreeMono"/>
              </a:rPr>
              <a:t>, 0)</a:t>
            </a:r>
            <a:endParaRPr b="0" lang="ru-RU" sz="3200" spc="-1" strike="noStrike">
              <a:solidFill>
                <a:srgbClr val="000000"/>
              </a:solidFill>
              <a:latin typeface="Arial"/>
            </a:endParaRPr>
          </a:p>
          <a:p>
            <a:pPr indent="0">
              <a:spcBef>
                <a:spcPts val="1417"/>
              </a:spcBef>
              <a:buNone/>
            </a:pPr>
            <a:r>
              <a:rPr b="1" lang="ru-RU" sz="3200" spc="-1" strike="noStrike">
                <a:solidFill>
                  <a:srgbClr val="8d1d75"/>
                </a:solidFill>
                <a:latin typeface="FreeMono"/>
              </a:rPr>
              <a:t>r</a:t>
            </a:r>
            <a:r>
              <a:rPr b="1" lang="ru-RU" sz="3200" spc="-1" strike="noStrike">
                <a:solidFill>
                  <a:srgbClr val="000000"/>
                </a:solidFill>
                <a:latin typeface="FreeMono"/>
              </a:rPr>
              <a:t> = </a:t>
            </a:r>
            <a:r>
              <a:rPr b="1" lang="ru-RU" sz="3200" spc="-1" strike="noStrike">
                <a:solidFill>
                  <a:srgbClr val="8d1d75"/>
                </a:solidFill>
                <a:latin typeface="FreeMono"/>
              </a:rPr>
              <a:t>tty</a:t>
            </a:r>
            <a:r>
              <a:rPr b="1" lang="ru-RU" sz="3200" spc="-1" strike="noStrike">
                <a:solidFill>
                  <a:srgbClr val="000000"/>
                </a:solidFill>
                <a:latin typeface="FreeMono"/>
              </a:rPr>
              <a:t> → (</a:t>
            </a:r>
            <a:r>
              <a:rPr b="1" lang="ru-RU" sz="3200" spc="-1" strike="noStrike">
                <a:solidFill>
                  <a:srgbClr val="8d1d75"/>
                </a:solidFill>
                <a:latin typeface="FreeMono"/>
              </a:rPr>
              <a:t>tty</a:t>
            </a:r>
            <a:r>
              <a:rPr b="1" lang="ru-RU" sz="3200" spc="-1" strike="noStrike">
                <a:solidFill>
                  <a:srgbClr val="000000"/>
                </a:solidFill>
                <a:latin typeface="FreeMono"/>
              </a:rPr>
              <a:t>, </a:t>
            </a:r>
            <a:r>
              <a:rPr b="1" lang="ru-RU" sz="3200" spc="-1" strike="noStrike">
                <a:solidFill>
                  <a:srgbClr val="3465a4"/>
                </a:solidFill>
                <a:latin typeface="FreeMono"/>
              </a:rPr>
              <a:t>*os.File</a:t>
            </a:r>
            <a:r>
              <a:rPr b="1" lang="ru-RU" sz="3200" spc="-1" strike="noStrike">
                <a:solidFill>
                  <a:srgbClr val="000000"/>
                </a:solidFill>
                <a:latin typeface="FreeMono"/>
              </a:rPr>
              <a:t>)</a:t>
            </a:r>
            <a:endParaRPr b="0" lang="ru-RU" sz="3200" spc="-1" strike="noStrike">
              <a:solidFill>
                <a:srgbClr val="000000"/>
              </a:solidFill>
              <a:latin typeface="Arial"/>
            </a:endParaRPr>
          </a:p>
          <a:p>
            <a:pPr indent="0">
              <a:spcBef>
                <a:spcPts val="1417"/>
              </a:spcBef>
              <a:buNone/>
            </a:pPr>
            <a:endParaRPr b="0" lang="ru-RU" sz="3200" spc="-1" strike="noStrike">
              <a:solidFill>
                <a:srgbClr val="000000"/>
              </a:solidFill>
              <a:latin typeface="Arial"/>
            </a:endParaRPr>
          </a:p>
          <a:p>
            <a:pPr indent="0">
              <a:spcBef>
                <a:spcPts val="1417"/>
              </a:spcBef>
              <a:buNone/>
            </a:pPr>
            <a:r>
              <a:rPr b="1" lang="ru-RU" sz="3200" spc="-1" strike="noStrike">
                <a:solidFill>
                  <a:srgbClr val="8d1d75"/>
                </a:solidFill>
                <a:latin typeface="FreeMono"/>
              </a:rPr>
              <a:t>w, ok</a:t>
            </a:r>
            <a:r>
              <a:rPr b="1" lang="ru-RU" sz="3200" spc="-1" strike="noStrike">
                <a:solidFill>
                  <a:srgbClr val="000000"/>
                </a:solidFill>
                <a:latin typeface="FreeMono"/>
              </a:rPr>
              <a:t> := r.(</a:t>
            </a:r>
            <a:r>
              <a:rPr b="1" lang="ru-RU" sz="3200" spc="-1" strike="noStrike">
                <a:solidFill>
                  <a:srgbClr val="8d1d75"/>
                </a:solidFill>
                <a:latin typeface="FreeMono"/>
              </a:rPr>
              <a:t>io.Writer</a:t>
            </a:r>
            <a:r>
              <a:rPr b="1" lang="ru-RU" sz="3200" spc="-1" strike="noStrike">
                <a:solidFill>
                  <a:srgbClr val="000000"/>
                </a:solidFill>
                <a:latin typeface="FreeMono"/>
              </a:rPr>
              <a:t>) </a:t>
            </a:r>
            <a:r>
              <a:rPr b="1" lang="ru-RU" sz="3200" spc="-1" strike="noStrike">
                <a:solidFill>
                  <a:srgbClr val="e8a202"/>
                </a:solidFill>
                <a:latin typeface="FreeMono"/>
              </a:rPr>
              <a:t>// ok is true</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w.</a:t>
            </a:r>
            <a:r>
              <a:rPr b="1" lang="ru-RU" sz="3200" spc="-1" strike="noStrike">
                <a:solidFill>
                  <a:srgbClr val="3465a4"/>
                </a:solidFill>
                <a:latin typeface="FreeMono"/>
              </a:rPr>
              <a:t>Write</a:t>
            </a:r>
            <a:r>
              <a:rPr b="1" lang="ru-RU" sz="3200" spc="-1" strike="noStrike">
                <a:solidFill>
                  <a:srgbClr val="000000"/>
                </a:solidFill>
                <a:latin typeface="FreeMono"/>
              </a:rPr>
              <a:t>([]byte(</a:t>
            </a:r>
            <a:r>
              <a:rPr b="1" lang="ru-RU" sz="3200" spc="-1" strike="noStrike">
                <a:solidFill>
                  <a:srgbClr val="00a933"/>
                </a:solidFill>
                <a:latin typeface="FreeMono"/>
              </a:rPr>
              <a:t>"hello"</a:t>
            </a:r>
            <a:r>
              <a:rPr b="1" lang="ru-RU" sz="3200" spc="-1" strike="noStrike">
                <a:solidFill>
                  <a:srgbClr val="000000"/>
                </a:solidFill>
                <a:latin typeface="FreeMono"/>
              </a:rPr>
              <a:t>)) → (</a:t>
            </a:r>
            <a:r>
              <a:rPr b="1" lang="ru-RU" sz="3200" spc="-1" strike="noStrike">
                <a:solidFill>
                  <a:srgbClr val="8d1d75"/>
                </a:solidFill>
                <a:latin typeface="FreeMono"/>
              </a:rPr>
              <a:t>tty</a:t>
            </a:r>
            <a:r>
              <a:rPr b="1" lang="ru-RU" sz="3200" spc="-1" strike="noStrike">
                <a:solidFill>
                  <a:srgbClr val="000000"/>
                </a:solidFill>
                <a:latin typeface="FreeMono"/>
              </a:rPr>
              <a:t>, </a:t>
            </a:r>
            <a:r>
              <a:rPr b="1" lang="ru-RU" sz="3200" spc="-1" strike="noStrike">
                <a:solidFill>
                  <a:srgbClr val="3465a4"/>
                </a:solidFill>
                <a:latin typeface="FreeMono"/>
              </a:rPr>
              <a:t>*os.File</a:t>
            </a:r>
            <a:r>
              <a:rPr b="1" lang="ru-RU" sz="3200" spc="-1" strike="noStrike">
                <a:solidFill>
                  <a:srgbClr val="000000"/>
                </a:solidFill>
                <a:latin typeface="FreeMono"/>
              </a:rPr>
              <a:t>)</a:t>
            </a:r>
            <a:endParaRPr b="0" lang="ru-RU" sz="3200" spc="-1" strike="noStrike">
              <a:solidFill>
                <a:srgbClr val="000000"/>
              </a:solidFill>
              <a:latin typeface="Arial"/>
            </a:endParaRPr>
          </a:p>
          <a:p>
            <a:pPr indent="0">
              <a:spcBef>
                <a:spcPts val="1417"/>
              </a:spcBef>
              <a:buNone/>
            </a:pP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1440000" y="40572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1" lang="ru-RU" sz="3200" spc="-1" strike="noStrike">
                <a:solidFill>
                  <a:srgbClr val="000000"/>
                </a:solidFill>
                <a:latin typeface="FreeMono"/>
              </a:rPr>
              <a:t>reflect.Value</a:t>
            </a:r>
            <a:r>
              <a:rPr b="0" lang="ru-RU" sz="3200" spc="-1" strike="noStrike">
                <a:solidFill>
                  <a:srgbClr val="000000"/>
                </a:solidFill>
                <a:latin typeface="Arial"/>
              </a:rPr>
              <a:t> и </a:t>
            </a:r>
            <a:r>
              <a:rPr b="1" lang="ru-RU" sz="3200" spc="-1" strike="noStrike">
                <a:solidFill>
                  <a:srgbClr val="000000"/>
                </a:solidFill>
                <a:latin typeface="FreeMono"/>
              </a:rPr>
              <a:t>reflect.Type</a:t>
            </a:r>
            <a:endParaRPr b="0" lang="ru-RU" sz="3200" spc="-1" strike="noStrike">
              <a:solidFill>
                <a:srgbClr val="000000"/>
              </a:solidFill>
              <a:latin typeface="Arial"/>
            </a:endParaRPr>
          </a:p>
        </p:txBody>
      </p:sp>
      <p:sp>
        <p:nvSpPr>
          <p:cNvPr id="197"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78000"/>
          </a:bodyPr>
          <a:p>
            <a:pPr marL="336960" indent="-252720">
              <a:spcBef>
                <a:spcPts val="1417"/>
              </a:spcBef>
              <a:buClr>
                <a:srgbClr val="000000"/>
              </a:buClr>
              <a:buSzPct val="45000"/>
              <a:buFont typeface="Wingdings" charset="2"/>
              <a:buChar char=""/>
            </a:pPr>
            <a:r>
              <a:rPr b="0" lang="ru-RU" sz="3200" spc="-1" strike="noStrike">
                <a:solidFill>
                  <a:srgbClr val="000000"/>
                </a:solidFill>
                <a:latin typeface="Arial"/>
              </a:rPr>
              <a:t>Основными концепциями пакета reflect являются как раз эта пара (значение, тип). </a:t>
            </a:r>
            <a:endParaRPr b="0" lang="ru-RU" sz="3200" spc="-1" strike="noStrike">
              <a:solidFill>
                <a:srgbClr val="000000"/>
              </a:solidFill>
              <a:latin typeface="Arial"/>
            </a:endParaRPr>
          </a:p>
          <a:p>
            <a:pPr marL="336960" indent="-252720">
              <a:spcBef>
                <a:spcPts val="1417"/>
              </a:spcBef>
              <a:buClr>
                <a:srgbClr val="000000"/>
              </a:buClr>
              <a:buSzPct val="45000"/>
              <a:buFont typeface="Wingdings" charset="2"/>
              <a:buChar char=""/>
            </a:pPr>
            <a:r>
              <a:rPr b="0" lang="ru-RU" sz="3200" spc="-1" strike="noStrike">
                <a:solidFill>
                  <a:srgbClr val="000000"/>
                </a:solidFill>
                <a:latin typeface="Arial"/>
              </a:rPr>
              <a:t>Для получения информации о них в пакете представлены классы </a:t>
            </a:r>
            <a:r>
              <a:rPr b="1" lang="ru-RU" sz="3200" spc="-1" strike="noStrike">
                <a:solidFill>
                  <a:srgbClr val="000000"/>
                </a:solidFill>
                <a:latin typeface="Arial"/>
              </a:rPr>
              <a:t>Value </a:t>
            </a:r>
            <a:r>
              <a:rPr b="0" lang="ru-RU" sz="3200" spc="-1" strike="noStrike">
                <a:solidFill>
                  <a:srgbClr val="000000"/>
                </a:solidFill>
                <a:latin typeface="Arial"/>
              </a:rPr>
              <a:t>и </a:t>
            </a:r>
            <a:r>
              <a:rPr b="1" lang="ru-RU" sz="3200" spc="-1" strike="noStrike">
                <a:solidFill>
                  <a:srgbClr val="000000"/>
                </a:solidFill>
                <a:latin typeface="Arial"/>
              </a:rPr>
              <a:t>Type</a:t>
            </a:r>
            <a:r>
              <a:rPr b="0" lang="ru-RU" sz="3200" spc="-1" strike="noStrike">
                <a:solidFill>
                  <a:srgbClr val="000000"/>
                </a:solidFill>
                <a:latin typeface="Arial"/>
              </a:rPr>
              <a:t>. Оба имеют конструктор, принимающий в себя переменную, которую предполагается исследовать</a:t>
            </a:r>
            <a:endParaRPr b="0" lang="ru-RU" sz="3200" spc="-1" strike="noStrike">
              <a:solidFill>
                <a:srgbClr val="000000"/>
              </a:solidFill>
              <a:latin typeface="Arial"/>
            </a:endParaRPr>
          </a:p>
          <a:p>
            <a:pPr marL="336960" indent="0">
              <a:spcBef>
                <a:spcPts val="1417"/>
              </a:spcBef>
              <a:buNone/>
            </a:pPr>
            <a:r>
              <a:rPr b="1" lang="ru-RU" sz="3200" spc="-1" strike="noStrike">
                <a:solidFill>
                  <a:srgbClr val="000000"/>
                </a:solidFill>
                <a:latin typeface="FreeMono"/>
              </a:rPr>
              <a:t>reflectType := reflect.TypeOf(x)</a:t>
            </a:r>
            <a:endParaRPr b="0" lang="ru-RU" sz="3200" spc="-1" strike="noStrike">
              <a:solidFill>
                <a:srgbClr val="000000"/>
              </a:solidFill>
              <a:latin typeface="Arial"/>
            </a:endParaRPr>
          </a:p>
          <a:p>
            <a:pPr marL="336960" indent="0">
              <a:spcBef>
                <a:spcPts val="1417"/>
              </a:spcBef>
              <a:buNone/>
            </a:pPr>
            <a:r>
              <a:rPr b="1" lang="ru-RU" sz="3200" spc="-1" strike="noStrike">
                <a:solidFill>
                  <a:srgbClr val="000000"/>
                </a:solidFill>
                <a:latin typeface="FreeMono"/>
              </a:rPr>
              <a:t>reflectValue := reflect.ValueOf(x)</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Получение исходного типа</a:t>
            </a:r>
            <a:endParaRPr b="0" lang="ru-RU" sz="4400" spc="-1" strike="noStrike">
              <a:solidFill>
                <a:srgbClr val="000000"/>
              </a:solidFill>
              <a:latin typeface="Arial"/>
            </a:endParaRPr>
          </a:p>
        </p:txBody>
      </p:sp>
      <p:sp>
        <p:nvSpPr>
          <p:cNvPr id="199" name="PlaceHolder 2"/>
          <p:cNvSpPr>
            <a:spLocks noGrp="1"/>
          </p:cNvSpPr>
          <p:nvPr>
            <p:ph/>
          </p:nvPr>
        </p:nvSpPr>
        <p:spPr>
          <a:xfrm>
            <a:off x="1440000" y="1620000"/>
            <a:ext cx="8460000" cy="3240000"/>
          </a:xfrm>
          <a:prstGeom prst="rect">
            <a:avLst/>
          </a:prstGeom>
          <a:solidFill>
            <a:srgbClr val="eeeeee"/>
          </a:solidFill>
          <a:ln w="0">
            <a:noFill/>
          </a:ln>
        </p:spPr>
        <p:txBody>
          <a:bodyPr lIns="0" rIns="0" tIns="0" bIns="0" anchor="t">
            <a:normAutofit/>
          </a:bodyPr>
          <a:p>
            <a:pPr indent="0">
              <a:spcBef>
                <a:spcPts val="1417"/>
              </a:spcBef>
              <a:buNone/>
            </a:pPr>
            <a:r>
              <a:rPr b="1" lang="ru-RU" sz="1600" spc="-1" strike="noStrike">
                <a:solidFill>
                  <a:srgbClr val="3465a4"/>
                </a:solidFill>
                <a:latin typeface="FreeMono"/>
              </a:rPr>
              <a:t>type </a:t>
            </a:r>
            <a:r>
              <a:rPr b="1" lang="ru-RU" sz="1600" spc="-1" strike="noStrike">
                <a:solidFill>
                  <a:srgbClr val="8d1d75"/>
                </a:solidFill>
                <a:latin typeface="FreeMono"/>
              </a:rPr>
              <a:t>MyInt</a:t>
            </a:r>
            <a:r>
              <a:rPr b="1" lang="ru-RU" sz="1600" spc="-1" strike="noStrike">
                <a:solidFill>
                  <a:srgbClr val="3465a4"/>
                </a:solidFill>
                <a:latin typeface="FreeMono"/>
              </a:rPr>
              <a:t> int</a:t>
            </a:r>
            <a:endParaRPr b="0" lang="ru-RU" sz="1600" spc="-1" strike="noStrike">
              <a:solidFill>
                <a:srgbClr val="000000"/>
              </a:solidFill>
              <a:latin typeface="Arial"/>
            </a:endParaRPr>
          </a:p>
          <a:p>
            <a:pPr indent="0">
              <a:spcBef>
                <a:spcPts val="1417"/>
              </a:spcBef>
              <a:buNone/>
            </a:pPr>
            <a:endParaRPr b="0" lang="ru-RU" sz="3200" spc="-1" strike="noStrike">
              <a:solidFill>
                <a:srgbClr val="000000"/>
              </a:solidFill>
              <a:latin typeface="Arial"/>
            </a:endParaRPr>
          </a:p>
          <a:p>
            <a:pPr indent="0">
              <a:spcBef>
                <a:spcPts val="1417"/>
              </a:spcBef>
              <a:buNone/>
            </a:pPr>
            <a:r>
              <a:rPr b="1" lang="ru-RU" sz="1600" spc="-1" strike="noStrike">
                <a:solidFill>
                  <a:srgbClr val="3465a4"/>
                </a:solidFill>
                <a:latin typeface="FreeMono"/>
              </a:rPr>
              <a:t>var </a:t>
            </a:r>
            <a:r>
              <a:rPr b="1" lang="ru-RU" sz="1600" spc="-1" strike="noStrike">
                <a:solidFill>
                  <a:srgbClr val="8d1d75"/>
                </a:solidFill>
                <a:latin typeface="FreeMono"/>
              </a:rPr>
              <a:t>x</a:t>
            </a:r>
            <a:r>
              <a:rPr b="1" lang="ru-RU" sz="1600" spc="-1" strike="noStrike">
                <a:solidFill>
                  <a:srgbClr val="3465a4"/>
                </a:solidFill>
                <a:latin typeface="FreeMono"/>
              </a:rPr>
              <a:t> MyInt = 12</a:t>
            </a:r>
            <a:endParaRPr b="0" lang="ru-RU" sz="1600" spc="-1" strike="noStrike">
              <a:solidFill>
                <a:srgbClr val="000000"/>
              </a:solidFill>
              <a:latin typeface="Arial"/>
            </a:endParaRPr>
          </a:p>
          <a:p>
            <a:pPr indent="0">
              <a:spcBef>
                <a:spcPts val="1417"/>
              </a:spcBef>
              <a:buNone/>
            </a:pPr>
            <a:r>
              <a:rPr b="1" lang="ru-RU" sz="1600" spc="-1" strike="noStrike">
                <a:solidFill>
                  <a:srgbClr val="8d1d75"/>
                </a:solidFill>
                <a:latin typeface="FreeMono"/>
              </a:rPr>
              <a:t>v</a:t>
            </a:r>
            <a:r>
              <a:rPr b="1" lang="ru-RU" sz="1600" spc="-1" strike="noStrike">
                <a:solidFill>
                  <a:srgbClr val="3465a4"/>
                </a:solidFill>
                <a:latin typeface="FreeMono"/>
              </a:rPr>
              <a:t> := reflect.ValueOf(</a:t>
            </a:r>
            <a:r>
              <a:rPr b="1" lang="ru-RU" sz="1600" spc="-1" strike="noStrike">
                <a:solidFill>
                  <a:srgbClr val="8d1d75"/>
                </a:solidFill>
                <a:latin typeface="FreeMono"/>
              </a:rPr>
              <a:t>x</a:t>
            </a:r>
            <a:r>
              <a:rPr b="1" lang="ru-RU" sz="1600" spc="-1" strike="noStrike">
                <a:solidFill>
                  <a:srgbClr val="3465a4"/>
                </a:solidFill>
                <a:latin typeface="FreeMono"/>
              </a:rPr>
              <a:t>)</a:t>
            </a:r>
            <a:endParaRPr b="0" lang="ru-RU" sz="1600" spc="-1" strike="noStrike">
              <a:solidFill>
                <a:srgbClr val="000000"/>
              </a:solidFill>
              <a:latin typeface="Arial"/>
            </a:endParaRPr>
          </a:p>
          <a:p>
            <a:pPr indent="0">
              <a:spcBef>
                <a:spcPts val="1417"/>
              </a:spcBef>
              <a:buNone/>
            </a:pPr>
            <a:r>
              <a:rPr b="1" lang="ru-RU" sz="1600" spc="-1" strike="noStrike">
                <a:solidFill>
                  <a:srgbClr val="3465a4"/>
                </a:solidFill>
                <a:latin typeface="FreeMono"/>
              </a:rPr>
              <a:t>fmt.Println("type:", </a:t>
            </a:r>
            <a:r>
              <a:rPr b="1" lang="ru-RU" sz="1600" spc="-1" strike="noStrike">
                <a:solidFill>
                  <a:srgbClr val="8d1d75"/>
                </a:solidFill>
                <a:latin typeface="FreeMono"/>
              </a:rPr>
              <a:t>v.Type().Name()</a:t>
            </a:r>
            <a:r>
              <a:rPr b="1" lang="ru-RU" sz="1600" spc="-1" strike="noStrike">
                <a:solidFill>
                  <a:srgbClr val="3465a4"/>
                </a:solidFill>
                <a:latin typeface="FreeMono"/>
              </a:rPr>
              <a:t>)                   // MyInt.</a:t>
            </a:r>
            <a:endParaRPr b="0" lang="ru-RU" sz="1600" spc="-1" strike="noStrike">
              <a:solidFill>
                <a:srgbClr val="000000"/>
              </a:solidFill>
              <a:latin typeface="Arial"/>
            </a:endParaRPr>
          </a:p>
          <a:p>
            <a:pPr indent="0">
              <a:spcBef>
                <a:spcPts val="1417"/>
              </a:spcBef>
              <a:buNone/>
            </a:pPr>
            <a:r>
              <a:rPr b="1" lang="ru-RU" sz="1600" spc="-1" strike="noStrike">
                <a:solidFill>
                  <a:srgbClr val="3465a4"/>
                </a:solidFill>
                <a:latin typeface="FreeMono"/>
              </a:rPr>
              <a:t>fmt.Println("kind is uint8: ", </a:t>
            </a:r>
            <a:r>
              <a:rPr b="1" lang="ru-RU" sz="1600" spc="-1" strike="noStrike">
                <a:solidFill>
                  <a:srgbClr val="8d1d75"/>
                </a:solidFill>
                <a:latin typeface="FreeMono"/>
              </a:rPr>
              <a:t>v.Kind() == reflect.Int</a:t>
            </a:r>
            <a:r>
              <a:rPr b="1" lang="ru-RU" sz="1600" spc="-1" strike="noStrike">
                <a:solidFill>
                  <a:srgbClr val="3465a4"/>
                </a:solidFill>
                <a:latin typeface="FreeMono"/>
              </a:rPr>
              <a:t>) // true.</a:t>
            </a:r>
            <a:endParaRPr b="0" lang="ru-RU"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Извлечение полей структуры</a:t>
            </a:r>
            <a:endParaRPr b="0" lang="ru-RU" sz="4400" spc="-1" strike="noStrike">
              <a:solidFill>
                <a:srgbClr val="000000"/>
              </a:solidFill>
              <a:latin typeface="Arial"/>
            </a:endParaRPr>
          </a:p>
        </p:txBody>
      </p:sp>
      <p:sp>
        <p:nvSpPr>
          <p:cNvPr id="201" name="PlaceHolder 2"/>
          <p:cNvSpPr>
            <a:spLocks noGrp="1"/>
          </p:cNvSpPr>
          <p:nvPr>
            <p:ph/>
          </p:nvPr>
        </p:nvSpPr>
        <p:spPr>
          <a:xfrm>
            <a:off x="1440000" y="1620000"/>
            <a:ext cx="8460000" cy="3240000"/>
          </a:xfrm>
          <a:prstGeom prst="rect">
            <a:avLst/>
          </a:prstGeom>
          <a:solidFill>
            <a:srgbClr val="eeeeee"/>
          </a:solidFill>
          <a:ln w="0">
            <a:noFill/>
          </a:ln>
        </p:spPr>
        <p:txBody>
          <a:bodyPr lIns="0" rIns="0" tIns="0" bIns="0" anchor="t">
            <a:normAutofit fontScale="80000"/>
          </a:bodyPr>
          <a:p>
            <a:pPr indent="0">
              <a:spcBef>
                <a:spcPts val="1417"/>
              </a:spcBef>
              <a:buNone/>
            </a:pPr>
            <a:r>
              <a:rPr b="1" lang="ru-RU" sz="1600" spc="-1" strike="noStrike">
                <a:solidFill>
                  <a:srgbClr val="3465a4"/>
                </a:solidFill>
                <a:latin typeface="FreeMono"/>
              </a:rPr>
              <a:t>type </a:t>
            </a:r>
            <a:r>
              <a:rPr b="1" lang="ru-RU" sz="1600" spc="-1" strike="noStrike">
                <a:solidFill>
                  <a:srgbClr val="8d1d75"/>
                </a:solidFill>
                <a:latin typeface="FreeMono"/>
              </a:rPr>
              <a:t>Data</a:t>
            </a:r>
            <a:r>
              <a:rPr b="1" lang="ru-RU" sz="1600" spc="-1" strike="noStrike">
                <a:solidFill>
                  <a:srgbClr val="3465a4"/>
                </a:solidFill>
                <a:latin typeface="FreeMono"/>
              </a:rPr>
              <a:t> struct {</a:t>
            </a:r>
            <a:endParaRPr b="0" lang="ru-RU" sz="1600" spc="-1" strike="noStrike">
              <a:solidFill>
                <a:srgbClr val="000000"/>
              </a:solidFill>
              <a:latin typeface="Arial"/>
            </a:endParaRPr>
          </a:p>
          <a:p>
            <a:pPr indent="0">
              <a:spcBef>
                <a:spcPts val="1417"/>
              </a:spcBef>
              <a:buNone/>
            </a:pPr>
            <a:r>
              <a:rPr b="1" lang="ru-RU" sz="1600" spc="-1" strike="noStrike">
                <a:solidFill>
                  <a:srgbClr val="3465a4"/>
                </a:solidFill>
                <a:latin typeface="FreeMono"/>
              </a:rPr>
              <a:t>    </a:t>
            </a:r>
            <a:r>
              <a:rPr b="1" lang="ru-RU" sz="1600" spc="-1" strike="noStrike">
                <a:solidFill>
                  <a:srgbClr val="3465a4"/>
                </a:solidFill>
                <a:latin typeface="FreeMono"/>
              </a:rPr>
              <a:t>Foo string</a:t>
            </a:r>
            <a:endParaRPr b="0" lang="ru-RU" sz="1600" spc="-1" strike="noStrike">
              <a:solidFill>
                <a:srgbClr val="000000"/>
              </a:solidFill>
              <a:latin typeface="Arial"/>
            </a:endParaRPr>
          </a:p>
          <a:p>
            <a:pPr indent="0">
              <a:spcBef>
                <a:spcPts val="1417"/>
              </a:spcBef>
              <a:buNone/>
            </a:pPr>
            <a:r>
              <a:rPr b="1" lang="ru-RU" sz="1600" spc="-1" strike="noStrike">
                <a:solidFill>
                  <a:srgbClr val="3465a4"/>
                </a:solidFill>
                <a:latin typeface="FreeMono"/>
              </a:rPr>
              <a:t>    </a:t>
            </a:r>
            <a:r>
              <a:rPr b="1" lang="ru-RU" sz="1600" spc="-1" strike="noStrike">
                <a:solidFill>
                  <a:srgbClr val="3465a4"/>
                </a:solidFill>
                <a:latin typeface="FreeMono"/>
              </a:rPr>
              <a:t>Bar int</a:t>
            </a:r>
            <a:endParaRPr b="0" lang="ru-RU" sz="1600" spc="-1" strike="noStrike">
              <a:solidFill>
                <a:srgbClr val="000000"/>
              </a:solidFill>
              <a:latin typeface="Arial"/>
            </a:endParaRPr>
          </a:p>
          <a:p>
            <a:pPr indent="0">
              <a:spcBef>
                <a:spcPts val="1417"/>
              </a:spcBef>
              <a:buNone/>
            </a:pPr>
            <a:r>
              <a:rPr b="1" lang="ru-RU" sz="1600" spc="-1" strike="noStrike">
                <a:solidFill>
                  <a:srgbClr val="3465a4"/>
                </a:solidFill>
                <a:latin typeface="FreeMono"/>
              </a:rPr>
              <a:t>}</a:t>
            </a:r>
            <a:endParaRPr b="0" lang="ru-RU" sz="1600" spc="-1" strike="noStrike">
              <a:solidFill>
                <a:srgbClr val="000000"/>
              </a:solidFill>
              <a:latin typeface="Arial"/>
            </a:endParaRPr>
          </a:p>
          <a:p>
            <a:pPr indent="0">
              <a:spcBef>
                <a:spcPts val="1417"/>
              </a:spcBef>
              <a:buNone/>
            </a:pPr>
            <a:r>
              <a:rPr b="1" lang="ru-RU" sz="1600" spc="-1" strike="noStrike">
                <a:solidFill>
                  <a:srgbClr val="3465a4"/>
                </a:solidFill>
                <a:latin typeface="FreeMono"/>
              </a:rPr>
              <a:t>var </a:t>
            </a:r>
            <a:r>
              <a:rPr b="1" lang="ru-RU" sz="1600" spc="-1" strike="noStrike">
                <a:solidFill>
                  <a:srgbClr val="8d1d75"/>
                </a:solidFill>
                <a:latin typeface="FreeMono"/>
              </a:rPr>
              <a:t>x</a:t>
            </a:r>
            <a:r>
              <a:rPr b="1" lang="ru-RU" sz="1600" spc="-1" strike="noStrike">
                <a:solidFill>
                  <a:srgbClr val="3465a4"/>
                </a:solidFill>
                <a:latin typeface="FreeMono"/>
              </a:rPr>
              <a:t> Data</a:t>
            </a:r>
            <a:endParaRPr b="0" lang="ru-RU" sz="1600" spc="-1" strike="noStrike">
              <a:solidFill>
                <a:srgbClr val="000000"/>
              </a:solidFill>
              <a:latin typeface="Arial"/>
            </a:endParaRPr>
          </a:p>
          <a:p>
            <a:pPr indent="0">
              <a:spcBef>
                <a:spcPts val="1417"/>
              </a:spcBef>
              <a:buNone/>
            </a:pPr>
            <a:r>
              <a:rPr b="1" lang="ru-RU" sz="1600" spc="-1" strike="noStrike">
                <a:solidFill>
                  <a:srgbClr val="8d1d75"/>
                </a:solidFill>
                <a:latin typeface="FreeMono"/>
              </a:rPr>
              <a:t>t</a:t>
            </a:r>
            <a:r>
              <a:rPr b="1" lang="ru-RU" sz="1600" spc="-1" strike="noStrike">
                <a:solidFill>
                  <a:srgbClr val="3465a4"/>
                </a:solidFill>
                <a:latin typeface="FreeMono"/>
              </a:rPr>
              <a:t> := reflect.TypeOf(</a:t>
            </a:r>
            <a:r>
              <a:rPr b="1" lang="ru-RU" sz="1600" spc="-1" strike="noStrike">
                <a:solidFill>
                  <a:srgbClr val="8d1d75"/>
                </a:solidFill>
                <a:latin typeface="FreeMono"/>
              </a:rPr>
              <a:t>x</a:t>
            </a:r>
            <a:r>
              <a:rPr b="1" lang="ru-RU" sz="1600" spc="-1" strike="noStrike">
                <a:solidFill>
                  <a:srgbClr val="3465a4"/>
                </a:solidFill>
                <a:latin typeface="FreeMono"/>
              </a:rPr>
              <a:t>)</a:t>
            </a:r>
            <a:endParaRPr b="0" lang="ru-RU" sz="1600" spc="-1" strike="noStrike">
              <a:solidFill>
                <a:srgbClr val="000000"/>
              </a:solidFill>
              <a:latin typeface="Arial"/>
            </a:endParaRPr>
          </a:p>
          <a:p>
            <a:pPr indent="0">
              <a:spcBef>
                <a:spcPts val="1417"/>
              </a:spcBef>
              <a:buNone/>
            </a:pPr>
            <a:r>
              <a:rPr b="1" lang="ru-RU" sz="1600" spc="-1" strike="noStrike">
                <a:solidFill>
                  <a:srgbClr val="3465a4"/>
                </a:solidFill>
                <a:latin typeface="FreeMono"/>
              </a:rPr>
              <a:t>fmt.Println("number of fields:", </a:t>
            </a:r>
            <a:r>
              <a:rPr b="1" lang="ru-RU" sz="1600" spc="-1" strike="noStrike">
                <a:solidFill>
                  <a:srgbClr val="8d1d75"/>
                </a:solidFill>
                <a:latin typeface="FreeMono"/>
              </a:rPr>
              <a:t>t.NumField()</a:t>
            </a:r>
            <a:r>
              <a:rPr b="1" lang="ru-RU" sz="1600" spc="-1" strike="noStrike">
                <a:solidFill>
                  <a:srgbClr val="3465a4"/>
                </a:solidFill>
                <a:latin typeface="FreeMono"/>
              </a:rPr>
              <a:t>)                 </a:t>
            </a:r>
            <a:r>
              <a:rPr b="1" lang="ru-RU" sz="1600" spc="-1" strike="noStrike">
                <a:solidFill>
                  <a:srgbClr val="00a933"/>
                </a:solidFill>
                <a:latin typeface="FreeMono"/>
              </a:rPr>
              <a:t>// 2.</a:t>
            </a:r>
            <a:endParaRPr b="0" lang="ru-RU" sz="1600" spc="-1" strike="noStrike">
              <a:solidFill>
                <a:srgbClr val="000000"/>
              </a:solidFill>
              <a:latin typeface="Arial"/>
            </a:endParaRPr>
          </a:p>
          <a:p>
            <a:pPr indent="0">
              <a:spcBef>
                <a:spcPts val="1417"/>
              </a:spcBef>
              <a:buNone/>
            </a:pPr>
            <a:r>
              <a:rPr b="1" lang="ru-RU" sz="1600" spc="-1" strike="noStrike">
                <a:solidFill>
                  <a:srgbClr val="3465a4"/>
                </a:solidFill>
                <a:latin typeface="FreeMono"/>
              </a:rPr>
              <a:t>fmt.Println("name of first field:", </a:t>
            </a:r>
            <a:r>
              <a:rPr b="1" lang="ru-RU" sz="1600" spc="-1" strike="noStrike">
                <a:solidFill>
                  <a:srgbClr val="8d1d75"/>
                </a:solidFill>
                <a:latin typeface="FreeMono"/>
              </a:rPr>
              <a:t>t.Field(0).Name</a:t>
            </a:r>
            <a:r>
              <a:rPr b="1" lang="ru-RU" sz="1600" spc="-1" strike="noStrike">
                <a:solidFill>
                  <a:srgbClr val="3465a4"/>
                </a:solidFill>
                <a:latin typeface="FreeMono"/>
              </a:rPr>
              <a:t>)  </a:t>
            </a:r>
            <a:r>
              <a:rPr b="1" lang="ru-RU" sz="1600" spc="-1" strike="noStrike">
                <a:solidFill>
                  <a:srgbClr val="3465a4"/>
                </a:solidFill>
                <a:latin typeface="FreeMono"/>
              </a:rPr>
              <a:t>	</a:t>
            </a:r>
            <a:r>
              <a:rPr b="1" lang="ru-RU" sz="1600" spc="-1" strike="noStrike">
                <a:solidFill>
                  <a:srgbClr val="3465a4"/>
                </a:solidFill>
                <a:latin typeface="FreeMono"/>
              </a:rPr>
              <a:t>	</a:t>
            </a:r>
            <a:r>
              <a:rPr b="1" lang="ru-RU" sz="1600" spc="-1" strike="noStrike">
                <a:solidFill>
                  <a:srgbClr val="3465a4"/>
                </a:solidFill>
                <a:latin typeface="FreeMono"/>
              </a:rPr>
              <a:t>	</a:t>
            </a:r>
            <a:r>
              <a:rPr b="1" lang="ru-RU" sz="1600" spc="-1" strike="noStrike">
                <a:solidFill>
                  <a:srgbClr val="00a933"/>
                </a:solidFill>
                <a:latin typeface="FreeMono"/>
              </a:rPr>
              <a:t>// Foo.</a:t>
            </a:r>
            <a:endParaRPr b="0" lang="ru-RU" sz="1600" spc="-1" strike="noStrike">
              <a:solidFill>
                <a:srgbClr val="000000"/>
              </a:solidFill>
              <a:latin typeface="Arial"/>
            </a:endParaRPr>
          </a:p>
          <a:p>
            <a:pPr indent="0">
              <a:spcBef>
                <a:spcPts val="1417"/>
              </a:spcBef>
              <a:buNone/>
            </a:pPr>
            <a:r>
              <a:rPr b="1" lang="ru-RU" sz="1600" spc="-1" strike="noStrike">
                <a:solidFill>
                  <a:srgbClr val="3465a4"/>
                </a:solidFill>
                <a:latin typeface="FreeMono"/>
              </a:rPr>
              <a:t>fmt.Println("type of first field:", </a:t>
            </a:r>
            <a:r>
              <a:rPr b="1" lang="ru-RU" sz="1600" spc="-1" strike="noStrike">
                <a:solidFill>
                  <a:srgbClr val="8d1d75"/>
                </a:solidFill>
                <a:latin typeface="FreeMono"/>
              </a:rPr>
              <a:t>t.Field(0).Type.Name()</a:t>
            </a:r>
            <a:r>
              <a:rPr b="1" lang="ru-RU" sz="1600" spc="-1" strike="noStrike">
                <a:solidFill>
                  <a:srgbClr val="3465a4"/>
                </a:solidFill>
                <a:latin typeface="FreeMono"/>
              </a:rPr>
              <a:t>)  </a:t>
            </a:r>
            <a:r>
              <a:rPr b="1" lang="ru-RU" sz="1600" spc="-1" strike="noStrike">
                <a:solidFill>
                  <a:srgbClr val="3465a4"/>
                </a:solidFill>
                <a:latin typeface="FreeMono"/>
              </a:rPr>
              <a:t>	</a:t>
            </a:r>
            <a:r>
              <a:rPr b="1" lang="ru-RU" sz="1600" spc="-1" strike="noStrike">
                <a:solidFill>
                  <a:srgbClr val="00a933"/>
                </a:solidFill>
                <a:latin typeface="FreeMono"/>
              </a:rPr>
              <a:t>// string.</a:t>
            </a:r>
            <a:endParaRPr b="0" lang="ru-RU" sz="1600" spc="-1" strike="noStrike">
              <a:solidFill>
                <a:srgbClr val="000000"/>
              </a:solidFill>
              <a:latin typeface="Arial"/>
            </a:endParaRPr>
          </a:p>
          <a:p>
            <a:pPr indent="0">
              <a:spcBef>
                <a:spcPts val="1417"/>
              </a:spcBef>
              <a:buNone/>
            </a:pPr>
            <a:r>
              <a:rPr b="1" lang="ru-RU" sz="1600" spc="-1" strike="noStrike">
                <a:solidFill>
                  <a:srgbClr val="3465a4"/>
                </a:solidFill>
                <a:latin typeface="FreeMono"/>
              </a:rPr>
              <a:t>fmt.Println("name of second field:", </a:t>
            </a:r>
            <a:r>
              <a:rPr b="1" lang="ru-RU" sz="1600" spc="-1" strike="noStrike">
                <a:solidFill>
                  <a:srgbClr val="8d1d75"/>
                </a:solidFill>
                <a:latin typeface="FreeMono"/>
              </a:rPr>
              <a:t>t.Field(1).Name</a:t>
            </a:r>
            <a:r>
              <a:rPr b="1" lang="ru-RU" sz="1600" spc="-1" strike="noStrike">
                <a:solidFill>
                  <a:srgbClr val="3465a4"/>
                </a:solidFill>
                <a:latin typeface="FreeMono"/>
              </a:rPr>
              <a:t>) </a:t>
            </a:r>
            <a:r>
              <a:rPr b="1" lang="ru-RU" sz="1600" spc="-1" strike="noStrike">
                <a:solidFill>
                  <a:srgbClr val="3465a4"/>
                </a:solidFill>
                <a:latin typeface="FreeMono"/>
              </a:rPr>
              <a:t>	</a:t>
            </a:r>
            <a:r>
              <a:rPr b="1" lang="ru-RU" sz="1600" spc="-1" strike="noStrike">
                <a:solidFill>
                  <a:srgbClr val="3465a4"/>
                </a:solidFill>
                <a:latin typeface="FreeMono"/>
              </a:rPr>
              <a:t>	</a:t>
            </a:r>
            <a:r>
              <a:rPr b="1" lang="ru-RU" sz="1600" spc="-1" strike="noStrike">
                <a:solidFill>
                  <a:srgbClr val="3465a4"/>
                </a:solidFill>
                <a:latin typeface="FreeMono"/>
              </a:rPr>
              <a:t>	</a:t>
            </a:r>
            <a:r>
              <a:rPr b="1" lang="ru-RU" sz="1600" spc="-1" strike="noStrike">
                <a:solidFill>
                  <a:srgbClr val="00a933"/>
                </a:solidFill>
                <a:latin typeface="FreeMono"/>
              </a:rPr>
              <a:t>// Bar.</a:t>
            </a:r>
            <a:endParaRPr b="0" lang="ru-RU" sz="1600" spc="-1" strike="noStrike">
              <a:solidFill>
                <a:srgbClr val="000000"/>
              </a:solidFill>
              <a:latin typeface="Arial"/>
            </a:endParaRPr>
          </a:p>
          <a:p>
            <a:pPr indent="0">
              <a:spcBef>
                <a:spcPts val="1417"/>
              </a:spcBef>
              <a:buNone/>
            </a:pPr>
            <a:r>
              <a:rPr b="1" lang="ru-RU" sz="1600" spc="-1" strike="noStrike">
                <a:solidFill>
                  <a:srgbClr val="3465a4"/>
                </a:solidFill>
                <a:latin typeface="FreeMono"/>
              </a:rPr>
              <a:t>fmt.Println("type of second field:",</a:t>
            </a:r>
            <a:r>
              <a:rPr b="1" lang="ru-RU" sz="1600" spc="-1" strike="noStrike">
                <a:solidFill>
                  <a:srgbClr val="8d1d75"/>
                </a:solidFill>
                <a:latin typeface="FreeMono"/>
              </a:rPr>
              <a:t> t.Field(1).Type.Name()</a:t>
            </a:r>
            <a:r>
              <a:rPr b="1" lang="ru-RU" sz="1600" spc="-1" strike="noStrike">
                <a:solidFill>
                  <a:srgbClr val="3465a4"/>
                </a:solidFill>
                <a:latin typeface="FreeMono"/>
              </a:rPr>
              <a:t>) </a:t>
            </a:r>
            <a:r>
              <a:rPr b="1" lang="ru-RU" sz="1600" spc="-1" strike="noStrike">
                <a:solidFill>
                  <a:srgbClr val="3465a4"/>
                </a:solidFill>
                <a:latin typeface="FreeMono"/>
              </a:rPr>
              <a:t>	</a:t>
            </a:r>
            <a:r>
              <a:rPr b="1" lang="ru-RU" sz="1600" spc="-1" strike="noStrike">
                <a:solidFill>
                  <a:srgbClr val="00a933"/>
                </a:solidFill>
                <a:latin typeface="FreeMono"/>
              </a:rPr>
              <a:t>// int.</a:t>
            </a:r>
            <a:endParaRPr b="0" lang="ru-RU"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1440000" y="40572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600" spc="-1" strike="noStrike">
                <a:solidFill>
                  <a:srgbClr val="000000"/>
                </a:solidFill>
                <a:latin typeface="Arial"/>
              </a:rPr>
              <a:t>Структурные тэги как элемент АОП</a:t>
            </a:r>
            <a:endParaRPr b="0" lang="ru-RU" sz="3600" spc="-1" strike="noStrike">
              <a:solidFill>
                <a:srgbClr val="000000"/>
              </a:solidFill>
              <a:latin typeface="Arial"/>
            </a:endParaRPr>
          </a:p>
        </p:txBody>
      </p:sp>
      <p:sp>
        <p:nvSpPr>
          <p:cNvPr id="203" name="PlaceHolder 2"/>
          <p:cNvSpPr>
            <a:spLocks noGrp="1"/>
          </p:cNvSpPr>
          <p:nvPr>
            <p:ph/>
          </p:nvPr>
        </p:nvSpPr>
        <p:spPr>
          <a:xfrm>
            <a:off x="1440000" y="1620000"/>
            <a:ext cx="8460000" cy="3240000"/>
          </a:xfrm>
          <a:prstGeom prst="rect">
            <a:avLst/>
          </a:prstGeom>
          <a:solidFill>
            <a:srgbClr val="eeeeee"/>
          </a:solidFill>
          <a:ln w="0">
            <a:noFill/>
          </a:ln>
        </p:spPr>
        <p:txBody>
          <a:bodyPr lIns="0" rIns="0" tIns="0" bIns="0" anchor="t">
            <a:normAutofit/>
          </a:bodyPr>
          <a:p>
            <a:pPr indent="0">
              <a:spcBef>
                <a:spcPts val="1417"/>
              </a:spcBef>
              <a:buNone/>
            </a:pPr>
            <a:r>
              <a:rPr b="1" lang="ru-RU" sz="1400" spc="-1" strike="noStrike">
                <a:solidFill>
                  <a:srgbClr val="3465a4"/>
                </a:solidFill>
                <a:latin typeface="FreeMono"/>
              </a:rPr>
              <a:t>type </a:t>
            </a:r>
            <a:r>
              <a:rPr b="1" lang="ru-RU" sz="1400" spc="-1" strike="noStrike">
                <a:solidFill>
                  <a:srgbClr val="8d1d75"/>
                </a:solidFill>
                <a:latin typeface="FreeMono"/>
              </a:rPr>
              <a:t>Data</a:t>
            </a:r>
            <a:r>
              <a:rPr b="1" lang="ru-RU" sz="1400" spc="-1" strike="noStrike">
                <a:solidFill>
                  <a:srgbClr val="3465a4"/>
                </a:solidFill>
                <a:latin typeface="FreeMono"/>
              </a:rPr>
              <a:t> struct {</a:t>
            </a:r>
            <a:endParaRPr b="0" lang="ru-RU" sz="1400" spc="-1" strike="noStrike">
              <a:solidFill>
                <a:srgbClr val="000000"/>
              </a:solidFill>
              <a:latin typeface="Arial"/>
            </a:endParaRPr>
          </a:p>
          <a:p>
            <a:pPr indent="0">
              <a:spcBef>
                <a:spcPts val="1417"/>
              </a:spcBef>
              <a:buNone/>
            </a:pPr>
            <a:r>
              <a:rPr b="1" lang="ru-RU" sz="1400" spc="-1" strike="noStrike">
                <a:solidFill>
                  <a:srgbClr val="3465a4"/>
                </a:solidFill>
                <a:latin typeface="FreeMono"/>
              </a:rPr>
              <a:t>   </a:t>
            </a:r>
            <a:r>
              <a:rPr b="1" lang="ru-RU" sz="1400" spc="-1" strike="noStrike">
                <a:solidFill>
                  <a:srgbClr val="8d1d75"/>
                </a:solidFill>
                <a:latin typeface="FreeMono"/>
              </a:rPr>
              <a:t> </a:t>
            </a:r>
            <a:r>
              <a:rPr b="1" lang="ru-RU" sz="1400" spc="-1" strike="noStrike">
                <a:solidFill>
                  <a:srgbClr val="8d1d75"/>
                </a:solidFill>
                <a:latin typeface="FreeMono"/>
              </a:rPr>
              <a:t>Foo</a:t>
            </a:r>
            <a:r>
              <a:rPr b="1" lang="ru-RU" sz="1400" spc="-1" strike="noStrike">
                <a:solidFill>
                  <a:srgbClr val="3465a4"/>
                </a:solidFill>
                <a:latin typeface="FreeMono"/>
              </a:rPr>
              <a:t> string </a:t>
            </a:r>
            <a:r>
              <a:rPr b="1" lang="ru-RU" sz="1400" spc="-1" strike="noStrike">
                <a:solidFill>
                  <a:srgbClr val="00a933"/>
                </a:solidFill>
                <a:latin typeface="FreeMono"/>
              </a:rPr>
              <a:t>`json:"foo"`</a:t>
            </a:r>
            <a:endParaRPr b="0" lang="ru-RU" sz="1400" spc="-1" strike="noStrike">
              <a:solidFill>
                <a:srgbClr val="000000"/>
              </a:solidFill>
              <a:latin typeface="Arial"/>
            </a:endParaRPr>
          </a:p>
          <a:p>
            <a:pPr indent="0">
              <a:spcBef>
                <a:spcPts val="1417"/>
              </a:spcBef>
              <a:buNone/>
            </a:pPr>
            <a:r>
              <a:rPr b="1" lang="ru-RU" sz="1400" spc="-1" strike="noStrike">
                <a:solidFill>
                  <a:srgbClr val="3465a4"/>
                </a:solidFill>
                <a:latin typeface="FreeMono"/>
              </a:rPr>
              <a:t>    </a:t>
            </a:r>
            <a:r>
              <a:rPr b="1" lang="ru-RU" sz="1400" spc="-1" strike="noStrike">
                <a:solidFill>
                  <a:srgbClr val="8d1d75"/>
                </a:solidFill>
                <a:latin typeface="FreeMono"/>
              </a:rPr>
              <a:t>Bar</a:t>
            </a:r>
            <a:r>
              <a:rPr b="1" lang="ru-RU" sz="1400" spc="-1" strike="noStrike">
                <a:solidFill>
                  <a:srgbClr val="3465a4"/>
                </a:solidFill>
                <a:latin typeface="FreeMono"/>
              </a:rPr>
              <a:t> int   </a:t>
            </a:r>
            <a:r>
              <a:rPr b="1" lang="ru-RU" sz="1400" spc="-1" strike="noStrike">
                <a:solidFill>
                  <a:srgbClr val="00a933"/>
                </a:solidFill>
                <a:latin typeface="FreeMono"/>
              </a:rPr>
              <a:t> `json:"bar"`</a:t>
            </a:r>
            <a:endParaRPr b="0" lang="ru-RU" sz="1400" spc="-1" strike="noStrike">
              <a:solidFill>
                <a:srgbClr val="000000"/>
              </a:solidFill>
              <a:latin typeface="Arial"/>
            </a:endParaRPr>
          </a:p>
          <a:p>
            <a:pPr indent="0">
              <a:spcBef>
                <a:spcPts val="1417"/>
              </a:spcBef>
              <a:buNone/>
            </a:pPr>
            <a:r>
              <a:rPr b="1" lang="ru-RU" sz="1400" spc="-1" strike="noStrike">
                <a:solidFill>
                  <a:srgbClr val="3465a4"/>
                </a:solidFill>
                <a:latin typeface="FreeMono"/>
              </a:rPr>
              <a:t>}</a:t>
            </a:r>
            <a:endParaRPr b="0" lang="ru-RU" sz="1400" spc="-1" strike="noStrike">
              <a:solidFill>
                <a:srgbClr val="000000"/>
              </a:solidFill>
              <a:latin typeface="Arial"/>
            </a:endParaRPr>
          </a:p>
          <a:p>
            <a:pPr indent="0">
              <a:spcBef>
                <a:spcPts val="1417"/>
              </a:spcBef>
              <a:buNone/>
            </a:pPr>
            <a:r>
              <a:rPr b="1" lang="ru-RU" sz="1400" spc="-1" strike="noStrike">
                <a:solidFill>
                  <a:srgbClr val="3465a4"/>
                </a:solidFill>
                <a:latin typeface="FreeMono"/>
              </a:rPr>
              <a:t>var </a:t>
            </a:r>
            <a:r>
              <a:rPr b="1" lang="ru-RU" sz="1400" spc="-1" strike="noStrike">
                <a:solidFill>
                  <a:srgbClr val="8d1d75"/>
                </a:solidFill>
                <a:latin typeface="FreeMono"/>
              </a:rPr>
              <a:t>x</a:t>
            </a:r>
            <a:r>
              <a:rPr b="1" lang="ru-RU" sz="1400" spc="-1" strike="noStrike">
                <a:solidFill>
                  <a:srgbClr val="3465a4"/>
                </a:solidFill>
                <a:latin typeface="FreeMono"/>
              </a:rPr>
              <a:t> Data</a:t>
            </a:r>
            <a:endParaRPr b="0" lang="ru-RU" sz="1400" spc="-1" strike="noStrike">
              <a:solidFill>
                <a:srgbClr val="000000"/>
              </a:solidFill>
              <a:latin typeface="Arial"/>
            </a:endParaRPr>
          </a:p>
          <a:p>
            <a:pPr indent="0">
              <a:spcBef>
                <a:spcPts val="1417"/>
              </a:spcBef>
              <a:buNone/>
            </a:pPr>
            <a:r>
              <a:rPr b="1" lang="ru-RU" sz="1400" spc="-1" strike="noStrike">
                <a:solidFill>
                  <a:srgbClr val="8d1d75"/>
                </a:solidFill>
                <a:latin typeface="FreeMono"/>
              </a:rPr>
              <a:t>t</a:t>
            </a:r>
            <a:r>
              <a:rPr b="1" lang="ru-RU" sz="1400" spc="-1" strike="noStrike">
                <a:solidFill>
                  <a:srgbClr val="3465a4"/>
                </a:solidFill>
                <a:latin typeface="FreeMono"/>
              </a:rPr>
              <a:t> := reflect.TypeOf(</a:t>
            </a:r>
            <a:r>
              <a:rPr b="1" lang="ru-RU" sz="1400" spc="-1" strike="noStrike">
                <a:solidFill>
                  <a:srgbClr val="8d1d75"/>
                </a:solidFill>
                <a:latin typeface="FreeMono"/>
              </a:rPr>
              <a:t>x</a:t>
            </a:r>
            <a:r>
              <a:rPr b="1" lang="ru-RU" sz="1400" spc="-1" strike="noStrike">
                <a:solidFill>
                  <a:srgbClr val="3465a4"/>
                </a:solidFill>
                <a:latin typeface="FreeMono"/>
              </a:rPr>
              <a:t>)</a:t>
            </a:r>
            <a:endParaRPr b="0" lang="ru-RU" sz="1400" spc="-1" strike="noStrike">
              <a:solidFill>
                <a:srgbClr val="000000"/>
              </a:solidFill>
              <a:latin typeface="Arial"/>
            </a:endParaRPr>
          </a:p>
          <a:p>
            <a:pPr indent="0">
              <a:spcBef>
                <a:spcPts val="1417"/>
              </a:spcBef>
              <a:buNone/>
            </a:pPr>
            <a:r>
              <a:rPr b="1" lang="ru-RU" sz="1400" spc="-1" strike="noStrike">
                <a:solidFill>
                  <a:srgbClr val="3465a4"/>
                </a:solidFill>
                <a:latin typeface="FreeMono"/>
              </a:rPr>
              <a:t>fmt.Println("json tag of first field:", </a:t>
            </a:r>
            <a:r>
              <a:rPr b="1" lang="ru-RU" sz="1400" spc="-1" strike="noStrike">
                <a:solidFill>
                  <a:srgbClr val="8d1d75"/>
                </a:solidFill>
                <a:latin typeface="FreeMono"/>
              </a:rPr>
              <a:t>t.Field(0).Tag.Get</a:t>
            </a:r>
            <a:r>
              <a:rPr b="1" lang="ru-RU" sz="1400" spc="-1" strike="noStrike">
                <a:solidFill>
                  <a:srgbClr val="3465a4"/>
                </a:solidFill>
                <a:latin typeface="FreeMono"/>
              </a:rPr>
              <a:t>("json"))  </a:t>
            </a:r>
            <a:r>
              <a:rPr b="1" lang="ru-RU" sz="1400" spc="-1" strike="noStrike">
                <a:solidFill>
                  <a:srgbClr val="00a933"/>
                </a:solidFill>
                <a:latin typeface="FreeMono"/>
              </a:rPr>
              <a:t>// foo.</a:t>
            </a:r>
            <a:endParaRPr b="0" lang="ru-RU" sz="1400" spc="-1" strike="noStrike">
              <a:solidFill>
                <a:srgbClr val="000000"/>
              </a:solidFill>
              <a:latin typeface="Arial"/>
            </a:endParaRPr>
          </a:p>
          <a:p>
            <a:pPr indent="0">
              <a:spcBef>
                <a:spcPts val="1417"/>
              </a:spcBef>
              <a:buNone/>
            </a:pPr>
            <a:r>
              <a:rPr b="1" lang="ru-RU" sz="1400" spc="-1" strike="noStrike">
                <a:solidFill>
                  <a:srgbClr val="3465a4"/>
                </a:solidFill>
                <a:latin typeface="FreeMono"/>
              </a:rPr>
              <a:t>fmt.Println("json tag of second field:", </a:t>
            </a:r>
            <a:r>
              <a:rPr b="1" lang="ru-RU" sz="1400" spc="-1" strike="noStrike">
                <a:solidFill>
                  <a:srgbClr val="8d1d75"/>
                </a:solidFill>
                <a:latin typeface="FreeMono"/>
              </a:rPr>
              <a:t>t.Field(1).Tag.Get</a:t>
            </a:r>
            <a:r>
              <a:rPr b="1" lang="ru-RU" sz="1400" spc="-1" strike="noStrike">
                <a:solidFill>
                  <a:srgbClr val="3465a4"/>
                </a:solidFill>
                <a:latin typeface="FreeMono"/>
              </a:rPr>
              <a:t>("json")) </a:t>
            </a:r>
            <a:r>
              <a:rPr b="1" lang="ru-RU" sz="1400" spc="-1" strike="noStrike">
                <a:solidFill>
                  <a:srgbClr val="00a933"/>
                </a:solidFill>
                <a:latin typeface="FreeMono"/>
              </a:rPr>
              <a:t>// bar.</a:t>
            </a:r>
            <a:endParaRPr b="0" lang="ru-RU"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Плюсы и минусы рефлексии</a:t>
            </a:r>
            <a:endParaRPr b="0" lang="ru-RU" sz="4400" spc="-1" strike="noStrike">
              <a:solidFill>
                <a:srgbClr val="000000"/>
              </a:solidFill>
              <a:latin typeface="Arial"/>
            </a:endParaRPr>
          </a:p>
        </p:txBody>
      </p:sp>
      <p:sp>
        <p:nvSpPr>
          <p:cNvPr id="205"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63000"/>
          </a:bodyPr>
          <a:p>
            <a:pPr marL="272160" indent="-204120">
              <a:spcBef>
                <a:spcPts val="1417"/>
              </a:spcBef>
              <a:buClr>
                <a:srgbClr val="000000"/>
              </a:buClr>
              <a:buSzPct val="45000"/>
              <a:buFont typeface="Wingdings" charset="2"/>
              <a:buChar char=""/>
            </a:pPr>
            <a:r>
              <a:rPr b="0" i="1" lang="ru-RU" sz="3200" spc="-1" strike="noStrike">
                <a:solidFill>
                  <a:srgbClr val="000000"/>
                </a:solidFill>
                <a:latin typeface="Arial"/>
              </a:rPr>
              <a:t>Плюсы</a:t>
            </a:r>
            <a:r>
              <a:rPr b="0" lang="ru-RU" sz="3200" spc="-1" strike="noStrike">
                <a:solidFill>
                  <a:srgbClr val="000000"/>
                </a:solidFill>
                <a:latin typeface="Arial"/>
              </a:rPr>
              <a:t>: </a:t>
            </a:r>
            <a:endParaRPr b="0" lang="ru-RU" sz="3200" spc="-1" strike="noStrike">
              <a:solidFill>
                <a:srgbClr val="000000"/>
              </a:solidFill>
              <a:latin typeface="Arial"/>
            </a:endParaRPr>
          </a:p>
          <a:p>
            <a:pPr lvl="1" marL="544320" indent="-204120">
              <a:spcBef>
                <a:spcPts val="1134"/>
              </a:spcBef>
              <a:buClr>
                <a:srgbClr val="000000"/>
              </a:buClr>
              <a:buSzPct val="75000"/>
              <a:buFont typeface="Symbol" charset="2"/>
              <a:buChar char=""/>
            </a:pPr>
            <a:r>
              <a:rPr b="0" lang="ru-RU" sz="2800" spc="-1" strike="noStrike">
                <a:solidFill>
                  <a:srgbClr val="000000"/>
                </a:solidFill>
                <a:latin typeface="Arial"/>
              </a:rPr>
              <a:t>можно отделить определённую логику в отдельные аспекты, не дублируя и не усложняя код</a:t>
            </a:r>
            <a:endParaRPr b="0" lang="ru-RU" sz="2800" spc="-1" strike="noStrike">
              <a:solidFill>
                <a:srgbClr val="000000"/>
              </a:solidFill>
              <a:latin typeface="Arial"/>
            </a:endParaRPr>
          </a:p>
          <a:p>
            <a:pPr marL="272160" indent="-204120" algn="just">
              <a:spcBef>
                <a:spcPts val="1417"/>
              </a:spcBef>
              <a:buClr>
                <a:srgbClr val="000000"/>
              </a:buClr>
              <a:buSzPct val="45000"/>
              <a:buFont typeface="Wingdings" charset="2"/>
              <a:buChar char=""/>
            </a:pPr>
            <a:r>
              <a:rPr b="0" i="1" lang="ru-RU" sz="3200" spc="-1" strike="noStrike">
                <a:solidFill>
                  <a:srgbClr val="000000"/>
                </a:solidFill>
                <a:latin typeface="Arial"/>
              </a:rPr>
              <a:t>Минусы</a:t>
            </a:r>
            <a:r>
              <a:rPr b="0" lang="ru-RU" sz="3200" spc="-1" strike="noStrike">
                <a:solidFill>
                  <a:srgbClr val="000000"/>
                </a:solidFill>
                <a:latin typeface="Arial"/>
              </a:rPr>
              <a:t>: </a:t>
            </a:r>
            <a:endParaRPr b="0" lang="ru-RU" sz="3200" spc="-1" strike="noStrike">
              <a:solidFill>
                <a:srgbClr val="000000"/>
              </a:solidFill>
              <a:latin typeface="Arial"/>
            </a:endParaRPr>
          </a:p>
          <a:p>
            <a:pPr lvl="1" marL="544320" indent="-204120" algn="just">
              <a:spcBef>
                <a:spcPts val="1134"/>
              </a:spcBef>
              <a:buClr>
                <a:srgbClr val="000000"/>
              </a:buClr>
              <a:buSzPct val="75000"/>
              <a:buFont typeface="Symbol" charset="2"/>
              <a:buChar char=""/>
            </a:pPr>
            <a:r>
              <a:rPr b="0" lang="ru-RU" sz="2800" spc="-1" strike="noStrike">
                <a:solidFill>
                  <a:srgbClr val="000000"/>
                </a:solidFill>
                <a:latin typeface="Arial"/>
              </a:rPr>
              <a:t>оперирование нетипизированными объектами в момент исполнения. Для надёжной работы с рефлексией просто необходимы тесты, которые будут проверять корректность применения аспектов к коду бизнес-логики, а также хорошее покрытие аспекта</a:t>
            </a:r>
            <a:endParaRPr b="0" lang="ru-RU" sz="2800" spc="-1" strike="noStrike">
              <a:solidFill>
                <a:srgbClr val="000000"/>
              </a:solidFill>
              <a:latin typeface="Arial"/>
            </a:endParaRPr>
          </a:p>
          <a:p>
            <a:pPr lvl="1" marL="544320" indent="-204120" algn="just">
              <a:spcBef>
                <a:spcPts val="1134"/>
              </a:spcBef>
              <a:buClr>
                <a:srgbClr val="000000"/>
              </a:buClr>
              <a:buSzPct val="75000"/>
              <a:buFont typeface="Symbol" charset="2"/>
              <a:buChar char=""/>
            </a:pPr>
            <a:r>
              <a:rPr b="0" lang="ru-RU" sz="2800" spc="-1" strike="noStrike">
                <a:solidFill>
                  <a:srgbClr val="000000"/>
                </a:solidFill>
                <a:latin typeface="Arial"/>
              </a:rPr>
              <a:t>падение скорости работы - связанно с выделением дополнительной памяти (при приведении значения к интерфейсу и reflect.Type, reflect.Value)</a:t>
            </a:r>
            <a:endParaRPr b="0" lang="ru-RU"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1440000" y="40572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200" spc="-1" strike="noStrike">
                <a:solidFill>
                  <a:srgbClr val="000000"/>
                </a:solidFill>
                <a:latin typeface="Arial"/>
              </a:rPr>
              <a:t>Примеры использования рефлексии</a:t>
            </a:r>
            <a:endParaRPr b="0" lang="ru-RU" sz="3200" spc="-1" strike="noStrike">
              <a:solidFill>
                <a:srgbClr val="000000"/>
              </a:solidFill>
              <a:latin typeface="Arial"/>
            </a:endParaRPr>
          </a:p>
        </p:txBody>
      </p:sp>
      <p:sp>
        <p:nvSpPr>
          <p:cNvPr id="207"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solidFill>
                  <a:srgbClr val="000000"/>
                </a:solidFill>
                <a:latin typeface="Arial"/>
              </a:rPr>
              <a:t>Сериализация и десериализация, форматирование - json, xml, fmt</a:t>
            </a:r>
            <a:endParaRPr b="0" lang="ru-RU"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ru-RU" sz="3200" spc="-1" strike="noStrike">
                <a:solidFill>
                  <a:srgbClr val="000000"/>
                </a:solidFill>
                <a:latin typeface="Arial"/>
              </a:rPr>
              <a:t>В сторонних библиотеках: ORM, валидация, (де)сериализация и др. </a:t>
            </a:r>
            <a:endParaRPr b="0" lang="ru-RU"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ru-RU" sz="3200" spc="-1" strike="noStrike">
                <a:solidFill>
                  <a:srgbClr val="000000"/>
                </a:solidFill>
                <a:latin typeface="Arial"/>
              </a:rPr>
              <a:t>для имитации дженериков (например, стандартный пакет sort) — неактуально!</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Альтернативы</a:t>
            </a:r>
            <a:endParaRPr b="0" lang="ru-RU" sz="4400" spc="-1" strike="noStrike">
              <a:solidFill>
                <a:srgbClr val="000000"/>
              </a:solidFill>
              <a:latin typeface="Arial"/>
            </a:endParaRPr>
          </a:p>
        </p:txBody>
      </p:sp>
      <p:sp>
        <p:nvSpPr>
          <p:cNvPr id="209"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87000"/>
          </a:bodyPr>
          <a:p>
            <a:pPr marL="375840" indent="-281880" algn="just">
              <a:spcBef>
                <a:spcPts val="1417"/>
              </a:spcBef>
              <a:buClr>
                <a:srgbClr val="000000"/>
              </a:buClr>
              <a:buSzPct val="45000"/>
              <a:buFont typeface="Wingdings" charset="2"/>
              <a:buChar char=""/>
            </a:pPr>
            <a:r>
              <a:rPr b="0" lang="ru-RU" sz="3200" spc="-1" strike="noStrike">
                <a:solidFill>
                  <a:srgbClr val="000000"/>
                </a:solidFill>
                <a:latin typeface="Arial"/>
              </a:rPr>
              <a:t>использование интерфейсов</a:t>
            </a:r>
            <a:endParaRPr b="0" lang="ru-RU" sz="3200" spc="-1" strike="noStrike">
              <a:solidFill>
                <a:srgbClr val="000000"/>
              </a:solidFill>
              <a:latin typeface="Arial"/>
            </a:endParaRPr>
          </a:p>
          <a:p>
            <a:pPr marL="375840" indent="-281880" algn="just">
              <a:spcBef>
                <a:spcPts val="1417"/>
              </a:spcBef>
              <a:buClr>
                <a:srgbClr val="000000"/>
              </a:buClr>
              <a:buSzPct val="45000"/>
              <a:buFont typeface="Wingdings" charset="2"/>
              <a:buChar char=""/>
            </a:pPr>
            <a:r>
              <a:rPr b="0" lang="ru-RU" sz="3200" spc="-1" strike="noStrike">
                <a:solidFill>
                  <a:srgbClr val="000000"/>
                </a:solidFill>
                <a:latin typeface="Arial"/>
              </a:rPr>
              <a:t>реализация обёрток над стандартными типами, например: </a:t>
            </a:r>
            <a:r>
              <a:rPr b="0" lang="ru-RU" sz="3200" spc="-1" strike="noStrike">
                <a:solidFill>
                  <a:srgbClr val="000000"/>
                </a:solidFill>
                <a:latin typeface="Arial"/>
                <a:hlinkClick r:id="rId1"/>
              </a:rPr>
              <a:t>https://github.com/uber-go/zap</a:t>
            </a:r>
            <a:endParaRPr b="0" lang="ru-RU" sz="3200" spc="-1" strike="noStrike">
              <a:solidFill>
                <a:srgbClr val="000000"/>
              </a:solidFill>
              <a:latin typeface="Arial"/>
            </a:endParaRPr>
          </a:p>
          <a:p>
            <a:pPr marL="375840" indent="-281880" algn="just">
              <a:spcBef>
                <a:spcPts val="1417"/>
              </a:spcBef>
              <a:buClr>
                <a:srgbClr val="000000"/>
              </a:buClr>
              <a:buSzPct val="45000"/>
              <a:buFont typeface="Wingdings" charset="2"/>
              <a:buChar char=""/>
            </a:pPr>
            <a:r>
              <a:rPr b="0" lang="ru-RU" sz="3200" spc="-1" strike="noStrike">
                <a:solidFill>
                  <a:srgbClr val="000000"/>
                </a:solidFill>
                <a:latin typeface="Arial"/>
              </a:rPr>
              <a:t>Кодогенерация</a:t>
            </a:r>
            <a:endParaRPr b="0" lang="ru-RU" sz="3200" spc="-1" strike="noStrike">
              <a:solidFill>
                <a:srgbClr val="000000"/>
              </a:solidFill>
              <a:latin typeface="Arial"/>
            </a:endParaRPr>
          </a:p>
          <a:p>
            <a:pPr marL="375840" indent="-281880" algn="just">
              <a:spcBef>
                <a:spcPts val="1417"/>
              </a:spcBef>
              <a:buClr>
                <a:srgbClr val="000000"/>
              </a:buClr>
              <a:buSzPct val="45000"/>
              <a:buFont typeface="Wingdings" charset="2"/>
              <a:buChar char=""/>
            </a:pPr>
            <a:r>
              <a:rPr b="0" lang="ru-RU" sz="3200" spc="-1" strike="noStrike">
                <a:solidFill>
                  <a:srgbClr val="000000"/>
                </a:solidFill>
                <a:latin typeface="Arial"/>
              </a:rPr>
              <a:t>Минимизация рефлексии с помощью приведения к стандартным типам и интерфейсам</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5. Дженерики (generics)</a:t>
            </a:r>
            <a:endParaRPr b="0" lang="ru-RU" sz="4400" spc="-1" strike="noStrike">
              <a:solidFill>
                <a:srgbClr val="000000"/>
              </a:solidFill>
              <a:latin typeface="Arial"/>
            </a:endParaRPr>
          </a:p>
        </p:txBody>
      </p:sp>
      <p:sp>
        <p:nvSpPr>
          <p:cNvPr id="211"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47000"/>
          </a:bodyPr>
          <a:p>
            <a:pPr marL="203040" indent="-152280" algn="just">
              <a:spcBef>
                <a:spcPts val="1417"/>
              </a:spcBef>
              <a:buClr>
                <a:srgbClr val="000000"/>
              </a:buClr>
              <a:buSzPct val="45000"/>
              <a:buFont typeface="Wingdings" charset="2"/>
              <a:buChar char=""/>
            </a:pPr>
            <a:r>
              <a:rPr b="0" lang="ru-RU" sz="3200" spc="-1" strike="noStrike">
                <a:solidFill>
                  <a:srgbClr val="000000"/>
                </a:solidFill>
                <a:latin typeface="Arial"/>
              </a:rPr>
              <a:t>Начиная с версии 1.18 язык Go был расширен, чтобы дать возможность добавлять явно определенные структурные ограничения, называемые параметрами типа(</a:t>
            </a:r>
            <a:r>
              <a:rPr b="1" lang="ru-RU" sz="3200" spc="-1" strike="noStrike">
                <a:solidFill>
                  <a:srgbClr val="000000"/>
                </a:solidFill>
                <a:latin typeface="Arial"/>
              </a:rPr>
              <a:t>type parameter</a:t>
            </a:r>
            <a:r>
              <a:rPr b="0" lang="ru-RU" sz="3200" spc="-1" strike="noStrike">
                <a:solidFill>
                  <a:srgbClr val="000000"/>
                </a:solidFill>
                <a:latin typeface="Arial"/>
              </a:rPr>
              <a:t>s), к объявлениям функций и объявлениям типов.</a:t>
            </a:r>
            <a:endParaRPr b="0" lang="ru-RU" sz="3200" spc="-1" strike="noStrike">
              <a:solidFill>
                <a:srgbClr val="000000"/>
              </a:solidFill>
              <a:latin typeface="Arial"/>
            </a:endParaRPr>
          </a:p>
          <a:p>
            <a:pPr marL="203040" indent="0" algn="just">
              <a:spcBef>
                <a:spcPts val="1417"/>
              </a:spcBef>
              <a:buNone/>
            </a:pPr>
            <a:r>
              <a:rPr b="1" lang="ru-RU" sz="3200" spc="-1" strike="noStrike">
                <a:solidFill>
                  <a:srgbClr val="000000"/>
                </a:solidFill>
                <a:latin typeface="FreeMono"/>
              </a:rPr>
              <a:t>func F[T any](p T) { … }</a:t>
            </a:r>
            <a:endParaRPr b="0" lang="ru-RU" sz="3200" spc="-1" strike="noStrike">
              <a:solidFill>
                <a:srgbClr val="000000"/>
              </a:solidFill>
              <a:latin typeface="Arial"/>
            </a:endParaRPr>
          </a:p>
          <a:p>
            <a:pPr marL="203040" indent="0" algn="just">
              <a:spcBef>
                <a:spcPts val="1417"/>
              </a:spcBef>
              <a:buNone/>
            </a:pPr>
            <a:r>
              <a:rPr b="1" lang="ru-RU" sz="3200" spc="-1" strike="noStrike">
                <a:solidFill>
                  <a:srgbClr val="000000"/>
                </a:solidFill>
                <a:latin typeface="FreeMono"/>
              </a:rPr>
              <a:t>type M[T any] []</a:t>
            </a:r>
            <a:endParaRPr b="0" lang="ru-RU" sz="3200" spc="-1" strike="noStrike">
              <a:solidFill>
                <a:srgbClr val="000000"/>
              </a:solidFill>
              <a:latin typeface="Arial"/>
            </a:endParaRPr>
          </a:p>
          <a:p>
            <a:pPr marL="203040" indent="-152280" algn="just">
              <a:spcBef>
                <a:spcPts val="1417"/>
              </a:spcBef>
              <a:buClr>
                <a:srgbClr val="000000"/>
              </a:buClr>
              <a:buSzPct val="45000"/>
              <a:buFont typeface="Wingdings" charset="2"/>
              <a:buChar char=""/>
            </a:pPr>
            <a:r>
              <a:rPr b="0" lang="ru-RU" sz="3200" spc="-1" strike="noStrike">
                <a:solidFill>
                  <a:srgbClr val="000000"/>
                </a:solidFill>
                <a:latin typeface="Arial"/>
              </a:rPr>
              <a:t>Список параметров типа [T any] использует квадратные скобки, но в остальном выглядит как обычный список параметров. Эти параметры типа затем могут использоваться обычными параметрами функции или в теле функции.</a:t>
            </a:r>
            <a:endParaRPr b="0" lang="ru-RU" sz="3200" spc="-1" strike="noStrike">
              <a:solidFill>
                <a:srgbClr val="000000"/>
              </a:solidFill>
              <a:latin typeface="Arial"/>
            </a:endParaRPr>
          </a:p>
          <a:p>
            <a:pPr marL="203040" indent="-152280" algn="just">
              <a:spcBef>
                <a:spcPts val="1417"/>
              </a:spcBef>
              <a:buClr>
                <a:srgbClr val="000000"/>
              </a:buClr>
              <a:buSzPct val="45000"/>
              <a:buFont typeface="Wingdings" charset="2"/>
              <a:buChar char=""/>
            </a:pPr>
            <a:r>
              <a:rPr b="0" lang="ru-RU" sz="3200" spc="-1" strike="noStrike">
                <a:solidFill>
                  <a:srgbClr val="000000"/>
                </a:solidFill>
                <a:latin typeface="Arial"/>
              </a:rPr>
              <a:t>Общий(дженерик) код ожидает, что аргументы типа будут соответствовать определенным требованиям, которые называются ограничениями(constraints). Для каждого параметра типа должно быть определено ограничение:</a:t>
            </a:r>
            <a:endParaRPr b="0" lang="ru-RU" sz="3200" spc="-1" strike="noStrike">
              <a:solidFill>
                <a:srgbClr val="000000"/>
              </a:solidFill>
              <a:latin typeface="Arial"/>
            </a:endParaRPr>
          </a:p>
          <a:p>
            <a:pPr marL="203040" indent="0" algn="just">
              <a:spcBef>
                <a:spcPts val="1417"/>
              </a:spcBef>
              <a:buNone/>
            </a:pPr>
            <a:r>
              <a:rPr b="1" lang="ru-RU" sz="3200" spc="-1" strike="noStrike">
                <a:solidFill>
                  <a:srgbClr val="000000"/>
                </a:solidFill>
                <a:latin typeface="FreeMono"/>
              </a:rPr>
              <a:t>func F[T Constraint](p T) {}</a:t>
            </a:r>
            <a:endParaRPr b="0" lang="ru-RU" sz="3200" spc="-1" strike="noStrike">
              <a:solidFill>
                <a:srgbClr val="000000"/>
              </a:solidFill>
              <a:latin typeface="Arial"/>
            </a:endParaRPr>
          </a:p>
          <a:p>
            <a:pPr marL="203040" indent="-152280" algn="just">
              <a:spcBef>
                <a:spcPts val="1417"/>
              </a:spcBef>
              <a:buClr>
                <a:srgbClr val="000000"/>
              </a:buClr>
              <a:buSzPct val="45000"/>
              <a:buFont typeface="Wingdings" charset="2"/>
              <a:buChar char=""/>
            </a:pPr>
            <a:r>
              <a:rPr b="0" lang="ru-RU" sz="3200" spc="-1" strike="noStrike">
                <a:solidFill>
                  <a:srgbClr val="000000"/>
                </a:solidFill>
                <a:latin typeface="Arial"/>
              </a:rPr>
              <a:t>Эти ограничение не более чем интерфейсные типы.</a:t>
            </a:r>
            <a:endParaRPr b="0" lang="ru-RU" sz="3200" spc="-1" strike="noStrike">
              <a:solidFill>
                <a:srgbClr val="000000"/>
              </a:solidFill>
              <a:latin typeface="Arial"/>
            </a:endParaRPr>
          </a:p>
        </p:txBody>
      </p:sp>
      <p:sp>
        <p:nvSpPr>
          <p:cNvPr id="212" name=""/>
          <p:cNvSpPr txBox="1"/>
          <p:nvPr/>
        </p:nvSpPr>
        <p:spPr>
          <a:xfrm>
            <a:off x="0" y="5220000"/>
            <a:ext cx="312516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https://go.dev/tour/generics/1</a:t>
            </a:r>
            <a:r>
              <a:rPr b="0" lang="ru-RU" sz="1800" spc="-1" strike="noStrike">
                <a:solidFill>
                  <a:srgbClr val="ffffff"/>
                </a:solidFill>
                <a:latin typeface="Arial"/>
              </a:rPr>
              <a:t> </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io.Reader</a:t>
            </a:r>
            <a:endParaRPr b="0" lang="ru-RU" sz="4400" spc="-1" strike="noStrike">
              <a:solidFill>
                <a:srgbClr val="000000"/>
              </a:solidFill>
              <a:latin typeface="Arial"/>
            </a:endParaRPr>
          </a:p>
        </p:txBody>
      </p:sp>
      <p:sp>
        <p:nvSpPr>
          <p:cNvPr id="103"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70000"/>
          </a:bodyPr>
          <a:p>
            <a:pPr indent="0">
              <a:spcBef>
                <a:spcPts val="1417"/>
              </a:spcBef>
              <a:buNone/>
            </a:pPr>
            <a:r>
              <a:rPr b="0" lang="ru-RU" sz="3200" spc="-1" strike="noStrike">
                <a:solidFill>
                  <a:srgbClr val="000000"/>
                </a:solidFill>
                <a:latin typeface="Arial"/>
              </a:rPr>
              <a:t>Интерфейс io.Reader предназначен для считывания данных</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type Reader interface {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Read(p []byte) (n int, err error)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a:t>
            </a:r>
            <a:endParaRPr b="0" lang="ru-RU" sz="3200" spc="-1" strike="noStrike">
              <a:solidFill>
                <a:srgbClr val="000000"/>
              </a:solidFill>
              <a:latin typeface="Arial"/>
            </a:endParaRPr>
          </a:p>
          <a:p>
            <a:pPr marL="302400" indent="-226800">
              <a:spcBef>
                <a:spcPts val="1417"/>
              </a:spcBef>
              <a:buClr>
                <a:srgbClr val="000000"/>
              </a:buClr>
              <a:buSzPct val="45000"/>
              <a:buFont typeface="Wingdings" charset="2"/>
              <a:buChar char=""/>
            </a:pPr>
            <a:r>
              <a:rPr b="0" lang="ru-RU" sz="3200" spc="-1" strike="noStrike">
                <a:solidFill>
                  <a:srgbClr val="000000"/>
                </a:solidFill>
                <a:latin typeface="Arial"/>
              </a:rPr>
              <a:t>Метод </a:t>
            </a:r>
            <a:r>
              <a:rPr b="1" lang="ru-RU" sz="3200" spc="-1" strike="noStrike">
                <a:solidFill>
                  <a:srgbClr val="000000"/>
                </a:solidFill>
                <a:latin typeface="Arial"/>
              </a:rPr>
              <a:t>Read </a:t>
            </a:r>
            <a:r>
              <a:rPr b="0" lang="ru-RU" sz="3200" spc="-1" strike="noStrike">
                <a:solidFill>
                  <a:srgbClr val="000000"/>
                </a:solidFill>
                <a:latin typeface="Arial"/>
              </a:rPr>
              <a:t>возвращает общее количество считанных байт из среза байт и информацию об ошибке, если она возникнет. </a:t>
            </a:r>
            <a:endParaRPr b="0" lang="ru-RU" sz="3200" spc="-1" strike="noStrike">
              <a:solidFill>
                <a:srgbClr val="000000"/>
              </a:solidFill>
              <a:latin typeface="Arial"/>
            </a:endParaRPr>
          </a:p>
          <a:p>
            <a:pPr marL="302400" indent="-226800">
              <a:spcBef>
                <a:spcPts val="1417"/>
              </a:spcBef>
              <a:buClr>
                <a:srgbClr val="000000"/>
              </a:buClr>
              <a:buSzPct val="45000"/>
              <a:buFont typeface="Wingdings" charset="2"/>
              <a:buChar char=""/>
            </a:pPr>
            <a:r>
              <a:rPr b="0" lang="ru-RU" sz="3200" spc="-1" strike="noStrike">
                <a:solidFill>
                  <a:srgbClr val="000000"/>
                </a:solidFill>
                <a:latin typeface="Arial"/>
              </a:rPr>
              <a:t>Если в потоке больше нет данных, то метод должен возвращать ошибку типа </a:t>
            </a:r>
            <a:r>
              <a:rPr b="1" lang="ru-RU" sz="3200" spc="-1" strike="noStrike">
                <a:solidFill>
                  <a:srgbClr val="000000"/>
                </a:solidFill>
                <a:latin typeface="Arial"/>
              </a:rPr>
              <a:t>io.EOF</a:t>
            </a:r>
            <a:endParaRPr b="0" lang="ru-RU" sz="3200" spc="-1" strike="noStrike">
              <a:solidFill>
                <a:srgbClr val="000000"/>
              </a:solidFill>
              <a:latin typeface="Arial"/>
            </a:endParaRPr>
          </a:p>
          <a:p>
            <a:pPr marL="302400" indent="0">
              <a:spcBef>
                <a:spcPts val="1417"/>
              </a:spcBef>
              <a:buNone/>
            </a:pPr>
            <a:r>
              <a:rPr b="0" lang="ru-RU" sz="3200" spc="-1" strike="noStrike">
                <a:solidFill>
                  <a:srgbClr val="000000"/>
                </a:solidFill>
                <a:latin typeface="Arial"/>
              </a:rPr>
              <a:t> </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Ограничение параметра типа</a:t>
            </a:r>
            <a:endParaRPr b="0" lang="ru-RU" sz="4400" spc="-1" strike="noStrike">
              <a:solidFill>
                <a:srgbClr val="000000"/>
              </a:solidFill>
              <a:latin typeface="Arial"/>
            </a:endParaRPr>
          </a:p>
        </p:txBody>
      </p:sp>
      <p:sp>
        <p:nvSpPr>
          <p:cNvPr id="214" name="PlaceHolder 2"/>
          <p:cNvSpPr>
            <a:spLocks noGrp="1"/>
          </p:cNvSpPr>
          <p:nvPr>
            <p:ph/>
          </p:nvPr>
        </p:nvSpPr>
        <p:spPr>
          <a:xfrm>
            <a:off x="1440000" y="1620000"/>
            <a:ext cx="8460000" cy="3780000"/>
          </a:xfrm>
          <a:prstGeom prst="rect">
            <a:avLst/>
          </a:prstGeom>
          <a:solidFill>
            <a:srgbClr val="ffffff"/>
          </a:solidFill>
          <a:ln w="0">
            <a:noFill/>
          </a:ln>
        </p:spPr>
        <p:txBody>
          <a:bodyPr lIns="0" rIns="0" tIns="0" bIns="0" anchor="t">
            <a:normAutofit fontScale="49000"/>
          </a:bodyPr>
          <a:p>
            <a:pPr marL="211680" indent="0">
              <a:spcBef>
                <a:spcPts val="1417"/>
              </a:spcBef>
              <a:buNone/>
            </a:pPr>
            <a:r>
              <a:rPr b="0" lang="ru-RU" sz="3200" spc="-1" strike="noStrike">
                <a:solidFill>
                  <a:srgbClr val="000000"/>
                </a:solidFill>
                <a:latin typeface="Arial"/>
              </a:rPr>
              <a:t>Ограничение параметра типа может могут ограничивать набор аргументов типа одним из трех способов:</a:t>
            </a:r>
            <a:endParaRPr b="0" lang="ru-RU" sz="32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3200" spc="-1" strike="noStrike">
                <a:solidFill>
                  <a:srgbClr val="000000"/>
                </a:solidFill>
                <a:latin typeface="Arial"/>
              </a:rPr>
              <a:t>произвольный(arbitrary) тип T ограничивается этим типом:</a:t>
            </a:r>
            <a:endParaRPr b="0" lang="ru-RU" sz="3200" spc="-1" strike="noStrike">
              <a:solidFill>
                <a:srgbClr val="000000"/>
              </a:solidFill>
              <a:latin typeface="Arial"/>
            </a:endParaRPr>
          </a:p>
          <a:p>
            <a:pPr marL="211680" indent="0">
              <a:spcBef>
                <a:spcPts val="1417"/>
              </a:spcBef>
              <a:buNone/>
            </a:pPr>
            <a:r>
              <a:rPr b="1" lang="ru-RU" sz="3200" spc="-1" strike="noStrike">
                <a:solidFill>
                  <a:srgbClr val="000000"/>
                </a:solidFill>
                <a:latin typeface="FreeMono"/>
              </a:rPr>
              <a:t>func F[T MyConstraint](p T) {}</a:t>
            </a:r>
            <a:endParaRPr b="0" lang="ru-RU" sz="32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3200" spc="-1" strike="noStrike">
                <a:solidFill>
                  <a:srgbClr val="000000"/>
                </a:solidFill>
                <a:latin typeface="Arial"/>
              </a:rPr>
              <a:t>элемент приближения(approximation element) ~T ограничивается всеми типами, базовым типом которых является T</a:t>
            </a:r>
            <a:endParaRPr b="0" lang="ru-RU" sz="3200" spc="-1" strike="noStrike">
              <a:solidFill>
                <a:srgbClr val="000000"/>
              </a:solidFill>
              <a:latin typeface="Arial"/>
            </a:endParaRPr>
          </a:p>
          <a:p>
            <a:pPr marL="211680" indent="0">
              <a:spcBef>
                <a:spcPts val="1417"/>
              </a:spcBef>
              <a:buNone/>
            </a:pPr>
            <a:r>
              <a:rPr b="1" lang="ru-RU" sz="3200" spc="-1" strike="noStrike">
                <a:solidFill>
                  <a:srgbClr val="000000"/>
                </a:solidFill>
                <a:latin typeface="FreeMono"/>
              </a:rPr>
              <a:t>func F[T ~int] (p T) {}</a:t>
            </a:r>
            <a:endParaRPr b="0" lang="ru-RU" sz="32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3200" spc="-1" strike="noStrike">
                <a:solidFill>
                  <a:srgbClr val="000000"/>
                </a:solidFill>
                <a:latin typeface="Arial"/>
              </a:rPr>
              <a:t>объединенный элемент T1 | T2 | … ограничивается любым из перечисленных элементов</a:t>
            </a:r>
            <a:endParaRPr b="0" lang="ru-RU" sz="3200" spc="-1" strike="noStrike">
              <a:solidFill>
                <a:srgbClr val="000000"/>
              </a:solidFill>
              <a:latin typeface="Arial"/>
            </a:endParaRPr>
          </a:p>
          <a:p>
            <a:pPr marL="211680" indent="0">
              <a:spcBef>
                <a:spcPts val="1417"/>
              </a:spcBef>
              <a:buNone/>
            </a:pPr>
            <a:r>
              <a:rPr b="1" lang="ru-RU" sz="3200" spc="-1" strike="noStrike">
                <a:solidFill>
                  <a:srgbClr val="000000"/>
                </a:solidFill>
                <a:latin typeface="FreeMono"/>
              </a:rPr>
              <a:t>func F[T ~int | ~string | ~float64] (p T) {}</a:t>
            </a:r>
            <a:endParaRPr b="0" lang="ru-RU" sz="32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3200" spc="-1" strike="noStrike">
                <a:solidFill>
                  <a:srgbClr val="000000"/>
                </a:solidFill>
                <a:latin typeface="Arial"/>
              </a:rPr>
              <a:t>Когда универсальные функции и типы используют операторы для определенных параметров типа, эти параметры должны удовлетворять интерфейсу, определяемому ограничением параметра.</a:t>
            </a:r>
            <a:endParaRPr b="0" lang="ru-RU" sz="32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3200" spc="-1" strike="noStrike">
                <a:solidFill>
                  <a:srgbClr val="000000"/>
                </a:solidFill>
                <a:latin typeface="Arial"/>
              </a:rPr>
              <a:t>И самое главное, дизайн дженериков полностью обратно совместим с Go 1.</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Параметры типа</a:t>
            </a:r>
            <a:endParaRPr b="0" lang="ru-RU" sz="4400" spc="-1" strike="noStrike">
              <a:solidFill>
                <a:srgbClr val="000000"/>
              </a:solidFill>
              <a:latin typeface="Arial"/>
            </a:endParaRPr>
          </a:p>
        </p:txBody>
      </p:sp>
      <p:sp>
        <p:nvSpPr>
          <p:cNvPr id="216"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61000"/>
          </a:bodyPr>
          <a:p>
            <a:pPr indent="0">
              <a:spcBef>
                <a:spcPts val="1417"/>
              </a:spcBef>
              <a:buNone/>
            </a:pPr>
            <a:r>
              <a:rPr b="0" lang="ru-RU" sz="3200" spc="-1" strike="noStrike">
                <a:solidFill>
                  <a:srgbClr val="000000"/>
                </a:solidFill>
                <a:latin typeface="Arial"/>
              </a:rPr>
              <a:t>// Print печатает элементы любых слайсов.</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Print имеет параметр типа T и имеет один обычный (non-type)</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параметр s, который является слайсом из элементов </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указанного параметра типа.</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Print[T any](s []T)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for _, v := range s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fmt.Println(v)</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Any</a:t>
            </a:r>
            <a:endParaRPr b="0" lang="ru-RU" sz="4400" spc="-1" strike="noStrike">
              <a:solidFill>
                <a:srgbClr val="000000"/>
              </a:solidFill>
              <a:latin typeface="Arial"/>
            </a:endParaRPr>
          </a:p>
        </p:txBody>
      </p:sp>
      <p:sp>
        <p:nvSpPr>
          <p:cNvPr id="218"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77000"/>
          </a:bodyPr>
          <a:p>
            <a:pPr marL="332640" indent="-249480">
              <a:spcBef>
                <a:spcPts val="1417"/>
              </a:spcBef>
              <a:buClr>
                <a:srgbClr val="000000"/>
              </a:buClr>
              <a:buSzPct val="45000"/>
              <a:buFont typeface="Wingdings" charset="2"/>
              <a:buChar char=""/>
            </a:pPr>
            <a:r>
              <a:rPr b="0" lang="ru-RU" sz="3200" spc="-1" strike="noStrike">
                <a:solidFill>
                  <a:srgbClr val="000000"/>
                </a:solidFill>
                <a:latin typeface="Arial"/>
              </a:rPr>
              <a:t>в дженериках ключевое слово any это просто синтаксический сахар для interface{}</a:t>
            </a:r>
            <a:endParaRPr b="0" lang="ru-RU" sz="3200" spc="-1" strike="noStrike">
              <a:solidFill>
                <a:srgbClr val="000000"/>
              </a:solidFill>
              <a:latin typeface="Arial"/>
            </a:endParaRPr>
          </a:p>
          <a:p>
            <a:pPr marL="332640" indent="0">
              <a:spcBef>
                <a:spcPts val="1417"/>
              </a:spcBef>
              <a:buNone/>
            </a:pPr>
            <a:r>
              <a:rPr b="1" lang="ru-RU" sz="3200" spc="-1" strike="noStrike">
                <a:solidFill>
                  <a:srgbClr val="000000"/>
                </a:solidFill>
                <a:latin typeface="FreeMono"/>
              </a:rPr>
              <a:t>func Print[T interface{}](s []T) {}</a:t>
            </a:r>
            <a:endParaRPr b="0" lang="ru-RU" sz="3200" spc="-1" strike="noStrike">
              <a:solidFill>
                <a:srgbClr val="000000"/>
              </a:solidFill>
              <a:latin typeface="Arial"/>
            </a:endParaRPr>
          </a:p>
          <a:p>
            <a:pPr marL="332640" indent="-249480">
              <a:spcBef>
                <a:spcPts val="1417"/>
              </a:spcBef>
              <a:buClr>
                <a:srgbClr val="000000"/>
              </a:buClr>
              <a:buSzPct val="45000"/>
              <a:buFont typeface="Wingdings" charset="2"/>
              <a:buChar char=""/>
            </a:pPr>
            <a:r>
              <a:rPr b="0" lang="ru-RU" sz="3200" spc="-1" strike="noStrike">
                <a:solidFill>
                  <a:srgbClr val="000000"/>
                </a:solidFill>
                <a:latin typeface="Arial"/>
              </a:rPr>
              <a:t>Параметр типа (</a:t>
            </a:r>
            <a:r>
              <a:rPr b="1" lang="ru-RU" sz="3200" spc="-1" strike="noStrike">
                <a:solidFill>
                  <a:srgbClr val="000000"/>
                </a:solidFill>
                <a:latin typeface="Arial"/>
              </a:rPr>
              <a:t>T</a:t>
            </a:r>
            <a:r>
              <a:rPr b="0" lang="ru-RU" sz="3200" spc="-1" strike="noStrike">
                <a:solidFill>
                  <a:srgbClr val="000000"/>
                </a:solidFill>
                <a:latin typeface="Arial"/>
              </a:rPr>
              <a:t>) также может использоваться при определении типов параметров функции. </a:t>
            </a:r>
            <a:endParaRPr b="0" lang="ru-RU" sz="3200" spc="-1" strike="noStrike">
              <a:solidFill>
                <a:srgbClr val="000000"/>
              </a:solidFill>
              <a:latin typeface="Arial"/>
            </a:endParaRPr>
          </a:p>
          <a:p>
            <a:pPr marL="332640" indent="-249480">
              <a:spcBef>
                <a:spcPts val="1417"/>
              </a:spcBef>
              <a:buClr>
                <a:srgbClr val="000000"/>
              </a:buClr>
              <a:buSzPct val="45000"/>
              <a:buFont typeface="Wingdings" charset="2"/>
              <a:buChar char=""/>
            </a:pPr>
            <a:r>
              <a:rPr b="0" lang="ru-RU" sz="3200" spc="-1" strike="noStrike">
                <a:solidFill>
                  <a:srgbClr val="000000"/>
                </a:solidFill>
                <a:latin typeface="Arial"/>
              </a:rPr>
              <a:t>Парамер s определяется как слайс элементов </a:t>
            </a:r>
            <a:r>
              <a:rPr b="1" lang="ru-RU" sz="3200" spc="-1" strike="noStrike">
                <a:solidFill>
                  <a:srgbClr val="000000"/>
                </a:solidFill>
                <a:latin typeface="Arial"/>
              </a:rPr>
              <a:t>T</a:t>
            </a:r>
            <a:r>
              <a:rPr b="0" lang="ru-RU" sz="3200" spc="-1" strike="noStrike">
                <a:solidFill>
                  <a:srgbClr val="000000"/>
                </a:solidFill>
                <a:latin typeface="Arial"/>
              </a:rPr>
              <a:t>. И это параметр типа может использоваться внутри тела функции как тип переменных.</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20"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54000"/>
          </a:bodyPr>
          <a:p>
            <a:pPr indent="0">
              <a:spcBef>
                <a:spcPts val="1417"/>
              </a:spcBef>
              <a:buNone/>
            </a:pPr>
            <a:r>
              <a:rPr b="1" lang="ru-RU" sz="3200" spc="-1" strike="noStrike">
                <a:solidFill>
                  <a:srgbClr val="000000"/>
                </a:solidFill>
                <a:latin typeface="FreeMono"/>
              </a:rPr>
              <a:t>// Вызов Print с аргументом []int.</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Print имеет параметр типа T, и мы хотим передать []int,</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для этого указываем int в аргументах типа написав Print[int].</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Функция Print[int] ожидает []int как аргумент.</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Print[int]([]int{1, 2, 3})</a:t>
            </a:r>
            <a:endParaRPr b="0" lang="ru-RU" sz="3200" spc="-1" strike="noStrike">
              <a:solidFill>
                <a:srgbClr val="000000"/>
              </a:solidFill>
              <a:latin typeface="Arial"/>
            </a:endParaRPr>
          </a:p>
          <a:p>
            <a:pPr indent="0">
              <a:spcBef>
                <a:spcPts val="1417"/>
              </a:spcBef>
              <a:buNone/>
            </a:pP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Код выводит:</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1</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2</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3</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Ограничения параметров типа</a:t>
            </a:r>
            <a:endParaRPr b="0" lang="ru-RU" sz="4400" spc="-1" strike="noStrike">
              <a:solidFill>
                <a:srgbClr val="000000"/>
              </a:solidFill>
              <a:latin typeface="Arial"/>
            </a:endParaRPr>
          </a:p>
        </p:txBody>
      </p:sp>
      <p:sp>
        <p:nvSpPr>
          <p:cNvPr id="222"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75000"/>
          </a:bodyPr>
          <a:p>
            <a:pPr indent="0">
              <a:spcBef>
                <a:spcPts val="1417"/>
              </a:spcBef>
              <a:buNone/>
            </a:pPr>
            <a:r>
              <a:rPr b="0" lang="ru-RU" sz="3200" spc="-1" strike="noStrike">
                <a:solidFill>
                  <a:srgbClr val="000000"/>
                </a:solidFill>
                <a:latin typeface="Arial"/>
              </a:rPr>
              <a:t>// Эта функция не работает как надо.</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func Stringify[T any](s []T) (ret []string) {</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a:t>
            </a:r>
            <a:r>
              <a:rPr b="0" lang="ru-RU" sz="3200" spc="-1" strike="noStrike">
                <a:solidFill>
                  <a:srgbClr val="000000"/>
                </a:solidFill>
                <a:latin typeface="Arial"/>
              </a:rPr>
              <a:t>for _, v := range s {</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a:t>
            </a:r>
            <a:r>
              <a:rPr b="0" lang="ru-RU" sz="3200" spc="-1" strike="noStrike">
                <a:solidFill>
                  <a:srgbClr val="000000"/>
                </a:solidFill>
                <a:latin typeface="Arial"/>
              </a:rPr>
              <a:t>ret = append(ret, v.String()) // Это не сработает</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a:t>
            </a:r>
            <a:r>
              <a:rPr b="0" lang="ru-RU" sz="3200" spc="-1" strike="noStrike">
                <a:solidFill>
                  <a:srgbClr val="000000"/>
                </a:solidFill>
                <a:latin typeface="Arial"/>
              </a:rPr>
              <a:t>}</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a:t>
            </a:r>
            <a:r>
              <a:rPr b="0" lang="ru-RU" sz="3200" spc="-1" strike="noStrike">
                <a:solidFill>
                  <a:srgbClr val="000000"/>
                </a:solidFill>
                <a:latin typeface="Arial"/>
              </a:rPr>
              <a:t>return ret</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Stringfy</a:t>
            </a:r>
            <a:endParaRPr b="0" lang="ru-RU" sz="4400" spc="-1" strike="noStrike">
              <a:solidFill>
                <a:srgbClr val="000000"/>
              </a:solidFill>
              <a:latin typeface="Arial"/>
            </a:endParaRPr>
          </a:p>
        </p:txBody>
      </p:sp>
      <p:sp>
        <p:nvSpPr>
          <p:cNvPr id="224" name="PlaceHolder 2"/>
          <p:cNvSpPr>
            <a:spLocks noGrp="1"/>
          </p:cNvSpPr>
          <p:nvPr>
            <p:ph/>
          </p:nvPr>
        </p:nvSpPr>
        <p:spPr>
          <a:xfrm>
            <a:off x="1440000" y="1620000"/>
            <a:ext cx="8460000" cy="3960000"/>
          </a:xfrm>
          <a:prstGeom prst="rect">
            <a:avLst/>
          </a:prstGeom>
          <a:solidFill>
            <a:srgbClr val="ffffff"/>
          </a:solidFill>
          <a:ln w="0">
            <a:noFill/>
          </a:ln>
        </p:spPr>
        <p:txBody>
          <a:bodyPr lIns="0" rIns="0" tIns="0" bIns="0" anchor="t">
            <a:normAutofit fontScale="42000"/>
          </a:bodyPr>
          <a:p>
            <a:pPr indent="0">
              <a:spcBef>
                <a:spcPts val="1417"/>
              </a:spcBef>
              <a:buNone/>
            </a:pPr>
            <a:r>
              <a:rPr b="1" lang="ru-RU" sz="3200" spc="-1" strike="noStrike">
                <a:solidFill>
                  <a:srgbClr val="000000"/>
                </a:solidFill>
                <a:latin typeface="FreeMono"/>
              </a:rPr>
              <a:t>// Stringer это ограничение типа которое требует, чтобы аргумент типа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имел метод String и позволяет дженерик функции вызвать String().</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Метод String должен возвращать строку.</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type Stringer interface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String() string</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a:t>
            </a:r>
            <a:endParaRPr b="0" lang="ru-RU" sz="3200" spc="-1" strike="noStrike">
              <a:solidFill>
                <a:srgbClr val="000000"/>
              </a:solidFill>
              <a:latin typeface="Arial"/>
            </a:endParaRPr>
          </a:p>
          <a:p>
            <a:pPr indent="0">
              <a:spcBef>
                <a:spcPts val="1417"/>
              </a:spcBef>
              <a:buNone/>
            </a:pP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Stringify вызывает метод String для каждого элемента s, и возвращает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результат. После параметра T указано ограничение, которое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применяется к типу T, в нашем случае это Stringer.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Stringify[T Stringer](s []T) (ret []string)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for _, v := range s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ret = append(ret, v.String())</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return ret</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Пример для int</a:t>
            </a:r>
            <a:endParaRPr b="0" lang="ru-RU" sz="4400" spc="-1" strike="noStrike">
              <a:solidFill>
                <a:srgbClr val="000000"/>
              </a:solidFill>
              <a:latin typeface="Arial"/>
            </a:endParaRPr>
          </a:p>
        </p:txBody>
      </p:sp>
      <p:sp>
        <p:nvSpPr>
          <p:cNvPr id="226" name="PlaceHolder 2"/>
          <p:cNvSpPr>
            <a:spLocks noGrp="1"/>
          </p:cNvSpPr>
          <p:nvPr>
            <p:ph/>
          </p:nvPr>
        </p:nvSpPr>
        <p:spPr>
          <a:xfrm>
            <a:off x="1440000" y="1620000"/>
            <a:ext cx="8460000" cy="3960000"/>
          </a:xfrm>
          <a:prstGeom prst="rect">
            <a:avLst/>
          </a:prstGeom>
          <a:solidFill>
            <a:srgbClr val="ffffff"/>
          </a:solidFill>
          <a:ln w="0">
            <a:noFill/>
          </a:ln>
        </p:spPr>
        <p:txBody>
          <a:bodyPr lIns="0" rIns="0" tIns="0" bIns="0" anchor="t">
            <a:normAutofit fontScale="53000"/>
          </a:bodyPr>
          <a:p>
            <a:pPr indent="0">
              <a:spcBef>
                <a:spcPts val="1417"/>
              </a:spcBef>
              <a:buNone/>
            </a:pPr>
            <a:r>
              <a:rPr b="1" lang="ru-RU" sz="3200" spc="-1" strike="noStrike">
                <a:solidFill>
                  <a:srgbClr val="000000"/>
                </a:solidFill>
                <a:latin typeface="FreeMono"/>
              </a:rPr>
              <a:t>import (    "fmt";    "strconv";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type myint int</a:t>
            </a:r>
            <a:endParaRPr b="0" lang="ru-RU" sz="3200" spc="-1" strike="noStrike">
              <a:solidFill>
                <a:srgbClr val="000000"/>
              </a:solidFill>
              <a:latin typeface="Arial"/>
            </a:endParaRPr>
          </a:p>
          <a:p>
            <a:pPr indent="0">
              <a:spcBef>
                <a:spcPts val="1417"/>
              </a:spcBef>
              <a:buNone/>
            </a:pP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(i myint) String() string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return strconv.Itoa(int(i))</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a:t>
            </a:r>
            <a:endParaRPr b="0" lang="ru-RU" sz="3200" spc="-1" strike="noStrike">
              <a:solidFill>
                <a:srgbClr val="000000"/>
              </a:solidFill>
              <a:latin typeface="Arial"/>
            </a:endParaRPr>
          </a:p>
          <a:p>
            <a:pPr indent="0">
              <a:spcBef>
                <a:spcPts val="1417"/>
              </a:spcBef>
              <a:buNone/>
            </a:pP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main()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x := []myint{myint(1), myint(2), myint(3)}</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Stringify(x)</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fmt.Println(x)</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 Prints "[1 2 3]"</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28" name="PlaceHolder 2"/>
          <p:cNvSpPr>
            <a:spLocks noGrp="1"/>
          </p:cNvSpPr>
          <p:nvPr>
            <p:ph/>
          </p:nvPr>
        </p:nvSpPr>
        <p:spPr>
          <a:xfrm>
            <a:off x="1440000" y="1620000"/>
            <a:ext cx="8460000" cy="3960000"/>
          </a:xfrm>
          <a:prstGeom prst="rect">
            <a:avLst/>
          </a:prstGeom>
          <a:solidFill>
            <a:srgbClr val="dddddd"/>
          </a:solidFill>
          <a:ln w="0">
            <a:noFill/>
          </a:ln>
        </p:spPr>
        <p:txBody>
          <a:bodyPr lIns="0" rIns="0" tIns="0" bIns="0" anchor="t">
            <a:normAutofit fontScale="53000"/>
          </a:bodyPr>
          <a:p>
            <a:pPr indent="0">
              <a:spcBef>
                <a:spcPts val="1417"/>
              </a:spcBef>
              <a:buNone/>
            </a:pPr>
            <a:r>
              <a:rPr b="1" lang="ru-RU" sz="3200" spc="-1" strike="noStrike">
                <a:solidFill>
                  <a:srgbClr val="000000"/>
                </a:solidFill>
                <a:latin typeface="FreeMono"/>
              </a:rPr>
              <a:t>type Stringer interface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String() string</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type Plusser interface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Plus(string) string</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ConcatTo[S Stringer, P Plusser](s []S, p []P) []string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r := make([]string, len(s))</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for i, v := range s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r[i] = p[i].Plus(v.String())</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return r</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a:t>
            </a:r>
            <a:endParaRPr b="0" lang="ru-RU" sz="3200" spc="-1" strike="noStrike">
              <a:solidFill>
                <a:srgbClr val="000000"/>
              </a:solidFill>
              <a:latin typeface="Arial"/>
            </a:endParaRPr>
          </a:p>
          <a:p>
            <a:pPr indent="0">
              <a:spcBef>
                <a:spcPts val="1417"/>
              </a:spcBef>
              <a:buNone/>
            </a:pPr>
            <a:endParaRPr b="0" lang="ru-RU" sz="3200" spc="-1" strike="noStrike">
              <a:solidFill>
                <a:srgbClr val="000000"/>
              </a:solidFill>
              <a:latin typeface="Arial"/>
            </a:endParaRPr>
          </a:p>
          <a:p>
            <a:pPr indent="0">
              <a:spcBef>
                <a:spcPts val="1417"/>
              </a:spcBef>
              <a:buNone/>
            </a:pP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1440000" y="40536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2800" spc="-1" strike="noStrike">
                <a:solidFill>
                  <a:srgbClr val="000000"/>
                </a:solidFill>
                <a:latin typeface="Arial"/>
              </a:rPr>
              <a:t>Предефайненные ограничения и интерфейсы типов</a:t>
            </a:r>
            <a:endParaRPr b="0" lang="ru-RU" sz="2800" spc="-1" strike="noStrike">
              <a:solidFill>
                <a:srgbClr val="000000"/>
              </a:solidFill>
              <a:latin typeface="Arial"/>
            </a:endParaRPr>
          </a:p>
        </p:txBody>
      </p:sp>
      <p:sp>
        <p:nvSpPr>
          <p:cNvPr id="230" name="PlaceHolder 2"/>
          <p:cNvSpPr>
            <a:spLocks noGrp="1"/>
          </p:cNvSpPr>
          <p:nvPr>
            <p:ph/>
          </p:nvPr>
        </p:nvSpPr>
        <p:spPr>
          <a:xfrm>
            <a:off x="1440000" y="1620000"/>
            <a:ext cx="8460000" cy="3240000"/>
          </a:xfrm>
          <a:prstGeom prst="rect">
            <a:avLst/>
          </a:prstGeom>
          <a:solidFill>
            <a:srgbClr val="dddddd"/>
          </a:solidFill>
          <a:ln w="0">
            <a:noFill/>
          </a:ln>
        </p:spPr>
        <p:txBody>
          <a:bodyPr lIns="0" rIns="0" tIns="0" bIns="0" anchor="t">
            <a:normAutofit fontScale="58000"/>
          </a:bodyPr>
          <a:p>
            <a:pPr indent="0">
              <a:spcBef>
                <a:spcPts val="1417"/>
              </a:spcBef>
              <a:buNone/>
            </a:pPr>
            <a:r>
              <a:rPr b="1" lang="ru-RU" sz="3200" spc="-1" strike="noStrike">
                <a:solidFill>
                  <a:srgbClr val="000000"/>
                </a:solidFill>
                <a:latin typeface="FreeMono"/>
              </a:rPr>
              <a:t>// SumIntsOrFloats суммирует значения мамы m.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Поддерживает int64 и float64 типы элементов в мапе.</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func SumIntsOrFloats[K comparable, V int64 | float64](m map[K]V) V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var s V</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for _, v := range m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s += v</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return s</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32" name="PlaceHolder 2"/>
          <p:cNvSpPr>
            <a:spLocks noGrp="1"/>
          </p:cNvSpPr>
          <p:nvPr>
            <p:ph/>
          </p:nvPr>
        </p:nvSpPr>
        <p:spPr>
          <a:xfrm>
            <a:off x="1440000" y="1620000"/>
            <a:ext cx="8460000" cy="3960000"/>
          </a:xfrm>
          <a:prstGeom prst="rect">
            <a:avLst/>
          </a:prstGeom>
          <a:solidFill>
            <a:srgbClr val="dddddd"/>
          </a:solidFill>
          <a:ln w="0">
            <a:noFill/>
          </a:ln>
        </p:spPr>
        <p:txBody>
          <a:bodyPr lIns="0" rIns="0" tIns="0" bIns="0" anchor="t">
            <a:normAutofit fontScale="42000"/>
          </a:bodyPr>
          <a:p>
            <a:pPr indent="0">
              <a:spcBef>
                <a:spcPts val="1417"/>
              </a:spcBef>
              <a:buNone/>
            </a:pPr>
            <a:r>
              <a:rPr b="0" lang="ru-RU" sz="3200" spc="-1" strike="noStrike">
                <a:solidFill>
                  <a:srgbClr val="000000"/>
                </a:solidFill>
                <a:latin typeface="Arial"/>
              </a:rPr>
              <a:t>// Инициализация мапы с целочисленными значениями</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a:t>
            </a:r>
            <a:r>
              <a:rPr b="0" lang="ru-RU" sz="3200" spc="-1" strike="noStrike">
                <a:solidFill>
                  <a:srgbClr val="000000"/>
                </a:solidFill>
                <a:latin typeface="Arial"/>
              </a:rPr>
              <a:t>ints := map[string]int64{</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a:t>
            </a:r>
            <a:r>
              <a:rPr b="0" lang="ru-RU" sz="3200" spc="-1" strike="noStrike">
                <a:solidFill>
                  <a:srgbClr val="000000"/>
                </a:solidFill>
                <a:latin typeface="Arial"/>
              </a:rPr>
              <a:t>"first":  34,</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a:t>
            </a:r>
            <a:r>
              <a:rPr b="0" lang="ru-RU" sz="3200" spc="-1" strike="noStrike">
                <a:solidFill>
                  <a:srgbClr val="000000"/>
                </a:solidFill>
                <a:latin typeface="Arial"/>
              </a:rPr>
              <a:t>"second": 12,</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a:t>
            </a:r>
            <a:r>
              <a:rPr b="0" lang="ru-RU" sz="3200" spc="-1" strike="noStrike">
                <a:solidFill>
                  <a:srgbClr val="000000"/>
                </a:solidFill>
                <a:latin typeface="Arial"/>
              </a:rPr>
              <a:t>}</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a:t>
            </a:r>
            <a:r>
              <a:rPr b="0" lang="ru-RU" sz="3200" spc="-1" strike="noStrike">
                <a:solidFill>
                  <a:srgbClr val="000000"/>
                </a:solidFill>
                <a:latin typeface="Arial"/>
              </a:rPr>
              <a:t>// Инициализация мапы с float значениями</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a:t>
            </a:r>
            <a:r>
              <a:rPr b="0" lang="ru-RU" sz="3200" spc="-1" strike="noStrike">
                <a:solidFill>
                  <a:srgbClr val="000000"/>
                </a:solidFill>
                <a:latin typeface="Arial"/>
              </a:rPr>
              <a:t>floats := map[string]float64{</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a:t>
            </a:r>
            <a:r>
              <a:rPr b="0" lang="ru-RU" sz="3200" spc="-1" strike="noStrike">
                <a:solidFill>
                  <a:srgbClr val="000000"/>
                </a:solidFill>
                <a:latin typeface="Arial"/>
              </a:rPr>
              <a:t>"first":  35.98,</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a:t>
            </a:r>
            <a:r>
              <a:rPr b="0" lang="ru-RU" sz="3200" spc="-1" strike="noStrike">
                <a:solidFill>
                  <a:srgbClr val="000000"/>
                </a:solidFill>
                <a:latin typeface="Arial"/>
              </a:rPr>
              <a:t>"second": 26.99,</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a:t>
            </a:r>
            <a:endParaRPr b="0" lang="ru-RU" sz="3200" spc="-1" strike="noStrike">
              <a:solidFill>
                <a:srgbClr val="000000"/>
              </a:solidFill>
              <a:latin typeface="Arial"/>
            </a:endParaRPr>
          </a:p>
          <a:p>
            <a:pPr indent="0">
              <a:spcBef>
                <a:spcPts val="1417"/>
              </a:spcBef>
              <a:buNone/>
            </a:pP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fmt.Printf("Generic Sums: %v and %v\n",</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a:t>
            </a:r>
            <a:r>
              <a:rPr b="0" lang="ru-RU" sz="3200" spc="-1" strike="noStrike">
                <a:solidFill>
                  <a:srgbClr val="000000"/>
                </a:solidFill>
                <a:latin typeface="Arial"/>
              </a:rPr>
              <a:t>SumIntsOrFloats[string, int64](ints),</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    </a:t>
            </a:r>
            <a:r>
              <a:rPr b="0" lang="ru-RU" sz="3200" spc="-1" strike="noStrike">
                <a:solidFill>
                  <a:srgbClr val="000000"/>
                </a:solidFill>
                <a:latin typeface="Arial"/>
              </a:rPr>
              <a:t>SumIntsOrFloats[string, float64](floats))</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440000" y="40536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2800" spc="-1" strike="noStrike">
                <a:solidFill>
                  <a:srgbClr val="000000"/>
                </a:solidFill>
                <a:latin typeface="Arial"/>
              </a:rPr>
              <a:t>Пример: считывание номеров телефонов</a:t>
            </a:r>
            <a:endParaRPr b="0" lang="ru-RU" sz="2800" spc="-1" strike="noStrike">
              <a:solidFill>
                <a:srgbClr val="000000"/>
              </a:solidFill>
              <a:latin typeface="Arial"/>
            </a:endParaRPr>
          </a:p>
        </p:txBody>
      </p:sp>
      <p:grpSp>
        <p:nvGrpSpPr>
          <p:cNvPr id="105" name=""/>
          <p:cNvGrpSpPr/>
          <p:nvPr/>
        </p:nvGrpSpPr>
        <p:grpSpPr>
          <a:xfrm>
            <a:off x="1440000" y="1800000"/>
            <a:ext cx="8280000" cy="3816000"/>
            <a:chOff x="1440000" y="1800000"/>
            <a:chExt cx="8280000" cy="3816000"/>
          </a:xfrm>
        </p:grpSpPr>
        <p:sp>
          <p:nvSpPr>
            <p:cNvPr id="106" name=""/>
            <p:cNvSpPr txBox="1"/>
            <p:nvPr/>
          </p:nvSpPr>
          <p:spPr>
            <a:xfrm>
              <a:off x="1440000" y="1800000"/>
              <a:ext cx="3240000" cy="3816000"/>
            </a:xfrm>
            <a:prstGeom prst="rect">
              <a:avLst/>
            </a:prstGeom>
            <a:solidFill>
              <a:srgbClr val="eeeeee"/>
            </a:solidFill>
            <a:ln cap="rnd" w="0">
              <a:solidFill>
                <a:srgbClr val="3465a4"/>
              </a:solidFill>
              <a:prstDash val="lgDash"/>
            </a:ln>
          </p:spPr>
          <p:txBody>
            <a:bodyPr lIns="0" rIns="0" tIns="0" bIns="0" anchor="t">
              <a:normAutofit fontScale="85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 ("fmt";"io";)</a:t>
              </a:r>
              <a:endParaRPr b="0" lang="ru-RU" sz="1200" spc="-1" strike="noStrike">
                <a:solidFill>
                  <a:srgbClr val="000000"/>
                </a:solidFill>
                <a:latin typeface="Arial"/>
              </a:endParaRPr>
            </a:p>
            <a:p>
              <a:r>
                <a:rPr b="1" lang="ru-RU" sz="1200" spc="-1" strike="noStrike">
                  <a:solidFill>
                    <a:srgbClr val="2a6099"/>
                  </a:solidFill>
                  <a:latin typeface="FreeMono"/>
                </a:rPr>
                <a:t>type phoneReader string</a:t>
              </a:r>
              <a:endParaRPr b="0" lang="ru-RU" sz="1200" spc="-1" strike="noStrike">
                <a:solidFill>
                  <a:srgbClr val="000000"/>
                </a:solidFill>
                <a:latin typeface="Arial"/>
              </a:endParaRPr>
            </a:p>
            <a:p>
              <a:r>
                <a:rPr b="1" lang="ru-RU" sz="1200" spc="-1" strike="noStrike">
                  <a:solidFill>
                    <a:srgbClr val="2a6099"/>
                  </a:solidFill>
                  <a:latin typeface="FreeMono"/>
                </a:rPr>
                <a:t>func (ph phoneReader) Read(p []byte) (int, error){</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count := 0</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for i := 0; i &lt; len(ph); i++{</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if(ph[i] &gt;= '0' &amp;&amp; ph[i] &lt;= '9'){</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p[count] = ph[i]</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count++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return count, io.EOF</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sp>
          <p:nvSpPr>
            <p:cNvPr id="107" name=""/>
            <p:cNvSpPr txBox="1"/>
            <p:nvPr/>
          </p:nvSpPr>
          <p:spPr>
            <a:xfrm>
              <a:off x="3420000" y="1800000"/>
              <a:ext cx="126000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ex611reader</a:t>
              </a:r>
              <a:endParaRPr b="0" lang="ru-RU" sz="1300" spc="-1" strike="noStrike">
                <a:solidFill>
                  <a:srgbClr val="000000"/>
                </a:solidFill>
                <a:latin typeface="Arial"/>
              </a:endParaRPr>
            </a:p>
          </p:txBody>
        </p:sp>
        <p:sp>
          <p:nvSpPr>
            <p:cNvPr id="108" name=""/>
            <p:cNvSpPr txBox="1"/>
            <p:nvPr/>
          </p:nvSpPr>
          <p:spPr>
            <a:xfrm>
              <a:off x="4860000" y="1800000"/>
              <a:ext cx="4860000" cy="3816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func </a:t>
              </a:r>
              <a:r>
                <a:rPr b="1" lang="ru-RU" sz="1200" spc="-1" strike="noStrike">
                  <a:solidFill>
                    <a:srgbClr val="b47804"/>
                  </a:solidFill>
                  <a:latin typeface="FreeMono"/>
                </a:rPr>
                <a:t>main</a:t>
              </a:r>
              <a:r>
                <a:rPr b="1" lang="ru-RU" sz="1200" spc="-1" strike="noStrike">
                  <a:solidFill>
                    <a:srgbClr val="2a6099"/>
                  </a:solidFill>
                  <a:latin typeface="FreeMono"/>
                </a:rPr>
                <a:t> ()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phone1 := phoneReader("+1(234)567 9010")</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phone2 := phoneReader("+2-345-678-12-35")</a:t>
              </a:r>
              <a:endParaRPr b="0" lang="ru-RU" sz="1200" spc="-1" strike="noStrike">
                <a:solidFill>
                  <a:srgbClr val="000000"/>
                </a:solidFill>
                <a:latin typeface="Arial"/>
              </a:endParaRPr>
            </a:p>
            <a:p>
              <a:r>
                <a:rPr b="1" lang="ru-RU" sz="1200" spc="-1" strike="noStrike">
                  <a:solidFill>
                    <a:srgbClr val="2a6099"/>
                  </a:solidFill>
                  <a:latin typeface="FreeMono"/>
                </a:rPr>
                <a:t>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buffer := make([]byte, len(phone1))</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phone1.Read(buffer)</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fmt.Println(string(buffer))     // 12345679010</a:t>
              </a:r>
              <a:endParaRPr b="0" lang="ru-RU" sz="1200" spc="-1" strike="noStrike">
                <a:solidFill>
                  <a:srgbClr val="000000"/>
                </a:solidFill>
                <a:latin typeface="Arial"/>
              </a:endParaRPr>
            </a:p>
            <a:p>
              <a:r>
                <a:rPr b="1" lang="ru-RU" sz="1200" spc="-1" strike="noStrike">
                  <a:solidFill>
                    <a:srgbClr val="2a6099"/>
                  </a:solidFill>
                  <a:latin typeface="FreeMono"/>
                </a:rPr>
                <a:t>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buffer = make([]byte, len(phone2))</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phone2.Read(buffer)</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fmt.Println(string(buffer))     // 23456781235</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grpSp>
        <p:nvGrpSpPr>
          <p:cNvPr id="234" name=""/>
          <p:cNvGrpSpPr/>
          <p:nvPr/>
        </p:nvGrpSpPr>
        <p:grpSpPr>
          <a:xfrm>
            <a:off x="1080000" y="1692000"/>
            <a:ext cx="4032000" cy="3816000"/>
            <a:chOff x="1080000" y="1692000"/>
            <a:chExt cx="4032000" cy="3816000"/>
          </a:xfrm>
        </p:grpSpPr>
        <p:sp>
          <p:nvSpPr>
            <p:cNvPr id="235" name=""/>
            <p:cNvSpPr txBox="1"/>
            <p:nvPr/>
          </p:nvSpPr>
          <p:spPr>
            <a:xfrm>
              <a:off x="1080000" y="1692000"/>
              <a:ext cx="4032000" cy="3816000"/>
            </a:xfrm>
            <a:prstGeom prst="rect">
              <a:avLst/>
            </a:prstGeom>
            <a:solidFill>
              <a:srgbClr val="eeeeee"/>
            </a:solidFill>
            <a:ln cap="rnd" w="0">
              <a:solidFill>
                <a:srgbClr val="3465a4"/>
              </a:solidFill>
              <a:prstDash val="lgDash"/>
            </a:ln>
          </p:spPr>
          <p:txBody>
            <a:bodyPr lIns="0" rIns="0" tIns="0" bIns="0" anchor="t">
              <a:normAutofit fontScale="65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 ("fmt";"golang.org/x/exp/constraints")</a:t>
              </a:r>
              <a:endParaRPr b="0" lang="ru-RU" sz="1200" spc="-1" strike="noStrike">
                <a:solidFill>
                  <a:srgbClr val="000000"/>
                </a:solidFill>
                <a:latin typeface="Arial"/>
              </a:endParaRPr>
            </a:p>
            <a:p>
              <a:r>
                <a:rPr b="1" lang="ru-RU" sz="1200" spc="-1" strike="noStrike">
                  <a:solidFill>
                    <a:srgbClr val="2a6099"/>
                  </a:solidFill>
                  <a:latin typeface="FreeMono"/>
                </a:rPr>
                <a:t>type Number interface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constraints.Float | constraints.Integer | constraints.Complex}</a:t>
              </a:r>
              <a:endParaRPr b="0" lang="ru-RU" sz="1200" spc="-1" strike="noStrike">
                <a:solidFill>
                  <a:srgbClr val="000000"/>
                </a:solidFill>
                <a:latin typeface="Arial"/>
              </a:endParaRPr>
            </a:p>
            <a:p>
              <a:r>
                <a:rPr b="1" lang="ru-RU" sz="1200" spc="-1" strike="noStrike">
                  <a:solidFill>
                    <a:srgbClr val="2a6099"/>
                  </a:solidFill>
                  <a:latin typeface="FreeMono"/>
                </a:rPr>
                <a:t>func Double[T Number](value T) T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return value * 2 }</a:t>
              </a:r>
              <a:endParaRPr b="0" lang="ru-RU" sz="1200" spc="-1" strike="noStrike">
                <a:solidFill>
                  <a:srgbClr val="000000"/>
                </a:solidFill>
                <a:latin typeface="Arial"/>
              </a:endParaRPr>
            </a:p>
            <a:p>
              <a:r>
                <a:rPr b="1" lang="ru-RU" sz="1200" spc="-1" strike="noStrike">
                  <a:solidFill>
                    <a:srgbClr val="2a6099"/>
                  </a:solidFill>
                  <a:latin typeface="FreeMono"/>
                </a:rPr>
                <a:t>func DotProduct[T Number](s1, s2 []T) T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if len(s1) != len(s2)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	</a:t>
              </a:r>
              <a:r>
                <a:rPr b="1" lang="ru-RU" sz="1200" spc="-1" strike="noStrike">
                  <a:solidFill>
                    <a:srgbClr val="2a6099"/>
                  </a:solidFill>
                  <a:latin typeface="FreeMono"/>
                </a:rPr>
                <a:t>panic("DotProduct: slices of unequal length")}</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var r 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for i := range s1 {</a:t>
              </a:r>
              <a:r>
                <a:rPr b="1" lang="ru-RU" sz="1200" spc="-1" strike="noStrike">
                  <a:solidFill>
                    <a:srgbClr val="2a6099"/>
                  </a:solidFill>
                  <a:latin typeface="FreeMono"/>
                </a:rPr>
                <a:t>	</a:t>
              </a:r>
              <a:r>
                <a:rPr b="1" lang="ru-RU" sz="1200" spc="-1" strike="noStrike">
                  <a:solidFill>
                    <a:srgbClr val="2a6099"/>
                  </a:solidFill>
                  <a:latin typeface="FreeMono"/>
                </a:rPr>
                <a:t>	</a:t>
              </a:r>
              <a:r>
                <a:rPr b="1" lang="ru-RU" sz="1200" spc="-1" strike="noStrike">
                  <a:solidFill>
                    <a:srgbClr val="2a6099"/>
                  </a:solidFill>
                  <a:latin typeface="FreeMono"/>
                </a:rPr>
                <a:t>r += s1[i] * s2[i]</a:t>
              </a:r>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return r</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 Sum[K comparable, V Number](m map[K]V) V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var s V</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for _, v := range m {</a:t>
              </a:r>
              <a:r>
                <a:rPr b="1" lang="ru-RU" sz="1200" spc="-1" strike="noStrike">
                  <a:solidFill>
                    <a:srgbClr val="2a6099"/>
                  </a:solidFill>
                  <a:latin typeface="FreeMono"/>
                </a:rPr>
                <a:t>	</a:t>
              </a:r>
              <a:r>
                <a:rPr b="1" lang="ru-RU" sz="1200" spc="-1" strike="noStrike">
                  <a:solidFill>
                    <a:srgbClr val="2a6099"/>
                  </a:solidFill>
                  <a:latin typeface="FreeMono"/>
                </a:rPr>
                <a:t>	</a:t>
              </a:r>
              <a:r>
                <a:rPr b="1" lang="ru-RU" sz="1200" spc="-1" strike="noStrike">
                  <a:solidFill>
                    <a:srgbClr val="2a6099"/>
                  </a:solidFill>
                  <a:latin typeface="FreeMono"/>
                </a:rPr>
                <a:t>s += v</a:t>
              </a:r>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return s</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sp>
          <p:nvSpPr>
            <p:cNvPr id="236" name=""/>
            <p:cNvSpPr txBox="1"/>
            <p:nvPr/>
          </p:nvSpPr>
          <p:spPr>
            <a:xfrm>
              <a:off x="3543840" y="1692000"/>
              <a:ext cx="156816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ex655generic</a:t>
              </a:r>
              <a:endParaRPr b="0" lang="ru-RU" sz="1300" spc="-1" strike="noStrike">
                <a:solidFill>
                  <a:srgbClr val="000000"/>
                </a:solidFill>
                <a:latin typeface="Arial"/>
              </a:endParaRPr>
            </a:p>
          </p:txBody>
        </p:sp>
      </p:grpSp>
      <p:grpSp>
        <p:nvGrpSpPr>
          <p:cNvPr id="237" name=""/>
          <p:cNvGrpSpPr/>
          <p:nvPr/>
        </p:nvGrpSpPr>
        <p:grpSpPr>
          <a:xfrm>
            <a:off x="5580000" y="1620000"/>
            <a:ext cx="4032000" cy="3816000"/>
            <a:chOff x="5580000" y="1620000"/>
            <a:chExt cx="4032000" cy="3816000"/>
          </a:xfrm>
        </p:grpSpPr>
        <p:sp>
          <p:nvSpPr>
            <p:cNvPr id="238" name=""/>
            <p:cNvSpPr txBox="1"/>
            <p:nvPr/>
          </p:nvSpPr>
          <p:spPr>
            <a:xfrm>
              <a:off x="5580000" y="1620000"/>
              <a:ext cx="4032000" cy="3816000"/>
            </a:xfrm>
            <a:prstGeom prst="rect">
              <a:avLst/>
            </a:prstGeom>
            <a:solidFill>
              <a:srgbClr val="eeeeee"/>
            </a:solidFill>
            <a:ln cap="rnd" w="0">
              <a:solidFill>
                <a:srgbClr val="3465a4"/>
              </a:solidFill>
              <a:prstDash val="lgDash"/>
            </a:ln>
          </p:spPr>
          <p:txBody>
            <a:bodyPr lIns="0" rIns="0" tIns="0" bIns="0" anchor="t">
              <a:normAutofit fontScale="56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fmt.Println(Double(23))</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fmt.Println(Double(23.23))</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fmt.Println(Double(-2323.3434))</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2a6099"/>
                  </a:solidFill>
                  <a:latin typeface="FreeMono"/>
                </a:rPr>
                <a:t>// Invoke DotProduct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i := []int{1, 2, 3}</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j := []int{4, 5, 6}</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fmt.Println(DotProduct(i, j))</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 Invoke Sum</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ints := map[string]int64{</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	</a:t>
              </a:r>
              <a:r>
                <a:rPr b="1" lang="ru-RU" sz="1200" spc="-1" strike="noStrike">
                  <a:solidFill>
                    <a:srgbClr val="2a6099"/>
                  </a:solidFill>
                  <a:latin typeface="FreeMono"/>
                </a:rPr>
                <a:t>"first":   23,</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	</a:t>
              </a:r>
              <a:r>
                <a:rPr b="1" lang="ru-RU" sz="1200" spc="-1" strike="noStrike">
                  <a:solidFill>
                    <a:srgbClr val="2a6099"/>
                  </a:solidFill>
                  <a:latin typeface="FreeMono"/>
                </a:rPr>
                <a:t>"second":  565,</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	</a:t>
              </a:r>
              <a:r>
                <a:rPr b="1" lang="ru-RU" sz="1200" spc="-1" strike="noStrike">
                  <a:solidFill>
                    <a:srgbClr val="2a6099"/>
                  </a:solidFill>
                  <a:latin typeface="FreeMono"/>
                </a:rPr>
                <a:t>"third":   755,</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	</a:t>
              </a:r>
              <a:r>
                <a:rPr b="1" lang="ru-RU" sz="1200" spc="-1" strike="noStrike">
                  <a:solidFill>
                    <a:srgbClr val="2a6099"/>
                  </a:solidFill>
                  <a:latin typeface="FreeMono"/>
                </a:rPr>
                <a:t>"fourth":  766,</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	</a:t>
              </a:r>
              <a:r>
                <a:rPr b="1" lang="ru-RU" sz="1200" spc="-1" strike="noStrike">
                  <a:solidFill>
                    <a:srgbClr val="2a6099"/>
                  </a:solidFill>
                  <a:latin typeface="FreeMono"/>
                </a:rPr>
                <a:t>"fifth":   8977,</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	</a:t>
              </a:r>
              <a:r>
                <a:rPr b="1" lang="ru-RU" sz="1200" spc="-1" strike="noStrike">
                  <a:solidFill>
                    <a:srgbClr val="2a6099"/>
                  </a:solidFill>
                  <a:latin typeface="FreeMono"/>
                </a:rPr>
                <a:t>"sixth":   70433,</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	</a:t>
              </a:r>
              <a:r>
                <a:rPr b="1" lang="ru-RU" sz="1200" spc="-1" strike="noStrike">
                  <a:solidFill>
                    <a:srgbClr val="2a6099"/>
                  </a:solidFill>
                  <a:latin typeface="FreeMono"/>
                </a:rPr>
                <a:t>"seventh": 4339222,</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fmt.Println(Sum(ints))</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sp>
          <p:nvSpPr>
            <p:cNvPr id="239" name=""/>
            <p:cNvSpPr txBox="1"/>
            <p:nvPr/>
          </p:nvSpPr>
          <p:spPr>
            <a:xfrm>
              <a:off x="8043840" y="1620000"/>
              <a:ext cx="156816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ex655generic</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Кодогенерация</a:t>
            </a:r>
            <a:endParaRPr b="0" lang="ru-RU" sz="4400" spc="-1" strike="noStrike">
              <a:solidFill>
                <a:srgbClr val="000000"/>
              </a:solidFill>
              <a:latin typeface="Arial"/>
            </a:endParaRPr>
          </a:p>
        </p:txBody>
      </p:sp>
      <p:sp>
        <p:nvSpPr>
          <p:cNvPr id="241"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41000"/>
          </a:bodyPr>
          <a:p>
            <a:pPr marL="177120" indent="-132840" algn="just">
              <a:spcBef>
                <a:spcPts val="1417"/>
              </a:spcBef>
              <a:buClr>
                <a:srgbClr val="000000"/>
              </a:buClr>
              <a:buSzPct val="45000"/>
              <a:buFont typeface="Wingdings" charset="2"/>
              <a:buChar char=""/>
            </a:pPr>
            <a:r>
              <a:rPr b="0" lang="ru-RU" sz="3200" spc="-1" strike="noStrike">
                <a:solidFill>
                  <a:srgbClr val="000000"/>
                </a:solidFill>
                <a:latin typeface="Arial"/>
              </a:rPr>
              <a:t>часть процесса компиляции, когда специальная часть компилятора, кодогенератор, конвертирует синтаксически корректную программу в последовательность инструкций, которые могут выполняться на машине.</a:t>
            </a:r>
            <a:endParaRPr b="0" lang="ru-RU" sz="3200" spc="-1" strike="noStrike">
              <a:solidFill>
                <a:srgbClr val="000000"/>
              </a:solidFill>
              <a:latin typeface="Arial"/>
            </a:endParaRPr>
          </a:p>
          <a:p>
            <a:pPr marL="177120" indent="-132840" algn="just">
              <a:spcBef>
                <a:spcPts val="1417"/>
              </a:spcBef>
              <a:buClr>
                <a:srgbClr val="000000"/>
              </a:buClr>
              <a:buSzPct val="45000"/>
              <a:buFont typeface="Wingdings" charset="2"/>
              <a:buChar char=""/>
            </a:pPr>
            <a:r>
              <a:rPr b="0" lang="ru-RU" sz="3200" spc="-1" strike="noStrike">
                <a:solidFill>
                  <a:srgbClr val="000000"/>
                </a:solidFill>
                <a:latin typeface="Arial"/>
              </a:rPr>
              <a:t>Обычно на вход генератора кода подаётся абстрактное синтаксическое дерево (AST). Дерево преобразуется в линейную последовательность инструкций промежуточного языка (например, в трехадресный код).</a:t>
            </a:r>
            <a:endParaRPr b="0" lang="ru-RU" sz="3200" spc="-1" strike="noStrike">
              <a:solidFill>
                <a:srgbClr val="000000"/>
              </a:solidFill>
              <a:latin typeface="Arial"/>
            </a:endParaRPr>
          </a:p>
          <a:p>
            <a:pPr marL="177120" indent="-132840" algn="just">
              <a:spcBef>
                <a:spcPts val="1417"/>
              </a:spcBef>
              <a:buClr>
                <a:srgbClr val="000000"/>
              </a:buClr>
              <a:buSzPct val="45000"/>
              <a:buFont typeface="Wingdings" charset="2"/>
              <a:buChar char=""/>
            </a:pPr>
            <a:r>
              <a:rPr b="0" lang="ru-RU" sz="3200" spc="-1" strike="noStrike">
                <a:solidFill>
                  <a:srgbClr val="000000"/>
                </a:solidFill>
                <a:latin typeface="Arial"/>
              </a:rPr>
              <a:t>Кодогенерацию стоит применять в случаях:</a:t>
            </a:r>
            <a:endParaRPr b="0" lang="ru-RU" sz="3200" spc="-1" strike="noStrike">
              <a:solidFill>
                <a:srgbClr val="000000"/>
              </a:solidFill>
              <a:latin typeface="Arial"/>
            </a:endParaRPr>
          </a:p>
          <a:p>
            <a:pPr lvl="1" marL="354240" indent="-132840" algn="just">
              <a:spcBef>
                <a:spcPts val="1134"/>
              </a:spcBef>
              <a:buClr>
                <a:srgbClr val="000000"/>
              </a:buClr>
              <a:buSzPct val="75000"/>
              <a:buFont typeface="Symbol" charset="2"/>
              <a:buChar char=""/>
            </a:pPr>
            <a:r>
              <a:rPr b="0" lang="ru-RU" sz="2800" spc="-1" strike="noStrike">
                <a:solidFill>
                  <a:srgbClr val="000000"/>
                </a:solidFill>
                <a:latin typeface="Arial"/>
              </a:rPr>
              <a:t>Увеличение скорости работы кода, то есть для замены рефлексии;</a:t>
            </a:r>
            <a:endParaRPr b="0" lang="ru-RU" sz="2800" spc="-1" strike="noStrike">
              <a:solidFill>
                <a:srgbClr val="000000"/>
              </a:solidFill>
              <a:latin typeface="Arial"/>
            </a:endParaRPr>
          </a:p>
          <a:p>
            <a:pPr lvl="1" marL="354240" indent="-132840" algn="just">
              <a:spcBef>
                <a:spcPts val="1134"/>
              </a:spcBef>
              <a:buClr>
                <a:srgbClr val="000000"/>
              </a:buClr>
              <a:buSzPct val="75000"/>
              <a:buFont typeface="Symbol" charset="2"/>
              <a:buChar char=""/>
            </a:pPr>
            <a:r>
              <a:rPr b="0" lang="ru-RU" sz="2800" spc="-1" strike="noStrike">
                <a:solidFill>
                  <a:srgbClr val="000000"/>
                </a:solidFill>
                <a:latin typeface="Arial"/>
              </a:rPr>
              <a:t>Уменьшение рутинной работы программиста (и ошибок, связанных с ней);</a:t>
            </a:r>
            <a:endParaRPr b="0" lang="ru-RU" sz="2800" spc="-1" strike="noStrike">
              <a:solidFill>
                <a:srgbClr val="000000"/>
              </a:solidFill>
              <a:latin typeface="Arial"/>
            </a:endParaRPr>
          </a:p>
          <a:p>
            <a:pPr lvl="1" marL="354240" indent="-132840" algn="just">
              <a:spcBef>
                <a:spcPts val="1134"/>
              </a:spcBef>
              <a:buClr>
                <a:srgbClr val="000000"/>
              </a:buClr>
              <a:buSzPct val="75000"/>
              <a:buFont typeface="Symbol" charset="2"/>
              <a:buChar char=""/>
            </a:pPr>
            <a:r>
              <a:rPr b="0" lang="ru-RU" sz="2800" spc="-1" strike="noStrike">
                <a:solidFill>
                  <a:srgbClr val="000000"/>
                </a:solidFill>
                <a:latin typeface="Arial"/>
              </a:rPr>
              <a:t>Реализацию оберток по заданным правилам.</a:t>
            </a:r>
            <a:endParaRPr b="0" lang="ru-RU" sz="2800" spc="-1" strike="noStrike">
              <a:solidFill>
                <a:srgbClr val="000000"/>
              </a:solidFill>
              <a:latin typeface="Arial"/>
            </a:endParaRPr>
          </a:p>
          <a:p>
            <a:pPr marL="177120" indent="-132840" algn="just">
              <a:spcBef>
                <a:spcPts val="1417"/>
              </a:spcBef>
              <a:buClr>
                <a:srgbClr val="000000"/>
              </a:buClr>
              <a:buSzPct val="45000"/>
              <a:buFont typeface="Wingdings" charset="2"/>
              <a:buChar char=""/>
            </a:pPr>
            <a:r>
              <a:rPr b="0" lang="ru-RU" sz="3200" spc="-1" strike="noStrike">
                <a:solidFill>
                  <a:srgbClr val="000000"/>
                </a:solidFill>
                <a:latin typeface="Arial"/>
              </a:rPr>
              <a:t>Примеры:</a:t>
            </a:r>
            <a:endParaRPr b="0" lang="ru-RU" sz="3200" spc="-1" strike="noStrike">
              <a:solidFill>
                <a:srgbClr val="000000"/>
              </a:solidFill>
              <a:latin typeface="Arial"/>
            </a:endParaRPr>
          </a:p>
          <a:p>
            <a:pPr lvl="1" marL="354240" indent="-132840" algn="just">
              <a:spcBef>
                <a:spcPts val="1134"/>
              </a:spcBef>
              <a:buClr>
                <a:srgbClr val="000000"/>
              </a:buClr>
              <a:buSzPct val="75000"/>
              <a:buFont typeface="Symbol" charset="2"/>
              <a:buChar char=""/>
            </a:pPr>
            <a:r>
              <a:rPr b="0" lang="ru-RU" sz="2800" spc="-1" strike="noStrike">
                <a:solidFill>
                  <a:srgbClr val="000000"/>
                </a:solidFill>
                <a:latin typeface="Arial"/>
              </a:rPr>
              <a:t>библиотека Stringer - позволяет автоматически генерировать методы String() для наборов числовых констант</a:t>
            </a:r>
            <a:endParaRPr b="0" lang="ru-RU" sz="2800" spc="-1" strike="noStrike">
              <a:solidFill>
                <a:srgbClr val="000000"/>
              </a:solidFill>
              <a:latin typeface="Arial"/>
            </a:endParaRPr>
          </a:p>
          <a:p>
            <a:pPr lvl="1" marL="354240" indent="-132840" algn="just">
              <a:spcBef>
                <a:spcPts val="1134"/>
              </a:spcBef>
              <a:buClr>
                <a:srgbClr val="000000"/>
              </a:buClr>
              <a:buSzPct val="75000"/>
              <a:buFont typeface="Symbol" charset="2"/>
              <a:buChar char=""/>
            </a:pPr>
            <a:r>
              <a:rPr b="0" lang="ru-RU" sz="2800" spc="-1" strike="noStrike">
                <a:solidFill>
                  <a:srgbClr val="000000"/>
                </a:solidFill>
                <a:latin typeface="Arial"/>
              </a:rPr>
              <a:t>easyjson от Mail.ru - позволяет ускорить выполнение masrshall/unmarshall JSON из/в структуру</a:t>
            </a:r>
            <a:endParaRPr b="0" lang="ru-RU" sz="2800" spc="-1" strike="noStrike">
              <a:solidFill>
                <a:srgbClr val="000000"/>
              </a:solidFill>
              <a:latin typeface="Arial"/>
            </a:endParaRPr>
          </a:p>
          <a:p>
            <a:pPr lvl="1" marL="354240" indent="-132840" algn="just">
              <a:spcBef>
                <a:spcPts val="1134"/>
              </a:spcBef>
              <a:buClr>
                <a:srgbClr val="000000"/>
              </a:buClr>
              <a:buSzPct val="75000"/>
              <a:buFont typeface="Symbol" charset="2"/>
              <a:buChar char=""/>
            </a:pPr>
            <a:r>
              <a:rPr b="0" lang="ru-RU" sz="2800" spc="-1" strike="noStrike">
                <a:solidFill>
                  <a:srgbClr val="000000"/>
                </a:solidFill>
                <a:latin typeface="Arial"/>
              </a:rPr>
              <a:t>Protocol Buffers - читает описание интерфейсов и генерирует определения структур, методов и другой сопутствующий код</a:t>
            </a:r>
            <a:endParaRPr b="0" lang="ru-RU"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go generate</a:t>
            </a:r>
            <a:endParaRPr b="0" lang="ru-RU" sz="4400" spc="-1" strike="noStrike">
              <a:solidFill>
                <a:srgbClr val="000000"/>
              </a:solidFill>
              <a:latin typeface="Arial"/>
            </a:endParaRPr>
          </a:p>
        </p:txBody>
      </p:sp>
      <p:sp>
        <p:nvSpPr>
          <p:cNvPr id="243"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77000"/>
          </a:bodyPr>
          <a:p>
            <a:pPr marL="332640" indent="-249480" algn="just">
              <a:spcBef>
                <a:spcPts val="1417"/>
              </a:spcBef>
              <a:buClr>
                <a:srgbClr val="000000"/>
              </a:buClr>
              <a:buSzPct val="45000"/>
              <a:buFont typeface="Wingdings" charset="2"/>
              <a:buChar char=""/>
            </a:pPr>
            <a:r>
              <a:rPr b="0" lang="ru-RU" sz="3200" spc="-1" strike="noStrike">
                <a:solidFill>
                  <a:srgbClr val="000000"/>
                </a:solidFill>
                <a:latin typeface="Arial"/>
              </a:rPr>
              <a:t>Работает сканируя определенные комментарии в исходниках </a:t>
            </a:r>
            <a:r>
              <a:rPr b="1" lang="ru-RU" sz="3200" spc="-1" strike="noStrike">
                <a:solidFill>
                  <a:srgbClr val="000000"/>
                </a:solidFill>
                <a:latin typeface="Arial"/>
              </a:rPr>
              <a:t>go </a:t>
            </a:r>
            <a:r>
              <a:rPr b="0" lang="ru-RU" sz="3200" spc="-1" strike="noStrike">
                <a:solidFill>
                  <a:srgbClr val="000000"/>
                </a:solidFill>
                <a:latin typeface="Arial"/>
              </a:rPr>
              <a:t>кода, которые определяют какие средства генерации нужно запустить</a:t>
            </a:r>
            <a:endParaRPr b="0" lang="ru-RU" sz="3200" spc="-1" strike="noStrike">
              <a:solidFill>
                <a:srgbClr val="000000"/>
              </a:solidFill>
              <a:latin typeface="Arial"/>
            </a:endParaRPr>
          </a:p>
          <a:p>
            <a:pPr marL="332640" indent="-249480" algn="just">
              <a:spcBef>
                <a:spcPts val="1417"/>
              </a:spcBef>
              <a:buClr>
                <a:srgbClr val="000000"/>
              </a:buClr>
              <a:buSzPct val="45000"/>
              <a:buFont typeface="Wingdings" charset="2"/>
              <a:buChar char=""/>
            </a:pPr>
            <a:r>
              <a:rPr b="0" lang="ru-RU" sz="3200" spc="-1" strike="noStrike">
                <a:solidFill>
                  <a:srgbClr val="000000"/>
                </a:solidFill>
                <a:latin typeface="Arial"/>
              </a:rPr>
              <a:t>не является частью go build! </a:t>
            </a:r>
            <a:endParaRPr b="0" lang="ru-RU" sz="3200" spc="-1" strike="noStrike">
              <a:solidFill>
                <a:srgbClr val="000000"/>
              </a:solidFill>
              <a:latin typeface="Arial"/>
            </a:endParaRPr>
          </a:p>
          <a:p>
            <a:pPr marL="332640" indent="-249480" algn="just">
              <a:spcBef>
                <a:spcPts val="1417"/>
              </a:spcBef>
              <a:buClr>
                <a:srgbClr val="000000"/>
              </a:buClr>
              <a:buSzPct val="45000"/>
              <a:buFont typeface="Wingdings" charset="2"/>
              <a:buChar char=""/>
            </a:pPr>
            <a:r>
              <a:rPr b="0" lang="ru-RU" sz="3200" spc="-1" strike="noStrike">
                <a:solidFill>
                  <a:srgbClr val="000000"/>
                </a:solidFill>
                <a:latin typeface="Arial"/>
              </a:rPr>
              <a:t>не анализирует зависимости и должна запускаться до </a:t>
            </a:r>
            <a:r>
              <a:rPr b="1" lang="ru-RU" sz="3200" spc="-1" strike="noStrike">
                <a:solidFill>
                  <a:srgbClr val="000000"/>
                </a:solidFill>
                <a:latin typeface="Arial"/>
              </a:rPr>
              <a:t>go build</a:t>
            </a:r>
            <a:r>
              <a:rPr b="0" lang="ru-RU" sz="3200" spc="-1" strike="noStrike">
                <a:solidFill>
                  <a:srgbClr val="000000"/>
                </a:solidFill>
                <a:latin typeface="Arial"/>
              </a:rPr>
              <a:t>. </a:t>
            </a:r>
            <a:endParaRPr b="0" lang="ru-RU" sz="3200" spc="-1" strike="noStrike">
              <a:solidFill>
                <a:srgbClr val="000000"/>
              </a:solidFill>
              <a:latin typeface="Arial"/>
            </a:endParaRPr>
          </a:p>
          <a:p>
            <a:pPr marL="332640" indent="-249480" algn="just">
              <a:spcBef>
                <a:spcPts val="1417"/>
              </a:spcBef>
              <a:buClr>
                <a:srgbClr val="000000"/>
              </a:buClr>
              <a:buSzPct val="45000"/>
              <a:buFont typeface="Wingdings" charset="2"/>
              <a:buChar char=""/>
            </a:pPr>
            <a:r>
              <a:rPr b="0" lang="ru-RU" sz="3200" spc="-1" strike="noStrike">
                <a:solidFill>
                  <a:srgbClr val="000000"/>
                </a:solidFill>
                <a:latin typeface="Arial"/>
              </a:rPr>
              <a:t>генерация должна использоваться только автором пакета, но не его пользователями</a:t>
            </a:r>
            <a:endParaRPr b="0" lang="ru-RU" sz="3200" spc="-1" strike="noStrike">
              <a:solidFill>
                <a:srgbClr val="000000"/>
              </a:solidFill>
              <a:latin typeface="Arial"/>
            </a:endParaRPr>
          </a:p>
        </p:txBody>
      </p:sp>
      <p:sp>
        <p:nvSpPr>
          <p:cNvPr id="244" name=""/>
          <p:cNvSpPr txBox="1"/>
          <p:nvPr/>
        </p:nvSpPr>
        <p:spPr>
          <a:xfrm>
            <a:off x="0" y="5323320"/>
            <a:ext cx="3009240" cy="346680"/>
          </a:xfrm>
          <a:prstGeom prst="rect">
            <a:avLst/>
          </a:prstGeom>
          <a:noFill/>
          <a:ln w="0">
            <a:noFill/>
          </a:ln>
        </p:spPr>
        <p:txBody>
          <a:bodyPr lIns="90000" rIns="90000" tIns="45000" bIns="45000" anchor="t">
            <a:noAutofit/>
          </a:bodyPr>
          <a:p>
            <a:r>
              <a:rPr b="0" lang="ru-RU" sz="1800" spc="-1" strike="noStrike">
                <a:solidFill>
                  <a:srgbClr val="000000"/>
                </a:solidFill>
                <a:latin typeface="Arial"/>
                <a:hlinkClick r:id="rId1"/>
              </a:rPr>
              <a:t>https://go.dev/blog/generate</a:t>
            </a:r>
            <a:r>
              <a:rPr b="0" lang="ru-RU" sz="1800" spc="-1" strike="noStrike">
                <a:solidFill>
                  <a:srgbClr val="000000"/>
                </a:solidFill>
                <a:latin typeface="Arial"/>
              </a:rPr>
              <a:t> </a:t>
            </a:r>
            <a:endParaRPr b="0" lang="ru-RU" sz="1800" spc="-1" strike="noStrike">
              <a:solidFill>
                <a:srgbClr val="000000"/>
              </a:solidFill>
              <a:latin typeface="Arial"/>
            </a:endParaRPr>
          </a:p>
        </p:txBody>
      </p:sp>
      <p:sp>
        <p:nvSpPr>
          <p:cNvPr id="245" name=""/>
          <p:cNvSpPr txBox="1"/>
          <p:nvPr/>
        </p:nvSpPr>
        <p:spPr>
          <a:xfrm>
            <a:off x="5168880" y="5323320"/>
            <a:ext cx="4911120" cy="346680"/>
          </a:xfrm>
          <a:prstGeom prst="rect">
            <a:avLst/>
          </a:prstGeom>
          <a:noFill/>
          <a:ln w="0">
            <a:noFill/>
          </a:ln>
        </p:spPr>
        <p:txBody>
          <a:bodyPr lIns="90000" rIns="90000" tIns="45000" bIns="45000" anchor="t">
            <a:noAutofit/>
          </a:bodyPr>
          <a:p>
            <a:r>
              <a:rPr b="0" lang="ru-RU" sz="1800" spc="-1" strike="noStrike">
                <a:solidFill>
                  <a:srgbClr val="000000"/>
                </a:solidFill>
                <a:latin typeface="Arial"/>
                <a:hlinkClick r:id="rId2"/>
              </a:rPr>
              <a:t>https://kovardin.ru/articles/go/generaciya-koda/</a:t>
            </a:r>
            <a:r>
              <a:rPr b="0" lang="ru-RU" sz="1800" spc="-1" strike="noStrike">
                <a:solidFill>
                  <a:srgbClr val="000000"/>
                </a:solidFill>
                <a:latin typeface="Arial"/>
              </a:rPr>
              <a:t> </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Задания</a:t>
            </a:r>
            <a:endParaRPr b="0" lang="ru-RU" sz="4400" spc="-1" strike="noStrike">
              <a:solidFill>
                <a:srgbClr val="000000"/>
              </a:solidFill>
              <a:latin typeface="Arial"/>
            </a:endParaRPr>
          </a:p>
        </p:txBody>
      </p:sp>
      <p:sp>
        <p:nvSpPr>
          <p:cNvPr id="247"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53000"/>
          </a:bodyPr>
          <a:p>
            <a:pPr marL="228960" indent="-171720" algn="just">
              <a:spcBef>
                <a:spcPts val="1417"/>
              </a:spcBef>
              <a:buClr>
                <a:srgbClr val="000000"/>
              </a:buClr>
              <a:buFont typeface="StarSymbol"/>
              <a:buAutoNum type="arabicPeriod"/>
            </a:pPr>
            <a:r>
              <a:rPr b="0" lang="ru-RU" sz="3200" spc="-1" strike="noStrike">
                <a:solidFill>
                  <a:srgbClr val="000000"/>
                </a:solidFill>
                <a:latin typeface="Arial"/>
              </a:rPr>
              <a:t>Создать структуру данных для хранения информации о погоде. Каждый элемент погоды должен содержать дату, температуру (в градусах Цельсия), и описание погодных условий в виде текста. Отработать концепции маршалинг/анмаршалинг и преобразование структур данных в формат JSON и обратно.</a:t>
            </a:r>
            <a:endParaRPr b="0" lang="ru-RU" sz="3200" spc="-1" strike="noStrike">
              <a:solidFill>
                <a:srgbClr val="000000"/>
              </a:solidFill>
              <a:latin typeface="Arial"/>
            </a:endParaRPr>
          </a:p>
          <a:p>
            <a:pPr marL="228960" indent="-171720" algn="just">
              <a:spcBef>
                <a:spcPts val="1417"/>
              </a:spcBef>
              <a:buClr>
                <a:srgbClr val="000000"/>
              </a:buClr>
              <a:buFont typeface="StarSymbol"/>
              <a:buAutoNum type="arabicPeriod"/>
            </a:pPr>
            <a:r>
              <a:rPr b="0" lang="ru-RU" sz="3200" spc="-1" strike="noStrike">
                <a:solidFill>
                  <a:srgbClr val="000000"/>
                </a:solidFill>
                <a:latin typeface="Arial"/>
              </a:rPr>
              <a:t>На стандартный ввод подается строковое представление двух дат, разделенных запятой (формат данных смотрите в примере). Необходимо преобразовать полученные данные в тип Time, а затем вывести продолжительность периода между меньшей и большей датами.</a:t>
            </a:r>
            <a:endParaRPr b="0" lang="ru-RU" sz="3200" spc="-1" strike="noStrike">
              <a:solidFill>
                <a:srgbClr val="000000"/>
              </a:solidFill>
              <a:latin typeface="Arial"/>
            </a:endParaRPr>
          </a:p>
          <a:p>
            <a:pPr marL="228960" indent="-171720" algn="just">
              <a:spcBef>
                <a:spcPts val="1417"/>
              </a:spcBef>
              <a:buClr>
                <a:srgbClr val="000000"/>
              </a:buClr>
              <a:buFont typeface="StarSymbol"/>
              <a:buAutoNum type="arabicPeriod"/>
            </a:pPr>
            <a:r>
              <a:rPr b="0" lang="ru-RU" sz="3200" spc="-1" strike="noStrike">
                <a:solidFill>
                  <a:srgbClr val="000000"/>
                </a:solidFill>
                <a:latin typeface="Arial"/>
              </a:rPr>
              <a:t>на стандартный ввод подаются целые числа в диапазоне 0-100, каждое число подается на стандартный ввод с новой строки (количество чисел не известно). Требуется прочитать все эти числа и вывести в стандартный вывод и записать в в файлы их сумму.</a:t>
            </a:r>
            <a:endParaRPr b="0" lang="ru-RU" sz="3200" spc="-1" strike="noStrike">
              <a:solidFill>
                <a:srgbClr val="000000"/>
              </a:solidFill>
              <a:latin typeface="Arial"/>
            </a:endParaRPr>
          </a:p>
          <a:p>
            <a:pPr marL="228960" indent="0" algn="just">
              <a:spcBef>
                <a:spcPts val="1417"/>
              </a:spcBef>
              <a:buNone/>
            </a:pPr>
            <a:r>
              <a:rPr b="0" lang="ru-RU" sz="3200" spc="-1" strike="noStrike">
                <a:solidFill>
                  <a:srgbClr val="000000"/>
                </a:solidFill>
                <a:latin typeface="Arial"/>
              </a:rPr>
              <a:t> </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Links</a:t>
            </a:r>
            <a:endParaRPr b="0" lang="ru-RU" sz="4400" spc="-1" strike="noStrike">
              <a:solidFill>
                <a:srgbClr val="000000"/>
              </a:solidFill>
              <a:latin typeface="Arial"/>
            </a:endParaRPr>
          </a:p>
        </p:txBody>
      </p:sp>
      <p:sp>
        <p:nvSpPr>
          <p:cNvPr id="249"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49000"/>
          </a:bodyPr>
          <a:p>
            <a:pPr marL="211680" indent="-158760">
              <a:spcBef>
                <a:spcPts val="1417"/>
              </a:spcBef>
              <a:buClr>
                <a:srgbClr val="000000"/>
              </a:buClr>
              <a:buSzPct val="45000"/>
              <a:buFont typeface="Wingdings" charset="2"/>
              <a:buChar char=""/>
            </a:pPr>
            <a:r>
              <a:rPr b="0" lang="ru-RU" sz="2400" spc="-1" strike="noStrike">
                <a:solidFill>
                  <a:srgbClr val="000000"/>
                </a:solidFill>
                <a:latin typeface="Arial"/>
                <a:hlinkClick r:id="rId1"/>
              </a:rPr>
              <a:t>https://ru.wikipedia.org/wiki/JSON</a:t>
            </a:r>
            <a:r>
              <a:rPr b="0" lang="ru-RU" sz="2400" spc="-1" strike="noStrike">
                <a:solidFill>
                  <a:srgbClr val="000000"/>
                </a:solidFill>
                <a:latin typeface="Arial"/>
              </a:rPr>
              <a:t> </a:t>
            </a:r>
            <a:endParaRPr b="0" lang="ru-RU" sz="24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2400" spc="-1" strike="noStrike">
                <a:solidFill>
                  <a:srgbClr val="000000"/>
                </a:solidFill>
                <a:latin typeface="Arial"/>
                <a:hlinkClick r:id="rId2"/>
              </a:rPr>
              <a:t>https://pkg.go.dev/encoding/json</a:t>
            </a:r>
            <a:endParaRPr b="0" lang="ru-RU" sz="24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2400" spc="-1" strike="noStrike">
                <a:solidFill>
                  <a:srgbClr val="000000"/>
                </a:solidFill>
                <a:latin typeface="Arial"/>
                <a:hlinkClick r:id="rId3"/>
              </a:rPr>
              <a:t>JSON в Golang — сериализация и десериализация</a:t>
            </a:r>
            <a:endParaRPr b="0" lang="ru-RU" sz="24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2400" spc="-1" strike="noStrike">
                <a:solidFill>
                  <a:srgbClr val="000000"/>
                </a:solidFill>
                <a:latin typeface="Arial"/>
                <a:hlinkClick r:id="rId4"/>
              </a:rPr>
              <a:t>Go: десериализация JSON с неправильной типизацией, или как обходить ошибки разработчиков API</a:t>
            </a:r>
            <a:endParaRPr b="0" lang="ru-RU" sz="24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2400" spc="-1" strike="noStrike">
                <a:solidFill>
                  <a:srgbClr val="000000"/>
                </a:solidFill>
                <a:latin typeface="Arial"/>
                <a:hlinkClick r:id="rId5"/>
              </a:rPr>
              <a:t>https://ru.wikipedia.org/wiki/Рефлексия_(программирование)</a:t>
            </a:r>
            <a:endParaRPr b="0" lang="ru-RU" sz="24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2400" spc="-1" strike="noStrike">
                <a:solidFill>
                  <a:srgbClr val="000000"/>
                </a:solidFill>
                <a:latin typeface="Arial"/>
                <a:hlinkClick r:id="rId6"/>
              </a:rPr>
              <a:t>https://pkg.go.dev/reflect</a:t>
            </a:r>
            <a:endParaRPr b="0" lang="ru-RU" sz="24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2400" spc="-1" strike="noStrike">
                <a:solidFill>
                  <a:srgbClr val="000000"/>
                </a:solidFill>
                <a:latin typeface="Arial"/>
                <a:hlinkClick r:id="rId7"/>
              </a:rPr>
              <a:t>https://pkg.go.dev/testing</a:t>
            </a:r>
            <a:endParaRPr b="0" lang="ru-RU" sz="24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2400" spc="-1" strike="noStrike">
                <a:solidFill>
                  <a:srgbClr val="000000"/>
                </a:solidFill>
                <a:latin typeface="Arial"/>
                <a:hlinkClick r:id="rId8"/>
              </a:rPr>
              <a:t>Рефлексия в Go</a:t>
            </a:r>
            <a:endParaRPr b="0" lang="ru-RU" sz="24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2400" spc="-1" strike="noStrike">
                <a:solidFill>
                  <a:srgbClr val="000000"/>
                </a:solidFill>
                <a:latin typeface="Arial"/>
                <a:hlinkClick r:id="rId9"/>
              </a:rPr>
              <a:t>Законы рефлексии в Gо</a:t>
            </a:r>
            <a:endParaRPr b="0" lang="ru-RU" sz="24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2400" spc="-1" strike="noStrike">
                <a:solidFill>
                  <a:srgbClr val="000000"/>
                </a:solidFill>
                <a:latin typeface="Arial"/>
                <a:hlinkClick r:id="rId10"/>
              </a:rPr>
              <a:t>Дженерики в языке Go</a:t>
            </a:r>
            <a:endParaRPr b="0" lang="ru-RU" sz="24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2400" spc="-1" strike="noStrike">
                <a:solidFill>
                  <a:srgbClr val="000000"/>
                </a:solidFill>
                <a:latin typeface="Arial"/>
                <a:hlinkClick r:id="rId11"/>
              </a:rPr>
              <a:t>Туториал по дженерикам в Go</a:t>
            </a:r>
            <a:endParaRPr b="0" lang="ru-RU" sz="24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2400" spc="-1" strike="noStrike">
                <a:solidFill>
                  <a:srgbClr val="000000"/>
                </a:solidFill>
                <a:latin typeface="Arial"/>
                <a:hlinkClick r:id="rId12"/>
              </a:rPr>
              <a:t>Generating code</a:t>
            </a:r>
            <a:r>
              <a:rPr b="0" lang="ru-RU" sz="2400" spc="-1" strike="noStrike">
                <a:solidFill>
                  <a:srgbClr val="000000"/>
                </a:solidFill>
                <a:latin typeface="Arial"/>
              </a:rPr>
              <a:t>, </a:t>
            </a:r>
            <a:r>
              <a:rPr b="0" lang="ru-RU" sz="2400" spc="-1" strike="noStrike">
                <a:solidFill>
                  <a:srgbClr val="000000"/>
                </a:solidFill>
                <a:latin typeface="Arial"/>
                <a:hlinkClick r:id="rId13"/>
              </a:rPr>
              <a:t>Генерация кода (перевод)</a:t>
            </a:r>
            <a:endParaRPr b="0" lang="ru-RU" sz="2400" spc="-1" strike="noStrike">
              <a:solidFill>
                <a:srgbClr val="000000"/>
              </a:solidFill>
              <a:latin typeface="Arial"/>
            </a:endParaRPr>
          </a:p>
          <a:p>
            <a:pPr marL="211680" indent="-158760">
              <a:spcBef>
                <a:spcPts val="1417"/>
              </a:spcBef>
              <a:buClr>
                <a:srgbClr val="000000"/>
              </a:buClr>
              <a:buSzPct val="45000"/>
              <a:buFont typeface="Wingdings" charset="2"/>
              <a:buChar char=""/>
            </a:pPr>
            <a:r>
              <a:rPr b="0" lang="ru-RU" sz="2400" spc="-1" strike="noStrike">
                <a:solidFill>
                  <a:srgbClr val="000000"/>
                </a:solidFill>
                <a:latin typeface="Arial"/>
                <a:hlinkClick r:id="rId14"/>
              </a:rPr>
              <a:t>https://github.com/protocolbuffers/protobuf</a:t>
            </a:r>
            <a:endParaRPr b="0" lang="ru-RU"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io.Writer</a:t>
            </a:r>
            <a:endParaRPr b="0" lang="ru-RU" sz="4400" spc="-1" strike="noStrike">
              <a:solidFill>
                <a:srgbClr val="000000"/>
              </a:solidFill>
              <a:latin typeface="Arial"/>
            </a:endParaRPr>
          </a:p>
        </p:txBody>
      </p:sp>
      <p:sp>
        <p:nvSpPr>
          <p:cNvPr id="110"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69000"/>
          </a:bodyPr>
          <a:p>
            <a:pPr indent="0" algn="just">
              <a:spcBef>
                <a:spcPts val="1417"/>
              </a:spcBef>
              <a:buNone/>
            </a:pPr>
            <a:r>
              <a:rPr b="0" lang="ru-RU" sz="3200" spc="-1" strike="noStrike">
                <a:solidFill>
                  <a:srgbClr val="000000"/>
                </a:solidFill>
                <a:latin typeface="Arial"/>
              </a:rPr>
              <a:t>Интерфейс io.Writer предназначен для записи в поток. Он определяет метод </a:t>
            </a:r>
            <a:r>
              <a:rPr b="1" lang="ru-RU" sz="3200" spc="-1" strike="noStrike">
                <a:solidFill>
                  <a:srgbClr val="000000"/>
                </a:solidFill>
                <a:latin typeface="FreeMono"/>
              </a:rPr>
              <a:t>Write()</a:t>
            </a:r>
            <a:r>
              <a:rPr b="0" lang="ru-RU" sz="3200" spc="-1" strike="noStrike">
                <a:solidFill>
                  <a:srgbClr val="000000"/>
                </a:solidFill>
                <a:latin typeface="Arial"/>
              </a:rPr>
              <a:t>:</a:t>
            </a:r>
            <a:endParaRPr b="0" lang="ru-RU" sz="3200" spc="-1" strike="noStrike">
              <a:solidFill>
                <a:srgbClr val="000000"/>
              </a:solidFill>
              <a:latin typeface="Arial"/>
            </a:endParaRPr>
          </a:p>
          <a:p>
            <a:pPr indent="0" algn="just">
              <a:spcBef>
                <a:spcPts val="1417"/>
              </a:spcBef>
              <a:buNone/>
            </a:pPr>
            <a:r>
              <a:rPr b="1" lang="ru-RU" sz="3200" spc="-1" strike="noStrike">
                <a:solidFill>
                  <a:srgbClr val="000000"/>
                </a:solidFill>
                <a:latin typeface="FreeMono"/>
              </a:rPr>
              <a:t>type Writer interface { </a:t>
            </a:r>
            <a:endParaRPr b="0" lang="ru-RU" sz="3200" spc="-1" strike="noStrike">
              <a:solidFill>
                <a:srgbClr val="000000"/>
              </a:solidFill>
              <a:latin typeface="Arial"/>
            </a:endParaRPr>
          </a:p>
          <a:p>
            <a:pPr indent="0" algn="just">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Write(p []byte) (n int, err error) </a:t>
            </a:r>
            <a:endParaRPr b="0" lang="ru-RU" sz="3200" spc="-1" strike="noStrike">
              <a:solidFill>
                <a:srgbClr val="000000"/>
              </a:solidFill>
              <a:latin typeface="Arial"/>
            </a:endParaRPr>
          </a:p>
          <a:p>
            <a:pPr indent="0" algn="just">
              <a:spcBef>
                <a:spcPts val="1417"/>
              </a:spcBef>
              <a:buNone/>
            </a:pPr>
            <a:r>
              <a:rPr b="1" lang="ru-RU" sz="3200" spc="-1" strike="noStrike">
                <a:solidFill>
                  <a:srgbClr val="000000"/>
                </a:solidFill>
                <a:latin typeface="FreeMono"/>
              </a:rPr>
              <a:t>}</a:t>
            </a:r>
            <a:endParaRPr b="0" lang="ru-RU" sz="3200" spc="-1" strike="noStrike">
              <a:solidFill>
                <a:srgbClr val="000000"/>
              </a:solidFill>
              <a:latin typeface="Arial"/>
            </a:endParaRPr>
          </a:p>
          <a:p>
            <a:pPr indent="0" algn="just">
              <a:spcBef>
                <a:spcPts val="1417"/>
              </a:spcBef>
              <a:buNone/>
            </a:pPr>
            <a:r>
              <a:rPr b="0" lang="ru-RU" sz="3200" spc="-1" strike="noStrike">
                <a:solidFill>
                  <a:srgbClr val="000000"/>
                </a:solidFill>
                <a:latin typeface="Arial"/>
              </a:rPr>
              <a:t>Метод </a:t>
            </a:r>
            <a:r>
              <a:rPr b="1" lang="ru-RU" sz="3200" spc="-1" strike="noStrike">
                <a:solidFill>
                  <a:srgbClr val="000000"/>
                </a:solidFill>
                <a:latin typeface="Arial"/>
              </a:rPr>
              <a:t>Write</a:t>
            </a:r>
            <a:r>
              <a:rPr b="0" lang="ru-RU" sz="3200" spc="-1" strike="noStrike">
                <a:solidFill>
                  <a:srgbClr val="000000"/>
                </a:solidFill>
                <a:latin typeface="Arial"/>
              </a:rPr>
              <a:t> предназначен для копирования данных их среза байт </a:t>
            </a:r>
            <a:r>
              <a:rPr b="1" lang="ru-RU" sz="3200" spc="-1" strike="noStrike">
                <a:solidFill>
                  <a:srgbClr val="000000"/>
                </a:solidFill>
                <a:latin typeface="Arial"/>
              </a:rPr>
              <a:t>p</a:t>
            </a:r>
            <a:r>
              <a:rPr b="0" lang="ru-RU" sz="3200" spc="-1" strike="noStrike">
                <a:solidFill>
                  <a:srgbClr val="000000"/>
                </a:solidFill>
                <a:latin typeface="Arial"/>
              </a:rPr>
              <a:t> в определенный ресурс - файл, сетевой интерфейс и т.д. Метод возвращает количество записанных байтов и объект ошибки.</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Пример</a:t>
            </a:r>
            <a:endParaRPr b="0" lang="ru-RU" sz="4400" spc="-1" strike="noStrike">
              <a:solidFill>
                <a:srgbClr val="000000"/>
              </a:solidFill>
              <a:latin typeface="Arial"/>
            </a:endParaRPr>
          </a:p>
        </p:txBody>
      </p:sp>
      <p:grpSp>
        <p:nvGrpSpPr>
          <p:cNvPr id="112" name=""/>
          <p:cNvGrpSpPr/>
          <p:nvPr/>
        </p:nvGrpSpPr>
        <p:grpSpPr>
          <a:xfrm>
            <a:off x="1440000" y="1800000"/>
            <a:ext cx="8280000" cy="3816000"/>
            <a:chOff x="1440000" y="1800000"/>
            <a:chExt cx="8280000" cy="3816000"/>
          </a:xfrm>
        </p:grpSpPr>
        <p:sp>
          <p:nvSpPr>
            <p:cNvPr id="113" name=""/>
            <p:cNvSpPr txBox="1"/>
            <p:nvPr/>
          </p:nvSpPr>
          <p:spPr>
            <a:xfrm>
              <a:off x="1440000" y="1800000"/>
              <a:ext cx="3240000" cy="3816000"/>
            </a:xfrm>
            <a:prstGeom prst="rect">
              <a:avLst/>
            </a:prstGeom>
            <a:solidFill>
              <a:srgbClr val="eeeeee"/>
            </a:solidFill>
            <a:ln cap="rnd" w="0">
              <a:solidFill>
                <a:srgbClr val="3465a4"/>
              </a:solidFill>
              <a:prstDash val="lgDash"/>
            </a:ln>
          </p:spPr>
          <p:txBody>
            <a:bodyPr lIns="0" rIns="0" tIns="0" bIns="0" anchor="t">
              <a:normAutofit fontScale="76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 "fmt"</a:t>
              </a:r>
              <a:endParaRPr b="0" lang="ru-RU" sz="1200" spc="-1" strike="noStrike">
                <a:solidFill>
                  <a:srgbClr val="000000"/>
                </a:solidFill>
                <a:latin typeface="Arial"/>
              </a:endParaRPr>
            </a:p>
            <a:p>
              <a:r>
                <a:rPr b="1" lang="ru-RU" sz="1200" spc="-1" strike="noStrike">
                  <a:solidFill>
                    <a:srgbClr val="2a6099"/>
                  </a:solidFill>
                  <a:latin typeface="FreeMono"/>
                </a:rPr>
                <a:t>type phoneWriter struct{ }</a:t>
              </a:r>
              <a:endParaRPr b="0" lang="ru-RU" sz="1200" spc="-1" strike="noStrike">
                <a:solidFill>
                  <a:srgbClr val="000000"/>
                </a:solidFill>
                <a:latin typeface="Arial"/>
              </a:endParaRPr>
            </a:p>
            <a:p>
              <a:r>
                <a:rPr b="1" lang="ru-RU" sz="1200" spc="-1" strike="noStrike">
                  <a:solidFill>
                    <a:srgbClr val="2a6099"/>
                  </a:solidFill>
                  <a:latin typeface="FreeMono"/>
                </a:rPr>
                <a:t>func (p phoneWriter) Write(bs []byte) (int, error){</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if len(bs) == 0 {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return 0, nil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for i := 0; i &lt; len(bs); i++{</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if(bs[i] &gt;= '0' &amp;&amp; bs[i] &lt;= '9'){</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fmt.Print(string(bs[i]))</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return len(bs), nil</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sp>
          <p:nvSpPr>
            <p:cNvPr id="114" name=""/>
            <p:cNvSpPr txBox="1"/>
            <p:nvPr/>
          </p:nvSpPr>
          <p:spPr>
            <a:xfrm>
              <a:off x="3420000" y="1800000"/>
              <a:ext cx="126000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ex612writer</a:t>
              </a:r>
              <a:endParaRPr b="0" lang="ru-RU" sz="1300" spc="-1" strike="noStrike">
                <a:solidFill>
                  <a:srgbClr val="000000"/>
                </a:solidFill>
                <a:latin typeface="Arial"/>
              </a:endParaRPr>
            </a:p>
          </p:txBody>
        </p:sp>
        <p:sp>
          <p:nvSpPr>
            <p:cNvPr id="115" name=""/>
            <p:cNvSpPr txBox="1"/>
            <p:nvPr/>
          </p:nvSpPr>
          <p:spPr>
            <a:xfrm>
              <a:off x="4860000" y="1800000"/>
              <a:ext cx="4860000" cy="3816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func </a:t>
              </a:r>
              <a:r>
                <a:rPr b="1" lang="ru-RU" sz="1200" spc="-1" strike="noStrike">
                  <a:solidFill>
                    <a:srgbClr val="b47804"/>
                  </a:solidFill>
                  <a:latin typeface="FreeMono"/>
                </a:rPr>
                <a:t>main</a:t>
              </a:r>
              <a:r>
                <a:rPr b="1" lang="ru-RU" sz="1200" spc="-1" strike="noStrike">
                  <a:solidFill>
                    <a:srgbClr val="2a6099"/>
                  </a:solidFill>
                  <a:latin typeface="FreeMono"/>
                </a:rPr>
                <a:t> () {</a:t>
              </a:r>
              <a:endParaRPr b="0" lang="ru-RU" sz="1200" spc="-1" strike="noStrike">
                <a:solidFill>
                  <a:srgbClr val="000000"/>
                </a:solidFill>
                <a:latin typeface="Arial"/>
              </a:endParaRPr>
            </a:p>
            <a:p>
              <a:r>
                <a:rPr b="1" lang="ru-RU" sz="1200" spc="-1" strike="noStrike">
                  <a:solidFill>
                    <a:srgbClr val="2a6099"/>
                  </a:solidFill>
                  <a:latin typeface="FreeMono"/>
                </a:rPr>
                <a:t>bytes1 := []byte("+1(234)567 9010")</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bytes2 := []byte("+2-345-678-12-35")</a:t>
              </a:r>
              <a:endParaRPr b="0" lang="ru-RU" sz="1200" spc="-1" strike="noStrike">
                <a:solidFill>
                  <a:srgbClr val="000000"/>
                </a:solidFill>
                <a:latin typeface="Arial"/>
              </a:endParaRPr>
            </a:p>
            <a:p>
              <a:r>
                <a:rPr b="1" lang="ru-RU" sz="1200" spc="-1" strike="noStrike">
                  <a:solidFill>
                    <a:srgbClr val="2a6099"/>
                  </a:solidFill>
                  <a:latin typeface="FreeMono"/>
                </a:rPr>
                <a:t>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writer := phoneWriter{}</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writer.Write(bytes1)</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writer.Write(bytes2)</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Создание и открытие файлов</a:t>
            </a:r>
            <a:endParaRPr b="0" lang="ru-RU" sz="4400" spc="-1" strike="noStrike">
              <a:solidFill>
                <a:srgbClr val="000000"/>
              </a:solidFill>
              <a:latin typeface="Arial"/>
            </a:endParaRPr>
          </a:p>
        </p:txBody>
      </p:sp>
      <p:sp>
        <p:nvSpPr>
          <p:cNvPr id="117"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39000"/>
          </a:bodyPr>
          <a:p>
            <a:pPr marL="168480" indent="-126360">
              <a:spcBef>
                <a:spcPts val="1417"/>
              </a:spcBef>
              <a:buClr>
                <a:srgbClr val="000000"/>
              </a:buClr>
              <a:buSzPct val="45000"/>
              <a:buFont typeface="Wingdings" charset="2"/>
              <a:buChar char=""/>
            </a:pPr>
            <a:r>
              <a:rPr b="0" lang="ru-RU" sz="3200" spc="-1" strike="noStrike">
                <a:solidFill>
                  <a:srgbClr val="000000"/>
                </a:solidFill>
                <a:latin typeface="Arial"/>
              </a:rPr>
              <a:t>Для работы с файлами мы можем использовать функциональность пакета </a:t>
            </a:r>
            <a:r>
              <a:rPr b="1" lang="ru-RU" sz="3200" spc="-1" strike="noStrike">
                <a:solidFill>
                  <a:srgbClr val="000000"/>
                </a:solidFill>
                <a:latin typeface="Arial"/>
              </a:rPr>
              <a:t>os</a:t>
            </a:r>
            <a:r>
              <a:rPr b="0" lang="ru-RU" sz="3200" spc="-1" strike="noStrike">
                <a:solidFill>
                  <a:srgbClr val="000000"/>
                </a:solidFill>
                <a:latin typeface="Arial"/>
              </a:rPr>
              <a:t>. Все файлы в Go представлены типом </a:t>
            </a:r>
            <a:r>
              <a:rPr b="1" lang="ru-RU" sz="3200" spc="-1" strike="noStrike">
                <a:solidFill>
                  <a:srgbClr val="000000"/>
                </a:solidFill>
                <a:latin typeface="Arial"/>
              </a:rPr>
              <a:t>os.File</a:t>
            </a:r>
            <a:r>
              <a:rPr b="0" lang="ru-RU" sz="3200" spc="-1" strike="noStrike">
                <a:solidFill>
                  <a:srgbClr val="000000"/>
                </a:solidFill>
                <a:latin typeface="Arial"/>
              </a:rPr>
              <a:t>. Этот тип реализует ряд интерфейсов, например, </a:t>
            </a:r>
            <a:r>
              <a:rPr b="1" lang="ru-RU" sz="3200" spc="-1" strike="noStrike">
                <a:solidFill>
                  <a:srgbClr val="000000"/>
                </a:solidFill>
                <a:latin typeface="Arial"/>
              </a:rPr>
              <a:t>io.Reader и io.Writer</a:t>
            </a:r>
            <a:r>
              <a:rPr b="0" lang="ru-RU" sz="3200" spc="-1" strike="noStrike">
                <a:solidFill>
                  <a:srgbClr val="000000"/>
                </a:solidFill>
                <a:latin typeface="Arial"/>
              </a:rPr>
              <a:t>, которые позволяют читать содержимое файла и сохранять данные в файл.</a:t>
            </a:r>
            <a:endParaRPr b="0" lang="ru-RU" sz="3200" spc="-1" strike="noStrike">
              <a:solidFill>
                <a:srgbClr val="000000"/>
              </a:solidFill>
              <a:latin typeface="Arial"/>
            </a:endParaRPr>
          </a:p>
          <a:p>
            <a:pPr marL="168480" indent="-126360">
              <a:spcBef>
                <a:spcPts val="1417"/>
              </a:spcBef>
              <a:buClr>
                <a:srgbClr val="000000"/>
              </a:buClr>
              <a:buSzPct val="45000"/>
              <a:buFont typeface="Wingdings" charset="2"/>
              <a:buChar char=""/>
            </a:pPr>
            <a:r>
              <a:rPr b="0" lang="ru-RU" sz="3200" spc="-1" strike="noStrike">
                <a:solidFill>
                  <a:srgbClr val="000000"/>
                </a:solidFill>
                <a:latin typeface="Arial"/>
              </a:rPr>
              <a:t>С помощью функции </a:t>
            </a:r>
            <a:r>
              <a:rPr b="1" lang="ru-RU" sz="3200" spc="-1" strike="noStrike">
                <a:solidFill>
                  <a:srgbClr val="000000"/>
                </a:solidFill>
                <a:latin typeface="Arial"/>
              </a:rPr>
              <a:t>os.Create() </a:t>
            </a:r>
            <a:r>
              <a:rPr b="0" lang="ru-RU" sz="3200" spc="-1" strike="noStrike">
                <a:solidFill>
                  <a:srgbClr val="000000"/>
                </a:solidFill>
                <a:latin typeface="Arial"/>
              </a:rPr>
              <a:t>можно создать файл по определенному пути.</a:t>
            </a:r>
            <a:endParaRPr b="0" lang="ru-RU" sz="3200" spc="-1" strike="noStrike">
              <a:solidFill>
                <a:srgbClr val="000000"/>
              </a:solidFill>
              <a:latin typeface="Arial"/>
            </a:endParaRPr>
          </a:p>
          <a:p>
            <a:pPr marL="168480" indent="0">
              <a:spcBef>
                <a:spcPts val="1417"/>
              </a:spcBef>
              <a:buNone/>
            </a:pPr>
            <a:r>
              <a:rPr b="1" lang="ru-RU" sz="3200" spc="-1" strike="noStrike">
                <a:solidFill>
                  <a:srgbClr val="000000"/>
                </a:solidFill>
                <a:latin typeface="FreeMono"/>
              </a:rPr>
              <a:t>file, err := os.Create("hello.txt")</a:t>
            </a:r>
            <a:endParaRPr b="0" lang="ru-RU" sz="3200" spc="-1" strike="noStrike">
              <a:solidFill>
                <a:srgbClr val="000000"/>
              </a:solidFill>
              <a:latin typeface="Arial"/>
            </a:endParaRPr>
          </a:p>
          <a:p>
            <a:pPr marL="168480" indent="-126360">
              <a:spcBef>
                <a:spcPts val="1417"/>
              </a:spcBef>
              <a:buClr>
                <a:srgbClr val="000000"/>
              </a:buClr>
              <a:buSzPct val="45000"/>
              <a:buFont typeface="Wingdings" charset="2"/>
              <a:buChar char=""/>
            </a:pPr>
            <a:r>
              <a:rPr b="0" lang="ru-RU" sz="3200" spc="-1" strike="noStrike">
                <a:solidFill>
                  <a:srgbClr val="000000"/>
                </a:solidFill>
                <a:latin typeface="Arial"/>
              </a:rPr>
              <a:t>Ранее созданный файл можно открыть с помощью функции os.Open():</a:t>
            </a:r>
            <a:endParaRPr b="0" lang="ru-RU" sz="3200" spc="-1" strike="noStrike">
              <a:solidFill>
                <a:srgbClr val="000000"/>
              </a:solidFill>
              <a:latin typeface="Arial"/>
            </a:endParaRPr>
          </a:p>
          <a:p>
            <a:pPr marL="168480" indent="0">
              <a:spcBef>
                <a:spcPts val="1417"/>
              </a:spcBef>
              <a:buNone/>
            </a:pPr>
            <a:r>
              <a:rPr b="1" lang="ru-RU" sz="3200" spc="-1" strike="noStrike">
                <a:solidFill>
                  <a:srgbClr val="000000"/>
                </a:solidFill>
                <a:latin typeface="FreeMono"/>
              </a:rPr>
              <a:t>file, err := os.Open("hello.txt")</a:t>
            </a:r>
            <a:endParaRPr b="0" lang="ru-RU" sz="3200" spc="-1" strike="noStrike">
              <a:solidFill>
                <a:srgbClr val="000000"/>
              </a:solidFill>
              <a:latin typeface="Arial"/>
            </a:endParaRPr>
          </a:p>
          <a:p>
            <a:pPr marL="168480" indent="-126360">
              <a:spcBef>
                <a:spcPts val="1417"/>
              </a:spcBef>
              <a:buClr>
                <a:srgbClr val="000000"/>
              </a:buClr>
              <a:buSzPct val="45000"/>
              <a:buFont typeface="Wingdings" charset="2"/>
              <a:buChar char=""/>
            </a:pPr>
            <a:r>
              <a:rPr b="0" lang="ru-RU" sz="3200" spc="-1" strike="noStrike">
                <a:solidFill>
                  <a:srgbClr val="000000"/>
                </a:solidFill>
                <a:latin typeface="Arial"/>
              </a:rPr>
              <a:t>функция </a:t>
            </a:r>
            <a:r>
              <a:rPr b="1" lang="ru-RU" sz="3200" spc="-1" strike="noStrike">
                <a:solidFill>
                  <a:srgbClr val="000000"/>
                </a:solidFill>
                <a:latin typeface="Arial"/>
              </a:rPr>
              <a:t>os.OpenFile()</a:t>
            </a:r>
            <a:r>
              <a:rPr b="0" lang="ru-RU" sz="3200" spc="-1" strike="noStrike">
                <a:solidFill>
                  <a:srgbClr val="000000"/>
                </a:solidFill>
                <a:latin typeface="Arial"/>
              </a:rPr>
              <a:t>, которая открывает файл, а если файла нет, то создает его. Принимает три параметра:</a:t>
            </a:r>
            <a:endParaRPr b="0" lang="ru-RU" sz="3200" spc="-1" strike="noStrike">
              <a:solidFill>
                <a:srgbClr val="000000"/>
              </a:solidFill>
              <a:latin typeface="Arial"/>
            </a:endParaRPr>
          </a:p>
          <a:p>
            <a:pPr lvl="1" marL="336960" indent="-126360">
              <a:spcBef>
                <a:spcPts val="1134"/>
              </a:spcBef>
              <a:buClr>
                <a:srgbClr val="000000"/>
              </a:buClr>
              <a:buSzPct val="75000"/>
              <a:buFont typeface="Symbol" charset="2"/>
              <a:buChar char=""/>
            </a:pPr>
            <a:r>
              <a:rPr b="0" lang="ru-RU" sz="2800" spc="-1" strike="noStrike">
                <a:solidFill>
                  <a:srgbClr val="000000"/>
                </a:solidFill>
                <a:latin typeface="Arial"/>
              </a:rPr>
              <a:t>путь к файлу</a:t>
            </a:r>
            <a:endParaRPr b="0" lang="ru-RU" sz="2800" spc="-1" strike="noStrike">
              <a:solidFill>
                <a:srgbClr val="000000"/>
              </a:solidFill>
              <a:latin typeface="Arial"/>
            </a:endParaRPr>
          </a:p>
          <a:p>
            <a:pPr lvl="1" marL="336960" indent="-126360">
              <a:spcBef>
                <a:spcPts val="1134"/>
              </a:spcBef>
              <a:buClr>
                <a:srgbClr val="000000"/>
              </a:buClr>
              <a:buSzPct val="75000"/>
              <a:buFont typeface="Symbol" charset="2"/>
              <a:buChar char=""/>
            </a:pPr>
            <a:r>
              <a:rPr b="0" lang="ru-RU" sz="2800" spc="-1" strike="noStrike">
                <a:solidFill>
                  <a:srgbClr val="000000"/>
                </a:solidFill>
                <a:latin typeface="Arial"/>
              </a:rPr>
              <a:t>режим открытия файла (для чтения, для записи и т.д.)</a:t>
            </a:r>
            <a:endParaRPr b="0" lang="ru-RU" sz="2800" spc="-1" strike="noStrike">
              <a:solidFill>
                <a:srgbClr val="000000"/>
              </a:solidFill>
              <a:latin typeface="Arial"/>
            </a:endParaRPr>
          </a:p>
          <a:p>
            <a:pPr lvl="1" marL="336960" indent="-126360">
              <a:spcBef>
                <a:spcPts val="1134"/>
              </a:spcBef>
              <a:buClr>
                <a:srgbClr val="000000"/>
              </a:buClr>
              <a:buSzPct val="75000"/>
              <a:buFont typeface="Symbol" charset="2"/>
              <a:buChar char=""/>
            </a:pPr>
            <a:r>
              <a:rPr b="0" lang="ru-RU" sz="2800" spc="-1" strike="noStrike">
                <a:solidFill>
                  <a:srgbClr val="000000"/>
                </a:solidFill>
                <a:latin typeface="Arial"/>
              </a:rPr>
              <a:t>разрешения для доступа к файлу</a:t>
            </a:r>
            <a:endParaRPr b="0" lang="ru-RU" sz="2800" spc="-1" strike="noStrike">
              <a:solidFill>
                <a:srgbClr val="000000"/>
              </a:solidFill>
              <a:latin typeface="Arial"/>
            </a:endParaRPr>
          </a:p>
          <a:p>
            <a:pPr marL="168480" indent="0">
              <a:spcBef>
                <a:spcPts val="1417"/>
              </a:spcBef>
              <a:buNone/>
            </a:pPr>
            <a:r>
              <a:rPr b="1" lang="ru-RU" sz="3200" spc="-1" strike="noStrike">
                <a:solidFill>
                  <a:srgbClr val="000000"/>
                </a:solidFill>
                <a:latin typeface="FreeMono"/>
              </a:rPr>
              <a:t>f1, err := os.OpenFile("sometext.txt", os.O_RDONLY, 0666) </a:t>
            </a:r>
            <a:endParaRPr b="0" lang="ru-RU" sz="3200" spc="-1" strike="noStrike">
              <a:solidFill>
                <a:srgbClr val="000000"/>
              </a:solidFill>
              <a:latin typeface="Arial"/>
            </a:endParaRPr>
          </a:p>
          <a:p>
            <a:pPr marL="168480" indent="0">
              <a:spcBef>
                <a:spcPts val="1417"/>
              </a:spcBef>
              <a:buNone/>
            </a:pPr>
            <a:r>
              <a:rPr b="1" lang="ru-RU" sz="3200" spc="-1" strike="noStrike">
                <a:solidFill>
                  <a:srgbClr val="000000"/>
                </a:solidFill>
                <a:latin typeface="FreeMono"/>
              </a:rPr>
              <a:t>f2, err := os.OpenFile("common.txt", os.O_WRONLY, 0666)</a:t>
            </a:r>
            <a:endParaRPr b="0" lang="ru-RU" sz="3200" spc="-1" strike="noStrike">
              <a:solidFill>
                <a:srgbClr val="000000"/>
              </a:solidFill>
              <a:latin typeface="Arial"/>
            </a:endParaRPr>
          </a:p>
          <a:p>
            <a:pPr marL="168480" indent="-126360">
              <a:spcBef>
                <a:spcPts val="1417"/>
              </a:spcBef>
              <a:buClr>
                <a:srgbClr val="000000"/>
              </a:buClr>
              <a:buSzPct val="45000"/>
              <a:buFont typeface="Wingdings" charset="2"/>
              <a:buChar char=""/>
            </a:pPr>
            <a:r>
              <a:rPr b="0" lang="ru-RU" sz="3200" spc="-1" strike="noStrike">
                <a:solidFill>
                  <a:srgbClr val="000000"/>
                </a:solidFill>
                <a:latin typeface="Arial"/>
              </a:rPr>
              <a:t>После окончания работы с файлом его следует закрыть с помощью метода </a:t>
            </a:r>
            <a:r>
              <a:rPr b="1" lang="ru-RU" sz="3200" spc="-1" strike="noStrike">
                <a:solidFill>
                  <a:srgbClr val="000000"/>
                </a:solidFill>
                <a:latin typeface="Arial"/>
              </a:rPr>
              <a:t>Close()</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Пример с файлом</a:t>
            </a:r>
            <a:endParaRPr b="0" lang="ru-RU" sz="4400" spc="-1" strike="noStrike">
              <a:solidFill>
                <a:srgbClr val="000000"/>
              </a:solidFill>
              <a:latin typeface="Arial"/>
            </a:endParaRPr>
          </a:p>
        </p:txBody>
      </p:sp>
      <p:grpSp>
        <p:nvGrpSpPr>
          <p:cNvPr id="119" name=""/>
          <p:cNvGrpSpPr/>
          <p:nvPr/>
        </p:nvGrpSpPr>
        <p:grpSpPr>
          <a:xfrm>
            <a:off x="2088000" y="1692000"/>
            <a:ext cx="6300000" cy="3816000"/>
            <a:chOff x="2088000" y="1692000"/>
            <a:chExt cx="6300000" cy="3816000"/>
          </a:xfrm>
        </p:grpSpPr>
        <p:sp>
          <p:nvSpPr>
            <p:cNvPr id="120" name=""/>
            <p:cNvSpPr txBox="1"/>
            <p:nvPr/>
          </p:nvSpPr>
          <p:spPr>
            <a:xfrm>
              <a:off x="2088000" y="1692000"/>
              <a:ext cx="6300000" cy="3816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 ("fmt";"os")</a:t>
              </a:r>
              <a:endParaRPr b="0" lang="ru-RU" sz="1200" spc="-1" strike="noStrike">
                <a:solidFill>
                  <a:srgbClr val="000000"/>
                </a:solidFill>
                <a:latin typeface="Arial"/>
              </a:endParaRPr>
            </a:p>
            <a:p>
              <a:r>
                <a:rPr b="1" lang="ru-RU" sz="1200" spc="-1" strike="noStrike">
                  <a:solidFill>
                    <a:srgbClr val="2a6099"/>
                  </a:solidFill>
                  <a:latin typeface="FreeMono"/>
                </a:rPr>
                <a:t>func </a:t>
              </a:r>
              <a:r>
                <a:rPr b="1" lang="ru-RU" sz="1200" spc="-1" strike="noStrike">
                  <a:solidFill>
                    <a:srgbClr val="e8a202"/>
                  </a:solidFill>
                  <a:latin typeface="FreeMono"/>
                </a:rPr>
                <a:t>main</a:t>
              </a:r>
              <a:r>
                <a:rPr b="1" lang="ru-RU" sz="1200" spc="-1" strike="noStrike">
                  <a:solidFill>
                    <a:srgbClr val="2a6099"/>
                  </a:solidFill>
                  <a:latin typeface="FreeMono"/>
                </a:rPr>
                <a:t>()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8d1d75"/>
                  </a:solidFill>
                  <a:latin typeface="FreeMono"/>
                </a:rPr>
                <a:t>file, err</a:t>
              </a:r>
              <a:r>
                <a:rPr b="1" lang="ru-RU" sz="1200" spc="-1" strike="noStrike">
                  <a:solidFill>
                    <a:srgbClr val="2a6099"/>
                  </a:solidFill>
                  <a:latin typeface="FreeMono"/>
                </a:rPr>
                <a:t> := os.Create("hello.txt")     // создаем файл</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if </a:t>
              </a:r>
              <a:r>
                <a:rPr b="1" lang="ru-RU" sz="1200" spc="-1" strike="noStrike">
                  <a:solidFill>
                    <a:srgbClr val="8d1d75"/>
                  </a:solidFill>
                  <a:latin typeface="FreeMono"/>
                </a:rPr>
                <a:t>err != nil</a:t>
              </a:r>
              <a:r>
                <a:rPr b="1" lang="ru-RU" sz="1200" spc="-1" strike="noStrike">
                  <a:solidFill>
                    <a:srgbClr val="2a6099"/>
                  </a:solidFill>
                  <a:latin typeface="FreeMono"/>
                </a:rPr>
                <a:t>{                          // если возникла ошибка</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fmt.Println("Unable to create file:", err)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os.Exit(1)                          // выходим из программы</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defer file.Close()                      // закрываем файл</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fmt.Println(file.Name())                // hello.txt</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sp>
          <p:nvSpPr>
            <p:cNvPr id="121" name=""/>
            <p:cNvSpPr txBox="1"/>
            <p:nvPr/>
          </p:nvSpPr>
          <p:spPr>
            <a:xfrm>
              <a:off x="5937840" y="1692000"/>
              <a:ext cx="2450160" cy="2746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ex613createfile</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
  <a:themeElements>
    <a:clrScheme name="">
      <a:dk1>
        <a:srgbClr val="ffffff"/>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
  <a:themeElements>
    <a:clrScheme name="">
      <a:dk1>
        <a:srgbClr val="ffffff"/>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1707</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2023-11-16T13:50:22Z</dcterms:created>
  <dc:creator/>
  <dc:description/>
  <dc:language>ru-RU</dc:language>
  <cp:lastModifiedBy/>
  <dcterms:modified xsi:type="dcterms:W3CDTF">2023-11-24T09:24:47Z</dcterms:modified>
  <cp:revision>42</cp:revision>
  <dc:subject/>
  <dc:title/>
</cp:coreProperties>
</file>