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19480" y="812160"/>
            <a:ext cx="65203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670" spc="-1" strike="noStrike">
                <a:solidFill>
                  <a:srgbClr val="000000"/>
                </a:solidFill>
                <a:latin typeface="Noto Sans"/>
              </a:rPr>
              <a:t>Click to move the slide</a:t>
            </a:r>
            <a:endParaRPr b="0" lang="ru-RU" sz="467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16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810" spc="-1" strike="noStrike">
                <a:solidFill>
                  <a:srgbClr val="000000"/>
                </a:solidFill>
                <a:latin typeface="Noto Sans"/>
              </a:rPr>
              <a:t>Click to edit the notes format</a:t>
            </a:r>
            <a:endParaRPr b="0" lang="ru-RU" sz="281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&lt;header&gt;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81D93A69-3542-4C67-A678-2006C9137589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538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Перейдя по ссылке http://localhost:8080 в браузере, вы увидите сообщение "Привет!". Рассмотрим данный код подробнее: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http.HandleFunc - регистрирует обработчик и принимает функцию которая должна принимать  http.ResponseWriter, *http.Request.  ResponseWriter это интерфейс который нужен, для того чтобы отвечать клиенту. У него есть метод Write([]byte) с помощью которого мы и отвечаем "Привет!". А вот *http.Request уже конкретная структура, в которой содержится информация о запросе, от туда мы можем узнать много информации, включая метод, URL, тело запроса и тд. Давайте попробуем вывести информацию о запросе: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Воспользуемся полем Method из объекта *http.Request: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(следующий пример)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1048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По­че­му имен­но Gin?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Од­но из луч­ших ка­честв Go — его встро­ен­ная биб­лио­те­ка net/http, поз­во­ля­ю­щая с лёг­ко­стью со­зда­вать HTTP сер­вер. Од­на­ко, она не на­столь­ко гиб­кая, как бы хо­те­лось, и ко­ли­че­ство ко­да, тре­бу­е­мое при ра­бо­те с ней, до­воль­но боль­шое.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Go нет встро­ен­ной под­держ­ки об­ра­бот­чи­ка ро­у­тов на ба­зе ре­гу­ляр­ных вы­ра­же­ний. Вам нуж­но пи­сать код для по­лу­че­ния это­го функ­ци­о­на­ла. Од­на­ко, с ро­стом ко­ли­че­ства ва­ших при­ло­же­ний, вы бу­де­те вы­нуж­де­ны ко­пи­ро­вать один и тот же код вез­де или всё-та­ки со­зда­ди­те биб­лио­те­ку.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этом и есть за­да­ча Gin. Он со­дер­жит на­бор ча­сто упо­треб­ля­е­мых функ­ций, та­ких как ро­утинг, под­держ­ка middleware, об­ра­бот­ка шаб­ло­нов. Вдо­ба­вок к это­му, он поз­во­ля­ет умень­шить ко­ли­че­ство ко­да в при­ло­же­ни­ях и со­зда­ние веб-при­ло­же­ний с ним на­мно­го про­ще.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Про­ек­ти­ро­ва­ние при­ло­же­ния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По­смот­рим, как Gin об­ра­ба­ты­ва­ет за­про­сы: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Request -&gt; Route Parser -&gt; [Optional Middleware] -&gt; Route Handler -&gt; [Optional Middleware] -&gt; Response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Ко­гда при­хо­дит за­прос, Gin сна­ча­ла про­ве­ря­ет, есть ли под­хо­дя­щий ро­ут (марш­рут). Ес­ли со­от­вет­ству­ю­щий ро­ут най­ден, Gin за­пус­ка­ет об­ра­бот­чик это­го ро­у­та и про­ме­жу­точ­ные зве­нья в за­дан­ном по­ряд­ке. Мы уви­дим как это про­ис­хо­дит, ко­гда пе­рей­дём к ко­ду в сле­ду­ю­щем раз­де­ле.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92360" y="5220000"/>
            <a:ext cx="6047640" cy="1878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работы с реляционными базами данных в языке Go применяется встроенный пакет database/sql. Однако он не используется сам по себе. Он лишь предоставляет универсальный интерфейс для работы с базами данных. Для работы с конкретной СУБД нам также необходим драйвер. Список доступных драйверов можно найти здесь. Однако поскольку драйвера реализуют одни и те же интерфейсы, то в принципе работа с различными СУБД будет идентична.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того, чтобы начать работу с базой данных, необходимо открыть подключение с помощью функции Open():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func Open(driverName, dataSourceName string) (*DB, error)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Эта функция принимает в качестве параметров имя драйвера и имя источника данных, к которому надо подключаться. Возвращает функция объект DB - по сути базу данных, с которой мы можем работать. Если неудалось подключить к источнику данных, то в объекте error мы сможем найти сведения об ошибке.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Затем взаимодействие с базой данных осуществляется посредством методов объекта DB.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func (db *DB) Exec(query string, args ...interface{}) (Result, error)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func (db *DB) Query(query string, args ...interface{}) (*Rows, error)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func (db *DB) QueryRow(query string, args ...interface{}) *Row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func (db *DB) Close() error         // закрывает подключение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Метод Exec() выполняет некоторое sql-выражение, которое передается через первый параметр, не возвращая никакого результата. Метод также принимает дополнительные параметры, с помощью которых можно передать значения в выполняемое sql-выражение. Например, абстрактная операция добавления данных в БД, которая предполагает выполнение команды INSERT: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result, err := db.Exec("INSERT INTO Products (model, company, price) VALUES ('iPhone X', 'Apple', 72000)")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Способ вставки дополнительных параметров в SQL-выражение зависит от конкретного драйвера. Также этот метод подходит для выполнения команд UPDATE (обновление) и DELETE (удаление).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Метод возвращает объект Result. Это интерфейс определяет два метода: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LastInsertId() (int64, error)   // возвращает id последней строки, которая была добавлена/обновлена/удалена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RowsAffected() (int64, error)   // возвращает количество затронутых строк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Метод Query() для выполнения запроса, который возвращает какие-либо данные. Обычно это запросы, которые содержат команду SELECT.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rows, err := db.Query("SELECT name FROM users WHERE age=23")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Результатом запроса является объект *Rows - по сути набор строк. С помощью ряда его методов можно извлечь полученные данные: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func (rs *Rows) Columns() ([]string, error)     // возвращает названия столбцов набора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func (rs *Rows) Next() bool                     // возвращает true если в наборе есть еще одна строка и переходит к ней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func (rs *Rows) Scan(dest ...interface{}) error     // считывает данные строки в переменные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func (rs *Rows) Close() error                   // закрывает объект Rows для дальнейшего чтения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Общий принцип чтения набора строк выглядит примерно следующим образом: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rows, err := db.Query("SELECT ...")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defer rows.Close()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for rows.Next() {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var id int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var name string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rows.Scan(&amp;id, &amp;name)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fmt.Println(id, name)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Вначале выполняем запрос к базе данных с помощью метода db.Query, затем с помощью метода Next() последовательно считываем все строки из набора. Если строк в наборе нет, то метод возвращает false, и происходит ыход из цикла. Если строки еще есть, то указатель *Rows переходит к следующей строке. И затем мы можем считать в переменные с помощью метода Scan() данные из текущей строки.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Метод QueryRow() возвращает одну строку в виде объекта *Row. Как правило, этот метод применяется для получение единичного объекта, например, по id. Этот объект имеет метод Scan(), который позволяет извлечь данные из строки: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func (r *Row) Scan(dest ...interface{}) error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Также стоит отметить, что язык Go поддерживает создание запросов с помощью объекта Stmt, в который можно вводить различные данные и который повышает производительность. И также в Go имеется поддержка транзакций в виде объекта Tx.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Все эти вещи по разному реализуются в различных драйверах для конкретных систем управления базами данных. Но общие принципы будут одни и те же. То есть общая структура работы с различными база данных благодаря единому интерфейсу будут совпадать.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Основы сетей представлены в отдельной презентации — Основы сетевых технологий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821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Функция возращает объект, который реализует интерфейс net.Conn. Этот интерфейс, в свою очередь, применяет интерфейсы  io.Reader и io.Writer, то есть может использоваться как поток для чтения и записи. Пакет net предоставляет базовые реализации этого интерфейса в виде типов IPConn, UDPConn, TCPConn. В зависимости от используемого протокола возвращается соответствующий тип.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Таким образом, используя данную функцию, мы можем отправлять запросы по протоколу TCP и UDP. Например: ex710dial/main.go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данном случае мы фактически обращаемся к веб-ресурсу golang.ru. Так как net.Conn реализует интерфейсы io.Reader и io.Writer, то в данный объект можно записывать данные - фактически посылать по сети данные и можно считывать с него данные - получать данные из сети. Например, conn.Write([]byte(httpRequest)) посылает данные, которые здесь представлены переменной httpRequest. Так как метод Write отправляет срез байтов, то любые данные надо преобразовать в срез байтов.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Как и любой объект io.Reader, мы можем передать net.Conn в функцию io.Copy и считать полученные по сети данные, например, на консоль: io.Copy(os.Stdout, conn) 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62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Функция net.Dial возвращает тип net.Conn, который реализует интерфейсы io.Reader и io.Writer , что позволяет в данный объект записывать и читать данные. Например, conn.Read(message) читает данные,  но также мы можем и отправить что-либо: conn.Write(message).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Как и любой объект io.Reader, мы можем передать net.Conn в функцию io.Copy и считать полученные по сети данные, например, на консоль: io.Copy(os.Stdout, conn).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Обратите внимание на message[:n], мы печатаем сообщение, а не весь буфер. Метод conn.Read помимо err возвращает количество прочитанных байтов, то-есть, несмотря на то что мы создали буфер в 1024 байта, нам не нужны все эти байты, так как сообщение может быть гораздо меньше. Конкретно в этом примере при конвертации в строку мы не заметим проблем, но в целом это важно помнить.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net.Listen() используется для создания слушателя (listener) на указанном сетевом адресе (обычно IP-адрес и порт) с целью прослушивания входящих подключений от других клиентов.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Эта функция создает серверный сокет, который может принимать соединения от клиентов.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Слушатель возвращает интерфейс net.Listener, который позволяет принимать соединения, создавать новые соксеты для каждого входящего соединения и обрабатывать их.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примере выше обрабатывается только одно соединение, если мы хотим работать с несколькими соединениями параллельно то можно обрабатывать их в горутине: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619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Сервер имитирует поведение программы для перевода слов. Для этого определен словарь dit, который содержит англоязычные слова и их перевод.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 бесконечном цикле сервер принимает подключения. Однако вместо прямой обработки подключения сервер запускает горутину в виде функции handleConnection, в которой и обрабатывается подключение. Это позволит входящим клиентам не ждать, пока первый из них будет обработан. Таким образом, все входящие клиенты в определенной степени будут обрабатываться одновременно.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 функции handleConnection получаем запрос от клиента. Для этого выделяем буфер достаточной длины в 4096 байт.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 данном случае мы ожидаем, что запрос от клиента не превысит 4096 байт, однако точный размер запроса и его максимальный размер не всегда бывают известны. В этом случае мы можем применять различные техники, в частности, в бесконечном цикле считывать данные запроса от клиента и только потом их обрабатывать. Но в данном случае мы разберем более простую ситуацию.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Получив запрос, преобразовав его строку, получаем значение из словаря и отправляем его обратно клиенту: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На клиенте в бесконечном цикле вводим слово для перевода и отправляем серверу сообщение: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И затем получаем от сервера ответ и выводим его на консоль. Так как ответ от сервера может быть переменной длины, то для получения ответа в бесконечом цикле считываем данные с помощью метода Read: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83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Рассказать про методы net.Conn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 каком случае они могут пригодиться? В прошлой теме было рассмотрено взаимодействие сервера и клиента. Для чтения данных от клиента сервер использовал буфер фиксированного размера - 1024 байта. Рассмотрим схожую ситуацию, где сервер получает данные от клиента.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Эта строчка  conn.SetReadDeadline(time.Now().Add(time.Second * 5))и устанавливает таймаут на получение данных, что свидетельствует о том, что клиент может ожидать данные на чтение от сервера в течении 5 секунд. По истечении этого времени операция чтения выбросит ошибку и произойдет выход из цикла, где мы пытаемся прочитать данные от сервера. 5 секунд — довольно большой период, но в начале перед первым взаимодействием лучше устанавливать период побольше. И после прочтения первых 1024 байт таймаут сбрасывается до 700 миллисекунд. То есть если в течение последующих 700 милисекунд сервер не пришлет никаких данных, то происходит выход из цикла и соответственно чтение данных заканчивается.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Эта строчка  conn.SetReadDeadline(time.Now().Add(time.Second * 5))и устанавливает таймаут на получение данных, что свидетельствует о том, что клиент может ожидать данные на чтение от сервера в течении 5 секунд. По истечении этого времени операция чтения выбросит ошибку и произойдет выход из цикла, где мы пытаемся прочитать данные от сервера. 5 секунд — довольно большой период, но в начале перед первым взаимодействием лучше устанавливать период побольше. И после прочтения первых 1024 байт таймаут сбрасывается до 700 миллисекунд. То есть если в течение последующих 700 милисекунд сервер не пришлет никаких данных, то происходит выход из цикла и соответственно чтение данных заканчивается.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Важно понимать роль подобных задержек, так как они позволяют сгенерировать ошибку при чтении данных. А значит мы можем получить эту ошибку и должным образом обработать ее, например, выйти из бесконечного цикла. Если бы мы не использовали установку таймаута, то могла бы сложиться ситуация, когда сервер ожидал данных от клиента в операции чтения, а клиент ожидал данных от сервера также в операции чтения. И была бы своего рода блокировка.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Код сервера остается тем же, что и в прошлой теме: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59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Протокол HTTP работает поверх TCP,  поэтому необходимо лишь придерживаться спецификации — оправить в теле запроса определенные данные. Так писать неудобно, но мы оставили этот пример для показательности.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Так как net.Conn реализует интерфейсы io.Reader и io.Writer, то в данный объект можно записывать данные.  Например, conn.Write([]byte(httpRequest)) посылает данные, которые здесь представлены переменной httpRequest. Так как метод Write отправляет срез байтов, то любые данные обязательно преобразовать в срез байтов.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Как и любой объект io.Reader, мы можем передать net.Conn в функцию io.Copy и считать полученные по сети данные, например, на консоль: io.Copy(os.Stdout, conn). Этот код достаточно линеен: надо просто описать HTTP-запрос, указать адрес обращения и получить данные.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Функцияhttp.Get() принимает адрес ресурса, к которому надо выполнить запрос. А возвращает объект *http.Response, который инкапсулирует ответ. Поле Body структуры http.Responseпредставляет ответ от веб-ресурса и при этом также реализует интерфейс io.ReadCloser. А это значит, что это поле по сути является потоком для чтения, и мы можем считать пришедшие данные через функцию io.ReadAll которая прочитает все данные. Для того чтобы закрыть поток, необходимо вызвать метод Close, используя defer мы закроем его в любом случае: defer resp.Body.Close().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Заметьте, в первом примере, в ответе указан Content-Type: text/html. В этом случае ответ и есть html-страница: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7375E3-085D-4007-AB72-B02F248C62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440000" y="3312360"/>
            <a:ext cx="846000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93BD00-34ED-41E6-8B42-0870CE10B6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774760" y="162000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440000" y="331236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774760" y="331236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E5DD43-FABE-4D10-B588-F42893736B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272376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00200" y="1620000"/>
            <a:ext cx="272376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160760" y="1620000"/>
            <a:ext cx="272376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440000" y="3312360"/>
            <a:ext cx="272376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00200" y="3312360"/>
            <a:ext cx="272376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160760" y="3312360"/>
            <a:ext cx="272376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B963D6-E33F-4F88-BFF9-F2CCF78C70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2C0A70-1DC9-4889-AEBF-C10FD2AA52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1FCFAE-B51D-4433-A7DE-37E944A20A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2A7499-532E-4C0E-BE94-CCA4B05DC6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412812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774760" y="1620000"/>
            <a:ext cx="412812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B12491-07E6-4BB2-831E-EB4E46557A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BCDBC2-0C76-49C4-A529-4660A74E88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440000" y="406080"/>
            <a:ext cx="8460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F58661-E544-4B72-975D-91D7190996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774760" y="1620000"/>
            <a:ext cx="412812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440000" y="331236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2E9076-AFEE-494F-B8C6-56F20021F0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BF4F04-4B90-4F95-9BA3-C82AC16FAD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412812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774760" y="162000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774760" y="331236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60AE73-68B4-40F0-9D34-32278B3A5E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774760" y="162000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440000" y="3312360"/>
            <a:ext cx="846000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63F744-EF62-4D60-825C-5BE2A12CFE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440000" y="3312360"/>
            <a:ext cx="846000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AFD9A4-2547-4394-A256-C191A50BDB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774760" y="162000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1440000" y="331236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774760" y="331236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023CE8-CB2F-4A7F-A7AE-F0C0D748B2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272376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00200" y="1620000"/>
            <a:ext cx="272376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7160760" y="1620000"/>
            <a:ext cx="272376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1440000" y="3312360"/>
            <a:ext cx="272376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00200" y="3312360"/>
            <a:ext cx="272376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7160760" y="3312360"/>
            <a:ext cx="272376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55A7D9-F6B0-40C3-9926-090449C92C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19CF27-8403-4346-8992-0B0FDD8AB9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412812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774760" y="1620000"/>
            <a:ext cx="412812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0510A8-9DDC-4CB4-8890-802747CA26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BF4C06-EE1D-4755-869E-BF4F72E1C6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440000" y="406080"/>
            <a:ext cx="8460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C093CE-CBA9-4CDA-82AE-4123918A5D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774760" y="1620000"/>
            <a:ext cx="412812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440000" y="331236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996575-9395-4EC4-A65F-DAA662C679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412812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774760" y="162000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774760" y="331236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40EF08-117C-4F8B-B952-37975358BA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774760" y="1620000"/>
            <a:ext cx="412812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440000" y="3312360"/>
            <a:ext cx="8460000" cy="154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79D5F8-A99A-4F23-82C0-7DD650492B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48F2133-090E-4FDF-AD28-CA5DB6208B9B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36000" y="900000"/>
            <a:ext cx="1098000" cy="41364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0" y="1450800"/>
            <a:ext cx="10044000" cy="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40000" y="226080"/>
            <a:ext cx="8134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ru-RU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0364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27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5B4B44E-6301-4A80-9915-BD017DC26659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36000" y="360000"/>
            <a:ext cx="1624680" cy="61200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0" y="1229040"/>
            <a:ext cx="7740000" cy="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go.dev/" TargetMode="External"/><Relationship Id="rId3" Type="http://schemas.openxmlformats.org/officeDocument/2006/relationships/slideLayout" Target="../slideLayouts/slideLayout1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ithub.com/gin-gonic/gin" TargetMode="External"/><Relationship Id="rId2" Type="http://schemas.openxmlformats.org/officeDocument/2006/relationships/hyperlink" Target="https://pkg.go.dev/github.com/gin-gonic/gin" TargetMode="External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pkg.go.dev/github.com/lib/pq" TargetMode="External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pkg.go.dev/net" TargetMode="External"/><Relationship Id="rId2" Type="http://schemas.openxmlformats.org/officeDocument/2006/relationships/hyperlink" Target="https://pkg.go.dev/net/http" TargetMode="External"/><Relationship Id="rId3" Type="http://schemas.openxmlformats.org/officeDocument/2006/relationships/hyperlink" Target="https://pkg.go.dev/github.com/gin-gonic/gin" TargetMode="External"/><Relationship Id="rId4" Type="http://schemas.openxmlformats.org/officeDocument/2006/relationships/hyperlink" Target="https://github.com/gin-gonic/gin" TargetMode="External"/><Relationship Id="rId5" Type="http://schemas.openxmlformats.org/officeDocument/2006/relationships/hyperlink" Target="https://fokusov.com/posts/razrabotka-web-prilozhenij-i-mikroservisov-na-golang-s-gin/" TargetMode="External"/><Relationship Id="rId6" Type="http://schemas.openxmlformats.org/officeDocument/2006/relationships/hyperlink" Target="https://pkg.go.dev/github.com/lib/pq" TargetMode="External"/><Relationship Id="rId7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pkg.go.dev/net" TargetMode="Externa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288000" y="2304000"/>
            <a:ext cx="756000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Основы Go</a:t>
            </a:r>
            <a:endParaRPr b="0" lang="ru-RU" sz="2800" spc="-1" strike="noStrike">
              <a:solidFill>
                <a:srgbClr val="000000"/>
              </a:solidFill>
              <a:latin typeface="Nimbus Sans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100000" y="132120"/>
            <a:ext cx="1742760" cy="544788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900000" y="3600000"/>
            <a:ext cx="3060000" cy="1080000"/>
          </a:xfrm>
          <a:prstGeom prst="roundRect">
            <a:avLst>
              <a:gd name="adj" fmla="val 9563"/>
            </a:avLst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Основы работы с HTTP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4320000" y="3600000"/>
            <a:ext cx="3060000" cy="1080000"/>
          </a:xfrm>
          <a:prstGeom prst="roundRect">
            <a:avLst>
              <a:gd name="adj" fmla="val 10963"/>
            </a:avLst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2200" spc="-1" strike="noStrike">
                <a:solidFill>
                  <a:srgbClr val="ffffff"/>
                </a:solidFill>
                <a:latin typeface="Arial"/>
              </a:rPr>
              <a:t>Часть 6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6120000" y="1260000"/>
            <a:ext cx="16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Arial"/>
                <a:hlinkClick r:id="rId2"/>
              </a:rPr>
              <a:t>https://go.dev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HTTP POST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720360" y="1908720"/>
            <a:ext cx="9179640" cy="35712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// Клиент при помощи http.Post()</a:t>
            </a:r>
            <a:endParaRPr b="1" lang="ru-RU" sz="21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  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var u = User{ Name: "Alex",ID:   1,}</a:t>
            </a:r>
            <a:endParaRPr b="1" lang="ru-RU" sz="21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  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bytesRepresentation, err := json.Marshal(u)</a:t>
            </a:r>
            <a:endParaRPr b="1" lang="ru-RU" sz="21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   </a:t>
            </a:r>
            <a:endParaRPr b="1" lang="ru-RU" sz="21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  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resp</a:t>
            </a:r>
            <a:r>
              <a:rPr b="1" lang="ru-RU" sz="2100" spc="-1" strike="noStrike">
                <a:solidFill>
                  <a:srgbClr val="3465a4"/>
                </a:solidFill>
                <a:latin typeface="FreeMono"/>
              </a:rPr>
              <a:t>, err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 := http.</a:t>
            </a:r>
            <a:r>
              <a:rPr b="1" lang="ru-RU" sz="2100" spc="-1" strike="noStrike">
                <a:solidFill>
                  <a:srgbClr val="b85c00"/>
                </a:solidFill>
                <a:latin typeface="FreeMono"/>
              </a:rPr>
              <a:t>Post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1" lang="ru-RU" sz="2100" spc="-1" strike="noStrike">
                <a:solidFill>
                  <a:srgbClr val="c9211e"/>
                </a:solidFill>
                <a:latin typeface="FreeMono"/>
              </a:rPr>
              <a:t>"https://httpbin.org/post", "application/json", bytes.NewBuffer(bytesRepresentation)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)</a:t>
            </a:r>
            <a:endParaRPr b="1" lang="ru-RU" sz="2100" spc="-1" strike="noStrike">
              <a:solidFill>
                <a:srgbClr val="000000"/>
              </a:solidFill>
              <a:latin typeface="FreeMono"/>
            </a:endParaRPr>
          </a:p>
          <a:p>
            <a:endParaRPr b="1" lang="ru-RU" sz="21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   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io.</a:t>
            </a:r>
            <a:r>
              <a:rPr b="1" lang="ru-RU" sz="2100" spc="-1" strike="noStrike">
                <a:solidFill>
                  <a:srgbClr val="b85c00"/>
                </a:solidFill>
                <a:latin typeface="FreeMono"/>
              </a:rPr>
              <a:t>ReadAll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1" lang="ru-RU" sz="2100" spc="-1" strike="noStrike">
                <a:solidFill>
                  <a:srgbClr val="3465a4"/>
                </a:solidFill>
                <a:latin typeface="FreeMono"/>
              </a:rPr>
              <a:t>[]byte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1" lang="ru-RU" sz="2100" spc="-1" strike="noStrike">
                <a:solidFill>
                  <a:srgbClr val="780373"/>
                </a:solidFill>
                <a:latin typeface="FreeMono"/>
              </a:rPr>
              <a:t>resp.Body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))</a:t>
            </a:r>
            <a:endParaRPr b="1" lang="ru-RU" sz="21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8280000" y="1620000"/>
            <a:ext cx="1620000" cy="2887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3465a4"/>
                </a:solidFill>
                <a:latin typeface="Arial"/>
              </a:rPr>
              <a:t>ex729httpclient</a:t>
            </a:r>
            <a:endParaRPr b="0" lang="ru-RU" sz="14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3. Веб-сервер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720720" y="1908720"/>
            <a:ext cx="9179640" cy="34912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400" spc="-1" strike="noStrike">
                <a:solidFill>
                  <a:srgbClr val="00a933"/>
                </a:solidFill>
                <a:latin typeface="FreeMono"/>
              </a:rPr>
              <a:t>// Обработчик HTTP-запросов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func </a:t>
            </a:r>
            <a:r>
              <a:rPr b="1" lang="ru-RU" sz="1400" spc="-1" strike="noStrike">
                <a:solidFill>
                  <a:srgbClr val="b85c00"/>
                </a:solidFill>
                <a:latin typeface="FreeMono"/>
              </a:rPr>
              <a:t>handler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(w </a:t>
            </a:r>
            <a:r>
              <a:rPr b="1" lang="ru-RU" sz="1400" spc="-1" strike="noStrike">
                <a:solidFill>
                  <a:srgbClr val="780373"/>
                </a:solidFill>
                <a:latin typeface="FreeMono"/>
              </a:rPr>
              <a:t>http.ResponseWriter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, r </a:t>
            </a:r>
            <a:r>
              <a:rPr b="1" lang="ru-RU" sz="1400" spc="-1" strike="noStrike">
                <a:solidFill>
                  <a:srgbClr val="780373"/>
                </a:solidFill>
                <a:latin typeface="FreeMono"/>
              </a:rPr>
              <a:t>*http.Request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) {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w.Write(</a:t>
            </a:r>
            <a:r>
              <a:rPr b="1" lang="ru-RU" sz="1400" spc="-1" strike="noStrike">
                <a:solidFill>
                  <a:srgbClr val="780373"/>
                </a:solidFill>
                <a:latin typeface="FreeMono"/>
              </a:rPr>
              <a:t>[]byte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1" lang="ru-RU" sz="1400" spc="-1" strike="noStrike">
                <a:solidFill>
                  <a:srgbClr val="ea7500"/>
                </a:solidFill>
                <a:latin typeface="FreeMono"/>
              </a:rPr>
              <a:t>"Привет!"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))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func main() {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a933"/>
                </a:solidFill>
                <a:latin typeface="FreeMono"/>
              </a:rPr>
              <a:t>// Регистрируем обработчик для пути "/"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http.</a:t>
            </a:r>
            <a:r>
              <a:rPr b="1" lang="ru-RU" sz="1400" spc="-1" strike="noStrike">
                <a:solidFill>
                  <a:srgbClr val="b85c00"/>
                </a:solidFill>
                <a:latin typeface="FreeMono"/>
              </a:rPr>
              <a:t>HandleFunc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1" lang="ru-RU" sz="1400" spc="-1" strike="noStrike">
                <a:solidFill>
                  <a:srgbClr val="ea7500"/>
                </a:solidFill>
                <a:latin typeface="FreeMono"/>
              </a:rPr>
              <a:t>"/"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, </a:t>
            </a:r>
            <a:r>
              <a:rPr b="1" lang="ru-RU" sz="1400" spc="-1" strike="noStrike">
                <a:solidFill>
                  <a:srgbClr val="780373"/>
                </a:solidFill>
                <a:latin typeface="FreeMono"/>
              </a:rPr>
              <a:t>handler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a933"/>
                </a:solidFill>
                <a:latin typeface="FreeMono"/>
              </a:rPr>
              <a:t>// Запускаем веб-сервер на порту 8080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err := http.</a:t>
            </a:r>
            <a:r>
              <a:rPr b="1" lang="ru-RU" sz="1400" spc="-1" strike="noStrike">
                <a:solidFill>
                  <a:srgbClr val="b85c00"/>
                </a:solidFill>
                <a:latin typeface="FreeMono"/>
              </a:rPr>
              <a:t>ListenAndServe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1" lang="ru-RU" sz="1400" spc="-1" strike="noStrike">
                <a:solidFill>
                  <a:srgbClr val="ea7500"/>
                </a:solidFill>
                <a:latin typeface="FreeMono"/>
              </a:rPr>
              <a:t>":8080"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, nil)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8280360" y="1620000"/>
            <a:ext cx="1620000" cy="2887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3465a4"/>
                </a:solidFill>
                <a:latin typeface="Arial"/>
              </a:rPr>
              <a:t>ex731server</a:t>
            </a:r>
            <a:endParaRPr b="0" lang="ru-RU" sz="14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Query-params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360000" y="1908720"/>
            <a:ext cx="9540720" cy="34912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400" spc="-1" strike="noStrike">
                <a:solidFill>
                  <a:srgbClr val="00a933"/>
                </a:solidFill>
                <a:latin typeface="FreeMono"/>
              </a:rPr>
              <a:t>// Обработчик HTTP-запросов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func </a:t>
            </a:r>
            <a:r>
              <a:rPr b="1" lang="ru-RU" sz="1400" spc="-1" strike="noStrike">
                <a:solidFill>
                  <a:srgbClr val="b85c00"/>
                </a:solidFill>
                <a:latin typeface="FreeMono"/>
              </a:rPr>
              <a:t>handler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(w </a:t>
            </a:r>
            <a:r>
              <a:rPr b="1" lang="ru-RU" sz="1400" spc="-1" strike="noStrike">
                <a:solidFill>
                  <a:srgbClr val="780373"/>
                </a:solidFill>
                <a:latin typeface="FreeMono"/>
              </a:rPr>
              <a:t>http.ResponseWriter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, r </a:t>
            </a:r>
            <a:r>
              <a:rPr b="1" lang="ru-RU" sz="1400" spc="-1" strike="noStrike">
                <a:solidFill>
                  <a:srgbClr val="780373"/>
                </a:solidFill>
                <a:latin typeface="FreeMono"/>
              </a:rPr>
              <a:t>*http.Request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) {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fmt.Println("RawQuery: ", r.URL.String())           </a:t>
            </a:r>
            <a:r>
              <a:rPr b="1" lang="ru-RU" sz="1400" spc="-1" strike="noStrike">
                <a:solidFill>
                  <a:srgbClr val="808080"/>
                </a:solidFill>
                <a:latin typeface="FreeMono"/>
              </a:rPr>
              <a:t>// URL с параметрами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fmt.Println("Name: ", r.URL.Query().Get("name"))    </a:t>
            </a:r>
            <a:r>
              <a:rPr b="1" lang="ru-RU" sz="1400" spc="-1" strike="noStrike">
                <a:solidFill>
                  <a:srgbClr val="808080"/>
                </a:solidFill>
                <a:latin typeface="FreeMono"/>
              </a:rPr>
              <a:t>// значение параметра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fmt.Println("IsExist: ", r.URL.Query().Has("name")) </a:t>
            </a:r>
            <a:r>
              <a:rPr b="1" lang="ru-RU" sz="1400" spc="-1" strike="noStrike">
                <a:solidFill>
                  <a:srgbClr val="808080"/>
                </a:solidFill>
                <a:latin typeface="FreeMono"/>
              </a:rPr>
              <a:t>// существует ли такой параметр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w.Write(</a:t>
            </a:r>
            <a:r>
              <a:rPr b="1" lang="ru-RU" sz="1400" spc="-1" strike="noStrike">
                <a:solidFill>
                  <a:srgbClr val="780373"/>
                </a:solidFill>
                <a:latin typeface="FreeMono"/>
              </a:rPr>
              <a:t>[]byte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1" lang="ru-RU" sz="1400" spc="-1" strike="noStrike">
                <a:solidFill>
                  <a:srgbClr val="ea7500"/>
                </a:solidFill>
                <a:latin typeface="FreeMono"/>
              </a:rPr>
              <a:t>"Привет!"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))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8280720" y="1620000"/>
            <a:ext cx="1620000" cy="2887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3465a4"/>
                </a:solidFill>
                <a:latin typeface="Arial"/>
              </a:rPr>
              <a:t>ex733server</a:t>
            </a:r>
            <a:endParaRPr b="0" lang="ru-RU" sz="14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Read POST body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360360" y="1908720"/>
            <a:ext cx="9540720" cy="34912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r>
              <a:rPr b="1" lang="ru-RU" sz="1400" spc="-1" strike="noStrike">
                <a:solidFill>
                  <a:srgbClr val="00a933"/>
                </a:solidFill>
                <a:latin typeface="FreeMono"/>
              </a:rPr>
              <a:t>// Обработчик HTTP-запросов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func </a:t>
            </a:r>
            <a:r>
              <a:rPr b="1" lang="ru-RU" sz="1400" spc="-1" strike="noStrike">
                <a:solidFill>
                  <a:srgbClr val="b85c00"/>
                </a:solidFill>
                <a:latin typeface="FreeMono"/>
              </a:rPr>
              <a:t>handler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(w </a:t>
            </a:r>
            <a:r>
              <a:rPr b="1" lang="ru-RU" sz="1400" spc="-1" strike="noStrike">
                <a:solidFill>
                  <a:srgbClr val="780373"/>
                </a:solidFill>
                <a:latin typeface="FreeMono"/>
              </a:rPr>
              <a:t>http.ResponseWriter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, r </a:t>
            </a:r>
            <a:r>
              <a:rPr b="1" lang="ru-RU" sz="1400" spc="-1" strike="noStrike">
                <a:solidFill>
                  <a:srgbClr val="780373"/>
                </a:solidFill>
                <a:latin typeface="FreeMono"/>
              </a:rPr>
              <a:t>*http.Request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) {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if r.Method == "POST" {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bytesBody, err := io.ReadAll(r.Body)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fmt.Println(string(bytesBody))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w.Write([]byte("OK!"))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return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8281080" y="1620000"/>
            <a:ext cx="1620000" cy="2887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3465a4"/>
                </a:solidFill>
                <a:latin typeface="Arial"/>
              </a:rPr>
              <a:t>ex744body</a:t>
            </a:r>
            <a:endParaRPr b="0" lang="ru-RU" sz="14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Статус ответа (response code)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360360" y="1908720"/>
            <a:ext cx="9540720" cy="34912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rmAutofit fontScale="70000"/>
          </a:bodyPr>
          <a:p>
            <a:r>
              <a:rPr b="1" lang="ru-RU" sz="1400" spc="-1" strike="noStrike">
                <a:solidFill>
                  <a:srgbClr val="00a933"/>
                </a:solidFill>
                <a:latin typeface="FreeMono"/>
              </a:rPr>
              <a:t>// Обработчик HTTP-запросов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func </a:t>
            </a:r>
            <a:r>
              <a:rPr b="1" lang="ru-RU" sz="1400" spc="-1" strike="noStrike">
                <a:solidFill>
                  <a:srgbClr val="b85c00"/>
                </a:solidFill>
                <a:latin typeface="FreeMono"/>
              </a:rPr>
              <a:t>handler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(w </a:t>
            </a:r>
            <a:r>
              <a:rPr b="1" lang="ru-RU" sz="1400" spc="-1" strike="noStrike">
                <a:solidFill>
                  <a:srgbClr val="780373"/>
                </a:solidFill>
                <a:latin typeface="FreeMono"/>
              </a:rPr>
              <a:t>http.ResponseWriter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, r </a:t>
            </a:r>
            <a:r>
              <a:rPr b="1" lang="ru-RU" sz="1400" spc="-1" strike="noStrike">
                <a:solidFill>
                  <a:srgbClr val="780373"/>
                </a:solidFill>
                <a:latin typeface="FreeMono"/>
              </a:rPr>
              <a:t>*http.Request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) {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w.Write([]byte("Привет!"))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func main() {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// создаем свой serverMux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serverMux := http.NewServeMux()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serverMux.HandleFunc("/", handler)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// Запускаем веб-сервер на порту 8080 с нашим serverMux (в прошлых примерах был nil)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err := http.ListenAndServe(":8080", serverMux)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if err != nil {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fmt.Println("Ошибка запуска сервера:", err)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8281080" y="1620000"/>
            <a:ext cx="1620000" cy="2887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3465a4"/>
                </a:solidFill>
                <a:latin typeface="Arial"/>
              </a:rPr>
              <a:t>ex746server</a:t>
            </a:r>
            <a:endParaRPr b="0" lang="ru-RU" sz="14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 fontScale="47000"/>
          </a:bodyPr>
          <a:p>
            <a:pPr marL="203040" indent="-152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Обработчик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— принимает запрос и возвращает ответ. В Go обработчики реализуют интерфейс со следующей сигнатурой: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0304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FreeMono"/>
              </a:rPr>
              <a:t>type Handler interface { ServeHTTP(ResponseWriter, *Request)}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03040" indent="-152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Мы использовали 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http.HandleFunc("/", handler)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, таким образом оборачивая другую функцию, принимающую 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http.ResponseWriter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http.Request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, в 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ServeHTTP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. Таким образом, обработчики формируют ответы на запросы. Для каждой цели в языке Go реализованы разные обработчики.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03040" indent="-152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Обработка HTTP-запросов реализуется через 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ServeMux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'ы и 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Handler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'ы. На самом деле когда вызывается 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HandleFunc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то под капотом используется стандартный 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DefaultServeMux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03040" indent="-152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ServeMux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- это HTTP-request роутер (или мультиплексор). Он сравнивает входящие запросы со списком предопределенных URL - путей и вызывает нужный обработчик, соответсвующий этому url-пути.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03040" indent="-152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Handler'ы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ответственны за написание ответов и тел запросов. Почти любой объект может быть handler'ом, покуда он удовлетворяет 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http.Handler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интерфейсу. Проще говоря, он должен иметь метод 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ServeHTTP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с последующей сигнатурой: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0304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FreeMono"/>
              </a:rPr>
              <a:t>ServeHTTP(http.ResponseWriter, *http.Request)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440000" y="40644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Собственные обработчики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360720" y="1908720"/>
            <a:ext cx="9540720" cy="34912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r>
              <a:rPr b="1" lang="ru-RU" sz="1400" spc="-1" strike="noStrike">
                <a:solidFill>
                  <a:srgbClr val="00a933"/>
                </a:solidFill>
                <a:latin typeface="FreeMono"/>
              </a:rPr>
              <a:t>// Обработчик HTTP-запросов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latin typeface="FreeMono"/>
              </a:rPr>
              <a:t>type timeHandler struct {</a:t>
            </a:r>
            <a:endParaRPr b="1" lang="ru-RU" sz="18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latin typeface="FreeMono"/>
              </a:rPr>
              <a:t>  </a:t>
            </a:r>
            <a:r>
              <a:rPr b="1" lang="ru-RU" sz="1800" spc="-1" strike="noStrike">
                <a:solidFill>
                  <a:srgbClr val="000000"/>
                </a:solidFill>
                <a:latin typeface="FreeMono"/>
              </a:rPr>
              <a:t>format string</a:t>
            </a:r>
            <a:endParaRPr b="1" lang="ru-RU" sz="18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800" spc="-1" strike="noStrike">
              <a:solidFill>
                <a:srgbClr val="000000"/>
              </a:solidFill>
              <a:latin typeface="FreeMono"/>
            </a:endParaRPr>
          </a:p>
          <a:p>
            <a:endParaRPr b="1" lang="ru-RU" sz="18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latin typeface="FreeMono"/>
              </a:rPr>
              <a:t>func (th *timeHandler) ServeHTTP(w http.ResponseWriter, r *http.Request) {</a:t>
            </a:r>
            <a:endParaRPr b="1" lang="ru-RU" sz="18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latin typeface="FreeMono"/>
              </a:rPr>
              <a:t>  </a:t>
            </a:r>
            <a:r>
              <a:rPr b="1" lang="ru-RU" sz="1800" spc="-1" strike="noStrike">
                <a:solidFill>
                  <a:srgbClr val="000000"/>
                </a:solidFill>
                <a:latin typeface="FreeMono"/>
              </a:rPr>
              <a:t>tm := time.Now().Format(th.format)</a:t>
            </a:r>
            <a:endParaRPr b="1" lang="ru-RU" sz="18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latin typeface="FreeMono"/>
              </a:rPr>
              <a:t>  </a:t>
            </a:r>
            <a:r>
              <a:rPr b="1" lang="ru-RU" sz="1800" spc="-1" strike="noStrike">
                <a:solidFill>
                  <a:srgbClr val="000000"/>
                </a:solidFill>
                <a:latin typeface="FreeMono"/>
              </a:rPr>
              <a:t>w.Write([]byte("The time is: " + tm))</a:t>
            </a:r>
            <a:endParaRPr b="1" lang="ru-RU" sz="18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8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8281440" y="1620000"/>
            <a:ext cx="1620000" cy="2887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3465a4"/>
                </a:solidFill>
                <a:latin typeface="Arial"/>
              </a:rPr>
              <a:t>ex747server</a:t>
            </a:r>
            <a:endParaRPr b="0" lang="ru-RU" sz="14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http.Client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328320" indent="-2462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func (c *Client) Do(req *Request) (*Response, error)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func (c *Client) Get(url string) (resp *Response, err error)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func (c *Client) Head(url string) (resp *Response, err error)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func (c *Client) Post(url string, contentType string, body io.Reader) (resp *Response, err error)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func (c *Client) PostForm(url string, data url.Values) (resp *Response, err error)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Настройка клиента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375840" indent="0">
              <a:spcBef>
                <a:spcPts val="1417"/>
              </a:spcBef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Структура http.Client имеет ряд полей, которые позволяют настроить ее поведение: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Timeout: устанавливает таймаут для запроса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Jar: устанавливает куки, отправляемые в запросе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Transport: определяет механиз выполнения запроса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http.Request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246240" indent="-184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управления запросом и его параметрами в Go используется объект http.Request. Он позволяет установить различные настройки, добавить куки, заголовки, определить тело запроса. Для создания объекта http.Request применяется функция: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4624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FreeMono"/>
              </a:rPr>
              <a:t>func NewRequest(method, url string, body io.Reader) (*Request, error)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492480" indent="-184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тип запроса в виде строки ("GET", "POST")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492480" indent="-184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адрес ресурса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492480" indent="-184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тело запроса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46240" indent="-184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отправки объекта Request можно применять метод Do()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4624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FreeMono"/>
              </a:rPr>
              <a:t>Do(req *http.Request) (*http.Response, error)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4500000" y="5040000"/>
            <a:ext cx="2160000" cy="2887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3465a4"/>
                </a:solidFill>
                <a:latin typeface="Arial"/>
              </a:rPr>
              <a:t>Примеры: ex748, ex749</a:t>
            </a:r>
            <a:endParaRPr b="0" lang="ru-RU" sz="14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Содержание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Основы сетевых технологий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Пакет net (net/http)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Веб-сервер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Gin Web Framework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Базы данных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4. Gin Web Framework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233280" indent="-1749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Gin это вы­со­ко­про­из­во­ди­тель­ный мик­рофрейм­ворк, ко­то­рый ис­поль­зу­ет­ся для со­зда­ния веб-при­ло­же­ний и мик­ро­сер­ви­сов.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-1749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 ним очень удоб­но де­лать ком­плекс­ную кон­вей­ер­ную об­ра­бот­ку за­про­сов из мо­ду­лей — мно­го­крат­но ис­поль­зу­е­мых ку­соч­ков ко­да.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-1749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Вы пи­ше­те про­ме­жу­точ­ный слой при­ло­же­ния, ко­то­рый за­тем под­клю­ча­ет­ся в один или бо­лее об­ра­бот­чик за­про­сов или в груп­пу об­ра­бот­чи­ков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-1749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Gin - со­дер­жит на­бор ча­сто упо­треб­ля­е­мых функ­ций, та­ких как ро­утинг, под­держ­ка middleware, об­ра­бот­ка шаб­ло­нов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-1749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Обработка запросов: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0">
              <a:spcBef>
                <a:spcPts val="1417"/>
              </a:spcBef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Request -&gt; Route Parser -&gt; [Optional Middleware] -&gt; Route Handler -&gt; [Optional Middleware] -&gt; Response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81720" y="5233320"/>
            <a:ext cx="33382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  <a:hlinkClick r:id="rId1"/>
              </a:rPr>
              <a:t>https://github.com/gin-gonic/gin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81720" y="4873320"/>
            <a:ext cx="45180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  <a:hlinkClick r:id="rId2"/>
              </a:rPr>
              <a:t>https://pkg.go.dev/github.com/gin-gonic/gin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5. Базы данных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 fontScale="48000"/>
          </a:bodyPr>
          <a:p>
            <a:pPr marL="207360" indent="-15552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работы с реляционными базами данных в языке Go применяется встроенный пакет 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database/sql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. Он предоставляет 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универсальный интерфейс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работы с базами данных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07360" indent="-15552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работы с конкретной СУБД нам также необходим драйвер:  </a:t>
            </a:r>
            <a:r>
              <a:rPr b="1" lang="ru-RU" sz="3200" spc="-1" strike="noStrike">
                <a:solidFill>
                  <a:srgbClr val="127622"/>
                </a:solidFill>
                <a:latin typeface="FreeMono"/>
              </a:rPr>
              <a:t>github.com/go-sql-driver/mysql, github.com/lib/pq, github.com/mattn/go-sqlite3, gopkg.in/mgo.v2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07360" indent="-15552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начала работы с базой данных необходимо открыть подключение: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07360" indent="0" algn="just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355269"/>
                </a:solidFill>
                <a:latin typeface="FreeMono"/>
              </a:rPr>
              <a:t>func Open(driverName, dataSourceName string) (*DB, error)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07360" indent="-15552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взаимодействие с базой данных осуществляется посредством методов объекта DB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414720" indent="-15552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ru-RU" sz="2800" spc="-1" strike="noStrike">
                <a:solidFill>
                  <a:srgbClr val="355269"/>
                </a:solidFill>
                <a:latin typeface="FreeMono"/>
              </a:rPr>
              <a:t>func (db *DB) Exec(query string, args ...interface{}) (Result, error)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414720" indent="-15552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ru-RU" sz="2800" spc="-1" strike="noStrike">
                <a:solidFill>
                  <a:srgbClr val="355269"/>
                </a:solidFill>
                <a:latin typeface="FreeMono"/>
              </a:rPr>
              <a:t>func (db *DB) Query(query string, args ...interface{}) (*Rows, error)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414720" indent="-15552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ru-RU" sz="2800" spc="-1" strike="noStrike">
                <a:solidFill>
                  <a:srgbClr val="355269"/>
                </a:solidFill>
                <a:latin typeface="FreeMono"/>
              </a:rPr>
              <a:t>func (db *DB) QueryRow(query string, args ...interface{}) *Row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414720" indent="-15552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ru-RU" sz="2800" spc="-1" strike="noStrike">
                <a:solidFill>
                  <a:srgbClr val="355269"/>
                </a:solidFill>
                <a:latin typeface="FreeMono"/>
              </a:rPr>
              <a:t>func (db *DB) Close() error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PostgreSQL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78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233280" indent="-1749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Установка драйвера postgresql: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FreeMono"/>
              </a:rPr>
              <a:t>$ go get github.com/lib/pq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-1749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Открытие подключения: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780373"/>
                </a:solidFill>
                <a:latin typeface="FreeMono"/>
              </a:rPr>
              <a:t>connStr</a:t>
            </a:r>
            <a:r>
              <a:rPr b="1" lang="ru-RU" sz="3200" spc="-1" strike="noStrike">
                <a:solidFill>
                  <a:srgbClr val="000000"/>
                </a:solidFill>
                <a:latin typeface="FreeMono"/>
              </a:rPr>
              <a:t> := </a:t>
            </a:r>
            <a:r>
              <a:rPr b="1" lang="ru-RU" sz="3200" spc="-1" strike="noStrike">
                <a:solidFill>
                  <a:srgbClr val="127622"/>
                </a:solidFill>
                <a:latin typeface="FreeMono"/>
              </a:rPr>
              <a:t>"host=localhost port=5432 user=postgres password=mypass dbname=productdb sslmode=disable"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FreeMono"/>
              </a:rPr>
              <a:t>db, err := sql.Open("postgres", </a:t>
            </a:r>
            <a:r>
              <a:rPr b="1" lang="ru-RU" sz="3200" spc="-1" strike="noStrike">
                <a:solidFill>
                  <a:srgbClr val="780373"/>
                </a:solidFill>
                <a:latin typeface="FreeMono"/>
              </a:rPr>
              <a:t>connStr</a:t>
            </a:r>
            <a:r>
              <a:rPr b="1" lang="ru-RU" sz="3200" spc="-1" strike="noStrike">
                <a:solidFill>
                  <a:srgbClr val="000000"/>
                </a:solidFill>
                <a:latin typeface="FreeMono"/>
              </a:rPr>
              <a:t>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-1749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Добавление данных: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FreeMono"/>
              </a:rPr>
              <a:t>result, err := db.Exec("insert into Products (model, company, price) values ('Notebook', $1, $2)", "Asus", 100000)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-1749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Получение данных: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FreeMono"/>
              </a:rPr>
              <a:t>rows, err := db.Query("select * from Products")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-1749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Обновление, удаление данных при помощи db.Exec(), аналогично добавлению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0" y="5328000"/>
            <a:ext cx="37713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  <a:hlinkClick r:id="rId1"/>
              </a:rPr>
              <a:t>https://pkg.go.dev/github.com/lib/pq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Задания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78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233280" indent="-174960" algn="just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Запустите сервер на порту 8080. Подключитесь к адресу 127.0.0.1:8080 по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протоколу TCP, считайте от сервера 3 сообщения, и выведите их в верхнем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регистре.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-174960" algn="just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Напишите веб-сервер который по пути /api/user приветствует пользователя: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Принимает и парсит параметр name и делает ответ "Hello,&lt;name&gt;!" (Пример: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/api/user?name=Golang,Ответ: Hello,Golang!)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-174960" algn="just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Запустить веб сервер с счетчиком, который будет обрабатывать GET (/count) и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POST (/count) запросы: GET:  возвращает счетчик, POST: увеличивает ваш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счетчик на значение  (с ключом "count") которое получено из формы, но если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пришло НЕ число то нужно ответить клиенту: "это не число" со статусом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http.StatusBadRequest (400)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33280" indent="-174960" algn="just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Создать REST API на основе фреймворка GIN для задачи «Викторина» -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вопросы — варианты ответов. Данные сохранить в базе данных. Выполнить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простейшие unit-тесты.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Links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hlinkClick r:id="rId1"/>
              </a:rPr>
              <a:t>https://pkg.go.dev/net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hlinkClick r:id="rId2"/>
              </a:rPr>
              <a:t>https://pkg.go.dev/net/http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hlinkClick r:id="rId3"/>
              </a:rPr>
              <a:t>https://pkg.go.dev/github.com/gin-gonic/gin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hlinkClick r:id="rId4"/>
              </a:rPr>
              <a:t>https://github.com/gin-gonic/gin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hlinkClick r:id="rId5"/>
              </a:rPr>
              <a:t>Разработка Web-приложений и микросервисов на Go с Gin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hlinkClick r:id="rId6"/>
              </a:rPr>
              <a:t>https://pkg.go.dev/github.com/lib/pq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1.Основы сетевых технологий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300000" y="1800000"/>
            <a:ext cx="3240000" cy="268092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440000" y="1800000"/>
            <a:ext cx="4543200" cy="27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2. Пакет net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259200" indent="-194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net — функции Dial, DialTCP, DialUDP, DialIP и тд.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59200" indent="-194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функция Dial: принимает два параметра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518400" indent="-19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network - тип протокола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518400" indent="-19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address - адрес ресурса.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59200" indent="-194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Есть следующие типы протоколов: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518400" indent="-19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tcp, tcp4, tcp6: протокол TCP. tcp по умолчанию представляет tcp4, цифра в конце указывает, какой тип адресов будет использоваться: IPv4 или IPv6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518400" indent="-19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udp, udp4, udp6: протокол UDP. udp по умолчанию представляет udp4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518400" indent="-19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ip, ip4, ip6: протокол IP. ip по умолчанию представляет ip4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518400" indent="-19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unix, unixgram, unixpacket: сокеты Unix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-24480" y="5220000"/>
            <a:ext cx="23644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  <a:hlinkClick r:id="rId1"/>
              </a:rPr>
              <a:t>https://pkg.go.dev/net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Функция Dial (клиент)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440000" y="1620000"/>
            <a:ext cx="5220000" cy="12330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// Пример подключения к серверу</a:t>
            </a:r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conn, err := net.Dial("tcp", "0.0.0.0:8081")</a:t>
            </a:r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if err != nil {</a:t>
            </a:r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log.Println(err)</a:t>
            </a:r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defer conn.Close()</a:t>
            </a:r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440000" y="3066120"/>
            <a:ext cx="6480000" cy="1613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// Чтение сообщения от сервера</a:t>
            </a:r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message := make([]byte, 1024) // создадим буфер</a:t>
            </a:r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n, err := conn.Read(message)</a:t>
            </a:r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if err != nil {</a:t>
            </a:r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log.Println(err)</a:t>
            </a:r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latin typeface="FreeMono"/>
              </a:rPr>
              <a:t>fmt.Println(string(message[:n])) // напечатаем сообщение</a:t>
            </a:r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5040000" y="2506680"/>
            <a:ext cx="1620000" cy="346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3465a4"/>
                </a:solidFill>
                <a:latin typeface="Arial"/>
              </a:rPr>
              <a:t>ex721client</a:t>
            </a:r>
            <a:endParaRPr b="0" lang="ru-RU" sz="1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net.Listen (сервер)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540000" y="1956960"/>
            <a:ext cx="4320000" cy="272304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// Устанавливаем прослушивание порта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ln, err := </a:t>
            </a:r>
            <a:r>
              <a:rPr b="1" lang="ru-RU" sz="1200" spc="-1" strike="noStrike">
                <a:solidFill>
                  <a:srgbClr val="c9211e"/>
                </a:solidFill>
                <a:latin typeface="FreeMono"/>
              </a:rPr>
              <a:t>net.Listen("tcp", "0.0.0.0:8080")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if err != nil {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log.Println(err)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defer ln.Close()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// Открываем порт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conn, err := </a:t>
            </a:r>
            <a:r>
              <a:rPr b="1" lang="ru-RU" sz="1200" spc="-1" strike="noStrike">
                <a:solidFill>
                  <a:srgbClr val="c9211e"/>
                </a:solidFill>
                <a:latin typeface="FreeMono"/>
              </a:rPr>
              <a:t>ln.Accept()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if err != nil {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log.Println(err)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_, err := </a:t>
            </a:r>
            <a:r>
              <a:rPr b="1" lang="ru-RU" sz="1200" spc="-1" strike="noStrike">
                <a:solidFill>
                  <a:srgbClr val="c9211e"/>
                </a:solidFill>
                <a:latin typeface="FreeMono"/>
              </a:rPr>
              <a:t>conn.Write([]byte("message"))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if err != nil {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log.Println(err)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endParaRPr b="1" lang="ru-RU" sz="15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5040000" y="1980000"/>
            <a:ext cx="4860000" cy="2837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// Установка соединения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ln, err := </a:t>
            </a:r>
            <a:r>
              <a:rPr b="1" lang="ru-RU" sz="1200" spc="-1" strike="noStrike">
                <a:solidFill>
                  <a:srgbClr val="c9211e"/>
                </a:solidFill>
                <a:latin typeface="FreeMono"/>
              </a:rPr>
              <a:t>net.Listen("tcp", "localhost:8080")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if err != nil {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fmt.Println("Error:", err)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return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defer listener.Close()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for {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conn, err := </a:t>
            </a:r>
            <a:r>
              <a:rPr b="1" lang="ru-RU" sz="1200" spc="-1" strike="noStrike">
                <a:solidFill>
                  <a:srgbClr val="c9211e"/>
                </a:solidFill>
                <a:latin typeface="FreeMono"/>
              </a:rPr>
              <a:t>ln.Accept()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if err != nil {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fmt.Println("Error:", err)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continue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go func(con net.Conn) {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</a:t>
            </a:r>
            <a:r>
              <a:rPr b="1" lang="ru-RU" sz="1200" spc="-1" strike="noStrike">
                <a:solidFill>
                  <a:srgbClr val="c9211e"/>
                </a:solidFill>
                <a:latin typeface="FreeMono"/>
              </a:rPr>
              <a:t>conn.Write([]byte(message))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	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conn.Close()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}(conn)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3240000" y="4320000"/>
            <a:ext cx="1620000" cy="346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3465a4"/>
                </a:solidFill>
                <a:latin typeface="Arial"/>
              </a:rPr>
              <a:t>ex722server</a:t>
            </a:r>
            <a:endParaRPr b="0" lang="ru-RU" sz="18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8280000" y="4471560"/>
            <a:ext cx="1620000" cy="346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3465a4"/>
                </a:solidFill>
                <a:latin typeface="Arial"/>
              </a:rPr>
              <a:t>ex723server</a:t>
            </a:r>
            <a:endParaRPr b="0" lang="ru-RU" sz="1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0" y="254160"/>
            <a:ext cx="8460000" cy="125028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Взаимодействие клиента и сервера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540000" y="1956960"/>
            <a:ext cx="4320000" cy="344844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// Сервер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// обработка подключения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func handleConnection(conn net.Conn) { 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defer conn.Close()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for {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// считываем полученные в запросе данные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input := </a:t>
            </a:r>
            <a:r>
              <a:rPr b="1" lang="ru-RU" sz="1200" spc="-1" strike="noStrike">
                <a:solidFill>
                  <a:srgbClr val="c9211e"/>
                </a:solidFill>
                <a:latin typeface="FreeMono"/>
              </a:rPr>
              <a:t>make([]byte, (1024 * 4))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n, err := </a:t>
            </a:r>
            <a:r>
              <a:rPr b="1" lang="ru-RU" sz="1200" spc="-1" strike="noStrike">
                <a:solidFill>
                  <a:srgbClr val="c9211e"/>
                </a:solidFill>
                <a:latin typeface="FreeMono"/>
              </a:rPr>
              <a:t>conn.Read(input)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//..//обработка ошибки чтения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source := </a:t>
            </a:r>
            <a:r>
              <a:rPr b="1" lang="ru-RU" sz="1200" spc="-1" strike="noStrike">
                <a:solidFill>
                  <a:srgbClr val="c9211e"/>
                </a:solidFill>
                <a:latin typeface="FreeMono"/>
              </a:rPr>
              <a:t>string(input[0:n])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// на основании полученных данных получаем из словаря перевод 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target, ok := </a:t>
            </a:r>
            <a:r>
              <a:rPr b="1" lang="ru-RU" sz="1200" spc="-1" strike="noStrike">
                <a:solidFill>
                  <a:srgbClr val="c9211e"/>
                </a:solidFill>
                <a:latin typeface="FreeMono"/>
              </a:rPr>
              <a:t>dict[source]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// если данные не найдены в словаре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  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// отправляем данные клиенту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   </a:t>
            </a:r>
            <a:r>
              <a:rPr b="1" lang="ru-RU" sz="1200" spc="-1" strike="noStrike">
                <a:solidFill>
                  <a:srgbClr val="c9211e"/>
                </a:solidFill>
                <a:latin typeface="FreeMono"/>
              </a:rPr>
              <a:t>conn.Write([]byte(target))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3276000" y="1920960"/>
            <a:ext cx="1620000" cy="346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3465a4"/>
                </a:solidFill>
                <a:latin typeface="Arial"/>
              </a:rPr>
              <a:t>ex726server</a:t>
            </a:r>
            <a:endParaRPr b="0" lang="ru-RU" sz="18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5400000" y="1951560"/>
            <a:ext cx="4320000" cy="272304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// Клиент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for{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var source string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fmt.Print("Введите слово: ") 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_, err := </a:t>
            </a:r>
            <a:r>
              <a:rPr b="1" lang="ru-RU" sz="1200" spc="-1" strike="noStrike">
                <a:solidFill>
                  <a:srgbClr val="c9211e"/>
                </a:solidFill>
                <a:latin typeface="FreeMono"/>
              </a:rPr>
              <a:t>fmt.Scanln(&amp;source)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 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// отправляем сообщение серверу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n, err := conn.Write([]byte(source));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// получем ответ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fmt.Print("Перевод:")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buff := make([]byte, 1024)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n, err := </a:t>
            </a:r>
            <a:r>
              <a:rPr b="1" lang="ru-RU" sz="1200" spc="-1" strike="noStrike">
                <a:solidFill>
                  <a:srgbClr val="c9211e"/>
                </a:solidFill>
                <a:latin typeface="FreeMono"/>
              </a:rPr>
              <a:t>conn.Read(buff)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fmt.Print(string(buff[0:n]))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    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200" spc="-1" strike="noStrike">
                <a:solidFill>
                  <a:srgbClr val="000000"/>
                </a:solidFill>
                <a:latin typeface="FreeMono"/>
              </a:rPr>
              <a:t>}</a:t>
            </a:r>
            <a:endParaRPr b="1" lang="ru-RU" sz="12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8136000" y="1915560"/>
            <a:ext cx="1620000" cy="346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3465a4"/>
                </a:solidFill>
                <a:latin typeface="Arial"/>
              </a:rPr>
              <a:t>ex727client</a:t>
            </a:r>
            <a:endParaRPr b="0" lang="ru-RU" sz="1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Таймауты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440000" y="1620000"/>
            <a:ext cx="846000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216000" indent="0">
              <a:spcBef>
                <a:spcPts val="1417"/>
              </a:spcBef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При взаимодействии клиента и сервера можно устанавливать таймаут, по истечении которого соединение между сервером и клиентом при отсутствии взаимодействия будет разорвано.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spcBef>
                <a:spcPts val="1417"/>
              </a:spcBef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этого у типа 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net.Conn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определены следующие методы: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SetDeadline(t time.Time) error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: устанавливает таймаут на все операции ввода-вывода. Для установки времени применяется структура time.Time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SetReadDeadline(t time.Time) error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: устанавливает таймаут на операции ввода в поток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SetWriteDeadline(t time.Time) error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: устанавливает таймаут на операции вывода из потока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3200" spc="-1" strike="noStrike">
                <a:solidFill>
                  <a:srgbClr val="000000"/>
                </a:solidFill>
                <a:latin typeface="Arial"/>
              </a:rPr>
              <a:t>Пример (ex716server):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FreeMono"/>
              </a:rPr>
              <a:t>conn.SetReadDeadline(time.Now().Add(time.Second * &lt;n&gt;))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40000" y="406080"/>
            <a:ext cx="8460000" cy="946440"/>
          </a:xfrm>
          <a:prstGeom prst="rect">
            <a:avLst/>
          </a:prstGeom>
          <a:solidFill>
            <a:srgbClr val="ffff00"/>
          </a:solidFill>
          <a:ln cap="rnd" w="19080">
            <a:solidFill>
              <a:srgbClr val="000000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Go &amp; HTTP GET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540360" y="1812960"/>
            <a:ext cx="9179640" cy="1694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// Клиент при помощи net.Dial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   </a:t>
            </a:r>
            <a:r>
              <a:rPr b="1" lang="ru-RU" sz="1400" spc="-1" strike="noStrike">
                <a:solidFill>
                  <a:srgbClr val="3465a4"/>
                </a:solidFill>
                <a:latin typeface="FreeMono"/>
              </a:rPr>
              <a:t>httpRequest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:=</a:t>
            </a:r>
            <a:r>
              <a:rPr b="1" lang="ru-RU" sz="1400" spc="-1" strike="noStrike">
                <a:solidFill>
                  <a:srgbClr val="00a933"/>
                </a:solidFill>
                <a:latin typeface="FreeMono"/>
              </a:rPr>
              <a:t>"GET /get HTTP/1.1\n" + 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a933"/>
                </a:solidFill>
                <a:latin typeface="FreeMono"/>
              </a:rPr>
              <a:t>        </a:t>
            </a:r>
            <a:r>
              <a:rPr b="1" lang="ru-RU" sz="1400" spc="-1" strike="noStrike">
                <a:solidFill>
                  <a:srgbClr val="00a933"/>
                </a:solidFill>
                <a:latin typeface="FreeMono"/>
              </a:rPr>
              <a:t>"Host: httpbin.org\n\n"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   </a:t>
            </a:r>
            <a:r>
              <a:rPr b="1" lang="ru-RU" sz="1400" spc="-1" strike="noStrike">
                <a:solidFill>
                  <a:srgbClr val="3465a4"/>
                </a:solidFill>
                <a:latin typeface="FreeMono"/>
              </a:rPr>
              <a:t>conn, err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 := net.</a:t>
            </a:r>
            <a:r>
              <a:rPr b="1" lang="ru-RU" sz="1400" spc="-1" strike="noStrike">
                <a:solidFill>
                  <a:srgbClr val="b85c00"/>
                </a:solidFill>
                <a:latin typeface="FreeMono"/>
              </a:rPr>
              <a:t>Dial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1" lang="ru-RU" sz="1400" spc="-1" strike="noStrike">
                <a:solidFill>
                  <a:srgbClr val="c9211e"/>
                </a:solidFill>
                <a:latin typeface="FreeMono"/>
              </a:rPr>
              <a:t>"tcp"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, </a:t>
            </a:r>
            <a:r>
              <a:rPr b="1" lang="ru-RU" sz="1400" spc="-1" strike="noStrike">
                <a:solidFill>
                  <a:srgbClr val="c9211e"/>
                </a:solidFill>
                <a:latin typeface="FreeMono"/>
              </a:rPr>
              <a:t>"httpbin.org:80"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   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conn.</a:t>
            </a:r>
            <a:r>
              <a:rPr b="1" lang="ru-RU" sz="1400" spc="-1" strike="noStrike">
                <a:solidFill>
                  <a:srgbClr val="b85c00"/>
                </a:solidFill>
                <a:latin typeface="FreeMono"/>
              </a:rPr>
              <a:t>Write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1" lang="ru-RU" sz="1400" spc="-1" strike="noStrike">
                <a:solidFill>
                  <a:srgbClr val="3465a4"/>
                </a:solidFill>
                <a:latin typeface="FreeMono"/>
              </a:rPr>
              <a:t>[]byte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1" lang="ru-RU" sz="1400" spc="-1" strike="noStrike">
                <a:solidFill>
                  <a:srgbClr val="780373"/>
                </a:solidFill>
                <a:latin typeface="FreeMono"/>
              </a:rPr>
              <a:t>httpRequest</a:t>
            </a:r>
            <a:r>
              <a:rPr b="1" lang="ru-RU" sz="1400" spc="-1" strike="noStrike">
                <a:solidFill>
                  <a:srgbClr val="000000"/>
                </a:solidFill>
                <a:latin typeface="FreeMono"/>
              </a:rPr>
              <a:t>))</a:t>
            </a:r>
            <a:endParaRPr b="1" lang="ru-RU" sz="14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8100000" y="1524240"/>
            <a:ext cx="1620000" cy="2887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3465a4"/>
                </a:solidFill>
                <a:latin typeface="Arial"/>
              </a:rPr>
              <a:t>ex720http</a:t>
            </a:r>
            <a:endParaRPr b="0" lang="ru-RU" sz="14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540000" y="3888720"/>
            <a:ext cx="9179640" cy="167904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// Клиент при помощи http.Get()</a:t>
            </a:r>
            <a:endParaRPr b="1" lang="ru-RU" sz="21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   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resp</a:t>
            </a:r>
            <a:r>
              <a:rPr b="1" lang="ru-RU" sz="2100" spc="-1" strike="noStrike">
                <a:solidFill>
                  <a:srgbClr val="3465a4"/>
                </a:solidFill>
                <a:latin typeface="FreeMono"/>
              </a:rPr>
              <a:t>, err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 := http.</a:t>
            </a:r>
            <a:r>
              <a:rPr b="1" lang="ru-RU" sz="2100" spc="-1" strike="noStrike">
                <a:solidFill>
                  <a:srgbClr val="b85c00"/>
                </a:solidFill>
                <a:latin typeface="FreeMono"/>
              </a:rPr>
              <a:t>Get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1" lang="ru-RU" sz="2100" spc="-1" strike="noStrike">
                <a:solidFill>
                  <a:srgbClr val="c9211e"/>
                </a:solidFill>
                <a:latin typeface="FreeMono"/>
              </a:rPr>
              <a:t>"httpbin.org"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)</a:t>
            </a:r>
            <a:endParaRPr b="1" lang="ru-RU" sz="2100" spc="-1" strike="noStrike">
              <a:solidFill>
                <a:srgbClr val="000000"/>
              </a:solidFill>
              <a:latin typeface="FreeMono"/>
            </a:endParaRPr>
          </a:p>
          <a:p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   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io.</a:t>
            </a:r>
            <a:r>
              <a:rPr b="1" lang="ru-RU" sz="2100" spc="-1" strike="noStrike">
                <a:solidFill>
                  <a:srgbClr val="b85c00"/>
                </a:solidFill>
                <a:latin typeface="FreeMono"/>
              </a:rPr>
              <a:t>ReadAll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1" lang="ru-RU" sz="2100" spc="-1" strike="noStrike">
                <a:solidFill>
                  <a:srgbClr val="3465a4"/>
                </a:solidFill>
                <a:latin typeface="FreeMono"/>
              </a:rPr>
              <a:t>[]byte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1" lang="ru-RU" sz="2100" spc="-1" strike="noStrike">
                <a:solidFill>
                  <a:srgbClr val="780373"/>
                </a:solidFill>
                <a:latin typeface="FreeMono"/>
              </a:rPr>
              <a:t>resp.Body</a:t>
            </a:r>
            <a:r>
              <a:rPr b="1" lang="ru-RU" sz="2100" spc="-1" strike="noStrike">
                <a:solidFill>
                  <a:srgbClr val="000000"/>
                </a:solidFill>
                <a:latin typeface="FreeMono"/>
              </a:rPr>
              <a:t>))</a:t>
            </a:r>
            <a:endParaRPr b="1" lang="ru-RU" sz="21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8099640" y="3600000"/>
            <a:ext cx="1620000" cy="2887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3465a4"/>
                </a:solidFill>
                <a:latin typeface="Arial"/>
              </a:rPr>
              <a:t>ex728httpclient</a:t>
            </a:r>
            <a:endParaRPr b="0" lang="ru-RU" sz="14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">
  <a:themeElements>
    <a:clrScheme name="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2043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2023-11-16T13:50:22Z</dcterms:created>
  <dc:creator/>
  <dc:description/>
  <dc:language>ru-RU</dc:language>
  <cp:lastModifiedBy/>
  <dcterms:modified xsi:type="dcterms:W3CDTF">2023-11-24T19:32:20Z</dcterms:modified>
  <cp:revision>49</cp:revision>
  <dc:subject/>
  <dc:title/>
</cp:coreProperties>
</file>