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61" r:id="rId4"/>
    <p:sldId id="266" r:id="rId5"/>
    <p:sldId id="262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2E0AE"/>
    <a:srgbClr val="00540B"/>
    <a:srgbClr val="D815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851" autoAdjust="0"/>
    <p:restoredTop sz="80293" autoAdjust="0"/>
  </p:normalViewPr>
  <p:slideViewPr>
    <p:cSldViewPr snapToGrid="0">
      <p:cViewPr varScale="1">
        <p:scale>
          <a:sx n="118" d="100"/>
          <a:sy n="118" d="100"/>
        </p:scale>
        <p:origin x="216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296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handoutMaster" Target="handoutMasters/handout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BF3952-D7B0-411F-A572-F8224B000B5B}" type="datetimeFigureOut">
              <a:rPr lang="ko-KR" altLang="en-US" smtClean="0"/>
              <a:t>2017. 12. 17.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4C2ED2-4720-45F1-B7CE-95CF8E4608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72177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8EB104-3B7E-4837-952C-266D49A9AFEE}" type="datetimeFigureOut">
              <a:rPr lang="ko-KR" altLang="en-US" smtClean="0"/>
              <a:t>2017. 12. 17.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6F0FD7-17EB-4A83-9A89-287DAF9CE9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4459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락을</a:t>
            </a:r>
            <a:r>
              <a:rPr lang="ko-KR" altLang="en-US" baseline="0" smtClean="0"/>
              <a:t> 제거하는 것이 분산 시스템에서 주요 연구분야 중 하나이다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F0FD7-17EB-4A83-9A89-287DAF9CE9F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81452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Lockfree</a:t>
            </a:r>
            <a:r>
              <a:rPr lang="ko-KR" altLang="en-US" smtClean="0"/>
              <a:t>로만들면 성능이 좋아진다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그래프</a:t>
            </a:r>
            <a:r>
              <a:rPr lang="en-US" altLang="ko-KR" smtClean="0"/>
              <a:t>: latency</a:t>
            </a:r>
            <a:r>
              <a:rPr lang="ko-KR" altLang="en-US" smtClean="0"/>
              <a:t>를</a:t>
            </a:r>
            <a:r>
              <a:rPr lang="ko-KR" altLang="en-US" baseline="0" smtClean="0"/>
              <a:t> </a:t>
            </a:r>
            <a:r>
              <a:rPr lang="en-US" altLang="ko-KR" baseline="0" smtClean="0"/>
              <a:t>low to high</a:t>
            </a:r>
            <a:r>
              <a:rPr lang="ko-KR" altLang="en-US" baseline="0" smtClean="0"/>
              <a:t>로 정렬했을때 </a:t>
            </a:r>
            <a:r>
              <a:rPr lang="en-US" altLang="ko-KR" baseline="0" smtClean="0"/>
              <a:t>x</a:t>
            </a:r>
            <a:r>
              <a:rPr lang="ko-KR" altLang="en-US" baseline="0" smtClean="0"/>
              <a:t>축 </a:t>
            </a:r>
            <a:r>
              <a:rPr lang="en-US" altLang="ko-KR" baseline="0" smtClean="0"/>
              <a:t>quantile</a:t>
            </a:r>
            <a:r>
              <a:rPr lang="ko-KR" altLang="en-US" baseline="0" smtClean="0"/>
              <a:t>에 따른 </a:t>
            </a:r>
            <a:r>
              <a:rPr lang="en-US" altLang="ko-KR" baseline="0" smtClean="0"/>
              <a:t>latency(rdtscp, </a:t>
            </a:r>
            <a:r>
              <a:rPr lang="ko-KR" altLang="en-US" baseline="0" smtClean="0"/>
              <a:t>클럭수</a:t>
            </a:r>
            <a:r>
              <a:rPr lang="en-US" altLang="ko-KR" baseline="0" smtClean="0"/>
              <a:t>)</a:t>
            </a:r>
            <a:r>
              <a:rPr lang="ko-KR" altLang="en-US" baseline="0" smtClean="0"/>
              <a:t>를 나타내었다</a:t>
            </a:r>
            <a:endParaRPr lang="en-US" altLang="ko-KR" baseline="0" smtClean="0"/>
          </a:p>
          <a:p>
            <a:r>
              <a:rPr lang="ko-KR" altLang="en-US" smtClean="0"/>
              <a:t>따라서</a:t>
            </a:r>
            <a:r>
              <a:rPr lang="ko-KR" altLang="en-US" baseline="0" smtClean="0"/>
              <a:t> </a:t>
            </a:r>
            <a:r>
              <a:rPr lang="en-US" altLang="ko-KR" baseline="0" smtClean="0"/>
              <a:t>0.7quantile </a:t>
            </a:r>
            <a:r>
              <a:rPr lang="ko-KR" altLang="en-US" baseline="0" smtClean="0"/>
              <a:t>이상이 </a:t>
            </a:r>
            <a:r>
              <a:rPr lang="en-US" altLang="ko-KR" baseline="0" smtClean="0"/>
              <a:t>tail latenc</a:t>
            </a:r>
            <a:r>
              <a:rPr lang="ko-KR" altLang="en-US" baseline="0" smtClean="0"/>
              <a:t>라고 할 수 있는데 </a:t>
            </a:r>
            <a:r>
              <a:rPr lang="en-US" altLang="ko-KR" baseline="0" smtClean="0"/>
              <a:t>spinlock</a:t>
            </a:r>
            <a:r>
              <a:rPr lang="ko-KR" altLang="en-US" baseline="0" smtClean="0"/>
              <a:t>을 이용하면 </a:t>
            </a:r>
            <a:r>
              <a:rPr lang="en-US" altLang="ko-KR" baseline="0" smtClean="0"/>
              <a:t>tail latenc</a:t>
            </a:r>
            <a:r>
              <a:rPr lang="ko-KR" altLang="en-US" baseline="0" smtClean="0"/>
              <a:t>가 굉장히 높고 </a:t>
            </a:r>
            <a:endParaRPr lang="en-US" altLang="ko-KR" baseline="0" smtClean="0"/>
          </a:p>
          <a:p>
            <a:r>
              <a:rPr lang="en-US" altLang="ko-KR" smtClean="0"/>
              <a:t>50</a:t>
            </a:r>
            <a:r>
              <a:rPr lang="ko-KR" altLang="en-US" smtClean="0"/>
              <a:t>퍼센트 선만 보더라도 이미 </a:t>
            </a:r>
            <a:r>
              <a:rPr lang="en-US" altLang="ko-KR" smtClean="0"/>
              <a:t>1000</a:t>
            </a:r>
            <a:r>
              <a:rPr lang="ko-KR" altLang="en-US" smtClean="0"/>
              <a:t>클럭이 넘어야</a:t>
            </a:r>
            <a:r>
              <a:rPr lang="ko-KR" altLang="en-US" baseline="0" smtClean="0"/>
              <a:t> 락연산을 할 수 있음을 보인다</a:t>
            </a:r>
            <a:endParaRPr lang="en-US" altLang="ko-KR" baseline="0" smtClean="0"/>
          </a:p>
          <a:p>
            <a:r>
              <a:rPr lang="ko-KR" altLang="en-US" baseline="0" smtClean="0"/>
              <a:t>반면에 </a:t>
            </a:r>
            <a:r>
              <a:rPr lang="en-US" altLang="ko-KR" baseline="0" smtClean="0"/>
              <a:t>lockfree</a:t>
            </a:r>
            <a:r>
              <a:rPr lang="ko-KR" altLang="en-US" baseline="0" smtClean="0"/>
              <a:t>는 </a:t>
            </a:r>
            <a:r>
              <a:rPr lang="en-US" altLang="ko-KR" baseline="0" smtClean="0"/>
              <a:t>tail latency</a:t>
            </a:r>
            <a:r>
              <a:rPr lang="ko-KR" altLang="en-US" baseline="0" smtClean="0"/>
              <a:t>도 굉장히 낮다 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F0FD7-17EB-4A83-9A89-287DAF9CE9F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76313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락을</a:t>
            </a:r>
            <a:r>
              <a:rPr lang="ko-KR" altLang="en-US" baseline="0" smtClean="0"/>
              <a:t> 제거하는 것이 분산 시스템에서 주요 연구분야 중 하나이다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F0FD7-17EB-4A83-9A89-287DAF9CE9F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03986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오른쪽 </a:t>
            </a:r>
            <a:r>
              <a:rPr lang="en-US" altLang="ko-KR" smtClean="0"/>
              <a:t>sun burst diagram</a:t>
            </a:r>
            <a:r>
              <a:rPr lang="ko-KR" altLang="en-US" smtClean="0"/>
              <a:t>을 기반으로 </a:t>
            </a:r>
            <a:endParaRPr lang="en-US" altLang="ko-KR" smtClean="0"/>
          </a:p>
          <a:p>
            <a:r>
              <a:rPr lang="ko-KR" altLang="en-US" smtClean="0"/>
              <a:t>왼쪽의 </a:t>
            </a:r>
            <a:r>
              <a:rPr lang="en-US" altLang="ko-KR" smtClean="0"/>
              <a:t>4</a:t>
            </a:r>
            <a:r>
              <a:rPr lang="ko-KR" altLang="en-US" smtClean="0"/>
              <a:t>가지</a:t>
            </a:r>
            <a:r>
              <a:rPr lang="en-US" altLang="ko-KR" smtClean="0"/>
              <a:t>(</a:t>
            </a:r>
            <a:r>
              <a:rPr lang="ko-KR" altLang="en-US" smtClean="0"/>
              <a:t>형이 추가해도되요</a:t>
            </a:r>
            <a:r>
              <a:rPr lang="en-US" altLang="ko-KR" smtClean="0"/>
              <a:t>)</a:t>
            </a:r>
            <a:r>
              <a:rPr lang="ko-KR" altLang="en-US" smtClean="0"/>
              <a:t>목표를 보일 수 있도록 기능을 추가 할 것이다 </a:t>
            </a:r>
            <a:endParaRPr lang="en-US" altLang="ko-KR" smtClean="0"/>
          </a:p>
          <a:p>
            <a:endParaRPr lang="en-US" altLang="ko-KR" smtClean="0"/>
          </a:p>
          <a:p>
            <a:r>
              <a:rPr lang="ko-KR" altLang="en-US" smtClean="0"/>
              <a:t>예를들어 특정 락을 쓰는 함수들은 여러 군대에 산재되어있으므로 그것을 중점적으로 보고 </a:t>
            </a:r>
            <a:endParaRPr lang="en-US" altLang="ko-KR" smtClean="0"/>
          </a:p>
          <a:p>
            <a:r>
              <a:rPr lang="ko-KR" altLang="en-US" smtClean="0"/>
              <a:t>락획득시간이 굉장히 오래걸리는 락인것을 찾아서 이 락을 제거하는 것을 연구자들은 목표로 둘 수 있다 </a:t>
            </a:r>
            <a:endParaRPr lang="en-US" altLang="ko-KR" smtClean="0"/>
          </a:p>
          <a:p>
            <a:endParaRPr lang="en-US" altLang="ko-KR" smtClean="0"/>
          </a:p>
          <a:p>
            <a:r>
              <a:rPr lang="ko-KR" altLang="en-US" smtClean="0"/>
              <a:t>데이터를 우리가 직접 프로파일링 해야하므로</a:t>
            </a:r>
            <a:r>
              <a:rPr lang="ko-KR" altLang="en-US" baseline="0" smtClean="0"/>
              <a:t> </a:t>
            </a:r>
            <a:r>
              <a:rPr lang="en-US" altLang="ko-KR" baseline="0" smtClean="0"/>
              <a:t>D3</a:t>
            </a:r>
            <a:r>
              <a:rPr lang="ko-KR" altLang="en-US" baseline="0" smtClean="0"/>
              <a:t>구현만큼 프로파일링을 위해 개발하는 시간도 필요하다</a:t>
            </a:r>
            <a:r>
              <a:rPr lang="en-US" altLang="ko-KR" baseline="0" smtClean="0"/>
              <a:t>.</a:t>
            </a:r>
          </a:p>
          <a:p>
            <a:endParaRPr lang="en-US" altLang="ko-KR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F0FD7-17EB-4A83-9A89-287DAF9CE9F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59111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오른쪽 </a:t>
            </a:r>
            <a:r>
              <a:rPr lang="en-US" altLang="ko-KR" smtClean="0"/>
              <a:t>sun burst diagram</a:t>
            </a:r>
            <a:r>
              <a:rPr lang="ko-KR" altLang="en-US" smtClean="0"/>
              <a:t>을 기반으로 </a:t>
            </a:r>
            <a:endParaRPr lang="en-US" altLang="ko-KR" smtClean="0"/>
          </a:p>
          <a:p>
            <a:r>
              <a:rPr lang="ko-KR" altLang="en-US" smtClean="0"/>
              <a:t>왼쪽의 </a:t>
            </a:r>
            <a:r>
              <a:rPr lang="en-US" altLang="ko-KR" smtClean="0"/>
              <a:t>4</a:t>
            </a:r>
            <a:r>
              <a:rPr lang="ko-KR" altLang="en-US" smtClean="0"/>
              <a:t>가지</a:t>
            </a:r>
            <a:r>
              <a:rPr lang="en-US" altLang="ko-KR" smtClean="0"/>
              <a:t>(</a:t>
            </a:r>
            <a:r>
              <a:rPr lang="ko-KR" altLang="en-US" smtClean="0"/>
              <a:t>형이 추가해도되요</a:t>
            </a:r>
            <a:r>
              <a:rPr lang="en-US" altLang="ko-KR" smtClean="0"/>
              <a:t>)</a:t>
            </a:r>
            <a:r>
              <a:rPr lang="ko-KR" altLang="en-US" smtClean="0"/>
              <a:t>목표를 보일 수 있도록 기능을 추가 할 것이다 </a:t>
            </a:r>
            <a:endParaRPr lang="en-US" altLang="ko-KR" smtClean="0"/>
          </a:p>
          <a:p>
            <a:endParaRPr lang="en-US" altLang="ko-KR" smtClean="0"/>
          </a:p>
          <a:p>
            <a:r>
              <a:rPr lang="ko-KR" altLang="en-US" smtClean="0"/>
              <a:t>예를들어 특정 락을 쓰는 함수들은 여러 군대에 산재되어있으므로 그것을 중점적으로 보고 </a:t>
            </a:r>
            <a:endParaRPr lang="en-US" altLang="ko-KR" smtClean="0"/>
          </a:p>
          <a:p>
            <a:r>
              <a:rPr lang="ko-KR" altLang="en-US" smtClean="0"/>
              <a:t>락획득시간이 굉장히 오래걸리는 락인것을 찾아서 이 락을 제거하는 것을 연구자들은 목표로 둘 수 있다 </a:t>
            </a:r>
            <a:endParaRPr lang="en-US" altLang="ko-KR" smtClean="0"/>
          </a:p>
          <a:p>
            <a:endParaRPr lang="en-US" altLang="ko-KR" smtClean="0"/>
          </a:p>
          <a:p>
            <a:r>
              <a:rPr lang="ko-KR" altLang="en-US" smtClean="0"/>
              <a:t>데이터를 우리가 직접 프로파일링 해야하므로</a:t>
            </a:r>
            <a:r>
              <a:rPr lang="ko-KR" altLang="en-US" baseline="0" smtClean="0"/>
              <a:t> </a:t>
            </a:r>
            <a:r>
              <a:rPr lang="en-US" altLang="ko-KR" baseline="0" smtClean="0"/>
              <a:t>D3</a:t>
            </a:r>
            <a:r>
              <a:rPr lang="ko-KR" altLang="en-US" baseline="0" smtClean="0"/>
              <a:t>구현만큼 프로파일링을 위해 개발하는 시간도 필요하다</a:t>
            </a:r>
            <a:r>
              <a:rPr lang="en-US" altLang="ko-KR" baseline="0" smtClean="0"/>
              <a:t>.</a:t>
            </a:r>
          </a:p>
          <a:p>
            <a:endParaRPr lang="en-US" altLang="ko-KR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F0FD7-17EB-4A83-9A89-287DAF9CE9F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9643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오른쪽 </a:t>
            </a:r>
            <a:r>
              <a:rPr lang="en-US" altLang="ko-KR" smtClean="0"/>
              <a:t>sun burst diagram</a:t>
            </a:r>
            <a:r>
              <a:rPr lang="ko-KR" altLang="en-US" smtClean="0"/>
              <a:t>을 기반으로 </a:t>
            </a:r>
            <a:endParaRPr lang="en-US" altLang="ko-KR" smtClean="0"/>
          </a:p>
          <a:p>
            <a:r>
              <a:rPr lang="ko-KR" altLang="en-US" smtClean="0"/>
              <a:t>왼쪽의 </a:t>
            </a:r>
            <a:r>
              <a:rPr lang="en-US" altLang="ko-KR" smtClean="0"/>
              <a:t>4</a:t>
            </a:r>
            <a:r>
              <a:rPr lang="ko-KR" altLang="en-US" smtClean="0"/>
              <a:t>가지</a:t>
            </a:r>
            <a:r>
              <a:rPr lang="en-US" altLang="ko-KR" smtClean="0"/>
              <a:t>(</a:t>
            </a:r>
            <a:r>
              <a:rPr lang="ko-KR" altLang="en-US" smtClean="0"/>
              <a:t>형이 추가해도되요</a:t>
            </a:r>
            <a:r>
              <a:rPr lang="en-US" altLang="ko-KR" smtClean="0"/>
              <a:t>)</a:t>
            </a:r>
            <a:r>
              <a:rPr lang="ko-KR" altLang="en-US" smtClean="0"/>
              <a:t>목표를 보일 수 있도록 기능을 추가 할 것이다 </a:t>
            </a:r>
            <a:endParaRPr lang="en-US" altLang="ko-KR" smtClean="0"/>
          </a:p>
          <a:p>
            <a:endParaRPr lang="en-US" altLang="ko-KR" smtClean="0"/>
          </a:p>
          <a:p>
            <a:r>
              <a:rPr lang="ko-KR" altLang="en-US" smtClean="0"/>
              <a:t>예를들어 특정 락을 쓰는 함수들은 여러 군대에 산재되어있으므로 그것을 중점적으로 보고 </a:t>
            </a:r>
            <a:endParaRPr lang="en-US" altLang="ko-KR" smtClean="0"/>
          </a:p>
          <a:p>
            <a:r>
              <a:rPr lang="ko-KR" altLang="en-US" smtClean="0"/>
              <a:t>락획득시간이 굉장히 오래걸리는 락인것을 찾아서 이 락을 제거하는 것을 연구자들은 목표로 둘 수 있다 </a:t>
            </a:r>
            <a:endParaRPr lang="en-US" altLang="ko-KR" smtClean="0"/>
          </a:p>
          <a:p>
            <a:endParaRPr lang="en-US" altLang="ko-KR" smtClean="0"/>
          </a:p>
          <a:p>
            <a:r>
              <a:rPr lang="ko-KR" altLang="en-US" smtClean="0"/>
              <a:t>데이터를 우리가 직접 프로파일링 해야하므로</a:t>
            </a:r>
            <a:r>
              <a:rPr lang="ko-KR" altLang="en-US" baseline="0" smtClean="0"/>
              <a:t> </a:t>
            </a:r>
            <a:r>
              <a:rPr lang="en-US" altLang="ko-KR" baseline="0" smtClean="0"/>
              <a:t>D3</a:t>
            </a:r>
            <a:r>
              <a:rPr lang="ko-KR" altLang="en-US" baseline="0" smtClean="0"/>
              <a:t>구현만큼 프로파일링을 위해 개발하는 시간도 필요하다</a:t>
            </a:r>
            <a:r>
              <a:rPr lang="en-US" altLang="ko-KR" baseline="0" smtClean="0"/>
              <a:t>.</a:t>
            </a:r>
          </a:p>
          <a:p>
            <a:endParaRPr lang="en-US" altLang="ko-KR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F0FD7-17EB-4A83-9A89-287DAF9CE9F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72528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오른쪽 </a:t>
            </a:r>
            <a:r>
              <a:rPr lang="en-US" altLang="ko-KR" smtClean="0"/>
              <a:t>sun burst diagram</a:t>
            </a:r>
            <a:r>
              <a:rPr lang="ko-KR" altLang="en-US" smtClean="0"/>
              <a:t>을 기반으로 </a:t>
            </a:r>
            <a:endParaRPr lang="en-US" altLang="ko-KR" smtClean="0"/>
          </a:p>
          <a:p>
            <a:r>
              <a:rPr lang="ko-KR" altLang="en-US" smtClean="0"/>
              <a:t>왼쪽의 </a:t>
            </a:r>
            <a:r>
              <a:rPr lang="en-US" altLang="ko-KR" smtClean="0"/>
              <a:t>4</a:t>
            </a:r>
            <a:r>
              <a:rPr lang="ko-KR" altLang="en-US" smtClean="0"/>
              <a:t>가지</a:t>
            </a:r>
            <a:r>
              <a:rPr lang="en-US" altLang="ko-KR" smtClean="0"/>
              <a:t>(</a:t>
            </a:r>
            <a:r>
              <a:rPr lang="ko-KR" altLang="en-US" smtClean="0"/>
              <a:t>형이 추가해도되요</a:t>
            </a:r>
            <a:r>
              <a:rPr lang="en-US" altLang="ko-KR" smtClean="0"/>
              <a:t>)</a:t>
            </a:r>
            <a:r>
              <a:rPr lang="ko-KR" altLang="en-US" smtClean="0"/>
              <a:t>목표를 보일 수 있도록 기능을 추가 할 것이다 </a:t>
            </a:r>
            <a:endParaRPr lang="en-US" altLang="ko-KR" smtClean="0"/>
          </a:p>
          <a:p>
            <a:endParaRPr lang="en-US" altLang="ko-KR" smtClean="0"/>
          </a:p>
          <a:p>
            <a:r>
              <a:rPr lang="ko-KR" altLang="en-US" smtClean="0"/>
              <a:t>예를들어 특정 락을 쓰는 함수들은 여러 군대에 산재되어있으므로 그것을 중점적으로 보고 </a:t>
            </a:r>
            <a:endParaRPr lang="en-US" altLang="ko-KR" smtClean="0"/>
          </a:p>
          <a:p>
            <a:r>
              <a:rPr lang="ko-KR" altLang="en-US" smtClean="0"/>
              <a:t>락획득시간이 굉장히 오래걸리는 락인것을 찾아서 이 락을 제거하는 것을 연구자들은 목표로 둘 수 있다 </a:t>
            </a:r>
            <a:endParaRPr lang="en-US" altLang="ko-KR" smtClean="0"/>
          </a:p>
          <a:p>
            <a:endParaRPr lang="en-US" altLang="ko-KR" smtClean="0"/>
          </a:p>
          <a:p>
            <a:r>
              <a:rPr lang="ko-KR" altLang="en-US" smtClean="0"/>
              <a:t>데이터를 우리가 직접 프로파일링 해야하므로</a:t>
            </a:r>
            <a:r>
              <a:rPr lang="ko-KR" altLang="en-US" baseline="0" smtClean="0"/>
              <a:t> </a:t>
            </a:r>
            <a:r>
              <a:rPr lang="en-US" altLang="ko-KR" baseline="0" smtClean="0"/>
              <a:t>D3</a:t>
            </a:r>
            <a:r>
              <a:rPr lang="ko-KR" altLang="en-US" baseline="0" smtClean="0"/>
              <a:t>구현만큼 프로파일링을 위해 개발하는 시간도 필요하다</a:t>
            </a:r>
            <a:r>
              <a:rPr lang="en-US" altLang="ko-KR" baseline="0" smtClean="0"/>
              <a:t>.</a:t>
            </a:r>
          </a:p>
          <a:p>
            <a:endParaRPr lang="en-US" altLang="ko-KR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F0FD7-17EB-4A83-9A89-287DAF9CE9F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54355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smtClean="0"/>
              <a:t>Click to edit Master subtitle style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9E6198-9EC1-444A-A3EF-081B4B8B67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2469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381E8-1847-4647-935F-CC653EEC76FE}" type="datetime1">
              <a:rPr lang="ko-KR" altLang="en-US" smtClean="0"/>
              <a:t>2017. 12. 17.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9E6198-9EC1-444A-A3EF-081B4B8B67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042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8CA94-FB89-4F8A-8BAE-311414593161}" type="datetime1">
              <a:rPr lang="ko-KR" altLang="en-US" smtClean="0"/>
              <a:t>2017. 12. 17.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9E6198-9EC1-444A-A3EF-081B4B8B67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3319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10D19-4E52-4B8A-BF4E-0B45993867E2}" type="datetime1">
              <a:rPr lang="ko-KR" altLang="en-US" smtClean="0"/>
              <a:t>2017. 12. 17.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9E6198-9EC1-444A-A3EF-081B4B8B672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25586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98144-DCC6-4E3A-92C0-43CA8CB04E4A}" type="datetime1">
              <a:rPr lang="ko-KR" altLang="en-US" smtClean="0"/>
              <a:t>2017. 12. 17.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9E6198-9EC1-444A-A3EF-081B4B8B67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6727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ABB6B-D30F-4A8D-B226-3E597E2907E4}" type="datetime1">
              <a:rPr lang="ko-KR" altLang="en-US" smtClean="0"/>
              <a:t>2017. 12. 17.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9E6198-9EC1-444A-A3EF-081B4B8B67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58675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F78C7-8B93-45E4-936D-AB9770B8E451}" type="datetime1">
              <a:rPr lang="ko-KR" altLang="en-US" smtClean="0"/>
              <a:t>2017. 12. 17.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9E6198-9EC1-444A-A3EF-081B4B8B67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76449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F60FF-C52F-415C-ACFF-9B79291EBC65}" type="datetime1">
              <a:rPr lang="ko-KR" altLang="en-US" smtClean="0"/>
              <a:t>2017. 12. 17.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9E6198-9EC1-444A-A3EF-081B4B8B67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70537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EBD30-B10A-4C4F-9D2B-E39723FD3542}" type="datetime1">
              <a:rPr lang="ko-KR" altLang="en-US" smtClean="0"/>
              <a:t>2017. 12. 17.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9E6198-9EC1-444A-A3EF-081B4B8B67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30210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2626E-682C-4CAD-B3D5-3BC2C580A224}" type="datetime1">
              <a:rPr lang="ko-KR" altLang="en-US" smtClean="0"/>
              <a:t>2017. 12. 17.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9E6198-9EC1-444A-A3EF-081B4B8B67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14173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smtClean="0"/>
              <a:t>Click icon to add picture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FE20A-290F-43C9-B294-5C193A4D9DFE}" type="datetime1">
              <a:rPr lang="ko-KR" altLang="en-US" smtClean="0"/>
              <a:t>2017. 12. 17.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9E6198-9EC1-444A-A3EF-081B4B8B67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76770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BD15AC-D6B2-4525-BE0E-EB50AFE0C1CD}" type="datetime1">
              <a:rPr lang="ko-KR" altLang="en-US" smtClean="0"/>
              <a:t>2017. 12. 17.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5"/>
          <p:cNvSpPr txBox="1">
            <a:spLocks/>
          </p:cNvSpPr>
          <p:nvPr/>
        </p:nvSpPr>
        <p:spPr>
          <a:xfrm>
            <a:off x="9264352" y="6381328"/>
            <a:ext cx="2571768" cy="2508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  <a:latin typeface="PF Din Text Cond Pro Medium" pitchFamily="2" charset="0"/>
                <a:ea typeface="Rix고딕 M" pitchFamily="18" charset="-127"/>
              </a:defRPr>
            </a:lvl1pPr>
          </a:lstStyle>
          <a:p>
            <a:pPr algn="r">
              <a:defRPr/>
            </a:pPr>
            <a:fld id="{EC0BB0C5-6955-4F9B-BA60-58E2367A55EF}" type="slidenum">
              <a:rPr lang="ko-KR" altLang="en-US" sz="85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>
                <a:defRPr/>
              </a:pPr>
              <a:t>‹#›</a:t>
            </a:fld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42999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/>
              <a:t>병목현상 및 락 오버헤드 파악을 위한 시각화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최항기</a:t>
            </a:r>
            <a:r>
              <a:rPr lang="en-US" altLang="ko-KR" dirty="0"/>
              <a:t>,</a:t>
            </a:r>
            <a:r>
              <a:rPr lang="ko-KR" altLang="en-US" dirty="0"/>
              <a:t> 김문섭</a:t>
            </a:r>
          </a:p>
        </p:txBody>
      </p:sp>
      <p:cxnSp>
        <p:nvCxnSpPr>
          <p:cNvPr id="5" name="직선 연결선 37"/>
          <p:cNvCxnSpPr/>
          <p:nvPr/>
        </p:nvCxnSpPr>
        <p:spPr>
          <a:xfrm>
            <a:off x="302229" y="2130426"/>
            <a:ext cx="11482333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35"/>
          <p:cNvCxnSpPr/>
          <p:nvPr/>
        </p:nvCxnSpPr>
        <p:spPr>
          <a:xfrm>
            <a:off x="376874" y="5638800"/>
            <a:ext cx="1149319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7214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583778"/>
          </a:xfrm>
        </p:spPr>
        <p:txBody>
          <a:bodyPr>
            <a:noAutofit/>
          </a:bodyPr>
          <a:lstStyle/>
          <a:p>
            <a:r>
              <a:rPr lang="en-US" altLang="ko-KR" sz="3600" smtClean="0">
                <a:latin typeface="Consolas" panose="020B0609020204030204" pitchFamily="49" charset="0"/>
              </a:rPr>
              <a:t>Lock</a:t>
            </a:r>
            <a:endParaRPr lang="ko-KR" altLang="en-US" sz="3600" dirty="0">
              <a:latin typeface="Consolas" panose="020B0609020204030204" pitchFamily="49" charset="0"/>
            </a:endParaRPr>
          </a:p>
        </p:txBody>
      </p:sp>
      <p:cxnSp>
        <p:nvCxnSpPr>
          <p:cNvPr id="6" name="직선 연결선 37"/>
          <p:cNvCxnSpPr/>
          <p:nvPr/>
        </p:nvCxnSpPr>
        <p:spPr>
          <a:xfrm>
            <a:off x="384672" y="279303"/>
            <a:ext cx="11482333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35"/>
          <p:cNvCxnSpPr/>
          <p:nvPr/>
        </p:nvCxnSpPr>
        <p:spPr>
          <a:xfrm>
            <a:off x="384672" y="858416"/>
            <a:ext cx="1149319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609599" y="1384175"/>
            <a:ext cx="10750063" cy="47419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smtClean="0">
                <a:latin typeface="Consolas" panose="020B0609020204030204" pitchFamily="49" charset="0"/>
              </a:rPr>
              <a:t>Lock</a:t>
            </a:r>
            <a:r>
              <a:rPr lang="ko-KR" altLang="en-US" sz="2000" smtClean="0">
                <a:latin typeface="Consolas" panose="020B0609020204030204" pitchFamily="49" charset="0"/>
              </a:rPr>
              <a:t>은 수많은 분산</a:t>
            </a:r>
            <a:r>
              <a:rPr lang="en-US" altLang="ko-KR" sz="2000" smtClean="0">
                <a:latin typeface="Consolas" panose="020B0609020204030204" pitchFamily="49" charset="0"/>
              </a:rPr>
              <a:t>, </a:t>
            </a:r>
            <a:r>
              <a:rPr lang="ko-KR" altLang="en-US" sz="2000" smtClean="0">
                <a:latin typeface="Consolas" panose="020B0609020204030204" pitchFamily="49" charset="0"/>
              </a:rPr>
              <a:t>멀티코어 애플리케이션에서 사용된다</a:t>
            </a:r>
            <a:r>
              <a:rPr lang="en-US" altLang="ko-KR" sz="2000" smtClean="0">
                <a:latin typeface="Consolas" panose="020B0609020204030204" pitchFamily="49" charset="0"/>
              </a:rPr>
              <a:t>.</a:t>
            </a:r>
          </a:p>
          <a:p>
            <a:pPr marL="0" indent="0">
              <a:buNone/>
            </a:pPr>
            <a:r>
              <a:rPr lang="ko-KR" altLang="en-US" sz="2000" smtClean="0">
                <a:latin typeface="Consolas" panose="020B0609020204030204" pitchFamily="49" charset="0"/>
              </a:rPr>
              <a:t>하지만 확장성이 좋지 않아 병목현상이 쉽게 발생한다</a:t>
            </a:r>
            <a:r>
              <a:rPr lang="en-US" altLang="ko-KR" sz="2000" smtClean="0">
                <a:latin typeface="Consolas" panose="020B0609020204030204" pitchFamily="49" charset="0"/>
              </a:rPr>
              <a:t>.</a:t>
            </a:r>
            <a:endParaRPr lang="en-US" altLang="ko-KR" sz="2000">
              <a:latin typeface="Consolas" panose="020B0609020204030204" pitchFamily="49" charset="0"/>
            </a:endParaRPr>
          </a:p>
          <a:p>
            <a:endParaRPr lang="en-US" altLang="ko-KR" sz="2000" dirty="0">
              <a:latin typeface="Consolas" panose="020B0609020204030204" pitchFamily="49" charset="0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3545481" y="2682342"/>
            <a:ext cx="995679" cy="99567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latin typeface="Consolas" panose="020B0609020204030204" pitchFamily="49" charset="0"/>
              </a:rPr>
              <a:t>Core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4836723" y="2682342"/>
            <a:ext cx="995679" cy="99567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latin typeface="Consolas" panose="020B0609020204030204" pitchFamily="49" charset="0"/>
              </a:rPr>
              <a:t>Core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2254239" y="2682342"/>
            <a:ext cx="995679" cy="99567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latin typeface="Consolas" panose="020B0609020204030204" pitchFamily="49" charset="0"/>
              </a:rPr>
              <a:t>Core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7430571" y="2682342"/>
            <a:ext cx="995679" cy="99567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latin typeface="Consolas" panose="020B0609020204030204" pitchFamily="49" charset="0"/>
              </a:rPr>
              <a:t>Core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8721813" y="2682342"/>
            <a:ext cx="995679" cy="99567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latin typeface="Consolas" panose="020B0609020204030204" pitchFamily="49" charset="0"/>
              </a:rPr>
              <a:t>Core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6139329" y="2682342"/>
            <a:ext cx="995679" cy="99567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latin typeface="Consolas" panose="020B0609020204030204" pitchFamily="49" charset="0"/>
              </a:rPr>
              <a:t>Core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403831" y="5073662"/>
            <a:ext cx="1721104" cy="14137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mtClean="0">
              <a:latin typeface="Consolas" panose="020B0609020204030204" pitchFamily="49" charset="0"/>
            </a:endParaRPr>
          </a:p>
          <a:p>
            <a:pPr algn="ctr"/>
            <a:r>
              <a:rPr lang="en-US" altLang="ko-KR" smtClean="0">
                <a:latin typeface="Consolas" panose="020B0609020204030204" pitchFamily="49" charset="0"/>
              </a:rPr>
              <a:t>Data</a:t>
            </a:r>
            <a:br>
              <a:rPr lang="en-US" altLang="ko-KR" smtClean="0">
                <a:latin typeface="Consolas" panose="020B0609020204030204" pitchFamily="49" charset="0"/>
              </a:rPr>
            </a:br>
            <a:r>
              <a:rPr lang="en-US" altLang="ko-KR" smtClean="0">
                <a:latin typeface="Consolas" panose="020B0609020204030204" pitchFamily="49" charset="0"/>
              </a:rPr>
              <a:t>Structure</a:t>
            </a:r>
            <a:endParaRPr lang="ko-KR" altLang="en-US">
              <a:latin typeface="Consolas" panose="020B0609020204030204" pitchFamily="49" charset="0"/>
            </a:endParaRPr>
          </a:p>
        </p:txBody>
      </p:sp>
      <p:cxnSp>
        <p:nvCxnSpPr>
          <p:cNvPr id="21" name="직선 화살표 연결선 20"/>
          <p:cNvCxnSpPr>
            <a:stCxn id="9" idx="4"/>
          </p:cNvCxnSpPr>
          <p:nvPr/>
        </p:nvCxnSpPr>
        <p:spPr>
          <a:xfrm>
            <a:off x="5334563" y="3678021"/>
            <a:ext cx="929820" cy="1848519"/>
          </a:xfrm>
          <a:prstGeom prst="straightConnector1">
            <a:avLst/>
          </a:prstGeom>
          <a:ln w="7302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9" name="Picture 2" descr="lock에 대한 이미지 검색결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0060" y="4496330"/>
            <a:ext cx="565341" cy="565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직선 화살표 연결선 22"/>
          <p:cNvCxnSpPr>
            <a:endCxn id="19" idx="1"/>
          </p:cNvCxnSpPr>
          <p:nvPr/>
        </p:nvCxnSpPr>
        <p:spPr>
          <a:xfrm>
            <a:off x="2799499" y="3678021"/>
            <a:ext cx="2870561" cy="1100980"/>
          </a:xfrm>
          <a:prstGeom prst="straightConnector1">
            <a:avLst/>
          </a:prstGeom>
          <a:ln w="7302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3" idx="4"/>
            <a:endCxn id="19" idx="1"/>
          </p:cNvCxnSpPr>
          <p:nvPr/>
        </p:nvCxnSpPr>
        <p:spPr>
          <a:xfrm>
            <a:off x="4043321" y="3678021"/>
            <a:ext cx="1626739" cy="1100980"/>
          </a:xfrm>
          <a:prstGeom prst="straightConnector1">
            <a:avLst/>
          </a:prstGeom>
          <a:ln w="7302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17" idx="4"/>
            <a:endCxn id="19" idx="3"/>
          </p:cNvCxnSpPr>
          <p:nvPr/>
        </p:nvCxnSpPr>
        <p:spPr>
          <a:xfrm flipH="1">
            <a:off x="6235401" y="3678021"/>
            <a:ext cx="401768" cy="1100980"/>
          </a:xfrm>
          <a:prstGeom prst="straightConnector1">
            <a:avLst/>
          </a:prstGeom>
          <a:ln w="7302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stCxn id="15" idx="4"/>
            <a:endCxn id="19" idx="3"/>
          </p:cNvCxnSpPr>
          <p:nvPr/>
        </p:nvCxnSpPr>
        <p:spPr>
          <a:xfrm flipH="1">
            <a:off x="6235401" y="3678021"/>
            <a:ext cx="1693010" cy="1100980"/>
          </a:xfrm>
          <a:prstGeom prst="straightConnector1">
            <a:avLst/>
          </a:prstGeom>
          <a:ln w="7302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stCxn id="16" idx="4"/>
            <a:endCxn id="19" idx="3"/>
          </p:cNvCxnSpPr>
          <p:nvPr/>
        </p:nvCxnSpPr>
        <p:spPr>
          <a:xfrm flipH="1">
            <a:off x="6235401" y="3678021"/>
            <a:ext cx="2984252" cy="1100980"/>
          </a:xfrm>
          <a:prstGeom prst="straightConnector1">
            <a:avLst/>
          </a:prstGeom>
          <a:ln w="7302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330230" y="4417614"/>
            <a:ext cx="2212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latin typeface="Consolas" panose="020B0609020204030204" pitchFamily="49" charset="0"/>
              </a:rPr>
              <a:t>Wait for unlock</a:t>
            </a:r>
            <a:endParaRPr lang="ko-KR" alt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9822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583778"/>
          </a:xfrm>
        </p:spPr>
        <p:txBody>
          <a:bodyPr>
            <a:noAutofit/>
          </a:bodyPr>
          <a:lstStyle/>
          <a:p>
            <a:r>
              <a:rPr lang="en-US" altLang="ko-KR" sz="3600" smtClean="0">
                <a:latin typeface="Consolas" panose="020B0609020204030204" pitchFamily="49" charset="0"/>
              </a:rPr>
              <a:t>Lock-Free</a:t>
            </a:r>
            <a:endParaRPr lang="ko-KR" altLang="en-US" sz="3600" dirty="0">
              <a:latin typeface="Consolas" panose="020B0609020204030204" pitchFamily="49" charset="0"/>
            </a:endParaRPr>
          </a:p>
        </p:txBody>
      </p:sp>
      <p:cxnSp>
        <p:nvCxnSpPr>
          <p:cNvPr id="6" name="직선 연결선 37"/>
          <p:cNvCxnSpPr/>
          <p:nvPr/>
        </p:nvCxnSpPr>
        <p:spPr>
          <a:xfrm>
            <a:off x="384672" y="279303"/>
            <a:ext cx="11482333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35"/>
          <p:cNvCxnSpPr/>
          <p:nvPr/>
        </p:nvCxnSpPr>
        <p:spPr>
          <a:xfrm>
            <a:off x="384672" y="858416"/>
            <a:ext cx="1149319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609599" y="1384175"/>
            <a:ext cx="6682155" cy="4741989"/>
          </a:xfrm>
        </p:spPr>
        <p:txBody>
          <a:bodyPr>
            <a:norm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lock </a:t>
            </a:r>
            <a:r>
              <a:rPr lang="ko-KR" altLang="en-US" sz="2000" dirty="0" smtClean="0">
                <a:latin typeface="Consolas" panose="020B0609020204030204" pitchFamily="49" charset="0"/>
              </a:rPr>
              <a:t>연산들을 </a:t>
            </a:r>
            <a:r>
              <a:rPr lang="en-US" altLang="ko-KR" sz="2000" dirty="0" smtClean="0">
                <a:latin typeface="Consolas" panose="020B0609020204030204" pitchFamily="49" charset="0"/>
              </a:rPr>
              <a:t>atomic </a:t>
            </a:r>
            <a:r>
              <a:rPr lang="ko-KR" altLang="en-US" sz="2000" dirty="0" smtClean="0">
                <a:latin typeface="Consolas" panose="020B0609020204030204" pitchFamily="49" charset="0"/>
              </a:rPr>
              <a:t>연산으로 바꾸는 것으로 락을 제거한다</a:t>
            </a:r>
            <a:r>
              <a:rPr lang="en-US" altLang="ko-KR" sz="2000" dirty="0" smtClean="0">
                <a:latin typeface="Consolas" panose="020B0609020204030204" pitchFamily="49" charset="0"/>
              </a:rPr>
              <a:t>.</a:t>
            </a:r>
            <a:endParaRPr lang="ko-KR" altLang="en-US" sz="2000" dirty="0" smtClean="0">
              <a:latin typeface="Consolas" panose="020B0609020204030204" pitchFamily="49" charset="0"/>
            </a:endParaRPr>
          </a:p>
          <a:p>
            <a:endParaRPr lang="ko-KR" altLang="en-US" sz="2000" dirty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락에서 존재하던 다른 쓰레드로 인한 블로킹 문제가 </a:t>
            </a:r>
            <a:r>
              <a:rPr lang="en-US" altLang="ko-KR" sz="2000" dirty="0" smtClean="0">
                <a:latin typeface="Consolas" panose="020B0609020204030204" pitchFamily="49" charset="0"/>
              </a:rPr>
              <a:t>lock-free</a:t>
            </a:r>
            <a:r>
              <a:rPr lang="ko-KR" altLang="en-US" sz="2000" dirty="0" smtClean="0">
                <a:latin typeface="Consolas" panose="020B0609020204030204" pitchFamily="49" charset="0"/>
              </a:rPr>
              <a:t>에서는 제거된다</a:t>
            </a:r>
            <a:r>
              <a:rPr lang="en-US" altLang="ko-KR" sz="2000" dirty="0" smtClean="0">
                <a:latin typeface="Consolas" panose="020B0609020204030204" pitchFamily="49" charset="0"/>
              </a:rPr>
              <a:t>.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endParaRPr lang="en-US" altLang="ko-KR" sz="2000" dirty="0" smtClean="0">
              <a:latin typeface="Consolas" panose="020B0609020204030204" pitchFamily="49" charset="0"/>
            </a:endParaRPr>
          </a:p>
          <a:p>
            <a:endParaRPr lang="en-US" altLang="ko-KR" sz="2000" dirty="0" smtClean="0">
              <a:latin typeface="Consolas" panose="020B0609020204030204" pitchFamily="49" charset="0"/>
            </a:endParaRPr>
          </a:p>
          <a:p>
            <a:endParaRPr lang="en-US" altLang="ko-KR" sz="2000" dirty="0" smtClean="0">
              <a:latin typeface="Consolas" panose="020B0609020204030204" pitchFamily="49" charset="0"/>
            </a:endParaRPr>
          </a:p>
          <a:p>
            <a:endParaRPr lang="en-US" altLang="ko-KR" sz="2000" dirty="0">
              <a:latin typeface="Consolas" panose="020B0609020204030204" pitchFamily="49" charset="0"/>
            </a:endParaRPr>
          </a:p>
        </p:txBody>
      </p:sp>
      <p:pic>
        <p:nvPicPr>
          <p:cNvPr id="1026" name="Picture 2" descr="Nonblocking Algorithms and Scalable Multicore Programm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4112" y="0"/>
            <a:ext cx="4643383" cy="6673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그룹 17"/>
          <p:cNvGrpSpPr/>
          <p:nvPr/>
        </p:nvGrpSpPr>
        <p:grpSpPr>
          <a:xfrm>
            <a:off x="8197046" y="712662"/>
            <a:ext cx="2755168" cy="1152525"/>
            <a:chOff x="1762125" y="2981325"/>
            <a:chExt cx="2077183" cy="1152525"/>
          </a:xfrm>
        </p:grpSpPr>
        <p:sp>
          <p:nvSpPr>
            <p:cNvPr id="14" name="직사각형 13"/>
            <p:cNvSpPr/>
            <p:nvPr/>
          </p:nvSpPr>
          <p:spPr>
            <a:xfrm>
              <a:off x="1762125" y="2981325"/>
              <a:ext cx="2077183" cy="11525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1843266" y="3224722"/>
              <a:ext cx="363416" cy="0"/>
            </a:xfrm>
            <a:prstGeom prst="line">
              <a:avLst/>
            </a:prstGeom>
            <a:ln w="63500">
              <a:solidFill>
                <a:srgbClr val="D8151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>
              <a:off x="1843266" y="3493920"/>
              <a:ext cx="363416" cy="0"/>
            </a:xfrm>
            <a:prstGeom prst="line">
              <a:avLst/>
            </a:prstGeom>
            <a:ln w="63500">
              <a:solidFill>
                <a:srgbClr val="00540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2224268" y="3020172"/>
              <a:ext cx="147124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mtClean="0">
                  <a:latin typeface="Consolas" panose="020B0609020204030204" pitchFamily="49" charset="0"/>
                </a:rPr>
                <a:t>Spinlock</a:t>
              </a:r>
            </a:p>
            <a:p>
              <a:r>
                <a:rPr lang="en-US" altLang="ko-KR" smtClean="0">
                  <a:latin typeface="Consolas" panose="020B0609020204030204" pitchFamily="49" charset="0"/>
                </a:rPr>
                <a:t>Lock-free</a:t>
              </a:r>
              <a:endParaRPr lang="ko-KR" altLang="en-US">
                <a:latin typeface="Consolas" panose="020B0609020204030204" pitchFamily="49" charset="0"/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 rot="16200000">
            <a:off x="6701653" y="3100142"/>
            <a:ext cx="2045239" cy="369332"/>
          </a:xfrm>
          <a:prstGeom prst="rect">
            <a:avLst/>
          </a:prstGeom>
          <a:solidFill>
            <a:srgbClr val="C2E0AE"/>
          </a:solidFill>
        </p:spPr>
        <p:txBody>
          <a:bodyPr wrap="square" rtlCol="0">
            <a:spAutoFit/>
          </a:bodyPr>
          <a:lstStyle/>
          <a:p>
            <a:r>
              <a:rPr lang="en-US" altLang="ko-KR" smtClean="0">
                <a:latin typeface="Consolas" panose="020B0609020204030204" pitchFamily="49" charset="0"/>
              </a:rPr>
              <a:t>Latency(rdtscp)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544112" y="6482835"/>
            <a:ext cx="4647888" cy="369332"/>
          </a:xfrm>
          <a:prstGeom prst="rect">
            <a:avLst/>
          </a:prstGeom>
          <a:solidFill>
            <a:srgbClr val="C2E0AE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mtClean="0">
                <a:latin typeface="Consolas" panose="020B0609020204030204" pitchFamily="49" charset="0"/>
              </a:rPr>
              <a:t>quantile</a:t>
            </a:r>
          </a:p>
        </p:txBody>
      </p:sp>
    </p:spTree>
    <p:extLst>
      <p:ext uri="{BB962C8B-B14F-4D97-AF65-F5344CB8AC3E}">
        <p14:creationId xmlns:p14="http://schemas.microsoft.com/office/powerpoint/2010/main" val="1865065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583778"/>
          </a:xfrm>
        </p:spPr>
        <p:txBody>
          <a:bodyPr>
            <a:noAutofit/>
          </a:bodyPr>
          <a:lstStyle/>
          <a:p>
            <a:r>
              <a:rPr lang="en-US" altLang="ko-KR" sz="3600" dirty="0" smtClean="0">
                <a:latin typeface="Consolas" panose="020B0609020204030204" pitchFamily="49" charset="0"/>
              </a:rPr>
              <a:t>Improve performance</a:t>
            </a:r>
            <a:endParaRPr lang="ko-KR" altLang="en-US" sz="3600" dirty="0">
              <a:latin typeface="Consolas" panose="020B0609020204030204" pitchFamily="49" charset="0"/>
            </a:endParaRPr>
          </a:p>
        </p:txBody>
      </p:sp>
      <p:cxnSp>
        <p:nvCxnSpPr>
          <p:cNvPr id="6" name="직선 연결선 37"/>
          <p:cNvCxnSpPr/>
          <p:nvPr/>
        </p:nvCxnSpPr>
        <p:spPr>
          <a:xfrm>
            <a:off x="384672" y="279303"/>
            <a:ext cx="11482333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35"/>
          <p:cNvCxnSpPr/>
          <p:nvPr/>
        </p:nvCxnSpPr>
        <p:spPr>
          <a:xfrm>
            <a:off x="384672" y="858416"/>
            <a:ext cx="1149319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609598" y="1051933"/>
            <a:ext cx="10750063" cy="47419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 smtClean="0">
                <a:latin typeface="Consolas" panose="020B0609020204030204" pitchFamily="49" charset="0"/>
              </a:rPr>
              <a:t>(1) Coarse-grained Lock</a:t>
            </a:r>
          </a:p>
          <a:p>
            <a:pPr marL="0" indent="0">
              <a:buNone/>
            </a:pPr>
            <a:r>
              <a:rPr lang="en-US" altLang="ko-KR" sz="2000" dirty="0" smtClean="0">
                <a:latin typeface="Consolas" panose="020B0609020204030204" pitchFamily="49" charset="0"/>
              </a:rPr>
              <a:t>(2) </a:t>
            </a:r>
            <a:r>
              <a:rPr lang="en-US" altLang="ko-KR" sz="2000" dirty="0">
                <a:latin typeface="Consolas" panose="020B0609020204030204" pitchFamily="49" charset="0"/>
              </a:rPr>
              <a:t>Fine-grained </a:t>
            </a:r>
            <a:r>
              <a:rPr lang="en-US" altLang="ko-KR" sz="2000" dirty="0" smtClean="0">
                <a:latin typeface="Consolas" panose="020B0609020204030204" pitchFamily="49" charset="0"/>
              </a:rPr>
              <a:t>Lock</a:t>
            </a:r>
          </a:p>
          <a:p>
            <a:pPr marL="0" indent="0">
              <a:buNone/>
            </a:pPr>
            <a:r>
              <a:rPr lang="en-US" altLang="ko-KR" sz="2000" dirty="0" smtClean="0">
                <a:latin typeface="Consolas" panose="020B0609020204030204" pitchFamily="49" charset="0"/>
              </a:rPr>
              <a:t>(3) </a:t>
            </a:r>
            <a:r>
              <a:rPr lang="en-US" altLang="ko-KR" sz="2000" dirty="0">
                <a:latin typeface="Consolas" panose="020B0609020204030204" pitchFamily="49" charset="0"/>
              </a:rPr>
              <a:t>Lock-free </a:t>
            </a:r>
            <a:r>
              <a:rPr lang="en-US" altLang="ko-KR" sz="2000" dirty="0" smtClean="0">
                <a:latin typeface="Consolas" panose="020B0609020204030204" pitchFamily="49" charset="0"/>
              </a:rPr>
              <a:t>(atomic operation)</a:t>
            </a:r>
            <a:endParaRPr lang="en-US" altLang="ko-KR" sz="2000" dirty="0">
              <a:latin typeface="Consolas" panose="020B0609020204030204" pitchFamily="49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6350" y="2965727"/>
            <a:ext cx="9639300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187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583778"/>
          </a:xfrm>
        </p:spPr>
        <p:txBody>
          <a:bodyPr>
            <a:noAutofit/>
          </a:bodyPr>
          <a:lstStyle/>
          <a:p>
            <a:r>
              <a:rPr lang="en-US" altLang="ko-KR" sz="3600" dirty="0" smtClean="0">
                <a:latin typeface="Consolas" panose="020B0609020204030204" pitchFamily="49" charset="0"/>
              </a:rPr>
              <a:t>Limitation of lock-free</a:t>
            </a:r>
            <a:endParaRPr lang="ko-KR" altLang="en-US" sz="3600" dirty="0">
              <a:latin typeface="Consolas" panose="020B0609020204030204" pitchFamily="49" charset="0"/>
            </a:endParaRPr>
          </a:p>
        </p:txBody>
      </p:sp>
      <p:cxnSp>
        <p:nvCxnSpPr>
          <p:cNvPr id="6" name="직선 연결선 37"/>
          <p:cNvCxnSpPr/>
          <p:nvPr/>
        </p:nvCxnSpPr>
        <p:spPr>
          <a:xfrm>
            <a:off x="384672" y="279303"/>
            <a:ext cx="11482333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35"/>
          <p:cNvCxnSpPr/>
          <p:nvPr/>
        </p:nvCxnSpPr>
        <p:spPr>
          <a:xfrm>
            <a:off x="384672" y="858416"/>
            <a:ext cx="1149319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609599" y="1384175"/>
            <a:ext cx="10972801" cy="4741989"/>
          </a:xfrm>
        </p:spPr>
        <p:txBody>
          <a:bodyPr>
            <a:norm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Atomic operation</a:t>
            </a:r>
            <a:r>
              <a:rPr lang="ko-KR" altLang="en-US" sz="2000" dirty="0" smtClean="0">
                <a:latin typeface="Consolas" panose="020B0609020204030204" pitchFamily="49" charset="0"/>
              </a:rPr>
              <a:t>은 단일 변수에 대해서만 원자적 연산을 수행할 수 있다</a:t>
            </a:r>
            <a:r>
              <a:rPr lang="en-US" altLang="ko-KR" sz="2000" dirty="0" smtClean="0">
                <a:latin typeface="Consolas" panose="020B0609020204030204" pitchFamily="49" charset="0"/>
              </a:rPr>
              <a:t>.</a:t>
            </a:r>
            <a:endParaRPr lang="ko-KR" altLang="en-US" sz="2000" dirty="0" smtClean="0">
              <a:latin typeface="Consolas" panose="020B0609020204030204" pitchFamily="49" charset="0"/>
            </a:endParaRPr>
          </a:p>
          <a:p>
            <a:endParaRPr lang="ko-KR" altLang="en-US" sz="2000" dirty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따라서 </a:t>
            </a:r>
            <a:r>
              <a:rPr lang="en-US" altLang="ko-KR" sz="2000" dirty="0" smtClean="0">
                <a:latin typeface="Consolas" panose="020B0609020204030204" pitchFamily="49" charset="0"/>
              </a:rPr>
              <a:t>lock</a:t>
            </a:r>
            <a:r>
              <a:rPr lang="ko-KR" altLang="en-US" sz="2000" dirty="0" smtClean="0">
                <a:latin typeface="Consolas" panose="020B0609020204030204" pitchFamily="49" charset="0"/>
              </a:rPr>
              <a:t>을 잡고 많은 연산을 수행하는 경우에는</a:t>
            </a:r>
            <a:r>
              <a:rPr lang="en-US" altLang="ko-KR" sz="2000" dirty="0" smtClean="0">
                <a:latin typeface="Consolas" panose="020B0609020204030204" pitchFamily="49" charset="0"/>
              </a:rPr>
              <a:t>,</a:t>
            </a:r>
            <a:r>
              <a:rPr lang="ko-KR" altLang="en-US" sz="2000" dirty="0" smtClean="0">
                <a:latin typeface="Consolas" panose="020B0609020204030204" pitchFamily="49" charset="0"/>
              </a:rPr>
              <a:t> </a:t>
            </a:r>
            <a:r>
              <a:rPr lang="en-US" altLang="ko-KR" sz="2000" dirty="0" smtClean="0">
                <a:latin typeface="Consolas" panose="020B0609020204030204" pitchFamily="49" charset="0"/>
              </a:rPr>
              <a:t>lock-free</a:t>
            </a:r>
            <a:r>
              <a:rPr lang="ko-KR" altLang="en-US" sz="2000" dirty="0" smtClean="0">
                <a:latin typeface="Consolas" panose="020B0609020204030204" pitchFamily="49" charset="0"/>
              </a:rPr>
              <a:t>로 만들기 힘들다</a:t>
            </a:r>
            <a:r>
              <a:rPr lang="en-US" altLang="ko-KR" sz="2000" dirty="0" smtClean="0">
                <a:latin typeface="Consolas" panose="020B0609020204030204" pitchFamily="49" charset="0"/>
              </a:rPr>
              <a:t>.</a:t>
            </a:r>
            <a:r>
              <a:rPr lang="ko-KR" altLang="en-US" sz="2000" dirty="0" smtClean="0">
                <a:latin typeface="Consolas" panose="020B0609020204030204" pitchFamily="49" charset="0"/>
              </a:rPr>
              <a:t/>
            </a:r>
            <a:br>
              <a:rPr lang="ko-KR" altLang="en-US" sz="2000" dirty="0" smtClean="0">
                <a:latin typeface="Consolas" panose="020B0609020204030204" pitchFamily="49" charset="0"/>
              </a:rPr>
            </a:br>
            <a:r>
              <a:rPr lang="ko-KR" altLang="en-US" sz="2000" dirty="0" smtClean="0">
                <a:latin typeface="Consolas" panose="020B0609020204030204" pitchFamily="49" charset="0"/>
              </a:rPr>
              <a:t>또한</a:t>
            </a:r>
            <a:r>
              <a:rPr lang="en-US" altLang="ko-KR" sz="2000" dirty="0" smtClean="0">
                <a:latin typeface="Consolas" panose="020B0609020204030204" pitchFamily="49" charset="0"/>
              </a:rPr>
              <a:t>,</a:t>
            </a:r>
            <a:r>
              <a:rPr lang="ko-KR" altLang="en-US" sz="2000" dirty="0">
                <a:latin typeface="Consolas" panose="020B0609020204030204" pitchFamily="49" charset="0"/>
              </a:rPr>
              <a:t> </a:t>
            </a:r>
            <a:r>
              <a:rPr lang="en-US" altLang="ko-KR" sz="2000" dirty="0" smtClean="0">
                <a:latin typeface="Consolas" panose="020B0609020204030204" pitchFamily="49" charset="0"/>
              </a:rPr>
              <a:t>lock-free</a:t>
            </a:r>
            <a:r>
              <a:rPr lang="ko-KR" altLang="en-US" sz="2000" dirty="0" smtClean="0">
                <a:latin typeface="Consolas" panose="020B0609020204030204" pitchFamily="49" charset="0"/>
              </a:rPr>
              <a:t>로 바꾼다고 해도 성능의 향상이 없을 수 있다</a:t>
            </a:r>
            <a:r>
              <a:rPr lang="en-US" altLang="ko-KR" sz="2000" dirty="0" smtClean="0">
                <a:latin typeface="Consolas" panose="020B0609020204030204" pitchFamily="49" charset="0"/>
              </a:rPr>
              <a:t>.</a:t>
            </a:r>
            <a:endParaRPr lang="ko-KR" altLang="en-US" sz="2000" dirty="0" smtClean="0">
              <a:latin typeface="Consolas" panose="020B0609020204030204" pitchFamily="49" charset="0"/>
            </a:endParaRPr>
          </a:p>
          <a:p>
            <a:endParaRPr lang="ko-KR" altLang="en-US" sz="2000" dirty="0">
              <a:latin typeface="Consolas" panose="020B0609020204030204" pitchFamily="49" charset="0"/>
            </a:endParaRPr>
          </a:p>
          <a:p>
            <a:endParaRPr lang="ko-KR" altLang="en-US" sz="2000" dirty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이 과제에서는</a:t>
            </a:r>
            <a:r>
              <a:rPr lang="en-US" altLang="ko-KR" sz="2000" dirty="0" smtClean="0">
                <a:latin typeface="Consolas" panose="020B0609020204030204" pitchFamily="49" charset="0"/>
              </a:rPr>
              <a:t>,</a:t>
            </a:r>
            <a:r>
              <a:rPr lang="ko-KR" altLang="en-US" sz="2000" dirty="0" smtClean="0">
                <a:latin typeface="Consolas" panose="020B0609020204030204" pitchFamily="49" charset="0"/>
              </a:rPr>
              <a:t> </a:t>
            </a:r>
            <a:r>
              <a:rPr lang="ko-KR" altLang="en-US" sz="2000" dirty="0" smtClean="0">
                <a:latin typeface="Consolas" panose="020B0609020204030204" pitchFamily="49" charset="0"/>
              </a:rPr>
              <a:t>어떤 </a:t>
            </a:r>
            <a:r>
              <a:rPr lang="en-US" altLang="ko-KR" sz="2000" dirty="0" smtClean="0">
                <a:latin typeface="Consolas" panose="020B0609020204030204" pitchFamily="49" charset="0"/>
              </a:rPr>
              <a:t>lock</a:t>
            </a:r>
            <a:r>
              <a:rPr lang="ko-KR" altLang="en-US" sz="2000" dirty="0" smtClean="0">
                <a:latin typeface="Consolas" panose="020B0609020204030204" pitchFamily="49" charset="0"/>
              </a:rPr>
              <a:t>이 </a:t>
            </a:r>
            <a:r>
              <a:rPr lang="en-US" altLang="ko-KR" sz="2000" dirty="0" smtClean="0">
                <a:latin typeface="Consolas" panose="020B0609020204030204" pitchFamily="49" charset="0"/>
              </a:rPr>
              <a:t>lock-free</a:t>
            </a:r>
            <a:r>
              <a:rPr lang="ko-KR" altLang="en-US" sz="2000" dirty="0" smtClean="0">
                <a:latin typeface="Consolas" panose="020B0609020204030204" pitchFamily="49" charset="0"/>
              </a:rPr>
              <a:t>로 바꿀 가치가 있는지</a:t>
            </a:r>
            <a:r>
              <a:rPr lang="en-US" altLang="ko-KR" sz="2000" dirty="0" smtClean="0">
                <a:latin typeface="Consolas" panose="020B0609020204030204" pitchFamily="49" charset="0"/>
              </a:rPr>
              <a:t>(</a:t>
            </a:r>
            <a:r>
              <a:rPr lang="ko-KR" altLang="en-US" sz="2000" dirty="0" smtClean="0">
                <a:latin typeface="Consolas" panose="020B0609020204030204" pitchFamily="49" charset="0"/>
              </a:rPr>
              <a:t>성능 향상</a:t>
            </a:r>
            <a:r>
              <a:rPr lang="en-US" altLang="ko-KR" sz="2000" dirty="0" smtClean="0">
                <a:latin typeface="Consolas" panose="020B0609020204030204" pitchFamily="49" charset="0"/>
              </a:rPr>
              <a:t>),</a:t>
            </a:r>
            <a:r>
              <a:rPr lang="ko-KR" altLang="en-US" sz="2000" dirty="0" smtClean="0">
                <a:latin typeface="Consolas" panose="020B0609020204030204" pitchFamily="49" charset="0"/>
              </a:rPr>
              <a:t/>
            </a:r>
            <a:br>
              <a:rPr lang="ko-KR" altLang="en-US" sz="2000" dirty="0" smtClean="0">
                <a:latin typeface="Consolas" panose="020B0609020204030204" pitchFamily="49" charset="0"/>
              </a:rPr>
            </a:br>
            <a:r>
              <a:rPr lang="ko-KR" altLang="en-US" sz="2000" dirty="0" smtClean="0">
                <a:latin typeface="Consolas" panose="020B0609020204030204" pitchFamily="49" charset="0"/>
              </a:rPr>
              <a:t>어떤 </a:t>
            </a:r>
            <a:r>
              <a:rPr lang="en-US" altLang="ko-KR" sz="2000" dirty="0" smtClean="0">
                <a:latin typeface="Consolas" panose="020B0609020204030204" pitchFamily="49" charset="0"/>
              </a:rPr>
              <a:t>lock</a:t>
            </a:r>
            <a:r>
              <a:rPr lang="ko-KR" altLang="en-US" sz="2000" dirty="0" smtClean="0">
                <a:latin typeface="Consolas" panose="020B0609020204030204" pitchFamily="49" charset="0"/>
              </a:rPr>
              <a:t>이 </a:t>
            </a:r>
            <a:r>
              <a:rPr lang="en-US" altLang="ko-KR" sz="2000" dirty="0" smtClean="0">
                <a:latin typeface="Consolas" panose="020B0609020204030204" pitchFamily="49" charset="0"/>
              </a:rPr>
              <a:t>lock-free</a:t>
            </a:r>
            <a:r>
              <a:rPr lang="ko-KR" altLang="en-US" sz="2000" dirty="0" smtClean="0">
                <a:latin typeface="Consolas" panose="020B0609020204030204" pitchFamily="49" charset="0"/>
              </a:rPr>
              <a:t>로 바꾸기 용이할지 확인하기 위한 시각화를 구현한다</a:t>
            </a:r>
            <a:r>
              <a:rPr lang="en-US" altLang="ko-KR" sz="2000" dirty="0" smtClean="0">
                <a:latin typeface="Consolas" panose="020B0609020204030204" pitchFamily="49" charset="0"/>
              </a:rPr>
              <a:t>.</a:t>
            </a:r>
            <a:endParaRPr lang="ko-KR" altLang="en-US" sz="2000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4439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583778"/>
          </a:xfrm>
        </p:spPr>
        <p:txBody>
          <a:bodyPr>
            <a:noAutofit/>
          </a:bodyPr>
          <a:lstStyle/>
          <a:p>
            <a:r>
              <a:rPr lang="en-US" altLang="ko-KR" sz="3600" dirty="0" smtClean="0">
                <a:latin typeface="Consolas" panose="020B0609020204030204" pitchFamily="49" charset="0"/>
              </a:rPr>
              <a:t>Implementation</a:t>
            </a:r>
            <a:endParaRPr lang="ko-KR" altLang="en-US" sz="3600" dirty="0">
              <a:latin typeface="Consolas" panose="020B0609020204030204" pitchFamily="49" charset="0"/>
            </a:endParaRPr>
          </a:p>
        </p:txBody>
      </p:sp>
      <p:cxnSp>
        <p:nvCxnSpPr>
          <p:cNvPr id="6" name="직선 연결선 37"/>
          <p:cNvCxnSpPr/>
          <p:nvPr/>
        </p:nvCxnSpPr>
        <p:spPr>
          <a:xfrm>
            <a:off x="384672" y="279303"/>
            <a:ext cx="11482333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35"/>
          <p:cNvCxnSpPr/>
          <p:nvPr/>
        </p:nvCxnSpPr>
        <p:spPr>
          <a:xfrm>
            <a:off x="384672" y="858416"/>
            <a:ext cx="1149319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609599" y="1384175"/>
            <a:ext cx="10972801" cy="4741989"/>
          </a:xfrm>
        </p:spPr>
        <p:txBody>
          <a:bodyPr>
            <a:norm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Atomic operation</a:t>
            </a:r>
            <a:r>
              <a:rPr lang="ko-KR" altLang="en-US" sz="2000" dirty="0" smtClean="0">
                <a:latin typeface="Consolas" panose="020B0609020204030204" pitchFamily="49" charset="0"/>
              </a:rPr>
              <a:t>은 단일 변수에 대해서만 원자적 연산을 수행할 수 있다</a:t>
            </a:r>
            <a:r>
              <a:rPr lang="en-US" altLang="ko-KR" sz="2000" dirty="0" smtClean="0">
                <a:latin typeface="Consolas" panose="020B0609020204030204" pitchFamily="49" charset="0"/>
              </a:rPr>
              <a:t>.</a:t>
            </a:r>
            <a:endParaRPr lang="ko-KR" altLang="en-US" sz="2000" dirty="0" smtClean="0">
              <a:latin typeface="Consolas" panose="020B0609020204030204" pitchFamily="49" charset="0"/>
            </a:endParaRPr>
          </a:p>
          <a:p>
            <a:endParaRPr lang="ko-KR" altLang="en-US" sz="2000" dirty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따라서 </a:t>
            </a:r>
            <a:r>
              <a:rPr lang="en-US" altLang="ko-KR" sz="2000" dirty="0" smtClean="0">
                <a:latin typeface="Consolas" panose="020B0609020204030204" pitchFamily="49" charset="0"/>
              </a:rPr>
              <a:t>lock</a:t>
            </a:r>
            <a:r>
              <a:rPr lang="ko-KR" altLang="en-US" sz="2000" dirty="0" smtClean="0">
                <a:latin typeface="Consolas" panose="020B0609020204030204" pitchFamily="49" charset="0"/>
              </a:rPr>
              <a:t>을 잡고 많은 연산을 수행하는 경우에는</a:t>
            </a:r>
            <a:r>
              <a:rPr lang="en-US" altLang="ko-KR" sz="2000" dirty="0" smtClean="0">
                <a:latin typeface="Consolas" panose="020B0609020204030204" pitchFamily="49" charset="0"/>
              </a:rPr>
              <a:t>,</a:t>
            </a:r>
            <a:r>
              <a:rPr lang="ko-KR" altLang="en-US" sz="2000" dirty="0" smtClean="0">
                <a:latin typeface="Consolas" panose="020B0609020204030204" pitchFamily="49" charset="0"/>
              </a:rPr>
              <a:t> </a:t>
            </a:r>
            <a:r>
              <a:rPr lang="en-US" altLang="ko-KR" sz="2000" dirty="0" smtClean="0">
                <a:latin typeface="Consolas" panose="020B0609020204030204" pitchFamily="49" charset="0"/>
              </a:rPr>
              <a:t>lock-free</a:t>
            </a:r>
            <a:r>
              <a:rPr lang="ko-KR" altLang="en-US" sz="2000" dirty="0" smtClean="0">
                <a:latin typeface="Consolas" panose="020B0609020204030204" pitchFamily="49" charset="0"/>
              </a:rPr>
              <a:t>로 만들기 힘들다</a:t>
            </a:r>
            <a:r>
              <a:rPr lang="en-US" altLang="ko-KR" sz="2000" dirty="0" smtClean="0">
                <a:latin typeface="Consolas" panose="020B0609020204030204" pitchFamily="49" charset="0"/>
              </a:rPr>
              <a:t>.</a:t>
            </a:r>
            <a:r>
              <a:rPr lang="ko-KR" altLang="en-US" sz="2000" dirty="0" smtClean="0">
                <a:latin typeface="Consolas" panose="020B0609020204030204" pitchFamily="49" charset="0"/>
              </a:rPr>
              <a:t/>
            </a:r>
            <a:br>
              <a:rPr lang="ko-KR" altLang="en-US" sz="2000" dirty="0" smtClean="0">
                <a:latin typeface="Consolas" panose="020B0609020204030204" pitchFamily="49" charset="0"/>
              </a:rPr>
            </a:br>
            <a:r>
              <a:rPr lang="ko-KR" altLang="en-US" sz="2000" dirty="0" smtClean="0">
                <a:latin typeface="Consolas" panose="020B0609020204030204" pitchFamily="49" charset="0"/>
              </a:rPr>
              <a:t>또한</a:t>
            </a:r>
            <a:r>
              <a:rPr lang="en-US" altLang="ko-KR" sz="2000" dirty="0" smtClean="0">
                <a:latin typeface="Consolas" panose="020B0609020204030204" pitchFamily="49" charset="0"/>
              </a:rPr>
              <a:t>,</a:t>
            </a:r>
            <a:r>
              <a:rPr lang="ko-KR" altLang="en-US" sz="2000" dirty="0">
                <a:latin typeface="Consolas" panose="020B0609020204030204" pitchFamily="49" charset="0"/>
              </a:rPr>
              <a:t> </a:t>
            </a:r>
            <a:r>
              <a:rPr lang="en-US" altLang="ko-KR" sz="2000" dirty="0" smtClean="0">
                <a:latin typeface="Consolas" panose="020B0609020204030204" pitchFamily="49" charset="0"/>
              </a:rPr>
              <a:t>lock-free</a:t>
            </a:r>
            <a:r>
              <a:rPr lang="ko-KR" altLang="en-US" sz="2000" dirty="0" smtClean="0">
                <a:latin typeface="Consolas" panose="020B0609020204030204" pitchFamily="49" charset="0"/>
              </a:rPr>
              <a:t>로 바꾼다고 해도 성능의 향상이 없을 수 있다</a:t>
            </a:r>
            <a:r>
              <a:rPr lang="en-US" altLang="ko-KR" sz="2000" dirty="0" smtClean="0">
                <a:latin typeface="Consolas" panose="020B0609020204030204" pitchFamily="49" charset="0"/>
              </a:rPr>
              <a:t>.</a:t>
            </a:r>
            <a:endParaRPr lang="ko-KR" altLang="en-US" sz="2000" dirty="0" smtClean="0">
              <a:latin typeface="Consolas" panose="020B0609020204030204" pitchFamily="49" charset="0"/>
            </a:endParaRPr>
          </a:p>
          <a:p>
            <a:endParaRPr lang="ko-KR" altLang="en-US" sz="2000" dirty="0">
              <a:latin typeface="Consolas" panose="020B0609020204030204" pitchFamily="49" charset="0"/>
            </a:endParaRPr>
          </a:p>
          <a:p>
            <a:endParaRPr lang="ko-KR" altLang="en-US" sz="2000" dirty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이 과제에서는</a:t>
            </a:r>
            <a:r>
              <a:rPr lang="en-US" altLang="ko-KR" sz="2000" dirty="0" smtClean="0">
                <a:latin typeface="Consolas" panose="020B0609020204030204" pitchFamily="49" charset="0"/>
              </a:rPr>
              <a:t>,</a:t>
            </a:r>
            <a:r>
              <a:rPr lang="ko-KR" altLang="en-US" sz="2000" dirty="0" smtClean="0">
                <a:latin typeface="Consolas" panose="020B0609020204030204" pitchFamily="49" charset="0"/>
              </a:rPr>
              <a:t> </a:t>
            </a:r>
            <a:r>
              <a:rPr lang="ko-KR" altLang="en-US" sz="2000" dirty="0" smtClean="0">
                <a:latin typeface="Consolas" panose="020B0609020204030204" pitchFamily="49" charset="0"/>
              </a:rPr>
              <a:t>어떤 </a:t>
            </a:r>
            <a:r>
              <a:rPr lang="en-US" altLang="ko-KR" sz="2000" dirty="0" smtClean="0">
                <a:latin typeface="Consolas" panose="020B0609020204030204" pitchFamily="49" charset="0"/>
              </a:rPr>
              <a:t>lock</a:t>
            </a:r>
            <a:r>
              <a:rPr lang="ko-KR" altLang="en-US" sz="2000" dirty="0" smtClean="0">
                <a:latin typeface="Consolas" panose="020B0609020204030204" pitchFamily="49" charset="0"/>
              </a:rPr>
              <a:t>이 </a:t>
            </a:r>
            <a:r>
              <a:rPr lang="en-US" altLang="ko-KR" sz="2000" dirty="0" smtClean="0">
                <a:latin typeface="Consolas" panose="020B0609020204030204" pitchFamily="49" charset="0"/>
              </a:rPr>
              <a:t>lock-free</a:t>
            </a:r>
            <a:r>
              <a:rPr lang="ko-KR" altLang="en-US" sz="2000" dirty="0" smtClean="0">
                <a:latin typeface="Consolas" panose="020B0609020204030204" pitchFamily="49" charset="0"/>
              </a:rPr>
              <a:t>로 바꿀 가치가 있는지</a:t>
            </a:r>
            <a:r>
              <a:rPr lang="en-US" altLang="ko-KR" sz="2000" dirty="0" smtClean="0">
                <a:latin typeface="Consolas" panose="020B0609020204030204" pitchFamily="49" charset="0"/>
              </a:rPr>
              <a:t>(</a:t>
            </a:r>
            <a:r>
              <a:rPr lang="ko-KR" altLang="en-US" sz="2000" dirty="0" smtClean="0">
                <a:latin typeface="Consolas" panose="020B0609020204030204" pitchFamily="49" charset="0"/>
              </a:rPr>
              <a:t>성능 향상</a:t>
            </a:r>
            <a:r>
              <a:rPr lang="en-US" altLang="ko-KR" sz="2000" dirty="0" smtClean="0">
                <a:latin typeface="Consolas" panose="020B0609020204030204" pitchFamily="49" charset="0"/>
              </a:rPr>
              <a:t>),</a:t>
            </a:r>
            <a:r>
              <a:rPr lang="ko-KR" altLang="en-US" sz="2000" dirty="0" smtClean="0">
                <a:latin typeface="Consolas" panose="020B0609020204030204" pitchFamily="49" charset="0"/>
              </a:rPr>
              <a:t/>
            </a:r>
            <a:br>
              <a:rPr lang="ko-KR" altLang="en-US" sz="2000" dirty="0" smtClean="0">
                <a:latin typeface="Consolas" panose="020B0609020204030204" pitchFamily="49" charset="0"/>
              </a:rPr>
            </a:br>
            <a:r>
              <a:rPr lang="ko-KR" altLang="en-US" sz="2000" dirty="0" smtClean="0">
                <a:latin typeface="Consolas" panose="020B0609020204030204" pitchFamily="49" charset="0"/>
              </a:rPr>
              <a:t>어떤 </a:t>
            </a:r>
            <a:r>
              <a:rPr lang="en-US" altLang="ko-KR" sz="2000" dirty="0" smtClean="0">
                <a:latin typeface="Consolas" panose="020B0609020204030204" pitchFamily="49" charset="0"/>
              </a:rPr>
              <a:t>lock</a:t>
            </a:r>
            <a:r>
              <a:rPr lang="ko-KR" altLang="en-US" sz="2000" dirty="0" smtClean="0">
                <a:latin typeface="Consolas" panose="020B0609020204030204" pitchFamily="49" charset="0"/>
              </a:rPr>
              <a:t>이 </a:t>
            </a:r>
            <a:r>
              <a:rPr lang="en-US" altLang="ko-KR" sz="2000" dirty="0" smtClean="0">
                <a:latin typeface="Consolas" panose="020B0609020204030204" pitchFamily="49" charset="0"/>
              </a:rPr>
              <a:t>lock-free</a:t>
            </a:r>
            <a:r>
              <a:rPr lang="ko-KR" altLang="en-US" sz="2000" dirty="0" smtClean="0">
                <a:latin typeface="Consolas" panose="020B0609020204030204" pitchFamily="49" charset="0"/>
              </a:rPr>
              <a:t>로 바꾸기 용이할지 확인하기 위한 시각화를 구현한다</a:t>
            </a:r>
            <a:r>
              <a:rPr lang="en-US" altLang="ko-KR" sz="2000" dirty="0" smtClean="0">
                <a:latin typeface="Consolas" panose="020B0609020204030204" pitchFamily="49" charset="0"/>
              </a:rPr>
              <a:t>.</a:t>
            </a:r>
            <a:endParaRPr lang="ko-KR" altLang="en-US" sz="2000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0546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583778"/>
          </a:xfrm>
        </p:spPr>
        <p:txBody>
          <a:bodyPr>
            <a:noAutofit/>
          </a:bodyPr>
          <a:lstStyle/>
          <a:p>
            <a:r>
              <a:rPr lang="en-US" altLang="ko-KR" sz="3600" dirty="0" smtClean="0">
                <a:latin typeface="Consolas" panose="020B0609020204030204" pitchFamily="49" charset="0"/>
              </a:rPr>
              <a:t>Visualization</a:t>
            </a:r>
            <a:endParaRPr lang="ko-KR" altLang="en-US" sz="3600" dirty="0">
              <a:latin typeface="Consolas" panose="020B0609020204030204" pitchFamily="49" charset="0"/>
            </a:endParaRPr>
          </a:p>
        </p:txBody>
      </p:sp>
      <p:cxnSp>
        <p:nvCxnSpPr>
          <p:cNvPr id="6" name="직선 연결선 37"/>
          <p:cNvCxnSpPr/>
          <p:nvPr/>
        </p:nvCxnSpPr>
        <p:spPr>
          <a:xfrm>
            <a:off x="384672" y="279303"/>
            <a:ext cx="11482333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35"/>
          <p:cNvCxnSpPr/>
          <p:nvPr/>
        </p:nvCxnSpPr>
        <p:spPr>
          <a:xfrm>
            <a:off x="384672" y="858416"/>
            <a:ext cx="1149319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0250" y="1044146"/>
            <a:ext cx="8335557" cy="5737654"/>
          </a:xfrm>
        </p:spPr>
      </p:pic>
    </p:spTree>
    <p:extLst>
      <p:ext uri="{BB962C8B-B14F-4D97-AF65-F5344CB8AC3E}">
        <p14:creationId xmlns:p14="http://schemas.microsoft.com/office/powerpoint/2010/main" val="555217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583778"/>
          </a:xfrm>
        </p:spPr>
        <p:txBody>
          <a:bodyPr>
            <a:noAutofit/>
          </a:bodyPr>
          <a:lstStyle/>
          <a:p>
            <a:r>
              <a:rPr lang="en-US" altLang="ko-KR" sz="3600" dirty="0" smtClean="0">
                <a:latin typeface="Consolas" panose="020B0609020204030204" pitchFamily="49" charset="0"/>
              </a:rPr>
              <a:t>Analysis</a:t>
            </a:r>
            <a:endParaRPr lang="ko-KR" altLang="en-US" sz="3600" dirty="0">
              <a:latin typeface="Consolas" panose="020B0609020204030204" pitchFamily="49" charset="0"/>
            </a:endParaRPr>
          </a:p>
        </p:txBody>
      </p:sp>
      <p:cxnSp>
        <p:nvCxnSpPr>
          <p:cNvPr id="6" name="직선 연결선 37"/>
          <p:cNvCxnSpPr/>
          <p:nvPr/>
        </p:nvCxnSpPr>
        <p:spPr>
          <a:xfrm>
            <a:off x="384672" y="279303"/>
            <a:ext cx="11482333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35"/>
          <p:cNvCxnSpPr/>
          <p:nvPr/>
        </p:nvCxnSpPr>
        <p:spPr>
          <a:xfrm>
            <a:off x="384672" y="858416"/>
            <a:ext cx="1149319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1992061"/>
              </p:ext>
            </p:extLst>
          </p:nvPr>
        </p:nvGraphicFramePr>
        <p:xfrm>
          <a:off x="609600" y="1839685"/>
          <a:ext cx="10972800" cy="378822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16831"/>
                <a:gridCol w="3606483"/>
                <a:gridCol w="4049486"/>
              </a:tblGrid>
              <a:tr h="859972">
                <a:tc>
                  <a:txBody>
                    <a:bodyPr/>
                    <a:lstStyle/>
                    <a:p>
                      <a:pPr algn="ctr"/>
                      <a:endParaRPr lang="en-US" dirty="0" smtClean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짧은 락 사용 시간</a:t>
                      </a:r>
                    </a:p>
                    <a:p>
                      <a:pPr algn="ctr"/>
                      <a:r>
                        <a:rPr lang="en-US" altLang="ko-KR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(</a:t>
                      </a:r>
                      <a:r>
                        <a:rPr lang="ko-KR" alt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적은 수의 함수 사용</a:t>
                      </a:r>
                      <a:r>
                        <a:rPr lang="en-US" altLang="ko-KR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)</a:t>
                      </a:r>
                      <a:endParaRPr lang="en-US" dirty="0" smtClean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긴 락 사용 시간</a:t>
                      </a:r>
                    </a:p>
                    <a:p>
                      <a:pPr algn="ctr"/>
                      <a:r>
                        <a:rPr lang="en-US" altLang="ko-KR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(</a:t>
                      </a:r>
                      <a:r>
                        <a:rPr lang="ko-KR" alt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많은 수의 함수 사용</a:t>
                      </a:r>
                      <a:r>
                        <a:rPr lang="en-US" altLang="ko-KR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)</a:t>
                      </a:r>
                      <a:endParaRPr lang="en-US" dirty="0" smtClean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anchor="ctr"/>
                </a:tc>
              </a:tr>
              <a:tr h="740229">
                <a:tc>
                  <a:txBody>
                    <a:bodyPr/>
                    <a:lstStyle/>
                    <a:p>
                      <a:pPr algn="ctr"/>
                      <a:r>
                        <a:rPr lang="ko-KR" altLang="en-US" baseline="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짧은 락 획득 시간</a:t>
                      </a:r>
                    </a:p>
                    <a:p>
                      <a:pPr algn="ctr"/>
                      <a:r>
                        <a:rPr lang="en-US" altLang="ko-KR" baseline="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(</a:t>
                      </a:r>
                      <a:r>
                        <a:rPr lang="ko-KR" altLang="en-US" baseline="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적은 경쟁</a:t>
                      </a:r>
                      <a:r>
                        <a:rPr lang="en-US" altLang="ko-KR" baseline="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)</a:t>
                      </a:r>
                      <a:endParaRPr lang="en-US" dirty="0" smtClean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mtClean="0">
                          <a:latin typeface="Consolas" charset="0"/>
                          <a:ea typeface="Consolas" charset="0"/>
                          <a:cs typeface="Consolas" charset="0"/>
                        </a:rPr>
                        <a:t>적은 경쟁으로 </a:t>
                      </a:r>
                      <a:r>
                        <a:rPr lang="en-US" altLang="ko-KR" smtClean="0">
                          <a:latin typeface="Consolas" charset="0"/>
                          <a:ea typeface="Consolas" charset="0"/>
                          <a:cs typeface="Consolas" charset="0"/>
                        </a:rPr>
                        <a:t>lock-free</a:t>
                      </a:r>
                      <a:r>
                        <a:rPr lang="ko-KR" altLang="en-US" smtClean="0">
                          <a:latin typeface="Consolas" charset="0"/>
                          <a:ea typeface="Consolas" charset="0"/>
                          <a:cs typeface="Consolas" charset="0"/>
                        </a:rPr>
                        <a:t>로 바꾸어도 성능의 향상이 없을 것임</a:t>
                      </a:r>
                      <a:endParaRPr lang="en-US" smtClean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anchor="ctr"/>
                </a:tc>
              </a:tr>
              <a:tr h="2133600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긴 락 획득 시간</a:t>
                      </a:r>
                    </a:p>
                    <a:p>
                      <a:pPr algn="ctr"/>
                      <a:r>
                        <a:rPr lang="en-US" altLang="ko-KR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(</a:t>
                      </a:r>
                      <a:r>
                        <a:rPr lang="ko-KR" alt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많은 경쟁</a:t>
                      </a:r>
                      <a:r>
                        <a:rPr lang="en-US" altLang="ko-KR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)</a:t>
                      </a:r>
                      <a:endParaRPr lang="en-US" dirty="0" smtClean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락 안에서 호출하는 함수가 적기 때문에 </a:t>
                      </a:r>
                      <a:r>
                        <a:rPr lang="en-US" altLang="ko-KR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lock-free</a:t>
                      </a:r>
                      <a:r>
                        <a:rPr lang="ko-KR" alt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로 바꾸기 용이함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락 안에서 호출하는 함수가 많으므로 다양한 변수들을 락에서 변경하므로 </a:t>
                      </a:r>
                      <a:r>
                        <a:rPr lang="en-US" altLang="ko-KR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lock-free</a:t>
                      </a:r>
                      <a:r>
                        <a:rPr lang="ko-KR" alt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로 만드는 것은 힘들 수 있음</a:t>
                      </a:r>
                      <a:r>
                        <a:rPr lang="en-US" altLang="ko-KR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,</a:t>
                      </a:r>
                    </a:p>
                    <a:p>
                      <a:pPr algn="ctr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Fine-grained</a:t>
                      </a:r>
                      <a:r>
                        <a:rPr lang="en-US" baseline="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 lock</a:t>
                      </a:r>
                      <a:r>
                        <a:rPr lang="ko-KR" altLang="en-US" baseline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으로 성능 향상을 할 수 있음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0753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140730_회사원_PPT템플릿_by홍양홍삼</Template>
  <TotalTime>585</TotalTime>
  <Words>487</Words>
  <Application>Microsoft Macintosh PowerPoint</Application>
  <PresentationFormat>Widescreen</PresentationFormat>
  <Paragraphs>97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나눔고딕</vt:lpstr>
      <vt:lpstr>맑은 고딕</vt:lpstr>
      <vt:lpstr>Consolas</vt:lpstr>
      <vt:lpstr>Arial</vt:lpstr>
      <vt:lpstr>Office 테마</vt:lpstr>
      <vt:lpstr>병목현상 및 락 오버헤드 파악을 위한 시각화</vt:lpstr>
      <vt:lpstr>Lock</vt:lpstr>
      <vt:lpstr>Lock-Free</vt:lpstr>
      <vt:lpstr>Improve performance</vt:lpstr>
      <vt:lpstr>Limitation of lock-free</vt:lpstr>
      <vt:lpstr>Implementation</vt:lpstr>
      <vt:lpstr>Visualization</vt:lpstr>
      <vt:lpstr>Analysis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ms</dc:creator>
  <cp:lastModifiedBy>Microsoft Office User</cp:lastModifiedBy>
  <cp:revision>75</cp:revision>
  <dcterms:created xsi:type="dcterms:W3CDTF">2017-08-22T12:28:07Z</dcterms:created>
  <dcterms:modified xsi:type="dcterms:W3CDTF">2017-12-17T13:16:42Z</dcterms:modified>
</cp:coreProperties>
</file>