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1"/>
  </p:notesMasterIdLst>
  <p:handoutMasterIdLst>
    <p:handoutMasterId r:id="rId47"/>
  </p:handoutMasterIdLst>
  <p:sldIdLst>
    <p:sldId id="256" r:id="rId5"/>
    <p:sldId id="324" r:id="rId6"/>
    <p:sldId id="328" r:id="rId7"/>
    <p:sldId id="359" r:id="rId8"/>
    <p:sldId id="360" r:id="rId9"/>
    <p:sldId id="259" r:id="rId10"/>
    <p:sldId id="327" r:id="rId12"/>
    <p:sldId id="362" r:id="rId13"/>
    <p:sldId id="364" r:id="rId14"/>
    <p:sldId id="365" r:id="rId15"/>
    <p:sldId id="363" r:id="rId16"/>
    <p:sldId id="366" r:id="rId17"/>
    <p:sldId id="297" r:id="rId18"/>
    <p:sldId id="287" r:id="rId19"/>
    <p:sldId id="326" r:id="rId20"/>
    <p:sldId id="367" r:id="rId21"/>
    <p:sldId id="369" r:id="rId22"/>
    <p:sldId id="370" r:id="rId23"/>
    <p:sldId id="288" r:id="rId24"/>
    <p:sldId id="289" r:id="rId25"/>
    <p:sldId id="371" r:id="rId26"/>
    <p:sldId id="372" r:id="rId27"/>
    <p:sldId id="290" r:id="rId28"/>
    <p:sldId id="373" r:id="rId29"/>
    <p:sldId id="291" r:id="rId30"/>
    <p:sldId id="293" r:id="rId31"/>
    <p:sldId id="402" r:id="rId32"/>
    <p:sldId id="300" r:id="rId33"/>
    <p:sldId id="296" r:id="rId34"/>
    <p:sldId id="299" r:id="rId35"/>
    <p:sldId id="298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71" r:id="rId46"/>
  </p:sldIdLst>
  <p:sldSz cx="24384000" cy="13716000"/>
  <p:notesSz cx="6858000" cy="9144000"/>
  <p:defaultTextStyle>
    <a:defPPr>
      <a:defRPr lang="en-US"/>
    </a:defPPr>
    <a:lvl1pPr marL="0" lvl="0" indent="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1pPr>
    <a:lvl2pPr marL="457200" lvl="1" indent="-2286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2pPr>
    <a:lvl3pPr marL="914400" lvl="2" indent="-4572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3pPr>
    <a:lvl4pPr marL="1371600" lvl="3" indent="-6858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4pPr>
    <a:lvl5pPr marL="1828800" lvl="4" indent="-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5pPr>
    <a:lvl6pPr marL="2286000" lvl="5" indent="-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6pPr>
    <a:lvl7pPr marL="2743200" lvl="6" indent="-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7pPr>
    <a:lvl8pPr marL="3200400" lvl="7" indent="-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8pPr>
    <a:lvl9pPr marL="3657600" lvl="8" indent="-914400" algn="l" defTabSz="8255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FFFFFF"/>
        </a:solidFill>
        <a:latin typeface="Helvetica Neue" charset="0"/>
        <a:ea typeface="+mn-ea"/>
        <a:cs typeface="+mn-cs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41"/>
    <p:restoredTop sz="94642"/>
  </p:normalViewPr>
  <p:slideViewPr>
    <p:cSldViewPr showGuides="1">
      <p:cViewPr varScale="1">
        <p:scale>
          <a:sx n="59" d="100"/>
          <a:sy n="59" d="100"/>
        </p:scale>
        <p:origin x="248" y="232"/>
      </p:cViewPr>
      <p:guideLst>
        <p:guide orient="horz" pos="43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>
              <a:defRPr kumimoji="1" sz="1200"/>
            </a:lvl1pPr>
          </a:lstStyle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>
              <a:defRPr kumimoji="1" sz="1200"/>
            </a:lvl1pPr>
          </a:lstStyle>
          <a:p>
            <a:pPr marL="0" marR="0" lvl="0" indent="0" algn="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>
              <a:defRPr kumimoji="1" sz="1200"/>
            </a:lvl1pPr>
          </a:lstStyle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>
              <a:defRPr kumimoji="1" sz="1200"/>
            </a:lvl1pPr>
          </a:lstStyle>
          <a:p>
            <a:pPr marL="0" marR="0" lvl="0" indent="0" algn="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F98BC1-EF71-8549-818C-4DFA3B3C7FB6}" type="slidenum">
              <a:rPr kumimoji="1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</a:fld>
            <a:endParaRPr kumimoji="1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x-non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Click to edit Master text styles</a:t>
            </a:r>
            <a:endParaRPr kumimoji="0" lang="x-none" altLang="x-none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1" indent="22860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x-non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Second level</a:t>
            </a:r>
            <a:endParaRPr kumimoji="0" lang="x-none" altLang="x-none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2" indent="45720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x-non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Third level</a:t>
            </a:r>
            <a:endParaRPr kumimoji="0" lang="x-none" altLang="x-none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3" indent="68580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x-non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Fourth level</a:t>
            </a:r>
            <a:endParaRPr kumimoji="0" lang="x-none" altLang="x-none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4" indent="91440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x-none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Fifth level</a:t>
            </a:r>
            <a:endParaRPr kumimoji="0" lang="x-none" altLang="x-none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970500" y="647700"/>
            <a:ext cx="5778500" cy="11253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35000" y="647700"/>
            <a:ext cx="17183100" cy="11253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8000" y="6496050"/>
            <a:ext cx="10337800" cy="158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6496050"/>
            <a:ext cx="10337800" cy="1587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  <p:pic>
        <p:nvPicPr>
          <p:cNvPr id="5" name="图片 4" descr="caozg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61585" y="12098020"/>
            <a:ext cx="5762625" cy="15932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25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PingFang SC Regular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399000" y="1866900"/>
            <a:ext cx="5207000" cy="6216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778000" y="1866900"/>
            <a:ext cx="15468600" cy="6216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25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PingFang SC Regular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2959100"/>
            <a:ext cx="11480800" cy="8942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2959100"/>
            <a:ext cx="11480800" cy="8942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 vert="horz" wrap="square" lIns="50800" tIns="50800" rIns="50800" bIns="50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25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PingFang SC Regular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635000" y="647700"/>
            <a:ext cx="231140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/>
          <a:lstStyle/>
          <a:p>
            <a:pPr lvl="0"/>
            <a:r>
              <a:rPr lang="x-none" altLang="x-none">
                <a:sym typeface="PingFang SC Regular" charset="-122"/>
              </a:rPr>
              <a:t>Click to edit Master title style</a:t>
            </a:r>
            <a:endParaRPr lang="x-none" altLang="x-none">
              <a:sym typeface="PingFang SC Regular" charset="-122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635000" y="2959100"/>
            <a:ext cx="23114000" cy="89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/>
          <a:lstStyle/>
          <a:p>
            <a:pPr lvl="0"/>
            <a:r>
              <a:rPr lang="x-none" altLang="x-none">
                <a:sym typeface="PingFang SC Regular" charset="-122"/>
              </a:rPr>
              <a:t>Click to edit Master text styles</a:t>
            </a:r>
            <a:endParaRPr lang="x-none" altLang="x-none">
              <a:sym typeface="PingFang SC Regular" charset="-122"/>
            </a:endParaRPr>
          </a:p>
          <a:p>
            <a:pPr lvl="1"/>
            <a:r>
              <a:rPr lang="x-none" altLang="x-none">
                <a:sym typeface="PingFang SC Regular" charset="-122"/>
              </a:rPr>
              <a:t>Second level</a:t>
            </a:r>
            <a:endParaRPr lang="x-none" altLang="x-none">
              <a:sym typeface="PingFang SC Regular" charset="-122"/>
            </a:endParaRPr>
          </a:p>
          <a:p>
            <a:pPr lvl="2"/>
            <a:r>
              <a:rPr lang="x-none" altLang="x-none">
                <a:sym typeface="PingFang SC Regular" charset="-122"/>
              </a:rPr>
              <a:t>Third level</a:t>
            </a:r>
            <a:endParaRPr lang="x-none" altLang="x-none">
              <a:sym typeface="PingFang SC Regular" charset="-122"/>
            </a:endParaRPr>
          </a:p>
          <a:p>
            <a:pPr lvl="3"/>
            <a:r>
              <a:rPr lang="x-none" altLang="x-none">
                <a:sym typeface="PingFang SC Regular" charset="-122"/>
              </a:rPr>
              <a:t>Fourth level</a:t>
            </a:r>
            <a:endParaRPr lang="x-none" altLang="x-none">
              <a:sym typeface="PingFang SC Regular" charset="-122"/>
            </a:endParaRPr>
          </a:p>
          <a:p>
            <a:pPr lvl="4"/>
            <a:r>
              <a:rPr lang="x-none" altLang="x-none">
                <a:sym typeface="PingFang SC Regular" charset="-122"/>
              </a:rPr>
              <a:t>Fifth level</a:t>
            </a:r>
            <a:endParaRPr lang="x-none" altLang="x-none">
              <a:sym typeface="PingFang SC Regular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/>
          <a:lstStyle>
            <a:lvl1pPr algn="ctr">
              <a:defRPr sz="2400" b="0">
                <a:latin typeface="Helvetica Neue Light" charset="0"/>
              </a:defRPr>
            </a:lvl1pPr>
          </a:lstStyle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2000" kern="1200">
          <a:solidFill>
            <a:srgbClr val="000000"/>
          </a:solidFill>
          <a:latin typeface="+mj-lt"/>
          <a:ea typeface="+mj-ea"/>
          <a:cs typeface="+mj-cs"/>
          <a:sym typeface="PingFang SC Regular" charset="-122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5pPr>
      <a:lvl6pPr marL="4572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6pPr>
      <a:lvl7pPr marL="9144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7pPr>
      <a:lvl8pPr marL="13716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8pPr>
      <a:lvl9pPr marL="18288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9pPr>
    </p:titleStyle>
    <p:bodyStyle>
      <a:lvl1pPr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1pPr>
      <a:lvl2pPr indent="2286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2pPr>
      <a:lvl3pPr indent="4572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3pPr>
      <a:lvl4pPr indent="6858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4pPr>
      <a:lvl5pPr indent="9144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9" name="Rectangle 1"/>
          <p:cNvSpPr>
            <a:spLocks noGrp="1"/>
          </p:cNvSpPr>
          <p:nvPr>
            <p:ph type="body" sz="quarter" idx="1"/>
          </p:nvPr>
        </p:nvSpPr>
        <p:spPr bwMode="auto">
          <a:xfrm>
            <a:off x="1778000" y="6496050"/>
            <a:ext cx="2082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/>
          <a:lstStyle/>
          <a:p>
            <a:pPr lvl="0"/>
            <a:r>
              <a:rPr lang="x-none" altLang="x-none">
                <a:sym typeface="PingFang SC Regular" charset="-122"/>
              </a:rPr>
              <a:t>Click to edit Master text styles</a:t>
            </a:r>
            <a:endParaRPr lang="x-none" altLang="x-none">
              <a:sym typeface="PingFang SC Regular" charset="-122"/>
            </a:endParaRPr>
          </a:p>
          <a:p>
            <a:pPr lvl="1"/>
            <a:r>
              <a:rPr lang="x-none" altLang="x-none">
                <a:sym typeface="PingFang SC Regular" charset="-122"/>
              </a:rPr>
              <a:t>Second level</a:t>
            </a:r>
            <a:endParaRPr lang="x-none" altLang="x-none">
              <a:sym typeface="PingFang SC Regular" charset="-122"/>
            </a:endParaRPr>
          </a:p>
          <a:p>
            <a:pPr lvl="2"/>
            <a:r>
              <a:rPr lang="x-none" altLang="x-none">
                <a:sym typeface="PingFang SC Regular" charset="-122"/>
              </a:rPr>
              <a:t>Third level</a:t>
            </a:r>
            <a:endParaRPr lang="x-none" altLang="x-none">
              <a:sym typeface="PingFang SC Regular" charset="-122"/>
            </a:endParaRPr>
          </a:p>
          <a:p>
            <a:pPr lvl="3"/>
            <a:r>
              <a:rPr lang="x-none" altLang="x-none">
                <a:sym typeface="PingFang SC Regular" charset="-122"/>
              </a:rPr>
              <a:t>Fourth level</a:t>
            </a:r>
            <a:endParaRPr lang="x-none" altLang="x-none">
              <a:sym typeface="PingFang SC Regular" charset="-122"/>
            </a:endParaRPr>
          </a:p>
          <a:p>
            <a:pPr lvl="4"/>
            <a:r>
              <a:rPr lang="x-none" altLang="x-none">
                <a:sym typeface="PingFang SC Regular" charset="-122"/>
              </a:rPr>
              <a:t>Fifth level</a:t>
            </a:r>
            <a:endParaRPr lang="x-none" altLang="x-none">
              <a:sym typeface="PingFang SC Regular" charset="-122"/>
            </a:endParaRPr>
          </a:p>
        </p:txBody>
      </p:sp>
      <p:sp>
        <p:nvSpPr>
          <p:cNvPr id="2050" name="Rectangle 2"/>
          <p:cNvSpPr>
            <a:spLocks noGrp="1"/>
          </p:cNvSpPr>
          <p:nvPr>
            <p:ph type="title"/>
          </p:nvPr>
        </p:nvSpPr>
        <p:spPr bwMode="auto">
          <a:xfrm>
            <a:off x="1778000" y="1866900"/>
            <a:ext cx="2082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/>
          <a:lstStyle/>
          <a:p>
            <a:pPr lvl="0"/>
            <a:r>
              <a:rPr lang="x-none" altLang="x-none">
                <a:sym typeface="PingFang SC Regular" charset="-122"/>
              </a:rPr>
              <a:t>Click to edit Master title style</a:t>
            </a:r>
            <a:endParaRPr lang="x-none" altLang="x-none">
              <a:sym typeface="PingFang SC Regular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/>
          <a:lstStyle>
            <a:lvl1pPr algn="ctr">
              <a:defRPr sz="2400" b="0">
                <a:latin typeface="Helvetica Neue Light" charset="0"/>
              </a:defRPr>
            </a:lvl1pPr>
          </a:lstStyle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2000" kern="1200">
          <a:solidFill>
            <a:srgbClr val="000000"/>
          </a:solidFill>
          <a:latin typeface="+mj-lt"/>
          <a:ea typeface="+mj-ea"/>
          <a:cs typeface="+mj-cs"/>
          <a:sym typeface="PingFang SC Regular" charset="-122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5pPr>
      <a:lvl6pPr marL="4572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6pPr>
      <a:lvl7pPr marL="9144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7pPr>
      <a:lvl8pPr marL="13716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8pPr>
      <a:lvl9pPr marL="18288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9pPr>
    </p:titleStyle>
    <p:bodyStyle>
      <a:lvl1pPr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1pPr>
      <a:lvl2pPr indent="2286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2pPr>
      <a:lvl3pPr indent="4572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3pPr>
      <a:lvl4pPr indent="6858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4pPr>
      <a:lvl5pPr indent="9144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7" name="Rectangle 1"/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/>
          <a:lstStyle>
            <a:lvl1pPr algn="ctr">
              <a:defRPr sz="2400" b="0">
                <a:latin typeface="Helvetica Neue Light" charset="0"/>
              </a:defRPr>
            </a:lvl1pPr>
          </a:lstStyle>
          <a:p>
            <a:pPr lvl="0" eaLnBrk="1"/>
            <a:fld id="{9A0DB2DC-4C9A-4742-B13C-FB6460FD3503}" type="slidenum">
              <a:rPr lang="zh-CN" altLang="en-US">
                <a:cs typeface="Helvetica Neue Light" charset="0"/>
                <a:sym typeface="Helvetica Neue Light" charset="0"/>
              </a:rPr>
            </a:fld>
            <a:endParaRPr lang="zh-CN" altLang="en-US">
              <a:latin typeface="Helvetica Neue" charset="0"/>
              <a:cs typeface="Helvetica Neue Light" charset="0"/>
              <a:sym typeface="Helvetica Neue Light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2000" kern="1200">
          <a:solidFill>
            <a:srgbClr val="000000"/>
          </a:solidFill>
          <a:latin typeface="+mj-lt"/>
          <a:ea typeface="+mj-ea"/>
          <a:cs typeface="+mj-cs"/>
          <a:sym typeface="PingFang SC Regular" charset="-122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5pPr>
      <a:lvl6pPr marL="4572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6pPr>
      <a:lvl7pPr marL="9144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7pPr>
      <a:lvl8pPr marL="13716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8pPr>
      <a:lvl9pPr marL="1828800" algn="l" defTabSz="825500" rtl="0" fontAlgn="base" hangingPunct="0">
        <a:spcBef>
          <a:spcPct val="0"/>
        </a:spcBef>
        <a:spcAft>
          <a:spcPct val="0"/>
        </a:spcAft>
        <a:defRPr sz="12000">
          <a:solidFill>
            <a:srgbClr val="000000"/>
          </a:solidFill>
          <a:latin typeface="PingFang SC Regular" charset="-122"/>
          <a:ea typeface="PingFang SC Regular" charset="-122"/>
          <a:cs typeface="PingFang SC Regular" charset="-122"/>
          <a:sym typeface="PingFang SC Regular" charset="-122"/>
        </a:defRPr>
      </a:lvl9pPr>
    </p:titleStyle>
    <p:bodyStyle>
      <a:lvl1pPr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1pPr>
      <a:lvl2pPr indent="2286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2pPr>
      <a:lvl3pPr indent="4572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3pPr>
      <a:lvl4pPr indent="6858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4pPr>
      <a:lvl5pPr indent="914400" algn="l" defTabSz="825500" rtl="0" eaLnBrk="0" fontAlgn="base" hangingPunct="0">
        <a:spcBef>
          <a:spcPct val="0"/>
        </a:spcBef>
        <a:spcAft>
          <a:spcPct val="0"/>
        </a:spcAft>
        <a:defRPr sz="7000" kern="1200">
          <a:solidFill>
            <a:srgbClr val="000000"/>
          </a:solidFill>
          <a:latin typeface="+mn-lt"/>
          <a:ea typeface="+mn-ea"/>
          <a:cs typeface="+mn-cs"/>
          <a:sym typeface="PingFang SC Regular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https://github.com/xin497668869/zookeeper-visualizer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hyperlink" Target="https://github.com/apache/curator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1"/>
          <p:cNvSpPr txBox="1"/>
          <p:nvPr/>
        </p:nvSpPr>
        <p:spPr bwMode="auto">
          <a:xfrm>
            <a:off x="1778000" y="10810875"/>
            <a:ext cx="208280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algn="ctr" defTabSz="742950" eaLnBrk="1">
              <a:spcBef>
                <a:spcPts val="4000"/>
              </a:spcBef>
            </a:pPr>
            <a:r>
              <a:rPr lang="zh-CN" altLang="en-US" sz="5400" b="0"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曹志国（大佛拈花）</a:t>
            </a:r>
            <a:endParaRPr lang="en-US" altLang="zh-CN" sz="5400" b="0"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sp>
        <p:nvSpPr>
          <p:cNvPr id="6146" name="Text Box 2"/>
          <p:cNvSpPr txBox="1"/>
          <p:nvPr/>
        </p:nvSpPr>
        <p:spPr bwMode="auto">
          <a:xfrm>
            <a:off x="1778000" y="11842750"/>
            <a:ext cx="20828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marR="0" algn="ctr" defTabSz="825500" eaLnBrk="1">
              <a:spcBef>
                <a:spcPts val="4500"/>
              </a:spcBef>
              <a:buClrTx/>
              <a:buSzTx/>
              <a:buFontTx/>
              <a:buNone/>
              <a:defRPr/>
            </a:pPr>
            <a:r>
              <a:rPr kumimoji="0" lang="en-US" altLang="zh-CN" sz="4000" b="0" kern="1200" cap="none" spc="0" normalizeH="0" baseline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gosaintmrc@aliyun.com</a:t>
            </a:r>
            <a:endParaRPr kumimoji="0" lang="x-none" altLang="x-none" sz="4000" b="0" kern="1200" cap="none" spc="0" normalizeH="0" baseline="0" noProof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  <p:sp>
        <p:nvSpPr>
          <p:cNvPr id="6147" name="Text Box 3"/>
          <p:cNvSpPr txBox="1"/>
          <p:nvPr/>
        </p:nvSpPr>
        <p:spPr bwMode="auto">
          <a:xfrm>
            <a:off x="1778000" y="1866900"/>
            <a:ext cx="20828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b"/>
          <a:lstStyle/>
          <a:p>
            <a:pPr marR="0" algn="ctr" defTabSz="825500" eaLnBrk="1">
              <a:buClrTx/>
              <a:buSzTx/>
              <a:buFontTx/>
              <a:buNone/>
              <a:defRPr/>
            </a:pPr>
            <a:r>
              <a:rPr kumimoji="0" lang="zh-CN" altLang="en-US" sz="12500" b="0" kern="1200" cap="none" spc="0" normalizeH="0" baseline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分布式缓存的</a:t>
            </a:r>
            <a:endParaRPr kumimoji="0" lang="zh-CN" altLang="en-US" sz="12500" b="0" kern="1200" cap="none" spc="0" normalizeH="0" baseline="0" noProof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  <p:sp>
        <p:nvSpPr>
          <p:cNvPr id="6148" name="Text Box 4"/>
          <p:cNvSpPr txBox="1"/>
          <p:nvPr/>
        </p:nvSpPr>
        <p:spPr bwMode="auto">
          <a:xfrm>
            <a:off x="1778000" y="6496050"/>
            <a:ext cx="20828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algn="ctr" defTabSz="684530" eaLnBrk="1"/>
            <a:r>
              <a:rPr lang="it-IT" altLang="zh-CN" sz="9600" b="0"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实践与思考</a:t>
            </a:r>
            <a:endParaRPr lang="en-US" altLang="zh-CN" sz="8300" b="0"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01395" y="5845493"/>
            <a:ext cx="22839680" cy="202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algn="ctr" eaLnBrk="1">
              <a:buClrTx/>
              <a:buSzTx/>
              <a:buFontTx/>
              <a:defRPr/>
            </a:pPr>
            <a:r>
              <a:rPr lang="zh-CN" altLang="en-US" sz="12500" b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Semibold" charset="0"/>
              </a:rPr>
              <a:t>Java高并发缓存的解决方案</a:t>
            </a:r>
            <a:endParaRPr lang="zh-CN" altLang="en-US" sz="12500" b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Semibol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数据库和缓存的一致性问题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704850" y="4675505"/>
            <a:ext cx="22974300" cy="527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marL="635000" indent="-6350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 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    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情景：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	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在上述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demo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中，查询缓存中没有的数据时，高并发下所有的请求都会去数据库中查询，这就是缓存击穿。在解决这个问题之前，我们再来设想一种情况：缓存中没有数据，但是数据库中存在数据。也就是说缓存和数据库数据没有做到强一致性。在高并发下缓存任然是失效的，也会去数据库查询。我们希望只有一个线程去数据库中查询，然后将结果缓存到数据库，后续线程直接从缓存中查询，这样避免了多余的请求直接查询数据库。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810" y="1841500"/>
            <a:ext cx="2172144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 synchronized</a:t>
            </a:r>
            <a:endParaRPr lang="en-US" altLang="zh-CN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20" y="3732530"/>
            <a:ext cx="21269960" cy="7249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15361" name="Text Box 1"/>
          <p:cNvSpPr txBox="1"/>
          <p:nvPr/>
        </p:nvSpPr>
        <p:spPr bwMode="auto">
          <a:xfrm>
            <a:off x="1019810" y="1841500"/>
            <a:ext cx="2172144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algn="l"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 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Regular" charset="0"/>
              </a:rPr>
              <a:t>ReentrantLock</a:t>
            </a:r>
            <a:endParaRPr lang="en-US" altLang="zh-CN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3826510"/>
            <a:ext cx="20765770" cy="74396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java.util.concurrent.FutureTask</a:t>
            </a:r>
            <a:endParaRPr lang="en-US" altLang="zh-CN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6170" y="3811270"/>
            <a:ext cx="140131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FutureTask在高并发环境下确保任务只执行一次</a:t>
            </a:r>
            <a:endParaRPr lang="zh-CN" altLang="en-US"/>
          </a:p>
          <a:p>
            <a:r>
              <a:rPr lang="zh-CN" altLang="en-US"/>
              <a:t>在很多高并发的环境下，往往我们只需要某些任务只执行一次。这种使用情景FutureTask的特性恰能胜任。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00480" y="4801870"/>
            <a:ext cx="21245195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1"/>
                </a:solidFill>
                <a:effectLst/>
              </a:rPr>
              <a:t>    </a:t>
            </a:r>
            <a:r>
              <a:rPr lang="zh-CN" altLang="en-US" sz="4000">
                <a:solidFill>
                  <a:schemeClr val="accent1"/>
                </a:solidFill>
                <a:effectLst/>
              </a:rPr>
              <a:t>Fu</a:t>
            </a:r>
            <a:r>
              <a:rPr lang="zh-CN" altLang="en-US" sz="4000" b="0">
                <a:solidFill>
                  <a:schemeClr val="accent1"/>
                </a:solidFill>
                <a:effectLst/>
              </a:rPr>
              <a:t>tureTask在高并FutureTask在高并发环境下确保任务只执行一次</a:t>
            </a:r>
            <a:endParaRPr lang="zh-CN" altLang="en-US" sz="4000" b="0">
              <a:solidFill>
                <a:schemeClr val="accent1"/>
              </a:solidFill>
              <a:effectLst/>
            </a:endParaRPr>
          </a:p>
          <a:p>
            <a:r>
              <a:rPr lang="zh-CN" altLang="en-US" sz="4000" b="0">
                <a:solidFill>
                  <a:schemeClr val="accent1"/>
                </a:solidFill>
                <a:effectLst/>
              </a:rPr>
              <a:t>    </a:t>
            </a:r>
            <a:endParaRPr lang="zh-CN" altLang="en-US" sz="4000" b="0">
              <a:solidFill>
                <a:schemeClr val="accent1"/>
              </a:solidFill>
              <a:effectLst/>
            </a:endParaRPr>
          </a:p>
          <a:p>
            <a:r>
              <a:rPr lang="zh-CN" altLang="en-US" sz="4000" b="0">
                <a:solidFill>
                  <a:schemeClr val="accent1"/>
                </a:solidFill>
                <a:effectLst/>
              </a:rPr>
              <a:t>    在很多高并发的环境下，往往我们只需要某些任务只执行一次。这种使用情景FutureTask的特性恰能胜任。最为主要的是</a:t>
            </a:r>
            <a:r>
              <a:rPr lang="en-US" altLang="zh-CN" sz="4000" b="0">
                <a:solidFill>
                  <a:schemeClr val="accent1"/>
                </a:solidFill>
                <a:effectLst/>
              </a:rPr>
              <a:t>FutureTask</a:t>
            </a:r>
            <a:r>
              <a:rPr lang="zh-CN" altLang="en-US" sz="4000" b="0">
                <a:solidFill>
                  <a:schemeClr val="accent1"/>
                </a:solidFill>
                <a:effectLst/>
              </a:rPr>
              <a:t>调用</a:t>
            </a:r>
            <a:r>
              <a:rPr lang="en-US" altLang="zh-CN" sz="4000" b="0">
                <a:solidFill>
                  <a:schemeClr val="accent1"/>
                </a:solidFill>
                <a:effectLst/>
              </a:rPr>
              <a:t>get()</a:t>
            </a:r>
            <a:r>
              <a:rPr lang="zh-CN" altLang="en-US" sz="4000" b="0">
                <a:solidFill>
                  <a:schemeClr val="accent1"/>
                </a:solidFill>
                <a:effectLst/>
              </a:rPr>
              <a:t>方法会出现阻塞，直到返回异步计算的结果。因此保证了</a:t>
            </a:r>
            <a:r>
              <a:rPr lang="zh-CN" altLang="en-US" sz="4000" b="0">
                <a:solidFill>
                  <a:schemeClr val="accent1"/>
                </a:solidFill>
                <a:effectLst/>
                <a:sym typeface="+mn-ea"/>
              </a:rPr>
              <a:t>在高并发环境下确保任务只执行一次</a:t>
            </a:r>
            <a:endParaRPr lang="zh-CN" altLang="en-US" sz="4000" b="0">
              <a:solidFill>
                <a:schemeClr val="accent4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zh-CN" altLang="en-US" sz="4000" b="0">
              <a:solidFill>
                <a:schemeClr val="accent4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2870" y="1863725"/>
            <a:ext cx="22376130" cy="470535"/>
          </a:xfrm>
        </p:spPr>
        <p:txBody>
          <a:bodyPr/>
          <a:p>
            <a:r>
              <a:rPr lang="en-US" altLang="zh-CN" sz="800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FutureTask</a:t>
            </a:r>
            <a:r>
              <a:rPr lang="zh-CN" altLang="en-US" sz="800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的代码示例</a:t>
            </a:r>
            <a:br>
              <a:rPr lang="en-US" altLang="zh-CN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864360"/>
            <a:ext cx="22921595" cy="11616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上述解决并发问题的局限以及缺点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16170" y="3811270"/>
            <a:ext cx="140131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FutureTask在高并发环境下确保任务只执行一次</a:t>
            </a:r>
            <a:endParaRPr lang="zh-CN" altLang="en-US"/>
          </a:p>
          <a:p>
            <a:r>
              <a:rPr lang="zh-CN" altLang="en-US"/>
              <a:t>在很多高并发的环境下，往往我们只需要某些任务只执行一次。这种使用情景FutureTask的特性恰能胜任。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00480" y="4801870"/>
            <a:ext cx="21245195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1"/>
                </a:solidFill>
                <a:effectLst/>
              </a:rPr>
              <a:t>    Synchrnoized</a:t>
            </a:r>
            <a:r>
              <a:rPr lang="zh-CN" altLang="en-US" sz="4000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 sz="4000">
                <a:solidFill>
                  <a:schemeClr val="accent1"/>
                </a:solidFill>
                <a:effectLst/>
                <a:sym typeface="PingFang SC Regular" charset="0"/>
              </a:rPr>
              <a:t>ReentrantLock	</a:t>
            </a:r>
            <a:r>
              <a:rPr lang="zh-CN" altLang="en-US" sz="4000">
                <a:solidFill>
                  <a:schemeClr val="accent1"/>
                </a:solidFill>
                <a:effectLst/>
                <a:sym typeface="PingFang SC Regular" charset="0"/>
              </a:rPr>
              <a:t>、</a:t>
            </a:r>
            <a:r>
              <a:rPr lang="en-US" altLang="zh-CN" sz="4000">
                <a:solidFill>
                  <a:schemeClr val="accent1"/>
                </a:solidFill>
                <a:effectLst/>
                <a:sym typeface="PingFang SC Regular" charset="0"/>
              </a:rPr>
              <a:t>FutureTask</a:t>
            </a:r>
            <a:r>
              <a:rPr lang="zh-CN" altLang="en-US" sz="4000">
                <a:solidFill>
                  <a:schemeClr val="accent1"/>
                </a:solidFill>
                <a:effectLst/>
                <a:sym typeface="PingFang SC Regular" charset="0"/>
              </a:rPr>
              <a:t>只能在单体应用中使用。在分布式架构下不成立。其中</a:t>
            </a:r>
            <a:r>
              <a:rPr lang="en-US" altLang="zh-CN" sz="4000">
                <a:solidFill>
                  <a:schemeClr val="accent1"/>
                </a:solidFill>
                <a:effectLst/>
                <a:sym typeface="+mn-ea"/>
              </a:rPr>
              <a:t>Synchrnoized</a:t>
            </a:r>
            <a:r>
              <a:rPr lang="zh-CN" altLang="en-US" sz="4000">
                <a:solidFill>
                  <a:schemeClr val="accent1"/>
                </a:solidFill>
                <a:effectLst/>
                <a:sym typeface="+mn-ea"/>
              </a:rPr>
              <a:t>、</a:t>
            </a:r>
            <a:r>
              <a:rPr lang="en-US" altLang="zh-CN" sz="4000">
                <a:solidFill>
                  <a:schemeClr val="accent1"/>
                </a:solidFill>
                <a:effectLst/>
                <a:sym typeface="PingFang SC Regular" charset="0"/>
              </a:rPr>
              <a:t>ReentrantLock</a:t>
            </a:r>
            <a:r>
              <a:rPr lang="zh-CN" altLang="en-US" sz="4000">
                <a:solidFill>
                  <a:schemeClr val="accent1"/>
                </a:solidFill>
                <a:effectLst/>
                <a:sym typeface="PingFang SC Regular" charset="0"/>
              </a:rPr>
              <a:t>使用了锁机制，将并行访问变为串行访问，对于效率有影响</a:t>
            </a:r>
            <a:endParaRPr lang="en-US" altLang="zh-CN" sz="4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  <a:p>
            <a:endParaRPr lang="en-US" altLang="zh-CN" sz="4000" b="0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分布式锁</a:t>
            </a:r>
            <a:endParaRPr lang="zh-CN" altLang="en-US"/>
          </a:p>
        </p:txBody>
      </p:sp>
      <p:pic>
        <p:nvPicPr>
          <p:cNvPr id="5837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513" y="3984308"/>
            <a:ext cx="3797300" cy="320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13" y="8786178"/>
            <a:ext cx="4229100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260080" y="5340985"/>
            <a:ext cx="120529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</a:t>
            </a:r>
            <a:r>
              <a:rPr lang="en-US" altLang="zh-CN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Redis</a:t>
            </a:r>
            <a:r>
              <a:rPr lang="zh-C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实现的分布式锁</a:t>
            </a:r>
            <a:endParaRPr lang="zh-CN" altLang="en-US" sz="8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60080" y="9471660"/>
            <a:ext cx="153250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</a:t>
            </a:r>
            <a:r>
              <a:rPr lang="en-US" altLang="zh-CN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Zookeeper</a:t>
            </a:r>
            <a:r>
              <a:rPr lang="zh-CN" altLang="en-US" sz="8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实现的分布式锁</a:t>
            </a:r>
            <a:endParaRPr lang="zh-CN" altLang="en-US" sz="8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关于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分布式锁原理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9175" y="4801870"/>
            <a:ext cx="2419413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FutureTask在高并发环境下确保任务只执行一次</a:t>
            </a:r>
            <a:endParaRPr lang="zh-CN" altLang="en-US"/>
          </a:p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setnx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(set if not eXists) 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不存在，那么设置值成功，否则设置失败。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成功返回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，失败返回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r>
              <a:rPr lang="zh-CN" altLang="en-US" sz="6000"/>
              <a:t>，往</a:t>
            </a:r>
            <a:r>
              <a:rPr lang="zh-CN" altLang="en-US"/>
              <a:t>往我们只需要某些任务只执行一次。这种使用情景FutureTask的特性恰能胜任。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00480" y="4801870"/>
            <a:ext cx="2124519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4000">
                <a:solidFill>
                  <a:schemeClr val="accent1"/>
                </a:solidFill>
                <a:effectLst/>
              </a:rPr>
              <a:t>   </a:t>
            </a:r>
            <a:endParaRPr lang="en-US" altLang="zh-CN" sz="4000" b="0">
              <a:solidFill>
                <a:schemeClr val="accent1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3720" y="125730"/>
            <a:ext cx="10950575" cy="6833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SpringBoot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集成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Jedis</a:t>
            </a:r>
            <a:endParaRPr lang="en-US" altLang="zh-CN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7815" y="4143375"/>
            <a:ext cx="174675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&lt;dependency&gt;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&lt;groupId&gt;redis.clients&lt;/groupId&gt;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&lt;artifactId&gt;jedis&lt;/artifactId&gt;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&lt;version&gt;2.9.0&lt;/version&gt;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&lt;/dependency&gt;</a:t>
            </a:r>
            <a:endParaRPr lang="zh-CN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730" y="8912860"/>
            <a:ext cx="2235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yml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配置文件不变，添加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Jedis</a:t>
            </a:r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配置类，读取属性，然后装配</a:t>
            </a:r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Bean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685" y="1866900"/>
            <a:ext cx="20009485" cy="2094230"/>
          </a:xfrm>
        </p:spPr>
        <p:txBody>
          <a:bodyPr/>
          <a:p>
            <a:pPr algn="l"/>
            <a:r>
              <a:rPr lang="en-US" altLang="zh-CN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 Redis</a:t>
            </a:r>
            <a:r>
              <a:rPr lang="zh-CN" altLang="en-US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的优势</a:t>
            </a:r>
            <a:endParaRPr lang="zh-CN" altLang="en-US" noProof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305" y="5039995"/>
            <a:ext cx="26733500" cy="7214235"/>
          </a:xfrm>
        </p:spPr>
        <p:txBody>
          <a:bodyPr/>
          <a:p>
            <a:pPr marR="0" algn="l" defTabSz="825500" eaLnBrk="1">
              <a:buClrTx/>
              <a:buSzTx/>
              <a:buFontTx/>
              <a:buNone/>
              <a:defRPr/>
            </a:pP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R="0" algn="l" defTabSz="825500" eaLnBrk="1">
              <a:buClrTx/>
              <a:buSzTx/>
              <a:buFontTx/>
              <a:buNone/>
              <a:defRPr/>
            </a:pPr>
            <a:r>
              <a:rPr lang="en-US" altLang="zh-CN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·  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并发性能高效  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（读取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110000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/s  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写入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80000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次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/s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、原子操作）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R="0" algn="l" defTabSz="825500" eaLnBrk="1">
              <a:buClrTx/>
              <a:buSzTx/>
              <a:buFontTx/>
              <a:buNone/>
              <a:defRPr/>
            </a:pP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algn="l" defTabSz="825500" eaLnBrk="1">
              <a:buClrTx/>
              <a:buSzTx/>
              <a:buFontTx/>
              <a:buNone/>
              <a:defRPr/>
            </a:pP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·  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丰富的数据类型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（memcached仅支持简单的字符串）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algn="l" defTabSz="825500" eaLnBrk="1">
              <a:buClrTx/>
              <a:buSzTx/>
              <a:buFontTx/>
              <a:buNone/>
              <a:defRPr/>
            </a:pP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R="0" algn="l" defTabSz="825500" eaLnBrk="1">
              <a:buClrTx/>
              <a:buSzTx/>
              <a:buFontTx/>
              <a:buNone/>
              <a:defRPr/>
            </a:pP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·  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支持数据持久化（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AOF 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RDB</a:t>
            </a:r>
            <a:r>
              <a:rPr lang="zh-CN" alt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R="0" algn="l" defTabSz="825500" eaLnBrk="1">
              <a:buClrTx/>
              <a:buSzTx/>
              <a:buFontTx/>
              <a:buNone/>
              <a:defRPr/>
            </a:pPr>
            <a:endParaRPr lang="zh-CN" altLang="en-US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分布式锁错误使用示例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1</a:t>
            </a:r>
            <a:endParaRPr lang="en-US" altLang="zh-CN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397760"/>
            <a:ext cx="21894800" cy="5468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57630" y="7866380"/>
            <a:ext cx="216687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setnx()方法作用就是SET IF NOT EXIST，expire()方法就是给锁加一个过期时间。由于这是两条Redis命令，不具有原子性，如果程序在执行完setnx()之后突然崩溃，导致锁没有设置过期时间。那么将会发生死锁</a:t>
            </a:r>
            <a:endParaRPr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分布式锁错误使用示例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2</a:t>
            </a:r>
            <a:endParaRPr lang="en-US" altLang="zh-CN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2150110"/>
            <a:ext cx="18818225" cy="113277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" y="229235"/>
            <a:ext cx="23114000" cy="1588135"/>
          </a:xfrm>
        </p:spPr>
        <p:txBody>
          <a:bodyPr/>
          <a:p>
            <a:r>
              <a:rPr lang="zh-CN" altLang="en-US" sz="9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上述代码的错误之处</a:t>
            </a:r>
            <a:endParaRPr lang="zh-CN" altLang="en-US" sz="96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2301875"/>
            <a:ext cx="23114000" cy="10915650"/>
          </a:xfrm>
        </p:spPr>
        <p:txBody>
          <a:bodyPr/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由于是客户端自己生成过期时间，所以需要强制要求分布式下每个客户端的时间必须同步。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4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long expires = System.currentTimeMillis() + expireTime;</a:t>
            </a:r>
            <a:endParaRPr lang="zh-CN" altLang="en-US" sz="4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当锁过期的时候，如果多个客户端同时执行jedis.getSet()方法，那么虽然最终只有一个客户端可以加锁，但是这个客户端的锁的过期时间可能被其他客户端覆盖。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锁不具备拥有者标识，即任何客户端都可以解锁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 sz="4800"/>
              <a:t>  （</a:t>
            </a:r>
            <a:r>
              <a:rPr lang="zh-CN" altLang="en-US" sz="4800">
                <a:solidFill>
                  <a:srgbClr val="FF0000"/>
                </a:solidFill>
              </a:rPr>
              <a:t>解铃还须系铃人【谁加锁，谁解锁】</a:t>
            </a:r>
            <a:r>
              <a:rPr lang="zh-CN" altLang="en-US" sz="4800"/>
              <a:t>）</a:t>
            </a:r>
            <a:endParaRPr lang="zh-CN" altLang="en-US" sz="4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1895" y="6892290"/>
            <a:ext cx="7797165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22618"/>
            <a:ext cx="2198687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上述两种方案在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spring data 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中的实现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2155" y="3081020"/>
            <a:ext cx="19022695" cy="6214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155" y="1794510"/>
            <a:ext cx="21841460" cy="101269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分布式锁实现的正确姿势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2311400"/>
            <a:ext cx="21947505" cy="101460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48653"/>
            <a:ext cx="20643850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关于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解决缓存击穿的方案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240" y="4965700"/>
            <a:ext cx="221240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使用分布式锁实现。如果数据库查询为空，那么在缓存中缓存空值。后续请求全部查询缓存，直接返回。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01395" y="5845493"/>
            <a:ext cx="22839680" cy="202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algn="ctr" eaLnBrk="1">
              <a:buClrTx/>
              <a:buSzTx/>
              <a:buFontTx/>
              <a:defRPr/>
            </a:pPr>
            <a:r>
              <a:rPr lang="en-US" altLang="zh-CN" sz="12500" b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Semibold" charset="0"/>
              </a:rPr>
              <a:t>Zookeeper</a:t>
            </a:r>
            <a:r>
              <a:rPr lang="zh-CN" altLang="en-US" sz="12500" b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Semibold" charset="0"/>
              </a:rPr>
              <a:t>实现分布式锁</a:t>
            </a:r>
            <a:endParaRPr lang="zh-CN" altLang="en-US" sz="12500" b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Semibold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zookeeper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分布式锁原理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461260" y="1934845"/>
            <a:ext cx="12509500" cy="10672763"/>
            <a:chOff x="3876" y="3047"/>
            <a:chExt cx="19700" cy="16808"/>
          </a:xfrm>
        </p:grpSpPr>
        <p:sp>
          <p:nvSpPr>
            <p:cNvPr id="3" name="矩形 2"/>
            <p:cNvSpPr/>
            <p:nvPr/>
          </p:nvSpPr>
          <p:spPr>
            <a:xfrm>
              <a:off x="3876" y="3047"/>
              <a:ext cx="2656" cy="190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720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</a:t>
              </a:r>
              <a:endParaRPr kumimoji="0" lang="en-US" altLang="zh-CN" sz="72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55" y="5931"/>
              <a:ext cx="9525" cy="1468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/NameService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768" y="10949"/>
              <a:ext cx="9525" cy="1468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/configuration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68" y="13124"/>
              <a:ext cx="9525" cy="1468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/GroupMember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55" y="18387"/>
              <a:ext cx="9525" cy="1468"/>
            </a:xfrm>
            <a:prstGeom prst="rec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/Apps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cxnSp>
          <p:nvCxnSpPr>
            <p:cNvPr id="9" name="肘形连接符 8"/>
            <p:cNvCxnSpPr>
              <a:stCxn id="3" idx="2"/>
              <a:endCxn id="7" idx="1"/>
            </p:cNvCxnSpPr>
            <p:nvPr/>
          </p:nvCxnSpPr>
          <p:spPr>
            <a:xfrm rot="5400000" flipV="1">
              <a:off x="-155" y="10311"/>
              <a:ext cx="14170" cy="3451"/>
            </a:xfrm>
            <a:prstGeom prst="bentConnector2">
              <a:avLst/>
            </a:prstGeom>
            <a:solidFill>
              <a:srgbClr val="232323"/>
            </a:solidFill>
            <a:ln w="53975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cxnSp>
          <p:nvCxnSpPr>
            <p:cNvPr id="12" name="肘形连接符 11"/>
            <p:cNvCxnSpPr>
              <a:stCxn id="3" idx="2"/>
              <a:endCxn id="4" idx="1"/>
            </p:cNvCxnSpPr>
            <p:nvPr/>
          </p:nvCxnSpPr>
          <p:spPr>
            <a:xfrm rot="5400000" flipV="1">
              <a:off x="6073" y="4083"/>
              <a:ext cx="1714" cy="3451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sp>
          <p:nvSpPr>
            <p:cNvPr id="13" name="矩形 12"/>
            <p:cNvSpPr/>
            <p:nvPr/>
          </p:nvSpPr>
          <p:spPr>
            <a:xfrm>
              <a:off x="18558" y="7290"/>
              <a:ext cx="5018" cy="1468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/server2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558" y="9574"/>
              <a:ext cx="5018" cy="1468"/>
            </a:xfrm>
            <a:prstGeom prst="rect">
              <a:avLst/>
            </a:prstGeom>
            <a:solidFill>
              <a:srgbClr val="232323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/server1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cxnSp>
          <p:nvCxnSpPr>
            <p:cNvPr id="15" name="肘形连接符 14"/>
            <p:cNvCxnSpPr>
              <a:stCxn id="4" idx="2"/>
              <a:endCxn id="13" idx="1"/>
            </p:cNvCxnSpPr>
            <p:nvPr/>
          </p:nvCxnSpPr>
          <p:spPr>
            <a:xfrm rot="5400000" flipV="1">
              <a:off x="15676" y="5142"/>
              <a:ext cx="625" cy="5140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cxnSp>
          <p:nvCxnSpPr>
            <p:cNvPr id="17" name="肘形连接符 16"/>
            <p:cNvCxnSpPr>
              <a:stCxn id="4" idx="2"/>
            </p:cNvCxnSpPr>
            <p:nvPr/>
          </p:nvCxnSpPr>
          <p:spPr>
            <a:xfrm rot="5400000" flipV="1">
              <a:off x="14519" y="6297"/>
              <a:ext cx="3012" cy="5215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cxnSp>
          <p:nvCxnSpPr>
            <p:cNvPr id="18" name="肘形连接符 17"/>
            <p:cNvCxnSpPr>
              <a:stCxn id="3" idx="2"/>
              <a:endCxn id="5" idx="1"/>
            </p:cNvCxnSpPr>
            <p:nvPr/>
          </p:nvCxnSpPr>
          <p:spPr>
            <a:xfrm rot="5400000" flipV="1">
              <a:off x="3620" y="6535"/>
              <a:ext cx="6732" cy="3564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sp>
          <p:nvSpPr>
            <p:cNvPr id="19" name="矩形 18"/>
            <p:cNvSpPr/>
            <p:nvPr/>
          </p:nvSpPr>
          <p:spPr>
            <a:xfrm>
              <a:off x="18558" y="14474"/>
              <a:ext cx="5018" cy="1468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/member2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558" y="16371"/>
              <a:ext cx="5018" cy="1468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rgbClr val="FFFFFF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vert="horz" wrap="square" lIns="50800" tIns="50800" rIns="50800" bIns="50800" numCol="1" anchor="ctr" anchorCtr="0" compatLnSpc="1">
              <a:spAutoFit/>
            </a:bodyPr>
            <a:p>
              <a:pPr marL="0" marR="0" indent="0" algn="ctr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x-none" sz="5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/member1</a:t>
              </a:r>
              <a:endParaRPr kumimoji="0" lang="en-US" altLang="x-none" sz="5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cxnSp>
          <p:nvCxnSpPr>
            <p:cNvPr id="21" name="肘形连接符 20"/>
            <p:cNvCxnSpPr>
              <a:stCxn id="6" idx="2"/>
              <a:endCxn id="19" idx="1"/>
            </p:cNvCxnSpPr>
            <p:nvPr/>
          </p:nvCxnSpPr>
          <p:spPr>
            <a:xfrm rot="5400000" flipV="1">
              <a:off x="15737" y="12387"/>
              <a:ext cx="616" cy="5027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cxnSp>
          <p:nvCxnSpPr>
            <p:cNvPr id="22" name="肘形连接符 21"/>
            <p:cNvCxnSpPr>
              <a:stCxn id="6" idx="2"/>
              <a:endCxn id="20" idx="1"/>
            </p:cNvCxnSpPr>
            <p:nvPr/>
          </p:nvCxnSpPr>
          <p:spPr>
            <a:xfrm rot="5400000" flipV="1">
              <a:off x="14788" y="13335"/>
              <a:ext cx="2513" cy="5027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  <p:cxnSp>
          <p:nvCxnSpPr>
            <p:cNvPr id="23" name="肘形连接符 22"/>
            <p:cNvCxnSpPr>
              <a:endCxn id="6" idx="1"/>
            </p:cNvCxnSpPr>
            <p:nvPr/>
          </p:nvCxnSpPr>
          <p:spPr>
            <a:xfrm rot="5400000" flipV="1">
              <a:off x="2816" y="7906"/>
              <a:ext cx="8388" cy="3516"/>
            </a:xfrm>
            <a:prstGeom prst="bentConnector2">
              <a:avLst/>
            </a:prstGeom>
            <a:solidFill>
              <a:srgbClr val="232323"/>
            </a:solidFill>
            <a:ln w="50800" cap="flat" cmpd="sng" algn="ctr">
              <a:solidFill>
                <a:schemeClr val="accent1">
                  <a:shade val="50000"/>
                </a:schemeClr>
              </a:solidFill>
              <a:prstDash val="solid"/>
              <a:miter lim="400000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Zookeeper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可视化工具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671513" y="2909888"/>
            <a:ext cx="23114000" cy="89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r>
              <a:rPr lang="zh-CN" altLang="en-US" sz="4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工具地址：</a:t>
            </a:r>
            <a:endParaRPr lang="zh-CN" altLang="en-US" sz="4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lvl="1" indent="0" eaLnBrk="1">
              <a:buSzPct val="80000"/>
            </a:pPr>
            <a:endParaRPr lang="zh-CN" altLang="en-US" sz="4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  <a:hlinkClick r:id="rId1" action="ppaction://hlinkfile"/>
            </a:endParaRPr>
          </a:p>
          <a:p>
            <a:pPr lvl="1" indent="0" eaLnBrk="1">
              <a:buSzPct val="80000"/>
            </a:pPr>
            <a:r>
              <a:rPr lang="zh-CN" altLang="en-US" sz="4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  <a:hlinkClick r:id="rId1" action="ppaction://hlinkfile"/>
              </a:rPr>
              <a:t>https://github.com/xin497668869/zookeeper-visualizer</a:t>
            </a:r>
            <a:endParaRPr lang="zh-CN" altLang="en-US" sz="4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  <a:hlinkClick r:id="rId1" action="ppaction://hlinkfile"/>
            </a:endParaRPr>
          </a:p>
          <a:p>
            <a:pPr lvl="1" indent="0" eaLnBrk="1">
              <a:buSzPct val="80000"/>
            </a:pPr>
            <a:endParaRPr lang="zh-CN" altLang="en-US" sz="4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  <a:hlinkClick r:id="rId1" action="ppaction://hlinkfile"/>
            </a:endParaRPr>
          </a:p>
          <a:p>
            <a:pPr lvl="1" indent="0" eaLnBrk="1">
              <a:buSzPct val="80000"/>
            </a:pPr>
            <a:r>
              <a:rPr lang="zh-CN" altLang="en-US" sz="4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运行方式：运行</a:t>
            </a:r>
            <a:r>
              <a:rPr lang="en-US" altLang="zh-CN" sz="44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run.bat</a:t>
            </a:r>
            <a:endParaRPr lang="en-US" altLang="zh-CN" sz="44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6710045"/>
            <a:ext cx="18232120" cy="67005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Redis</a:t>
            </a:r>
            <a:r>
              <a:rPr lang="zh-CN" altLang="en-US" sz="8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缓存的基本流程</a:t>
            </a:r>
            <a:endParaRPr lang="zh-CN" altLang="en-US" sz="8000" b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  <p:grpSp>
        <p:nvGrpSpPr>
          <p:cNvPr id="57349" name="Group 38"/>
          <p:cNvGrpSpPr/>
          <p:nvPr/>
        </p:nvGrpSpPr>
        <p:grpSpPr>
          <a:xfrm>
            <a:off x="3943350" y="3101975"/>
            <a:ext cx="1516063" cy="1166813"/>
            <a:chOff x="0" y="0"/>
            <a:chExt cx="1516487" cy="1167018"/>
          </a:xfrm>
        </p:grpSpPr>
        <p:sp>
          <p:nvSpPr>
            <p:cNvPr id="57370" name="AutoShape 39"/>
            <p:cNvSpPr/>
            <p:nvPr/>
          </p:nvSpPr>
          <p:spPr>
            <a:xfrm>
              <a:off x="50814" y="490624"/>
              <a:ext cx="770153" cy="676394"/>
            </a:xfrm>
            <a:custGeom>
              <a:avLst/>
              <a:gdLst/>
              <a:ahLst/>
              <a:cxnLst>
                <a:cxn ang="0">
                  <a:pos x="385077" y="338260"/>
                </a:cxn>
                <a:cxn ang="0">
                  <a:pos x="385077" y="338260"/>
                </a:cxn>
                <a:cxn ang="0">
                  <a:pos x="385077" y="338260"/>
                </a:cxn>
                <a:cxn ang="0">
                  <a:pos x="385077" y="338260"/>
                </a:cxn>
              </a:cxnLst>
              <a:pathLst>
                <a:path w="21600" h="21598">
                  <a:moveTo>
                    <a:pt x="10797" y="0"/>
                  </a:moveTo>
                  <a:cubicBezTo>
                    <a:pt x="4832" y="1"/>
                    <a:pt x="0" y="5501"/>
                    <a:pt x="0" y="12292"/>
                  </a:cubicBezTo>
                  <a:lnTo>
                    <a:pt x="0" y="21598"/>
                  </a:lnTo>
                  <a:lnTo>
                    <a:pt x="21600" y="21598"/>
                  </a:lnTo>
                  <a:lnTo>
                    <a:pt x="21600" y="12292"/>
                  </a:lnTo>
                  <a:cubicBezTo>
                    <a:pt x="21598" y="5501"/>
                    <a:pt x="16762" y="-2"/>
                    <a:pt x="10797" y="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00" name="Oval 40"/>
            <p:cNvSpPr/>
            <p:nvPr/>
          </p:nvSpPr>
          <p:spPr bwMode="auto">
            <a:xfrm>
              <a:off x="225488" y="0"/>
              <a:ext cx="571660" cy="571600"/>
            </a:xfrm>
            <a:prstGeom prst="ellipse">
              <a:avLst/>
            </a:prstGeom>
            <a:solidFill>
              <a:srgbClr val="00A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p>
              <a:pPr algn="ctr" eaLnBrk="1"/>
              <a:endParaRPr sz="3200" b="0">
                <a:latin typeface="Helvetica Neue Medium" charset="0"/>
                <a:ea typeface="Helvetica Neue Medium" charset="0"/>
                <a:sym typeface="Helvetica Neue Medium" charset="0"/>
              </a:endParaRPr>
            </a:p>
          </p:txBody>
        </p:sp>
        <p:grpSp>
          <p:nvGrpSpPr>
            <p:cNvPr id="57372" name="Group 41"/>
            <p:cNvGrpSpPr/>
            <p:nvPr/>
          </p:nvGrpSpPr>
          <p:grpSpPr>
            <a:xfrm>
              <a:off x="216977" y="606764"/>
              <a:ext cx="1147508" cy="560254"/>
              <a:chOff x="0" y="0"/>
              <a:chExt cx="1147508" cy="560253"/>
            </a:xfrm>
          </p:grpSpPr>
          <p:sp>
            <p:nvSpPr>
              <p:cNvPr id="15402" name="AutoShape 42"/>
              <p:cNvSpPr/>
              <p:nvPr/>
            </p:nvSpPr>
            <p:spPr bwMode="auto">
              <a:xfrm>
                <a:off x="346744" y="-232"/>
                <a:ext cx="800324" cy="560485"/>
              </a:xfrm>
              <a:prstGeom prst="roundRect">
                <a:avLst>
                  <a:gd name="adj" fmla="val 7606"/>
                </a:avLst>
              </a:prstGeom>
              <a:solidFill>
                <a:srgbClr val="004D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p>
                <a:pPr algn="ctr" eaLnBrk="1"/>
                <a:endParaRPr sz="3200" b="0">
                  <a:latin typeface="Helvetica Neue Medium" charset="0"/>
                  <a:ea typeface="Helvetica Neue Medium" charset="0"/>
                  <a:sym typeface="Helvetica Neue Medium" charset="0"/>
                </a:endParaRPr>
              </a:p>
            </p:txBody>
          </p:sp>
          <p:sp>
            <p:nvSpPr>
              <p:cNvPr id="57377" name="AutoShape 43"/>
              <p:cNvSpPr/>
              <p:nvPr/>
            </p:nvSpPr>
            <p:spPr>
              <a:xfrm>
                <a:off x="659569" y="187125"/>
                <a:ext cx="169911" cy="173068"/>
              </a:xfrm>
              <a:custGeom>
                <a:avLst/>
                <a:gdLst/>
                <a:ahLst/>
                <a:cxnLst>
                  <a:cxn ang="0">
                    <a:pos x="84956" y="86534"/>
                  </a:cxn>
                  <a:cxn ang="0">
                    <a:pos x="84956" y="86534"/>
                  </a:cxn>
                  <a:cxn ang="0">
                    <a:pos x="84956" y="86534"/>
                  </a:cxn>
                  <a:cxn ang="0">
                    <a:pos x="84956" y="86534"/>
                  </a:cxn>
                </a:cxnLst>
                <a:pathLst>
                  <a:path w="20578" h="20594">
                    <a:moveTo>
                      <a:pt x="10454" y="0"/>
                    </a:moveTo>
                    <a:cubicBezTo>
                      <a:pt x="7776" y="0"/>
                      <a:pt x="5108" y="1012"/>
                      <a:pt x="3065" y="3024"/>
                    </a:cubicBezTo>
                    <a:cubicBezTo>
                      <a:pt x="-1022" y="7048"/>
                      <a:pt x="-1022" y="13552"/>
                      <a:pt x="3065" y="17576"/>
                    </a:cubicBezTo>
                    <a:cubicBezTo>
                      <a:pt x="7151" y="21600"/>
                      <a:pt x="13804" y="21600"/>
                      <a:pt x="17891" y="17576"/>
                    </a:cubicBezTo>
                    <a:cubicBezTo>
                      <a:pt x="19462" y="16029"/>
                      <a:pt x="20215" y="14097"/>
                      <a:pt x="20578" y="12095"/>
                    </a:cubicBezTo>
                    <a:cubicBezTo>
                      <a:pt x="17959" y="12533"/>
                      <a:pt x="15210" y="11912"/>
                      <a:pt x="13189" y="9922"/>
                    </a:cubicBezTo>
                    <a:cubicBezTo>
                      <a:pt x="10509" y="7283"/>
                      <a:pt x="10094" y="3382"/>
                      <a:pt x="11749" y="236"/>
                    </a:cubicBezTo>
                    <a:cubicBezTo>
                      <a:pt x="11312" y="182"/>
                      <a:pt x="10894" y="0"/>
                      <a:pt x="10454" y="0"/>
                    </a:cubicBezTo>
                    <a:close/>
                  </a:path>
                </a:pathLst>
              </a:custGeom>
              <a:solidFill>
                <a:srgbClr val="00A2FF">
                  <a:alpha val="100000"/>
                </a:srgbClr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4" name="AutoShape 44"/>
              <p:cNvSpPr/>
              <p:nvPr/>
            </p:nvSpPr>
            <p:spPr bwMode="auto">
              <a:xfrm>
                <a:off x="572" y="506269"/>
                <a:ext cx="800324" cy="53984"/>
              </a:xfrm>
              <a:prstGeom prst="roundRect">
                <a:avLst>
                  <a:gd name="adj" fmla="val 50000"/>
                </a:avLst>
              </a:prstGeom>
              <a:solidFill>
                <a:srgbClr val="004D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p>
                <a:pPr algn="ctr" eaLnBrk="1"/>
                <a:endParaRPr sz="3200" b="0">
                  <a:latin typeface="Helvetica Neue Medium" charset="0"/>
                  <a:ea typeface="Helvetica Neue Medium" charset="0"/>
                  <a:sym typeface="Helvetica Neue Medium" charset="0"/>
                </a:endParaRPr>
              </a:p>
            </p:txBody>
          </p:sp>
        </p:grpSp>
        <p:sp>
          <p:nvSpPr>
            <p:cNvPr id="15405" name="AutoShape 45"/>
            <p:cNvSpPr/>
            <p:nvPr/>
          </p:nvSpPr>
          <p:spPr bwMode="auto">
            <a:xfrm rot="18900000">
              <a:off x="1411683" y="462039"/>
              <a:ext cx="28580" cy="101628"/>
            </a:xfrm>
            <a:prstGeom prst="roundRect">
              <a:avLst>
                <a:gd name="adj" fmla="val 50000"/>
              </a:avLst>
            </a:prstGeom>
            <a:solidFill>
              <a:srgbClr val="73FD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p>
              <a:pPr algn="ctr" eaLnBrk="1"/>
              <a:endParaRPr sz="3200" b="0">
                <a:latin typeface="Helvetica Neue Medium" charset="0"/>
                <a:ea typeface="Helvetica Neue Medium" charset="0"/>
                <a:sym typeface="Helvetica Neue Medium" charset="0"/>
              </a:endParaRPr>
            </a:p>
          </p:txBody>
        </p:sp>
        <p:sp>
          <p:nvSpPr>
            <p:cNvPr id="15406" name="AutoShape 46"/>
            <p:cNvSpPr/>
            <p:nvPr/>
          </p:nvSpPr>
          <p:spPr bwMode="auto">
            <a:xfrm rot="20699998">
              <a:off x="1413270" y="584303"/>
              <a:ext cx="101628" cy="28580"/>
            </a:xfrm>
            <a:prstGeom prst="roundRect">
              <a:avLst>
                <a:gd name="adj" fmla="val 50000"/>
              </a:avLst>
            </a:prstGeom>
            <a:solidFill>
              <a:srgbClr val="73FD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p>
              <a:pPr algn="ctr" eaLnBrk="1"/>
              <a:endParaRPr sz="3200" b="0">
                <a:latin typeface="Helvetica Neue Medium" charset="0"/>
                <a:ea typeface="Helvetica Neue Medium" charset="0"/>
                <a:sym typeface="Helvetica Neue Medium" charset="0"/>
              </a:endParaRPr>
            </a:p>
          </p:txBody>
        </p:sp>
        <p:sp>
          <p:nvSpPr>
            <p:cNvPr id="57375" name="AutoShape 47"/>
            <p:cNvSpPr/>
            <p:nvPr/>
          </p:nvSpPr>
          <p:spPr>
            <a:xfrm flipH="1">
              <a:off x="0" y="1027293"/>
              <a:ext cx="285830" cy="139725"/>
            </a:xfrm>
            <a:custGeom>
              <a:avLst/>
              <a:gdLst/>
              <a:ahLst/>
              <a:cxnLst>
                <a:cxn ang="0">
                  <a:pos x="142915" y="69863"/>
                </a:cxn>
                <a:cxn ang="0">
                  <a:pos x="142915" y="69863"/>
                </a:cxn>
                <a:cxn ang="0">
                  <a:pos x="142915" y="69863"/>
                </a:cxn>
                <a:cxn ang="0">
                  <a:pos x="142915" y="69863"/>
                </a:cxn>
              </a:cxnLst>
              <a:pathLst>
                <a:path w="21600" h="21600">
                  <a:moveTo>
                    <a:pt x="10800" y="0"/>
                  </a:moveTo>
                  <a:cubicBezTo>
                    <a:pt x="8031" y="0"/>
                    <a:pt x="5257" y="2157"/>
                    <a:pt x="3145" y="6461"/>
                  </a:cubicBezTo>
                  <a:cubicBezTo>
                    <a:pt x="1087" y="10652"/>
                    <a:pt x="54" y="16108"/>
                    <a:pt x="0" y="21600"/>
                  </a:cubicBezTo>
                  <a:lnTo>
                    <a:pt x="21600" y="21600"/>
                  </a:lnTo>
                  <a:cubicBezTo>
                    <a:pt x="21546" y="16108"/>
                    <a:pt x="20506" y="10652"/>
                    <a:pt x="18449" y="6461"/>
                  </a:cubicBezTo>
                  <a:cubicBezTo>
                    <a:pt x="16336" y="2157"/>
                    <a:pt x="13569" y="0"/>
                    <a:pt x="10800" y="0"/>
                  </a:cubicBezTo>
                  <a:close/>
                </a:path>
              </a:pathLst>
            </a:custGeom>
            <a:solidFill>
              <a:srgbClr val="00A2FF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8" name="图片 7" descr="goo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1370" y="2578735"/>
            <a:ext cx="2244725" cy="2244725"/>
          </a:xfrm>
          <a:prstGeom prst="rect">
            <a:avLst/>
          </a:prstGeom>
        </p:spPr>
      </p:pic>
      <p:pic>
        <p:nvPicPr>
          <p:cNvPr id="6247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855" y="2660650"/>
            <a:ext cx="2080260" cy="2080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" name=" 160"/>
          <p:cNvSpPr/>
          <p:nvPr/>
        </p:nvSpPr>
        <p:spPr>
          <a:xfrm>
            <a:off x="5711190" y="3689985"/>
            <a:ext cx="1440180" cy="57975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1"/>
          <p:cNvSpPr/>
          <p:nvPr/>
        </p:nvSpPr>
        <p:spPr>
          <a:xfrm>
            <a:off x="9239250" y="3617595"/>
            <a:ext cx="2304415" cy="51117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8135" y="6244590"/>
            <a:ext cx="2808605" cy="56324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50800" tIns="50800" rIns="50800" bIns="50800" numCol="1" anchor="ctr" anchorCtr="0" compatLnSpc="1">
            <a:spAutoFit/>
          </a:bodyPr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x-none" sz="3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Tomcat</a:t>
            </a:r>
            <a:endParaRPr kumimoji="0" lang="en-US" altLang="x-none" sz="3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57000" y="6244590"/>
            <a:ext cx="2808605" cy="56324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50800" tIns="50800" rIns="50800" bIns="50800" numCol="1" anchor="ctr" anchorCtr="0" compatLnSpc="1">
            <a:spAutoFit/>
          </a:bodyPr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x-none" sz="3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Tomcat</a:t>
            </a:r>
            <a:endParaRPr kumimoji="0" lang="en-US" altLang="x-none" sz="3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23560" y="6244590"/>
            <a:ext cx="2808605" cy="56324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50800" tIns="50800" rIns="50800" bIns="50800" numCol="1" anchor="ctr" anchorCtr="0" compatLnSpc="1">
            <a:spAutoFit/>
          </a:bodyPr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x-none" sz="3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Tomcat</a:t>
            </a:r>
            <a:endParaRPr kumimoji="0" lang="en-US" altLang="x-none" sz="3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15" name="直接箭头连接符 14"/>
          <p:cNvCxnSpPr>
            <a:stCxn id="13" idx="0"/>
            <a:endCxn id="62470" idx="2"/>
          </p:cNvCxnSpPr>
          <p:nvPr/>
        </p:nvCxnSpPr>
        <p:spPr>
          <a:xfrm flipH="1" flipV="1">
            <a:off x="12960985" y="4740910"/>
            <a:ext cx="635" cy="150368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791325" y="5561330"/>
            <a:ext cx="0" cy="72009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0"/>
          </p:cNvCxnSpPr>
          <p:nvPr/>
        </p:nvCxnSpPr>
        <p:spPr>
          <a:xfrm flipV="1">
            <a:off x="19728180" y="5532120"/>
            <a:ext cx="0" cy="71247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91325" y="5561330"/>
            <a:ext cx="12960985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959475" y="7893695"/>
            <a:ext cx="14624050" cy="6241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50800" tIns="50800" rIns="50800" bIns="50800" numCol="1" anchor="ctr" anchorCtr="0" compatLnSpc="1">
            <a:spAutoFit/>
          </a:bodyPr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x-none" sz="3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Request</a:t>
            </a:r>
            <a:endParaRPr kumimoji="0" lang="en-US" altLang="x-none" sz="3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cxnSp>
        <p:nvCxnSpPr>
          <p:cNvPr id="22" name="直接箭头连接符 21"/>
          <p:cNvCxnSpPr>
            <a:stCxn id="12" idx="2"/>
          </p:cNvCxnSpPr>
          <p:nvPr/>
        </p:nvCxnSpPr>
        <p:spPr>
          <a:xfrm>
            <a:off x="6802755" y="6807835"/>
            <a:ext cx="0" cy="112141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</p:cNvCxnSpPr>
          <p:nvPr/>
        </p:nvCxnSpPr>
        <p:spPr>
          <a:xfrm>
            <a:off x="12961620" y="6807835"/>
            <a:ext cx="0" cy="109347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</p:cNvCxnSpPr>
          <p:nvPr/>
        </p:nvCxnSpPr>
        <p:spPr>
          <a:xfrm>
            <a:off x="19728180" y="6807835"/>
            <a:ext cx="0" cy="10509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837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455" y="10604500"/>
            <a:ext cx="2188210" cy="1844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4" descr="bbb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405" y="10405745"/>
            <a:ext cx="2753995" cy="2896235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>
            <a:off x="10234295" y="8811895"/>
            <a:ext cx="0" cy="179260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736455" y="9200515"/>
            <a:ext cx="12312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查询缓存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0967720" y="8811895"/>
            <a:ext cx="0" cy="20320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967720" y="9679940"/>
            <a:ext cx="4899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有数据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直接返回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6565880" y="8663940"/>
            <a:ext cx="0" cy="221551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197455" y="9609455"/>
            <a:ext cx="41948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Redis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缓存失效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1669395" y="11443970"/>
            <a:ext cx="4050665" cy="742315"/>
          </a:xfrm>
          <a:prstGeom prst="straightConnector1">
            <a:avLst/>
          </a:prstGeom>
          <a:ln w="635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543665" y="11756390"/>
            <a:ext cx="4032250" cy="79248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3467715" y="11109325"/>
            <a:ext cx="644525" cy="2086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数据同步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zookeeper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节点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775" y="2723515"/>
            <a:ext cx="19999960" cy="95586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9850" y="3065145"/>
            <a:ext cx="1840103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永久节点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永久有序节点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（死锁故障、</a:t>
            </a:r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zkServer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宕机，节点不能被删除，不能释放锁）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临时节点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临时有序节点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altLang="zh-CN" sz="4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Zookeeper</a:t>
            </a:r>
            <a:r>
              <a:rPr lang="zh-CN" altLang="en-US" sz="4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分布式锁是基于</a:t>
            </a:r>
            <a:r>
              <a:rPr lang="en-US" altLang="zh-CN" sz="4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zookeeper</a:t>
            </a:r>
            <a:r>
              <a:rPr lang="zh-CN" altLang="en-US" sz="4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的临时有序节点实现的</a:t>
            </a:r>
            <a:endParaRPr lang="zh-CN" altLang="en-US" sz="4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it-IT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算法实现</a:t>
            </a:r>
            <a:endParaRPr lang="zh-CN" altLang="it-IT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94205" y="3205480"/>
            <a:ext cx="21458555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客户端连接zookeeper，并在/lock下创建临时的且有序的子节点，第一个客户端对应的子节点为/lock/lock-0000000000，第二个为/lock/lock-0000000001，以此类推。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客户端获取/lock下的子节点列表，判断自己创建的子节点是否为当前子节点列表中序号最小的子节点，如果是则认为获得锁，否则监听/lock的子节点变更消息，获得子节点变更通知后重复此步骤直至获得锁；（</a:t>
            </a:r>
            <a:r>
              <a:rPr lang="zh-CN" altLang="en-US" sz="4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羊群效应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执行业务代码；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完成业务流程后，删除对应的子节点释放锁。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基于Curator的实现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495300" y="2960370"/>
            <a:ext cx="23114000" cy="89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r>
              <a:rPr lang="en-US" altLang="zh-CN" sz="6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github:</a:t>
            </a:r>
            <a:r>
              <a:rPr lang="en-US" altLang="zh-CN" sz="6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  <a:hlinkClick r:id="rId1" action="ppaction://hlinkfile"/>
              </a:rPr>
              <a:t>https://github.com/apache/curator</a:t>
            </a: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  <a:hlinkClick r:id="rId1" action="ppaction://hlinkfile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4568825"/>
            <a:ext cx="20450175" cy="5297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实现示例伪代码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2433955"/>
            <a:ext cx="19598640" cy="10083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布隆过滤器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635000" y="2959100"/>
            <a:ext cx="23114000" cy="89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r>
              <a:rPr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它是一种空间效率极高的概率型算法和数据结构，用于判断一个元素是否在集合中(类似Hashset)</a:t>
            </a:r>
            <a:endParaRPr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推荐实现：</a:t>
            </a: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guava</a:t>
            </a:r>
            <a:endParaRPr lang="en-US" alt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eaLnBrk="1">
              <a:buSzPct val="80000"/>
            </a:pPr>
            <a:endParaRPr lang="en-US" alt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&lt;dependency&gt;</a:t>
            </a:r>
            <a:endParaRPr lang="en-US" alt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    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&lt;groupId&gt;</a:t>
            </a: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com.google.guava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&lt;/groupId&gt;</a:t>
            </a:r>
            <a:endParaRPr lang="en-US" alt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    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&lt;artifactId&gt;</a:t>
            </a: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guava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&lt;/artifactId&gt;</a:t>
            </a:r>
            <a:endParaRPr lang="en-US" altLang="zh-CN" sz="4000" b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    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&lt;version&gt;</a:t>
            </a: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27.0-jre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&lt;/version&gt;</a:t>
            </a:r>
            <a:endParaRPr lang="en-US" altLang="zh-CN" sz="40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</a:t>
            </a:r>
            <a:r>
              <a:rPr lang="en-US" altLang="zh-CN" sz="4000" b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&lt;/dependency&gt;</a:t>
            </a:r>
            <a:endParaRPr lang="en-US" altLang="zh-CN" sz="4000" b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布隆过滤器防止缓存击穿的实现思路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635000" y="2959100"/>
            <a:ext cx="23114000" cy="828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endParaRPr lang="en-US" altLang="zh-CN" sz="4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6375" y="3524885"/>
            <a:ext cx="195002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 </a:t>
            </a:r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假设并发查询一个数据库不存在的数据，此时缓存失效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 </a:t>
            </a:r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在布隆过滤器中同步数据库热点字段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 </a:t>
            </a:r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判断请求中的</a:t>
            </a:r>
            <a:r>
              <a:rPr lang="en-US" altLang="zh-CN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</a:t>
            </a:r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是否存在容器中，如果不存在直接返回空。这样避免了再次去数据库中查询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缺点：需要保证数据库和布隆容器数据的强一致性</a:t>
            </a:r>
            <a:endParaRPr lang="zh-CN" alt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关于缓存雪崩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3" name="图片 2" descr="x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2830" y="3028950"/>
            <a:ext cx="18380710" cy="9575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缓存雪崩解决方案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170815" y="2998470"/>
            <a:ext cx="23472140" cy="944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1 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为缓存数据设置随机过期时间，避免同一阶段大量的key失效</a:t>
            </a:r>
            <a:endParaRPr lang="zh-CN" altLang="en-US" sz="4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4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   </a:t>
            </a:r>
            <a:r>
              <a:rPr lang="en-US" altLang="zh-CN" sz="40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redisTemplate.opsForValue().set(key,value,expire+N</a:t>
            </a:r>
            <a:r>
              <a:rPr lang="zh-CN" altLang="en-US" sz="40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以内的随机数</a:t>
            </a:r>
            <a:r>
              <a:rPr lang="en-US" altLang="zh-CN" sz="4000" b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)</a:t>
            </a:r>
            <a:endParaRPr lang="zh-CN" altLang="en-US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48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	2 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使用双缓存策略 缓存</a:t>
            </a:r>
            <a:r>
              <a:rPr lang="en-US" altLang="zh-CN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1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设置数据过期时间、缓存</a:t>
            </a:r>
            <a:r>
              <a:rPr lang="en-US" altLang="zh-CN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2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不设置过期时间】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【内存 性能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】</a:t>
            </a: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endParaRPr lang="en-US" altLang="zh-CN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en-US" altLang="zh-CN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</a:t>
            </a:r>
            <a:endParaRPr lang="en-US" altLang="zh-CN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en-US" altLang="zh-CN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3  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漏桶算法（Leaky Bucket）、令牌桶算法（Token Bucket）【接口限流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】</a:t>
            </a: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</a:t>
            </a:r>
            <a:r>
              <a:rPr lang="en-US" altLang="zh-CN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4 Nginx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限流</a:t>
            </a: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endParaRPr lang="zh-CN" altLang="en-US" sz="4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en-US" altLang="zh-CN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	5 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业务线程隔离（</a:t>
            </a:r>
            <a:r>
              <a:rPr lang="en-US" altLang="zh-CN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Hytrix</a:t>
            </a:r>
            <a:r>
              <a:rPr lang="zh-CN" altLang="en-US" sz="4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）</a:t>
            </a:r>
            <a:endParaRPr lang="zh-CN" altLang="en-US" sz="4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endParaRPr lang="zh-CN" altLang="en-US" sz="4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2233993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令牌桶算法实现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----RateLimiter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（</a:t>
            </a:r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guava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）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635000" y="2959100"/>
            <a:ext cx="23114000" cy="89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 marL="635000" indent="-635000"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82550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marL="635000" marR="0" lvl="0" indent="-63500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Char char="•"/>
              <a:defRPr/>
            </a:pP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	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  <a:p>
            <a:pPr marL="0" marR="0" lvl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	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2604135"/>
            <a:ext cx="10166350" cy="9745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170" y="2959100"/>
            <a:ext cx="14417675" cy="9603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270" y="5538470"/>
            <a:ext cx="20009485" cy="2094230"/>
          </a:xfrm>
        </p:spPr>
        <p:txBody>
          <a:bodyPr/>
          <a:p>
            <a:pPr algn="l"/>
            <a:r>
              <a:rPr lang="en-US" altLang="zh-CN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    Redis</a:t>
            </a:r>
            <a:r>
              <a:rPr lang="zh-CN" altLang="en-US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 charset="-122"/>
              </a:rPr>
              <a:t>缓存带来的问题</a:t>
            </a:r>
            <a:endParaRPr lang="zh-CN" altLang="en-US" noProof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Regular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nginx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接入限流配置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1336" name="Rectangle 72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sp>
        <p:nvSpPr>
          <p:cNvPr id="74" name="Text Box 1"/>
          <p:cNvSpPr txBox="1"/>
          <p:nvPr/>
        </p:nvSpPr>
        <p:spPr bwMode="auto">
          <a:xfrm>
            <a:off x="635000" y="2959100"/>
            <a:ext cx="23114000" cy="894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en-US" altLang="zh-CN" sz="48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	</a:t>
            </a:r>
            <a:endParaRPr lang="en-US" altLang="zh-CN" sz="48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	</a:t>
            </a:r>
            <a:endParaRPr lang="en-US" altLang="zh-CN" sz="4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pic>
        <p:nvPicPr>
          <p:cNvPr id="2" name="图片 1" descr="nginxQ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2552065"/>
            <a:ext cx="20314920" cy="107867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1"/>
          <p:cNvSpPr txBox="1"/>
          <p:nvPr/>
        </p:nvSpPr>
        <p:spPr bwMode="auto">
          <a:xfrm>
            <a:off x="315913" y="4443413"/>
            <a:ext cx="23750588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R="0" algn="ctr" defTabSz="825500" eaLnBrk="1">
              <a:buClrTx/>
              <a:buSzTx/>
              <a:buFontTx/>
              <a:buNone/>
              <a:defRPr/>
            </a:pPr>
            <a:r>
              <a:rPr kumimoji="0" lang="x-none" altLang="x-none" sz="26000" b="0" kern="1200" cap="none" spc="0" normalizeH="0" baseline="0" noProof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Semibold" charset="-122"/>
              </a:rPr>
              <a:t>Thank you !</a:t>
            </a:r>
            <a:endParaRPr kumimoji="0" lang="x-none" altLang="x-none" sz="26000" b="0" kern="1200" cap="none" spc="0" normalizeH="0" baseline="0" noProof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PingFang SC Semibold" charset="-122"/>
            </a:endParaRPr>
          </a:p>
        </p:txBody>
      </p:sp>
      <p:pic>
        <p:nvPicPr>
          <p:cNvPr id="21506" name="Picture 2" descr="DUBBO logo品牌色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506413"/>
            <a:ext cx="33956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885" y="5711190"/>
            <a:ext cx="20828000" cy="403098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·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缓存击穿</a:t>
            </a:r>
            <a:b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缓存雪崩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1"/>
          <p:cNvSpPr txBox="1"/>
          <p:nvPr/>
        </p:nvSpPr>
        <p:spPr bwMode="auto">
          <a:xfrm>
            <a:off x="635000" y="2959100"/>
            <a:ext cx="23392765" cy="989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zh-CN"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概念：</a:t>
            </a:r>
            <a:r>
              <a:rPr sz="40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缓存击穿指的是使用不存在的key进行大量的高并发查询，这导致缓存无法命中，每次请求都要击穿到后端数据库系统进行查询，使数据库压力过大，甚至使数据库服务被压死</a:t>
            </a:r>
            <a:endParaRPr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zh-CN" altLang="en-US" sz="4800" b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举例：假设数据库中商品数量为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10000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个，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id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从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1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到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10000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。此时在高并发的情况下出现查询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id=100001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的商品。由于缓存中并没有该商品的缓存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,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因此所有的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request</a:t>
            </a:r>
            <a:r>
              <a:rPr lang="zh-CN" altLang="en-US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打到数据库</a:t>
            </a:r>
            <a:r>
              <a:rPr lang="en-US" altLang="zh-CN" sz="4800" b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.</a:t>
            </a:r>
            <a:endParaRPr lang="zh-CN" altLang="en-US" sz="4800" b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eaLnBrk="1">
              <a:buSzPct val="80000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eaLnBrk="1">
              <a:buSzPct val="80000"/>
            </a:pPr>
            <a:r>
              <a:rPr lang="en-US" altLang="zh-CN" sz="60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                 </a:t>
            </a:r>
            <a:r>
              <a:rPr lang="en-US" altLang="zh-CN" sz="6000" b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select  *  from  t_product  where  id =100001</a:t>
            </a:r>
            <a:endParaRPr lang="en-US" altLang="zh-CN" sz="6000" b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  <a:p>
            <a:pPr marL="635000" indent="-635000" eaLnBrk="1">
              <a:buSzPct val="80000"/>
              <a:buChar char="•"/>
            </a:pPr>
            <a:endParaRPr lang="en-US" altLang="zh-CN" sz="60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sp>
        <p:nvSpPr>
          <p:cNvPr id="9218" name="Text Box 2"/>
          <p:cNvSpPr txBox="1"/>
          <p:nvPr/>
        </p:nvSpPr>
        <p:spPr bwMode="auto">
          <a:xfrm>
            <a:off x="635000" y="647700"/>
            <a:ext cx="23114000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cene3d>
              <a:camera prst="orthographicFront"/>
              <a:lightRig rig="threePt" dir="t"/>
            </a:scene3d>
          </a:bodyPr>
          <a:p>
            <a:pPr defTabSz="701675" eaLnBrk="1"/>
            <a:r>
              <a:rPr lang="zh-CN" altLang="en-US" sz="106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PingFang SC Regular" charset="0"/>
              </a:rPr>
              <a:t>什么是缓存存击穿？</a:t>
            </a:r>
            <a:endParaRPr lang="zh-CN" altLang="en-US" sz="10600" b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PingFang SC Regular" charset="0"/>
            </a:endParaRPr>
          </a:p>
        </p:txBody>
      </p:sp>
      <p:sp>
        <p:nvSpPr>
          <p:cNvPr id="9219" name="Rectangle 3"/>
          <p:cNvSpPr/>
          <p:nvPr/>
        </p:nvSpPr>
        <p:spPr bwMode="auto">
          <a:xfrm>
            <a:off x="-50800" y="1054100"/>
            <a:ext cx="287338" cy="1270000"/>
          </a:xfrm>
          <a:prstGeom prst="rect">
            <a:avLst/>
          </a:prstGeom>
          <a:solidFill>
            <a:srgbClr val="754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959485" y="571183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en-US" altLang="zh-CN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Redis</a:t>
            </a:r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缓存击穿代码示例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13" name="图片 12" descr="66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1934845"/>
            <a:ext cx="18763615" cy="106540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495" y="627380"/>
            <a:ext cx="23114000" cy="2006600"/>
          </a:xfrm>
        </p:spPr>
        <p:txBody>
          <a:bodyPr/>
          <a:p>
            <a:pPr algn="l" eaLnBrk="1"/>
            <a:r>
              <a:rPr lang="en-US" altLang="zh-CN" sz="8000">
                <a:solidFill>
                  <a:srgbClr val="434343"/>
                </a:solidFill>
                <a:latin typeface="PingFang SC Semibold" charset="0"/>
                <a:ea typeface="PingFang SC Semibold" charset="0"/>
                <a:cs typeface="+mn-cs"/>
              </a:rPr>
              <a:t>测试示例</a:t>
            </a:r>
            <a:endParaRPr lang="en-US" altLang="zh-CN" sz="8000">
              <a:solidFill>
                <a:srgbClr val="434343"/>
              </a:solidFill>
              <a:latin typeface="PingFang SC Semibold" charset="0"/>
              <a:ea typeface="PingFang SC Semibold" charset="0"/>
              <a:cs typeface="+mn-cs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840" y="2214880"/>
            <a:ext cx="18580735" cy="11418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"/>
          <p:cNvSpPr txBox="1"/>
          <p:nvPr/>
        </p:nvSpPr>
        <p:spPr bwMode="auto">
          <a:xfrm>
            <a:off x="1019175" y="602298"/>
            <a:ext cx="16913225" cy="13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p>
            <a:pPr eaLnBrk="1"/>
            <a:r>
              <a:rPr lang="zh-CN" altLang="en-US" sz="8000" b="0">
                <a:solidFill>
                  <a:srgbClr val="434343"/>
                </a:solidFill>
                <a:latin typeface="PingFang SC Semibold" charset="0"/>
                <a:ea typeface="PingFang SC Semibold" charset="0"/>
                <a:sym typeface="PingFang SC Semibold" charset="0"/>
              </a:rPr>
              <a:t>测试结果</a:t>
            </a:r>
            <a:endParaRPr lang="zh-CN" altLang="en-US" sz="8000" b="0">
              <a:solidFill>
                <a:srgbClr val="434343"/>
              </a:solidFill>
              <a:latin typeface="PingFang SC Semibold" charset="0"/>
              <a:ea typeface="PingFang SC Semibold" charset="0"/>
              <a:sym typeface="PingFang SC Semibold" charset="0"/>
            </a:endParaRPr>
          </a:p>
        </p:txBody>
      </p:sp>
      <p:sp>
        <p:nvSpPr>
          <p:cNvPr id="15424" name="Rectangle 64"/>
          <p:cNvSpPr/>
          <p:nvPr/>
        </p:nvSpPr>
        <p:spPr bwMode="auto">
          <a:xfrm>
            <a:off x="-50800" y="571500"/>
            <a:ext cx="287338" cy="1270000"/>
          </a:xfrm>
          <a:prstGeom prst="rect">
            <a:avLst/>
          </a:prstGeom>
          <a:solidFill>
            <a:srgbClr val="48E1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p>
            <a:pPr algn="ctr" eaLnBrk="1"/>
            <a:endParaRPr sz="3200" b="0">
              <a:latin typeface="Helvetica Neue Medium" charset="0"/>
              <a:ea typeface="Helvetica Neue Medium" charset="0"/>
              <a:sym typeface="Helvetica Neue Medium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3102610"/>
            <a:ext cx="22890480" cy="6832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5380" y="9830435"/>
            <a:ext cx="22218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结论：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当缓存中没有数据时，在模拟高并发的情况下所有的请求全部打到数据库，极容易造成数据库宕机</a:t>
            </a:r>
            <a:endParaRPr lang="zh-CN" altLang="en-US" sz="36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">
      <a:dk1>
        <a:srgbClr val="434343"/>
      </a:dk1>
      <a:lt1>
        <a:srgbClr val="FFFFFF"/>
      </a:lt1>
      <a:dk2>
        <a:srgbClr val="000000"/>
      </a:dk2>
      <a:lt2>
        <a:srgbClr val="A9A9A9"/>
      </a:lt2>
      <a:accent1>
        <a:srgbClr val="0076BA"/>
      </a:accent1>
      <a:accent2>
        <a:srgbClr val="00A89D"/>
      </a:accent2>
      <a:accent3>
        <a:srgbClr val="AAAAAA"/>
      </a:accent3>
      <a:accent4>
        <a:srgbClr val="DADADA"/>
      </a:accent4>
      <a:accent5>
        <a:srgbClr val="AABDD9"/>
      </a:accent5>
      <a:accent6>
        <a:srgbClr val="00988E"/>
      </a:accent6>
      <a:hlink>
        <a:srgbClr val="0000FF"/>
      </a:hlink>
      <a:folHlink>
        <a:srgbClr val="FF00FF"/>
      </a:folHlink>
    </a:clrScheme>
    <a:fontScheme name="Black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- 标题与副标题">
  <a:themeElements>
    <a:clrScheme name="">
      <a:dk1>
        <a:srgbClr val="434343"/>
      </a:dk1>
      <a:lt1>
        <a:srgbClr val="FFFFFF"/>
      </a:lt1>
      <a:dk2>
        <a:srgbClr val="000000"/>
      </a:dk2>
      <a:lt2>
        <a:srgbClr val="A9A9A9"/>
      </a:lt2>
      <a:accent1>
        <a:srgbClr val="0076BA"/>
      </a:accent1>
      <a:accent2>
        <a:srgbClr val="00A89D"/>
      </a:accent2>
      <a:accent3>
        <a:srgbClr val="AAAAAA"/>
      </a:accent3>
      <a:accent4>
        <a:srgbClr val="DADADA"/>
      </a:accent4>
      <a:accent5>
        <a:srgbClr val="AABDD9"/>
      </a:accent5>
      <a:accent6>
        <a:srgbClr val="00988E"/>
      </a:accent6>
      <a:hlink>
        <a:srgbClr val="0000FF"/>
      </a:hlink>
      <a:folHlink>
        <a:srgbClr val="FF00FF"/>
      </a:folHlink>
    </a:clrScheme>
    <a:fontScheme name="Black - 标题与副标题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尾页">
  <a:themeElements>
    <a:clrScheme name="">
      <a:dk1>
        <a:srgbClr val="434343"/>
      </a:dk1>
      <a:lt1>
        <a:srgbClr val="FFFFFF"/>
      </a:lt1>
      <a:dk2>
        <a:srgbClr val="000000"/>
      </a:dk2>
      <a:lt2>
        <a:srgbClr val="A9A9A9"/>
      </a:lt2>
      <a:accent1>
        <a:srgbClr val="0076BA"/>
      </a:accent1>
      <a:accent2>
        <a:srgbClr val="00A89D"/>
      </a:accent2>
      <a:accent3>
        <a:srgbClr val="AAAAAA"/>
      </a:accent3>
      <a:accent4>
        <a:srgbClr val="DADADA"/>
      </a:accent4>
      <a:accent5>
        <a:srgbClr val="AABDD9"/>
      </a:accent5>
      <a:accent6>
        <a:srgbClr val="00988E"/>
      </a:accent6>
      <a:hlink>
        <a:srgbClr val="0000FF"/>
      </a:hlink>
      <a:folHlink>
        <a:srgbClr val="FF00FF"/>
      </a:folHlink>
    </a:clrScheme>
    <a:fontScheme name="Black - 尾页">
      <a:majorFont>
        <a:latin typeface="PingFang SC Regular"/>
        <a:ea typeface="PingFang SC Regular"/>
        <a:cs typeface="PingFang SC Regular"/>
      </a:majorFont>
      <a:minorFont>
        <a:latin typeface="PingFang SC Regular"/>
        <a:ea typeface="PingFang SC Regular"/>
        <a:cs typeface="PingFang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32323"/>
        </a:solidFill>
        <a:ln w="25400" cap="flat" cmpd="sng" algn="ctr">
          <a:solidFill>
            <a:srgbClr val="FFFFFF"/>
          </a:solidFill>
          <a:prstDash val="solid"/>
          <a:miter lim="400000"/>
          <a:headEnd type="none" w="med" len="med"/>
          <a:tailEnd type="none" w="med" len="med"/>
        </a:ln>
      </a:spPr>
      <a:bodyPr vert="horz" wrap="square" lIns="50800" tIns="50800" rIns="50800" bIns="50800" numCol="1" anchor="ctr" anchorCtr="0" compatLnSpc="1"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x-none" altLang="x-none" sz="3000" b="1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FFFFFF"/>
      </a:accent3>
      <a:accent4>
        <a:srgbClr val="000000"/>
      </a:accent4>
      <a:accent5>
        <a:srgbClr val="AABDD9"/>
      </a:accent5>
      <a:accent6>
        <a:srgbClr val="00988E"/>
      </a:accent6>
      <a:hlink>
        <a:srgbClr val="0000FF"/>
      </a:hlink>
      <a:folHlink>
        <a:srgbClr val="FF00F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3477</Words>
  <Application>WPS 演示</Application>
  <PresentationFormat>自定义</PresentationFormat>
  <Paragraphs>269</Paragraphs>
  <Slides>41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宋体</vt:lpstr>
      <vt:lpstr>Wingdings</vt:lpstr>
      <vt:lpstr>Helvetica Neue</vt:lpstr>
      <vt:lpstr>PingFang SC Regular</vt:lpstr>
      <vt:lpstr>Helvetica Neue Light</vt:lpstr>
      <vt:lpstr>Arial</vt:lpstr>
      <vt:lpstr>微软雅黑</vt:lpstr>
      <vt:lpstr>PingFang SC Regular</vt:lpstr>
      <vt:lpstr>Helvetica Neue Medium</vt:lpstr>
      <vt:lpstr>PingFang SC Semibold</vt:lpstr>
      <vt:lpstr>Arial Unicode MS</vt:lpstr>
      <vt:lpstr>PingFang SC Semibold</vt:lpstr>
      <vt:lpstr>Black</vt:lpstr>
      <vt:lpstr>Black - 标题与副标题</vt:lpstr>
      <vt:lpstr>Black - 尾页</vt:lpstr>
      <vt:lpstr>PowerPoint 演示文稿</vt:lpstr>
      <vt:lpstr> Redis的优势</vt:lpstr>
      <vt:lpstr>PowerPoint 演示文稿</vt:lpstr>
      <vt:lpstr>    Redis缓存带来的问题</vt:lpstr>
      <vt:lpstr>     · 缓存击穿       · 缓存雪崩</vt:lpstr>
      <vt:lpstr>PowerPoint 演示文稿</vt:lpstr>
      <vt:lpstr>PowerPoint 演示文稿</vt:lpstr>
      <vt:lpstr>测试示例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FutureTask的代码示例 </vt:lpstr>
      <vt:lpstr>PowerPoint 演示文稿</vt:lpstr>
      <vt:lpstr>分布式锁</vt:lpstr>
      <vt:lpstr>PowerPoint 演示文稿</vt:lpstr>
      <vt:lpstr>PowerPoint 演示文稿</vt:lpstr>
      <vt:lpstr>PowerPoint 演示文稿</vt:lpstr>
      <vt:lpstr>PowerPoint 演示文稿</vt:lpstr>
      <vt:lpstr>上述代码的错误之处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大佛拈花</cp:lastModifiedBy>
  <cp:revision>227</cp:revision>
  <dcterms:created xsi:type="dcterms:W3CDTF">2018-11-30T07:56:00Z</dcterms:created>
  <dcterms:modified xsi:type="dcterms:W3CDTF">2018-12-14T03:18:09Z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