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346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-9000" y="5213880"/>
            <a:ext cx="8387640" cy="51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7640" cy="51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9000" y="5213880"/>
            <a:ext cx="8387640" cy="51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-9000" y="5213880"/>
            <a:ext cx="8387640" cy="51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-9000" y="5213880"/>
            <a:ext cx="8387640" cy="51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-9000" y="5213880"/>
            <a:ext cx="8387640" cy="51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Picture 233"/>
          <p:cNvPicPr/>
          <p:nvPr/>
        </p:nvPicPr>
        <p:blipFill>
          <a:blip r:embed="rId2"/>
          <a:stretch/>
        </p:blipFill>
        <p:spPr>
          <a:xfrm>
            <a:off x="6336000" y="482760"/>
            <a:ext cx="2376000" cy="1605240"/>
          </a:xfrm>
          <a:prstGeom prst="rect">
            <a:avLst/>
          </a:prstGeom>
          <a:ln>
            <a:noFill/>
          </a:ln>
        </p:spPr>
      </p:pic>
      <p:sp>
        <p:nvSpPr>
          <p:cNvPr id="235" name="CustomShape 1"/>
          <p:cNvSpPr/>
          <p:nvPr/>
        </p:nvSpPr>
        <p:spPr>
          <a:xfrm>
            <a:off x="1873440" y="1800000"/>
            <a:ext cx="5398560" cy="143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6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Krishi-Money</a:t>
            </a:r>
            <a:endParaRPr lang="en-IN" sz="6600" b="0" strike="noStrike" spc="-1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2736000" y="3346200"/>
            <a:ext cx="619020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 By team Algorithm Unlockers</a:t>
            </a:r>
            <a:endParaRPr lang="en-IN" sz="34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2520000" y="3960000"/>
            <a:ext cx="6046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K.K.Wagh Institute Of Engineering,Education And   Research, Nashik, Maharashtra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1872000" y="433800"/>
            <a:ext cx="4608000" cy="9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b="1" strike="noStrike" spc="-1">
                <a:solidFill>
                  <a:srgbClr val="000000"/>
                </a:solidFill>
                <a:latin typeface="Times New Roman"/>
                <a:ea typeface="Noto Sans CJK SC Regular"/>
              </a:rPr>
              <a:t>Organization Name </a:t>
            </a:r>
            <a:r>
              <a:rPr lang="en-IN" sz="1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:Government of Bihar (DOA)</a:t>
            </a:r>
            <a:endParaRPr lang="en-IN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1" strike="noStrike" spc="-1">
                <a:solidFill>
                  <a:srgbClr val="000000"/>
                </a:solidFill>
                <a:latin typeface="Times New Roman"/>
                <a:ea typeface="Noto Sans CJK SC Regular"/>
              </a:rPr>
              <a:t>PSD  :</a:t>
            </a:r>
            <a:r>
              <a:rPr lang="en-IN" sz="1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PK416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1945440" y="1800000"/>
            <a:ext cx="151056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App Name: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40" name="CustomShape 6"/>
          <p:cNvSpPr/>
          <p:nvPr/>
        </p:nvSpPr>
        <p:spPr>
          <a:xfrm>
            <a:off x="1800000" y="144000"/>
            <a:ext cx="7128000" cy="4822560"/>
          </a:xfrm>
          <a:prstGeom prst="rect">
            <a:avLst/>
          </a:prstGeom>
          <a:noFill/>
          <a:ln w="57240">
            <a:solidFill>
              <a:srgbClr val="57983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2163240" y="360000"/>
            <a:ext cx="6403320" cy="79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t/>
            </a:r>
            <a:br/>
            <a:r>
              <a:t/>
            </a:r>
            <a:br/>
            <a:endParaRPr lang="en-IN" sz="1800" b="0" strike="noStrike" spc="-1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2281320" y="1197360"/>
            <a:ext cx="6403320" cy="350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3"/>
          <p:cNvSpPr/>
          <p:nvPr/>
        </p:nvSpPr>
        <p:spPr>
          <a:xfrm>
            <a:off x="2281320" y="545040"/>
            <a:ext cx="6766200" cy="65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1" name="Picture 260"/>
          <p:cNvPicPr/>
          <p:nvPr/>
        </p:nvPicPr>
        <p:blipFill>
          <a:blip r:embed="rId2"/>
          <a:stretch/>
        </p:blipFill>
        <p:spPr>
          <a:xfrm>
            <a:off x="5760000" y="216000"/>
            <a:ext cx="2519640" cy="4480560"/>
          </a:xfrm>
          <a:prstGeom prst="rect">
            <a:avLst/>
          </a:prstGeom>
          <a:ln>
            <a:noFill/>
          </a:ln>
        </p:spPr>
      </p:pic>
      <p:pic>
        <p:nvPicPr>
          <p:cNvPr id="262" name="Picture 261"/>
          <p:cNvPicPr/>
          <p:nvPr/>
        </p:nvPicPr>
        <p:blipFill>
          <a:blip r:embed="rId3"/>
          <a:stretch/>
        </p:blipFill>
        <p:spPr>
          <a:xfrm>
            <a:off x="2451240" y="236880"/>
            <a:ext cx="2516400" cy="447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25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25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2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2209320" y="432000"/>
            <a:ext cx="6716880" cy="112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2281320" y="1197360"/>
            <a:ext cx="6403320" cy="350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265" name="Picture 264"/>
          <p:cNvPicPr/>
          <p:nvPr/>
        </p:nvPicPr>
        <p:blipFill>
          <a:blip r:embed="rId2"/>
          <a:stretch/>
        </p:blipFill>
        <p:spPr>
          <a:xfrm>
            <a:off x="5650920" y="348840"/>
            <a:ext cx="2485080" cy="4419360"/>
          </a:xfrm>
          <a:prstGeom prst="rect">
            <a:avLst/>
          </a:prstGeom>
          <a:ln>
            <a:noFill/>
          </a:ln>
        </p:spPr>
      </p:pic>
      <p:pic>
        <p:nvPicPr>
          <p:cNvPr id="266" name="Picture 265"/>
          <p:cNvPicPr/>
          <p:nvPr/>
        </p:nvPicPr>
        <p:blipFill>
          <a:blip r:embed="rId3"/>
          <a:stretch/>
        </p:blipFill>
        <p:spPr>
          <a:xfrm>
            <a:off x="2498040" y="360000"/>
            <a:ext cx="2469960" cy="439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2281320" y="586440"/>
            <a:ext cx="640332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			FEATURES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2520000" y="1584000"/>
            <a:ext cx="142200" cy="2950200"/>
          </a:xfrm>
          <a:prstGeom prst="rect">
            <a:avLst/>
          </a:prstGeom>
          <a:solidFill>
            <a:srgbClr val="000000"/>
          </a:solidFill>
          <a:ln>
            <a:solidFill>
              <a:srgbClr val="11111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3"/>
          <p:cNvSpPr/>
          <p:nvPr/>
        </p:nvSpPr>
        <p:spPr>
          <a:xfrm>
            <a:off x="2664000" y="4176000"/>
            <a:ext cx="1366200" cy="142200"/>
          </a:xfrm>
          <a:custGeom>
            <a:avLst/>
            <a:gdLst/>
            <a:ahLst/>
            <a:cxnLst/>
            <a:rect l="l" t="t" r="r" b="b"/>
            <a:pathLst>
              <a:path w="3802" h="402">
                <a:moveTo>
                  <a:pt x="0" y="100"/>
                </a:moveTo>
                <a:lnTo>
                  <a:pt x="2850" y="100"/>
                </a:lnTo>
                <a:lnTo>
                  <a:pt x="2850" y="0"/>
                </a:lnTo>
                <a:lnTo>
                  <a:pt x="3801" y="200"/>
                </a:lnTo>
                <a:lnTo>
                  <a:pt x="2850" y="401"/>
                </a:lnTo>
                <a:lnTo>
                  <a:pt x="28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4"/>
          <p:cNvSpPr/>
          <p:nvPr/>
        </p:nvSpPr>
        <p:spPr>
          <a:xfrm>
            <a:off x="2664000" y="3600000"/>
            <a:ext cx="1366200" cy="142200"/>
          </a:xfrm>
          <a:custGeom>
            <a:avLst/>
            <a:gdLst/>
            <a:ahLst/>
            <a:cxnLst/>
            <a:rect l="l" t="t" r="r" b="b"/>
            <a:pathLst>
              <a:path w="3802" h="402">
                <a:moveTo>
                  <a:pt x="0" y="100"/>
                </a:moveTo>
                <a:lnTo>
                  <a:pt x="2850" y="100"/>
                </a:lnTo>
                <a:lnTo>
                  <a:pt x="2850" y="0"/>
                </a:lnTo>
                <a:lnTo>
                  <a:pt x="3801" y="200"/>
                </a:lnTo>
                <a:lnTo>
                  <a:pt x="2850" y="401"/>
                </a:lnTo>
                <a:lnTo>
                  <a:pt x="28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EF413D"/>
          </a:solidFill>
          <a:ln>
            <a:solidFill>
              <a:srgbClr val="EF41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5"/>
          <p:cNvSpPr/>
          <p:nvPr/>
        </p:nvSpPr>
        <p:spPr>
          <a:xfrm>
            <a:off x="2664000" y="3024000"/>
            <a:ext cx="1366200" cy="142200"/>
          </a:xfrm>
          <a:custGeom>
            <a:avLst/>
            <a:gdLst/>
            <a:ahLst/>
            <a:cxnLst/>
            <a:rect l="l" t="t" r="r" b="b"/>
            <a:pathLst>
              <a:path w="3802" h="402">
                <a:moveTo>
                  <a:pt x="0" y="100"/>
                </a:moveTo>
                <a:lnTo>
                  <a:pt x="2850" y="100"/>
                </a:lnTo>
                <a:lnTo>
                  <a:pt x="2850" y="0"/>
                </a:lnTo>
                <a:lnTo>
                  <a:pt x="3801" y="200"/>
                </a:lnTo>
                <a:lnTo>
                  <a:pt x="2850" y="401"/>
                </a:lnTo>
                <a:lnTo>
                  <a:pt x="28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F58220"/>
          </a:solidFill>
          <a:ln>
            <a:solidFill>
              <a:srgbClr val="F5822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6"/>
          <p:cNvSpPr/>
          <p:nvPr/>
        </p:nvSpPr>
        <p:spPr>
          <a:xfrm>
            <a:off x="2664000" y="2448000"/>
            <a:ext cx="1366200" cy="142200"/>
          </a:xfrm>
          <a:custGeom>
            <a:avLst/>
            <a:gdLst/>
            <a:ahLst/>
            <a:cxnLst/>
            <a:rect l="l" t="t" r="r" b="b"/>
            <a:pathLst>
              <a:path w="3802" h="402">
                <a:moveTo>
                  <a:pt x="0" y="100"/>
                </a:moveTo>
                <a:lnTo>
                  <a:pt x="2850" y="100"/>
                </a:lnTo>
                <a:lnTo>
                  <a:pt x="2850" y="0"/>
                </a:lnTo>
                <a:lnTo>
                  <a:pt x="3801" y="200"/>
                </a:lnTo>
                <a:lnTo>
                  <a:pt x="2850" y="401"/>
                </a:lnTo>
                <a:lnTo>
                  <a:pt x="28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FAA61A"/>
          </a:solidFill>
          <a:ln>
            <a:solidFill>
              <a:srgbClr val="FAA61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7"/>
          <p:cNvSpPr/>
          <p:nvPr/>
        </p:nvSpPr>
        <p:spPr>
          <a:xfrm>
            <a:off x="4680360" y="1728000"/>
            <a:ext cx="16542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Agri-BOT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74" name="CustomShape 8"/>
          <p:cNvSpPr/>
          <p:nvPr/>
        </p:nvSpPr>
        <p:spPr>
          <a:xfrm>
            <a:off x="4752000" y="3960000"/>
            <a:ext cx="17262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Agri-News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75" name="CustomShape 9"/>
          <p:cNvSpPr/>
          <p:nvPr/>
        </p:nvSpPr>
        <p:spPr>
          <a:xfrm>
            <a:off x="4680000" y="3433680"/>
            <a:ext cx="2158200" cy="52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Green-Search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76" name="CustomShape 10"/>
          <p:cNvSpPr/>
          <p:nvPr/>
        </p:nvSpPr>
        <p:spPr>
          <a:xfrm>
            <a:off x="4702320" y="2281680"/>
            <a:ext cx="17982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Agri- Yojna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77" name="CustomShape 11"/>
          <p:cNvSpPr/>
          <p:nvPr/>
        </p:nvSpPr>
        <p:spPr>
          <a:xfrm>
            <a:off x="4680000" y="2880000"/>
            <a:ext cx="23742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Weather Info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278" name="Picture 251"/>
          <p:cNvPicPr/>
          <p:nvPr/>
        </p:nvPicPr>
        <p:blipFill>
          <a:blip r:embed="rId2"/>
          <a:stretch/>
        </p:blipFill>
        <p:spPr>
          <a:xfrm>
            <a:off x="4176000" y="3456000"/>
            <a:ext cx="432000" cy="432000"/>
          </a:xfrm>
          <a:prstGeom prst="rect">
            <a:avLst/>
          </a:prstGeom>
          <a:ln>
            <a:noFill/>
          </a:ln>
        </p:spPr>
      </p:pic>
      <p:pic>
        <p:nvPicPr>
          <p:cNvPr id="279" name="Picture 252"/>
          <p:cNvPicPr/>
          <p:nvPr/>
        </p:nvPicPr>
        <p:blipFill>
          <a:blip r:embed="rId3"/>
          <a:stretch/>
        </p:blipFill>
        <p:spPr>
          <a:xfrm>
            <a:off x="4093560" y="1728000"/>
            <a:ext cx="517320" cy="517320"/>
          </a:xfrm>
          <a:prstGeom prst="rect">
            <a:avLst/>
          </a:prstGeom>
          <a:ln>
            <a:noFill/>
          </a:ln>
        </p:spPr>
      </p:pic>
      <p:pic>
        <p:nvPicPr>
          <p:cNvPr id="280" name="Picture 253"/>
          <p:cNvPicPr/>
          <p:nvPr/>
        </p:nvPicPr>
        <p:blipFill>
          <a:blip r:embed="rId4"/>
          <a:stretch/>
        </p:blipFill>
        <p:spPr>
          <a:xfrm>
            <a:off x="4131720" y="3987720"/>
            <a:ext cx="474480" cy="474480"/>
          </a:xfrm>
          <a:prstGeom prst="rect">
            <a:avLst/>
          </a:prstGeom>
          <a:ln>
            <a:noFill/>
          </a:ln>
        </p:spPr>
      </p:pic>
      <p:pic>
        <p:nvPicPr>
          <p:cNvPr id="281" name="Picture 254"/>
          <p:cNvPicPr/>
          <p:nvPr/>
        </p:nvPicPr>
        <p:blipFill>
          <a:blip r:embed="rId5"/>
          <a:stretch/>
        </p:blipFill>
        <p:spPr>
          <a:xfrm>
            <a:off x="4032000" y="2376000"/>
            <a:ext cx="670320" cy="430200"/>
          </a:xfrm>
          <a:prstGeom prst="rect">
            <a:avLst/>
          </a:prstGeom>
          <a:ln>
            <a:noFill/>
          </a:ln>
        </p:spPr>
      </p:pic>
      <p:pic>
        <p:nvPicPr>
          <p:cNvPr id="282" name="Picture 255"/>
          <p:cNvPicPr/>
          <p:nvPr/>
        </p:nvPicPr>
        <p:blipFill>
          <a:blip r:embed="rId6"/>
          <a:stretch/>
        </p:blipFill>
        <p:spPr>
          <a:xfrm>
            <a:off x="4104000" y="2880000"/>
            <a:ext cx="508680" cy="508680"/>
          </a:xfrm>
          <a:prstGeom prst="rect">
            <a:avLst/>
          </a:prstGeom>
          <a:ln>
            <a:noFill/>
          </a:ln>
        </p:spPr>
      </p:pic>
      <p:sp>
        <p:nvSpPr>
          <p:cNvPr id="283" name="CustomShape 12"/>
          <p:cNvSpPr/>
          <p:nvPr/>
        </p:nvSpPr>
        <p:spPr>
          <a:xfrm>
            <a:off x="2662200" y="1873800"/>
            <a:ext cx="1366200" cy="142200"/>
          </a:xfrm>
          <a:custGeom>
            <a:avLst/>
            <a:gdLst/>
            <a:ahLst/>
            <a:cxnLst/>
            <a:rect l="l" t="t" r="r" b="b"/>
            <a:pathLst>
              <a:path w="3802" h="402">
                <a:moveTo>
                  <a:pt x="0" y="100"/>
                </a:moveTo>
                <a:lnTo>
                  <a:pt x="2850" y="100"/>
                </a:lnTo>
                <a:lnTo>
                  <a:pt x="2850" y="0"/>
                </a:lnTo>
                <a:lnTo>
                  <a:pt x="3801" y="200"/>
                </a:lnTo>
                <a:lnTo>
                  <a:pt x="2850" y="401"/>
                </a:lnTo>
                <a:lnTo>
                  <a:pt x="28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FFF450"/>
          </a:solidFill>
          <a:ln>
            <a:solidFill>
              <a:srgbClr val="FFF4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Picture 283"/>
          <p:cNvPicPr/>
          <p:nvPr/>
        </p:nvPicPr>
        <p:blipFill>
          <a:blip r:embed="rId2"/>
          <a:stretch/>
        </p:blipFill>
        <p:spPr>
          <a:xfrm>
            <a:off x="5688000" y="286920"/>
            <a:ext cx="2591640" cy="4465080"/>
          </a:xfrm>
          <a:prstGeom prst="rect">
            <a:avLst/>
          </a:prstGeom>
          <a:ln>
            <a:noFill/>
          </a:ln>
        </p:spPr>
      </p:pic>
      <p:pic>
        <p:nvPicPr>
          <p:cNvPr id="285" name="Picture 284"/>
          <p:cNvPicPr/>
          <p:nvPr/>
        </p:nvPicPr>
        <p:blipFill>
          <a:blip r:embed="rId3"/>
          <a:stretch/>
        </p:blipFill>
        <p:spPr>
          <a:xfrm>
            <a:off x="2520000" y="288000"/>
            <a:ext cx="2509920" cy="446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2281320" y="586440"/>
            <a:ext cx="640332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			 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2088000" y="1241280"/>
            <a:ext cx="6403320" cy="350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288" name="Picture 287"/>
          <p:cNvPicPr/>
          <p:nvPr/>
        </p:nvPicPr>
        <p:blipFill>
          <a:blip r:embed="rId2"/>
          <a:stretch/>
        </p:blipFill>
        <p:spPr>
          <a:xfrm>
            <a:off x="5688000" y="288000"/>
            <a:ext cx="2561040" cy="4554000"/>
          </a:xfrm>
          <a:prstGeom prst="rect">
            <a:avLst/>
          </a:prstGeom>
          <a:ln>
            <a:noFill/>
          </a:ln>
        </p:spPr>
      </p:pic>
      <p:pic>
        <p:nvPicPr>
          <p:cNvPr id="289" name="Picture 288"/>
          <p:cNvPicPr/>
          <p:nvPr/>
        </p:nvPicPr>
        <p:blipFill>
          <a:blip r:embed="rId3"/>
          <a:stretch/>
        </p:blipFill>
        <p:spPr>
          <a:xfrm>
            <a:off x="2514240" y="333000"/>
            <a:ext cx="2524680" cy="4489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2281320" y="586440"/>
            <a:ext cx="640332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TECHNOLOGY STACK</a:t>
            </a:r>
            <a:endParaRPr lang="en-IN" sz="4000" b="0" strike="noStrike" spc="-1">
              <a:latin typeface="Arial"/>
            </a:endParaRPr>
          </a:p>
        </p:txBody>
      </p:sp>
      <p:pic>
        <p:nvPicPr>
          <p:cNvPr id="291" name="Picture 3"/>
          <p:cNvPicPr/>
          <p:nvPr/>
        </p:nvPicPr>
        <p:blipFill>
          <a:blip r:embed="rId2"/>
          <a:stretch/>
        </p:blipFill>
        <p:spPr>
          <a:xfrm>
            <a:off x="7056000" y="1584000"/>
            <a:ext cx="1438560" cy="1438560"/>
          </a:xfrm>
          <a:prstGeom prst="rect">
            <a:avLst/>
          </a:prstGeom>
          <a:ln>
            <a:noFill/>
          </a:ln>
        </p:spPr>
      </p:pic>
      <p:pic>
        <p:nvPicPr>
          <p:cNvPr id="292" name="Picture 4"/>
          <p:cNvPicPr/>
          <p:nvPr/>
        </p:nvPicPr>
        <p:blipFill>
          <a:blip r:embed="rId3"/>
          <a:stretch/>
        </p:blipFill>
        <p:spPr>
          <a:xfrm>
            <a:off x="6927120" y="3672000"/>
            <a:ext cx="1740960" cy="789840"/>
          </a:xfrm>
          <a:prstGeom prst="rect">
            <a:avLst/>
          </a:prstGeom>
          <a:ln>
            <a:noFill/>
          </a:ln>
        </p:spPr>
      </p:pic>
      <p:sp>
        <p:nvSpPr>
          <p:cNvPr id="293" name="CustomShape 2"/>
          <p:cNvSpPr/>
          <p:nvPr/>
        </p:nvSpPr>
        <p:spPr>
          <a:xfrm>
            <a:off x="2736000" y="1440000"/>
            <a:ext cx="1366200" cy="3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3"/>
          <p:cNvSpPr/>
          <p:nvPr/>
        </p:nvSpPr>
        <p:spPr>
          <a:xfrm>
            <a:off x="6624000" y="1453680"/>
            <a:ext cx="251820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4"/>
          <p:cNvSpPr/>
          <p:nvPr/>
        </p:nvSpPr>
        <p:spPr>
          <a:xfrm>
            <a:off x="5040000" y="3037680"/>
            <a:ext cx="1726200" cy="37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5"/>
          <p:cNvSpPr/>
          <p:nvPr/>
        </p:nvSpPr>
        <p:spPr>
          <a:xfrm>
            <a:off x="2016000" y="1656000"/>
            <a:ext cx="4678560" cy="12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IN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Android Studio:</a:t>
            </a:r>
            <a:endParaRPr lang="en-IN" sz="2000" b="0" strike="noStrike" spc="-1"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Android Studio is Android's official IDE.</a:t>
            </a:r>
            <a:endParaRPr lang="en-IN" sz="2000" b="0" strike="noStrike" spc="-1"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Fast and feature rich emulator.</a:t>
            </a:r>
            <a:endParaRPr lang="en-IN" sz="2000" b="0" strike="noStrike" spc="-1"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Testing Tools and framework 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97" name="CustomShape 6"/>
          <p:cNvSpPr/>
          <p:nvPr/>
        </p:nvSpPr>
        <p:spPr>
          <a:xfrm>
            <a:off x="2016000" y="3168000"/>
            <a:ext cx="4246560" cy="178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 Django:</a:t>
            </a:r>
            <a:endParaRPr lang="en-IN" sz="2000" b="0" strike="noStrike" spc="-1"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As an </a:t>
            </a:r>
            <a:r>
              <a:rPr lang="en-IN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open source</a:t>
            </a: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web framework</a:t>
            </a:r>
            <a:endParaRPr lang="en-IN" sz="2000" b="0" strike="noStrike" spc="-1"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Written in Python</a:t>
            </a:r>
            <a:endParaRPr lang="en-IN" sz="2000" b="0" strike="noStrike" spc="-1"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Allows developers to use libraries like Django REST framework etc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98" name="CustomShape 7"/>
          <p:cNvSpPr/>
          <p:nvPr/>
        </p:nvSpPr>
        <p:spPr>
          <a:xfrm>
            <a:off x="3600000" y="2520000"/>
            <a:ext cx="35856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2281320" y="586440"/>
            <a:ext cx="640332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2088000" y="953640"/>
            <a:ext cx="6622560" cy="27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This application predicts the future price accurately and precisely and in how much quantity crop will yield and also include features krishibot, Agri yojna, Weather Info, Agri-News.</a:t>
            </a:r>
            <a:endParaRPr lang="en-IN" sz="2200" b="0" strike="noStrike" spc="-1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2281320" y="586440"/>
            <a:ext cx="5974200" cy="65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 		CONCLUSION</a:t>
            </a:r>
            <a:endParaRPr lang="en-IN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1685880" y="565200"/>
            <a:ext cx="640332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				REFERENCES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1800000" y="1443240"/>
            <a:ext cx="6910560" cy="350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9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Data Collection(1 January 2015 to 31 December 2018): Commoditiwise daily market report from krishimarathavahini</a:t>
            </a:r>
            <a:endParaRPr lang="en-IN" sz="1900" b="0" strike="noStrike" spc="-1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9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Jadhav, V. &amp; B V Reddy, Chinnappa &amp; Gaddi, G.M.. (2017). Application of ARIMA model for forecasting agricultural prices. Journal of Agricultural Science and Technology. 19. 981-992.</a:t>
            </a:r>
            <a:endParaRPr lang="en-IN" sz="1900" b="0" strike="noStrike" spc="-1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9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Biswas, Barun &amp; Dhaliwal, Lakhvir &amp; Singh, Som Pal &amp; Chahal, Sarabjot. (2014). Forecasting wheat production using ARIMA model in Punjab. International Journal of Agricultural Sciences. 10. 158-61.</a:t>
            </a:r>
            <a:endParaRPr lang="en-IN" sz="1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2281320" y="1163160"/>
            <a:ext cx="6403320" cy="26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THANK YOU</a:t>
            </a: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2664000" y="360000"/>
            <a:ext cx="5326200" cy="65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       CONTENTS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2304000" y="1224000"/>
            <a:ext cx="6403320" cy="409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Introduction</a:t>
            </a:r>
            <a:endParaRPr lang="en-IN" sz="16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Problem Statement</a:t>
            </a:r>
            <a:endParaRPr lang="en-IN" sz="16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Proposed Solution</a:t>
            </a:r>
            <a:endParaRPr lang="en-IN" sz="16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Prediction of crop prices</a:t>
            </a:r>
            <a:endParaRPr lang="en-IN" sz="16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Forecasting of crop arrival</a:t>
            </a:r>
            <a:endParaRPr lang="en-IN" sz="16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Features</a:t>
            </a:r>
            <a:endParaRPr lang="en-IN" sz="16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Technology Stack</a:t>
            </a:r>
            <a:endParaRPr lang="en-IN" sz="16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Conclusion</a:t>
            </a:r>
            <a:endParaRPr lang="en-IN" sz="16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References</a:t>
            </a:r>
            <a:endParaRPr lang="en-IN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281320" y="295560"/>
            <a:ext cx="6479640" cy="7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     INTRODUCTION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2098800" y="837720"/>
            <a:ext cx="6694560" cy="350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en-IN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403152"/>
              </a:buClr>
              <a:buFont typeface="Symbol"/>
              <a:buChar char=""/>
            </a:pPr>
            <a:r>
              <a:rPr lang="en-IN" sz="2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India is an agricultural country </a:t>
            </a:r>
            <a:endParaRPr lang="en-IN" sz="2200" b="0" strike="noStrike" spc="-1"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403152"/>
              </a:buClr>
              <a:buFont typeface="Symbol"/>
              <a:buChar char=""/>
            </a:pPr>
            <a:r>
              <a:rPr lang="en-IN" sz="2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61.5% population in India is dependent on agricultural sector</a:t>
            </a:r>
            <a:endParaRPr lang="en-IN" sz="2200" b="0" strike="noStrike" spc="-1"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403152"/>
              </a:buClr>
              <a:buFont typeface="Symbol"/>
              <a:buChar char=""/>
            </a:pPr>
            <a:r>
              <a:rPr lang="en-IN" sz="2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Contributes 18% of India’s GDP</a:t>
            </a:r>
            <a:endParaRPr lang="en-IN" sz="2200" b="0" strike="noStrike" spc="-1"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403152"/>
              </a:buClr>
              <a:buFont typeface="Symbol"/>
              <a:buChar char=""/>
            </a:pPr>
            <a:r>
              <a:rPr lang="en-IN" sz="2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Are the farmers rich ?</a:t>
            </a:r>
            <a:endParaRPr lang="en-IN" sz="2200" b="0" strike="noStrike" spc="-1">
              <a:latin typeface="Arial"/>
            </a:endParaRPr>
          </a:p>
          <a:p>
            <a:pPr marL="343080" indent="-340920" algn="just">
              <a:lnSpc>
                <a:spcPct val="100000"/>
              </a:lnSpc>
              <a:spcBef>
                <a:spcPts val="561"/>
              </a:spcBef>
              <a:buClr>
                <a:srgbClr val="403152"/>
              </a:buClr>
              <a:buFont typeface="Symbol"/>
              <a:buChar char=""/>
            </a:pPr>
            <a:r>
              <a:rPr lang="en-IN" sz="2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Need for price stabilization.</a:t>
            </a:r>
            <a:endParaRPr lang="en-IN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en-IN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en-IN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000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000"/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000"/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000"/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2281320" y="504000"/>
            <a:ext cx="640332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 PROBLEM STATEMENT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2281320" y="1711800"/>
            <a:ext cx="6265440" cy="303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just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Enabling transparent price discovery and forecasting of crop arrival along with management and utilization of price stabilization funds in the case of agri-commodities.</a:t>
            </a: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1368000" y="2880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WORK FLOW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2016000" y="1553040"/>
            <a:ext cx="6984000" cy="298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  <p:pic>
        <p:nvPicPr>
          <p:cNvPr id="249" name="Picture 248"/>
          <p:cNvPicPr/>
          <p:nvPr/>
        </p:nvPicPr>
        <p:blipFill>
          <a:blip r:embed="rId2"/>
          <a:stretch/>
        </p:blipFill>
        <p:spPr>
          <a:xfrm>
            <a:off x="2592000" y="1440000"/>
            <a:ext cx="5601240" cy="314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2160000" y="90360"/>
            <a:ext cx="7198200" cy="13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CROP PRICE PREDICTION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2016720" y="1440000"/>
            <a:ext cx="6838200" cy="350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420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IN" sz="2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Production and productivity data of Karnataka</a:t>
            </a:r>
            <a:endParaRPr lang="en-IN" sz="2200" b="0" strike="noStrike" spc="-1">
              <a:latin typeface="Arial"/>
            </a:endParaRPr>
          </a:p>
          <a:p>
            <a:pPr marL="216000" indent="-21420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IN" sz="2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We have used time series model i.e. ARIMA Model. the forcast  is based on the historical pattern of datapoints collected over time and comparing it with current trend.</a:t>
            </a:r>
            <a:endParaRPr lang="en-IN" sz="2200" b="0" strike="noStrike" spc="-1">
              <a:latin typeface="Arial"/>
            </a:endParaRPr>
          </a:p>
          <a:p>
            <a:pPr marL="216000" indent="-21420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IN" sz="2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Model gives accuracy between 80% to 95%</a:t>
            </a:r>
            <a:endParaRPr lang="en-IN" sz="2200" b="0" strike="noStrike" spc="-1">
              <a:latin typeface="Arial"/>
            </a:endParaRPr>
          </a:p>
          <a:p>
            <a:pPr marL="216000" indent="-21420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IN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This will help Farmers for Selection of crop.</a:t>
            </a:r>
            <a:endParaRPr lang="en-IN" sz="2200" b="0" strike="noStrike" spc="-1">
              <a:latin typeface="Arial"/>
            </a:endParaRPr>
          </a:p>
          <a:p>
            <a:pPr marL="216000" indent="-21420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IN" sz="2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It will connect cash, forward and future markets</a:t>
            </a:r>
            <a:endParaRPr lang="en-IN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656000" y="459000"/>
            <a:ext cx="7486200" cy="112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FORECASTING OF CROP ARRIVAL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2088000" y="1699920"/>
            <a:ext cx="6694560" cy="297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420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Forecasting quantity arrival at market</a:t>
            </a:r>
            <a:endParaRPr lang="en-IN" sz="2000" b="0" strike="noStrike" spc="-1">
              <a:latin typeface="Arial"/>
            </a:endParaRPr>
          </a:p>
          <a:p>
            <a:pPr marL="216000" indent="-21420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We are forecasting time required for crop lifecycle and its probable Yields after harvesting.</a:t>
            </a:r>
            <a:endParaRPr lang="en-IN" sz="2000" b="0" strike="noStrike" spc="-1">
              <a:latin typeface="Arial"/>
            </a:endParaRPr>
          </a:p>
          <a:p>
            <a:pPr marL="216000" indent="-21420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宋体"/>
              </a:rPr>
              <a:t>APMC’s  can increase pool of buyers</a:t>
            </a:r>
            <a:endParaRPr lang="en-IN" sz="2000" b="0" strike="noStrike" spc="-1">
              <a:latin typeface="Arial"/>
            </a:endParaRPr>
          </a:p>
          <a:p>
            <a:pPr marL="216000" indent="-21420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宋体"/>
              </a:rPr>
              <a:t>Manage import export of goods in advance</a:t>
            </a:r>
            <a:endParaRPr lang="en-IN" sz="2000" b="0" strike="noStrike" spc="-1">
              <a:latin typeface="Arial"/>
            </a:endParaRPr>
          </a:p>
          <a:p>
            <a:pPr marL="216000" indent="-214200" algn="just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宋体"/>
              </a:rPr>
              <a:t>Farmers can manage storage policies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2281320" y="309960"/>
            <a:ext cx="6403320" cy="11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PRICE STABLIZATION FUND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2088000" y="1434960"/>
            <a:ext cx="6838920" cy="350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IN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PSF is comprehensive scheme aimed at enhancing affordability of such coomodities</a:t>
            </a:r>
            <a:endParaRPr lang="en-IN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2200" b="0" strike="noStrike" spc="-1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IN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It will ensure farmers do not end up dumping products on highways due to low pricess</a:t>
            </a:r>
            <a:endParaRPr lang="en-IN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2200" b="0" strike="noStrike" spc="-1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en-IN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5 Range Distribution and Respective PSF amount is displayed, which will help government to declareappropriate help in term of PSF.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1058760" y="2880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   ANDROID APP FLOW</a:t>
            </a:r>
            <a:endParaRPr lang="en-IN" sz="4000" b="0" strike="noStrike" spc="-1">
              <a:latin typeface="Arial"/>
            </a:endParaRPr>
          </a:p>
        </p:txBody>
      </p:sp>
      <p:pic>
        <p:nvPicPr>
          <p:cNvPr id="257" name="Picture 256"/>
          <p:cNvPicPr/>
          <p:nvPr/>
        </p:nvPicPr>
        <p:blipFill>
          <a:blip r:embed="rId2"/>
          <a:stretch/>
        </p:blipFill>
        <p:spPr>
          <a:xfrm>
            <a:off x="2304000" y="1224000"/>
            <a:ext cx="6343200" cy="348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25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25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460</Words>
  <Application>Microsoft Office PowerPoint</Application>
  <PresentationFormat>On-screen Show (16:9)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宋体</vt:lpstr>
      <vt:lpstr>Arial</vt:lpstr>
      <vt:lpstr>Calibri</vt:lpstr>
      <vt:lpstr>DejaVu Sans</vt:lpstr>
      <vt:lpstr>Noto Sans CJK SC Regular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KM</dc:creator>
  <dc:description/>
  <cp:lastModifiedBy>hp</cp:lastModifiedBy>
  <cp:revision>46</cp:revision>
  <dcterms:created xsi:type="dcterms:W3CDTF">2017-08-01T15:40:51Z</dcterms:created>
  <dcterms:modified xsi:type="dcterms:W3CDTF">2020-08-03T04:25:46Z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