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Impact" panose="020B0806030902050204" pitchFamily="34" charset="0"/>
      <p:regular r:id="rId14"/>
    </p:embeddedFont>
    <p:embeddedFont>
      <p:font typeface="Oswald" panose="00000500000000000000" pitchFamily="2" charset="0"/>
      <p:regular r:id="rId15"/>
      <p:bold r:id="rId16"/>
    </p:embeddedFont>
    <p:embeddedFont>
      <p:font typeface="Oswald SemiBold" panose="00000700000000000000" pitchFamily="2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2e73b1d7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2e73b1d7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2dda511d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2dda511d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511f3eac4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511f3eac4_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2dda511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2dda511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2e73b1d7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2e73b1d79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2e73b1d7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2e73b1d7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2e73b1d7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2e73b1d7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511f3eac4_4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511f3eac4_4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2e73b1d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2e73b1d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2dda511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2dda511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103300"/>
            <a:ext cx="8520600" cy="17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mpact"/>
                <a:ea typeface="Impact"/>
                <a:cs typeface="Impact"/>
                <a:sym typeface="Impact"/>
              </a:rPr>
              <a:t>ELECCIONES GENERALES 2021</a:t>
            </a:r>
            <a:endParaRPr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swald"/>
                <a:ea typeface="Oswald"/>
                <a:cs typeface="Oswald"/>
                <a:sym typeface="Oswald"/>
              </a:rPr>
              <a:t>PROVINCIA DE CORRIENTES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469400" y="3220575"/>
            <a:ext cx="62052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Oswald SemiBold"/>
                <a:ea typeface="Oswald SemiBold"/>
                <a:cs typeface="Oswald SemiBold"/>
                <a:sym typeface="Oswald SemiBold"/>
              </a:rPr>
              <a:t>Ariel Levy</a:t>
            </a:r>
            <a:endParaRPr sz="3000"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Oswald SemiBold"/>
                <a:ea typeface="Oswald SemiBold"/>
                <a:cs typeface="Oswald SemiBold"/>
                <a:sym typeface="Oswald SemiBold"/>
              </a:rPr>
              <a:t>Sebastián Emanuel Gosenje</a:t>
            </a:r>
            <a:endParaRPr sz="30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1287000" y="504250"/>
            <a:ext cx="6570000" cy="38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911" b="1" dirty="0">
                <a:latin typeface="Oswald"/>
                <a:ea typeface="Oswald"/>
                <a:cs typeface="Oswald"/>
                <a:sym typeface="Oswald"/>
              </a:rPr>
              <a:t>Senadores Nacionales</a:t>
            </a:r>
            <a:endParaRPr sz="3911" b="1" dirty="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swald"/>
              <a:ea typeface="Oswald"/>
              <a:cs typeface="Oswald"/>
              <a:sym typeface="Oswald"/>
            </a:endParaRPr>
          </a:p>
          <a:p>
            <a:pPr marL="525781" lvl="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" b="1" dirty="0">
                <a:latin typeface="Oswald"/>
                <a:ea typeface="Oswald"/>
                <a:cs typeface="Oswald"/>
                <a:sym typeface="Oswald"/>
              </a:rPr>
              <a:t>1. ECO + VAMOS CORRIENTES	→ </a:t>
            </a:r>
            <a:r>
              <a:rPr lang="es" dirty="0">
                <a:latin typeface="Oswald"/>
                <a:ea typeface="Oswald"/>
                <a:cs typeface="Oswald"/>
                <a:sym typeface="Oswald"/>
              </a:rPr>
              <a:t>58.98%</a:t>
            </a:r>
            <a:endParaRPr dirty="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swald"/>
              <a:ea typeface="Oswald"/>
              <a:cs typeface="Oswald"/>
              <a:sym typeface="Oswald"/>
            </a:endParaRPr>
          </a:p>
          <a:p>
            <a:pPr marL="525781" lvl="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" b="1" dirty="0">
                <a:latin typeface="Oswald"/>
                <a:ea typeface="Oswald"/>
                <a:cs typeface="Oswald"/>
                <a:sym typeface="Oswald"/>
              </a:rPr>
              <a:t>2. FRENTE DE TODOS		→ </a:t>
            </a:r>
            <a:r>
              <a:rPr lang="es" dirty="0">
                <a:latin typeface="Oswald"/>
                <a:ea typeface="Oswald"/>
                <a:cs typeface="Oswald"/>
                <a:sym typeface="Oswald"/>
              </a:rPr>
              <a:t>36.54%</a:t>
            </a:r>
            <a:endParaRPr dirty="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swald"/>
              <a:ea typeface="Oswald"/>
              <a:cs typeface="Oswald"/>
              <a:sym typeface="Oswald"/>
            </a:endParaRPr>
          </a:p>
          <a:p>
            <a:pPr marL="525781" lvl="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" b="1" dirty="0">
                <a:latin typeface="Oswald"/>
                <a:ea typeface="Oswald"/>
                <a:cs typeface="Oswald"/>
                <a:sym typeface="Oswald"/>
              </a:rPr>
              <a:t>3. VAMOS CON VOS		→ </a:t>
            </a:r>
            <a:r>
              <a:rPr lang="es" dirty="0">
                <a:latin typeface="Oswald"/>
                <a:ea typeface="Oswald"/>
                <a:cs typeface="Oswald"/>
                <a:sym typeface="Oswald"/>
              </a:rPr>
              <a:t>2.51%</a:t>
            </a:r>
            <a:endParaRPr dirty="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swald"/>
              <a:ea typeface="Oswald"/>
              <a:cs typeface="Oswald"/>
              <a:sym typeface="Oswald"/>
            </a:endParaRPr>
          </a:p>
          <a:p>
            <a:pPr marL="525781" lvl="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" b="1" dirty="0">
                <a:latin typeface="Oswald"/>
                <a:ea typeface="Oswald"/>
                <a:cs typeface="Oswald"/>
                <a:sym typeface="Oswald"/>
              </a:rPr>
              <a:t>4. COMPROMISO FEDERAL	→ </a:t>
            </a:r>
            <a:r>
              <a:rPr lang="es" dirty="0">
                <a:latin typeface="Oswald"/>
                <a:ea typeface="Oswald"/>
                <a:cs typeface="Oswald"/>
                <a:sym typeface="Oswald"/>
              </a:rPr>
              <a:t>1.98%</a:t>
            </a:r>
            <a:endParaRPr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-5425" y="4810225"/>
            <a:ext cx="529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b="1">
                <a:solidFill>
                  <a:schemeClr val="dk1"/>
                </a:solidFill>
                <a:latin typeface="inherit"/>
                <a:ea typeface="inherit"/>
                <a:cs typeface="inherit"/>
                <a:sym typeface="inherit"/>
              </a:rPr>
              <a:t>NOTA: porcentaje de votos obtenidos</a:t>
            </a:r>
            <a:r>
              <a:rPr lang="es" sz="1000">
                <a:solidFill>
                  <a:schemeClr val="dk1"/>
                </a:solidFill>
                <a:latin typeface="inherit"/>
                <a:ea typeface="inherit"/>
                <a:cs typeface="inherit"/>
                <a:sym typeface="inherit"/>
              </a:rPr>
              <a:t> [votos de la agrupación / total de votos positivos]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438" y="63975"/>
            <a:ext cx="3188485" cy="251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/>
        </p:nvSpPr>
        <p:spPr>
          <a:xfrm>
            <a:off x="3124200" y="1634825"/>
            <a:ext cx="14478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/>
              <a:t>58.98%</a:t>
            </a:r>
            <a:endParaRPr sz="2900"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7275" y="63975"/>
            <a:ext cx="3144687" cy="251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 txBox="1"/>
          <p:nvPr/>
        </p:nvSpPr>
        <p:spPr>
          <a:xfrm>
            <a:off x="7553325" y="1634825"/>
            <a:ext cx="14478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/>
              <a:t>36.54%</a:t>
            </a:r>
            <a:endParaRPr sz="2900"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350" y="2563667"/>
            <a:ext cx="3144675" cy="250814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3"/>
          <p:cNvSpPr txBox="1"/>
          <p:nvPr/>
        </p:nvSpPr>
        <p:spPr>
          <a:xfrm>
            <a:off x="3124200" y="4360800"/>
            <a:ext cx="14478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/>
              <a:t>2.51%</a:t>
            </a:r>
            <a:endParaRPr sz="2900"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94425" y="2561762"/>
            <a:ext cx="3190385" cy="251194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 txBox="1"/>
          <p:nvPr/>
        </p:nvSpPr>
        <p:spPr>
          <a:xfrm>
            <a:off x="7553325" y="4360800"/>
            <a:ext cx="14478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/>
              <a:t>1.98%</a:t>
            </a:r>
            <a:endParaRPr sz="2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0" y="2484600"/>
            <a:ext cx="8520600" cy="97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mpact"/>
                <a:ea typeface="Impact"/>
                <a:cs typeface="Impact"/>
                <a:sym typeface="Impact"/>
              </a:rPr>
              <a:t>TOTAL DE VOTOS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311700" y="1510200"/>
            <a:ext cx="8520600" cy="97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Impact"/>
                <a:ea typeface="Impact"/>
                <a:cs typeface="Impact"/>
                <a:sym typeface="Impact"/>
              </a:rPr>
              <a:t>VOTOS AGRUPACIÓN</a:t>
            </a:r>
            <a:endParaRPr dirty="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62" name="Google Shape;62;p14"/>
          <p:cNvCxnSpPr/>
          <p:nvPr/>
        </p:nvCxnSpPr>
        <p:spPr>
          <a:xfrm>
            <a:off x="311700" y="2484600"/>
            <a:ext cx="85206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1279856" y="192306"/>
            <a:ext cx="6570000" cy="45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911" b="1" dirty="0">
                <a:latin typeface="Oswald"/>
                <a:ea typeface="Oswald"/>
                <a:cs typeface="Oswald"/>
                <a:sym typeface="Oswald"/>
              </a:rPr>
              <a:t>Diputados Nacionales</a:t>
            </a:r>
            <a:endParaRPr sz="3911" b="1" dirty="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swald"/>
              <a:ea typeface="Oswald"/>
              <a:cs typeface="Oswald"/>
              <a:sym typeface="Oswald"/>
            </a:endParaRPr>
          </a:p>
          <a:p>
            <a:pPr marL="525781" lvl="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" b="1" dirty="0">
                <a:latin typeface="Oswald"/>
                <a:ea typeface="Oswald"/>
                <a:cs typeface="Oswald"/>
                <a:sym typeface="Oswald"/>
              </a:rPr>
              <a:t>1. ECO + VAMOS CORRIENTES	→ </a:t>
            </a:r>
            <a:r>
              <a:rPr lang="es" dirty="0">
                <a:latin typeface="Oswald"/>
                <a:ea typeface="Oswald"/>
                <a:cs typeface="Oswald"/>
                <a:sym typeface="Oswald"/>
              </a:rPr>
              <a:t>56.07%</a:t>
            </a:r>
            <a:endParaRPr dirty="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swald"/>
              <a:ea typeface="Oswald"/>
              <a:cs typeface="Oswald"/>
              <a:sym typeface="Oswald"/>
            </a:endParaRPr>
          </a:p>
          <a:p>
            <a:pPr marL="525781" lvl="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" b="1" dirty="0">
                <a:latin typeface="Oswald"/>
                <a:ea typeface="Oswald"/>
                <a:cs typeface="Oswald"/>
                <a:sym typeface="Oswald"/>
              </a:rPr>
              <a:t>2. FRENTE DE TODOS		→ </a:t>
            </a:r>
            <a:r>
              <a:rPr lang="es" dirty="0">
                <a:latin typeface="Oswald"/>
                <a:ea typeface="Oswald"/>
                <a:cs typeface="Oswald"/>
                <a:sym typeface="Oswald"/>
              </a:rPr>
              <a:t>34.75%</a:t>
            </a:r>
            <a:br>
              <a:rPr lang="es" dirty="0">
                <a:latin typeface="Oswald"/>
                <a:ea typeface="Oswald"/>
                <a:cs typeface="Oswald"/>
                <a:sym typeface="Oswald"/>
              </a:rPr>
            </a:br>
            <a:endParaRPr dirty="0">
              <a:latin typeface="Oswald"/>
              <a:ea typeface="Oswald"/>
              <a:cs typeface="Oswald"/>
              <a:sym typeface="Oswald"/>
            </a:endParaRPr>
          </a:p>
          <a:p>
            <a:pPr marL="525781" lvl="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</a:pPr>
            <a:r>
              <a:rPr lang="es" b="1" dirty="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3. Nulos				→</a:t>
            </a:r>
            <a:r>
              <a:rPr lang="es" dirty="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 4.82%</a:t>
            </a:r>
            <a:endParaRPr dirty="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swald"/>
              <a:ea typeface="Oswald"/>
              <a:cs typeface="Oswald"/>
              <a:sym typeface="Oswald"/>
            </a:endParaRPr>
          </a:p>
          <a:p>
            <a:pPr marL="525781" lvl="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" b="1" dirty="0">
                <a:latin typeface="Oswald"/>
                <a:ea typeface="Oswald"/>
                <a:cs typeface="Oswald"/>
                <a:sym typeface="Oswald"/>
              </a:rPr>
              <a:t>4. VAMOS CON VOS		→ </a:t>
            </a:r>
            <a:r>
              <a:rPr lang="es" dirty="0">
                <a:latin typeface="Oswald"/>
                <a:ea typeface="Oswald"/>
                <a:cs typeface="Oswald"/>
                <a:sym typeface="Oswald"/>
              </a:rPr>
              <a:t>2.42%</a:t>
            </a:r>
            <a:endParaRPr dirty="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swald"/>
              <a:ea typeface="Oswald"/>
              <a:cs typeface="Oswald"/>
              <a:sym typeface="Oswald"/>
            </a:endParaRPr>
          </a:p>
          <a:p>
            <a:pPr marL="525781" lvl="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" b="1" dirty="0">
                <a:latin typeface="Oswald"/>
                <a:ea typeface="Oswald"/>
                <a:cs typeface="Oswald"/>
                <a:sym typeface="Oswald"/>
              </a:rPr>
              <a:t>5. COMPROMISO FEDERAL	→ </a:t>
            </a:r>
            <a:r>
              <a:rPr lang="es" dirty="0">
                <a:latin typeface="Oswald"/>
                <a:ea typeface="Oswald"/>
                <a:cs typeface="Oswald"/>
                <a:sym typeface="Oswald"/>
              </a:rPr>
              <a:t>1.94%</a:t>
            </a:r>
            <a:endParaRPr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-5425" y="4810225"/>
            <a:ext cx="529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b="1">
                <a:solidFill>
                  <a:schemeClr val="dk1"/>
                </a:solidFill>
                <a:latin typeface="inherit"/>
                <a:ea typeface="inherit"/>
                <a:cs typeface="inherit"/>
                <a:sym typeface="inherit"/>
              </a:rPr>
              <a:t>NOTA: porcentaje de votos obtenidos</a:t>
            </a:r>
            <a:r>
              <a:rPr lang="es" sz="1000">
                <a:solidFill>
                  <a:schemeClr val="dk1"/>
                </a:solidFill>
                <a:latin typeface="inherit"/>
                <a:ea typeface="inherit"/>
                <a:cs typeface="inherit"/>
                <a:sym typeface="inherit"/>
              </a:rPr>
              <a:t> [votos de la agrupación / total de votos]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400000" cy="440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4800" y="2382300"/>
            <a:ext cx="4759198" cy="27612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-5425" y="4810225"/>
            <a:ext cx="529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b="1">
                <a:solidFill>
                  <a:schemeClr val="dk1"/>
                </a:solidFill>
                <a:latin typeface="inherit"/>
                <a:ea typeface="inherit"/>
                <a:cs typeface="inherit"/>
                <a:sym typeface="inherit"/>
              </a:rPr>
              <a:t>NOTA: porcentaje de votos obtenidos</a:t>
            </a:r>
            <a:r>
              <a:rPr lang="es" sz="1000">
                <a:solidFill>
                  <a:schemeClr val="dk1"/>
                </a:solidFill>
                <a:latin typeface="inherit"/>
                <a:ea typeface="inherit"/>
                <a:cs typeface="inherit"/>
                <a:sym typeface="inherit"/>
              </a:rPr>
              <a:t> [votos de la agrupación / total de votos]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1287000" y="199450"/>
            <a:ext cx="6570000" cy="45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911" b="1" dirty="0">
                <a:latin typeface="Oswald"/>
                <a:ea typeface="Oswald"/>
                <a:cs typeface="Oswald"/>
                <a:sym typeface="Oswald"/>
              </a:rPr>
              <a:t>Senadores Nacionales</a:t>
            </a:r>
            <a:endParaRPr sz="3911" b="1" dirty="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swald"/>
              <a:ea typeface="Oswald"/>
              <a:cs typeface="Oswald"/>
              <a:sym typeface="Oswald"/>
            </a:endParaRPr>
          </a:p>
          <a:p>
            <a:pPr marL="525781" lvl="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" b="1" dirty="0">
                <a:latin typeface="Oswald"/>
                <a:ea typeface="Oswald"/>
                <a:cs typeface="Oswald"/>
                <a:sym typeface="Oswald"/>
              </a:rPr>
              <a:t>1. ECO + VAMOS CORRIENTES	→ </a:t>
            </a:r>
            <a:r>
              <a:rPr lang="es" dirty="0">
                <a:latin typeface="Oswald"/>
                <a:ea typeface="Oswald"/>
                <a:cs typeface="Oswald"/>
                <a:sym typeface="Oswald"/>
              </a:rPr>
              <a:t>56.14%</a:t>
            </a:r>
            <a:endParaRPr dirty="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swald"/>
              <a:ea typeface="Oswald"/>
              <a:cs typeface="Oswald"/>
              <a:sym typeface="Oswald"/>
            </a:endParaRPr>
          </a:p>
          <a:p>
            <a:pPr marL="525781" lvl="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" b="1" dirty="0">
                <a:latin typeface="Oswald"/>
                <a:ea typeface="Oswald"/>
                <a:cs typeface="Oswald"/>
                <a:sym typeface="Oswald"/>
              </a:rPr>
              <a:t>2. FRENTE DE TODOS		→ </a:t>
            </a:r>
            <a:r>
              <a:rPr lang="es" dirty="0">
                <a:latin typeface="Oswald"/>
                <a:ea typeface="Oswald"/>
                <a:cs typeface="Oswald"/>
                <a:sym typeface="Oswald"/>
              </a:rPr>
              <a:t>34.78%</a:t>
            </a:r>
            <a:br>
              <a:rPr lang="es" dirty="0">
                <a:latin typeface="Oswald"/>
                <a:ea typeface="Oswald"/>
                <a:cs typeface="Oswald"/>
                <a:sym typeface="Oswald"/>
              </a:rPr>
            </a:br>
            <a:endParaRPr dirty="0">
              <a:latin typeface="Oswald"/>
              <a:ea typeface="Oswald"/>
              <a:cs typeface="Oswald"/>
              <a:sym typeface="Oswald"/>
            </a:endParaRPr>
          </a:p>
          <a:p>
            <a:pPr marL="525781" lvl="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</a:pPr>
            <a:r>
              <a:rPr lang="es" b="1" dirty="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rPr>
              <a:t>3. Nulos				→</a:t>
            </a:r>
            <a:r>
              <a:rPr lang="es" dirty="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rPr>
              <a:t> 4.81%</a:t>
            </a:r>
            <a:endParaRPr dirty="0">
              <a:solidFill>
                <a:srgbClr val="666666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swald"/>
              <a:ea typeface="Oswald"/>
              <a:cs typeface="Oswald"/>
              <a:sym typeface="Oswald"/>
            </a:endParaRPr>
          </a:p>
          <a:p>
            <a:pPr marL="525781" lvl="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" b="1" dirty="0">
                <a:latin typeface="Oswald"/>
                <a:ea typeface="Oswald"/>
                <a:cs typeface="Oswald"/>
                <a:sym typeface="Oswald"/>
              </a:rPr>
              <a:t>4. VAMOS CON VOS		→ </a:t>
            </a:r>
            <a:r>
              <a:rPr lang="es" dirty="0">
                <a:latin typeface="Oswald"/>
                <a:ea typeface="Oswald"/>
                <a:cs typeface="Oswald"/>
                <a:sym typeface="Oswald"/>
              </a:rPr>
              <a:t>2.39%</a:t>
            </a:r>
            <a:endParaRPr dirty="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swald"/>
              <a:ea typeface="Oswald"/>
              <a:cs typeface="Oswald"/>
              <a:sym typeface="Oswald"/>
            </a:endParaRPr>
          </a:p>
          <a:p>
            <a:pPr marL="525781" lvl="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" b="1" dirty="0">
                <a:latin typeface="Oswald"/>
                <a:ea typeface="Oswald"/>
                <a:cs typeface="Oswald"/>
                <a:sym typeface="Oswald"/>
              </a:rPr>
              <a:t>5. COMPROMISO FEDERAL	→ </a:t>
            </a:r>
            <a:r>
              <a:rPr lang="es" dirty="0">
                <a:latin typeface="Oswald"/>
                <a:ea typeface="Oswald"/>
                <a:cs typeface="Oswald"/>
                <a:sym typeface="Oswald"/>
              </a:rPr>
              <a:t>1.88%</a:t>
            </a:r>
            <a:endParaRPr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-5425" y="4810225"/>
            <a:ext cx="529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b="1">
                <a:solidFill>
                  <a:schemeClr val="dk1"/>
                </a:solidFill>
                <a:latin typeface="inherit"/>
                <a:ea typeface="inherit"/>
                <a:cs typeface="inherit"/>
                <a:sym typeface="inherit"/>
              </a:rPr>
              <a:t>NOTA: porcentaje de votos obtenidos</a:t>
            </a:r>
            <a:r>
              <a:rPr lang="es" sz="1000">
                <a:solidFill>
                  <a:schemeClr val="dk1"/>
                </a:solidFill>
                <a:latin typeface="inherit"/>
                <a:ea typeface="inherit"/>
                <a:cs typeface="inherit"/>
                <a:sym typeface="inherit"/>
              </a:rPr>
              <a:t> [votos de la agrupación / total de votos]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398574" cy="4403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5350" y="2383025"/>
            <a:ext cx="4758651" cy="27604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-5425" y="4810225"/>
            <a:ext cx="529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b="1">
                <a:solidFill>
                  <a:schemeClr val="dk1"/>
                </a:solidFill>
                <a:latin typeface="inherit"/>
                <a:ea typeface="inherit"/>
                <a:cs typeface="inherit"/>
                <a:sym typeface="inherit"/>
              </a:rPr>
              <a:t>NOTA: porcentaje de votos obtenidos</a:t>
            </a:r>
            <a:r>
              <a:rPr lang="es" sz="1000">
                <a:solidFill>
                  <a:schemeClr val="dk1"/>
                </a:solidFill>
                <a:latin typeface="inherit"/>
                <a:ea typeface="inherit"/>
                <a:cs typeface="inherit"/>
                <a:sym typeface="inherit"/>
              </a:rPr>
              <a:t> [votos de la agrupación / total de votos]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ctrTitle"/>
          </p:nvPr>
        </p:nvSpPr>
        <p:spPr>
          <a:xfrm>
            <a:off x="311700" y="2498888"/>
            <a:ext cx="8520600" cy="97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mpact"/>
                <a:ea typeface="Impact"/>
                <a:cs typeface="Impact"/>
                <a:sym typeface="Impact"/>
              </a:rPr>
              <a:t>TOTAL VOTOS POSITIVOS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4" name="Google Shape;94;p19"/>
          <p:cNvSpPr txBox="1">
            <a:spLocks noGrp="1"/>
          </p:cNvSpPr>
          <p:nvPr>
            <p:ph type="ctrTitle"/>
          </p:nvPr>
        </p:nvSpPr>
        <p:spPr>
          <a:xfrm>
            <a:off x="311700" y="1524488"/>
            <a:ext cx="8520600" cy="97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Impact"/>
                <a:ea typeface="Impact"/>
                <a:cs typeface="Impact"/>
                <a:sym typeface="Impact"/>
              </a:rPr>
              <a:t>VOTOS AGRUPACIÓN</a:t>
            </a:r>
            <a:endParaRPr dirty="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95" name="Google Shape;95;p19"/>
          <p:cNvCxnSpPr/>
          <p:nvPr/>
        </p:nvCxnSpPr>
        <p:spPr>
          <a:xfrm>
            <a:off x="311700" y="2498888"/>
            <a:ext cx="85206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1287000" y="504250"/>
            <a:ext cx="6570000" cy="38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911" b="1" dirty="0">
                <a:latin typeface="Oswald"/>
                <a:ea typeface="Oswald"/>
                <a:cs typeface="Oswald"/>
                <a:sym typeface="Oswald"/>
              </a:rPr>
              <a:t>Diputados Nacionales</a:t>
            </a:r>
            <a:endParaRPr sz="3911" b="1" dirty="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swald"/>
              <a:ea typeface="Oswald"/>
              <a:cs typeface="Oswald"/>
              <a:sym typeface="Oswald"/>
            </a:endParaRPr>
          </a:p>
          <a:p>
            <a:pPr marL="525781" lvl="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" b="1" dirty="0">
                <a:latin typeface="Oswald"/>
                <a:ea typeface="Oswald"/>
                <a:cs typeface="Oswald"/>
                <a:sym typeface="Oswald"/>
              </a:rPr>
              <a:t>1. ECO + VAMOS CORRIENTES	→ </a:t>
            </a:r>
            <a:r>
              <a:rPr lang="es" dirty="0">
                <a:latin typeface="Oswald"/>
                <a:ea typeface="Oswald"/>
                <a:cs typeface="Oswald"/>
                <a:sym typeface="Oswald"/>
              </a:rPr>
              <a:t>58.91%</a:t>
            </a:r>
            <a:endParaRPr dirty="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swald"/>
              <a:ea typeface="Oswald"/>
              <a:cs typeface="Oswald"/>
              <a:sym typeface="Oswald"/>
            </a:endParaRPr>
          </a:p>
          <a:p>
            <a:pPr marL="525781" lvl="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" b="1" dirty="0">
                <a:latin typeface="Oswald"/>
                <a:ea typeface="Oswald"/>
                <a:cs typeface="Oswald"/>
                <a:sym typeface="Oswald"/>
              </a:rPr>
              <a:t>2. FRENTE DE TODOS		→ </a:t>
            </a:r>
            <a:r>
              <a:rPr lang="es" dirty="0">
                <a:latin typeface="Oswald"/>
                <a:ea typeface="Oswald"/>
                <a:cs typeface="Oswald"/>
                <a:sym typeface="Oswald"/>
              </a:rPr>
              <a:t>36.51%</a:t>
            </a:r>
            <a:endParaRPr dirty="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swald"/>
              <a:ea typeface="Oswald"/>
              <a:cs typeface="Oswald"/>
              <a:sym typeface="Oswald"/>
            </a:endParaRPr>
          </a:p>
          <a:p>
            <a:pPr marL="525781" lvl="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" b="1" dirty="0">
                <a:latin typeface="Oswald"/>
                <a:ea typeface="Oswald"/>
                <a:cs typeface="Oswald"/>
                <a:sym typeface="Oswald"/>
              </a:rPr>
              <a:t>3. VAMOS CON VOS		→ </a:t>
            </a:r>
            <a:r>
              <a:rPr lang="es" dirty="0">
                <a:latin typeface="Oswald"/>
                <a:ea typeface="Oswald"/>
                <a:cs typeface="Oswald"/>
                <a:sym typeface="Oswald"/>
              </a:rPr>
              <a:t>2.55%</a:t>
            </a:r>
            <a:endParaRPr dirty="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swald"/>
              <a:ea typeface="Oswald"/>
              <a:cs typeface="Oswald"/>
              <a:sym typeface="Oswald"/>
            </a:endParaRPr>
          </a:p>
          <a:p>
            <a:pPr marL="525781" lvl="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" b="1" dirty="0">
                <a:latin typeface="Oswald"/>
                <a:ea typeface="Oswald"/>
                <a:cs typeface="Oswald"/>
                <a:sym typeface="Oswald"/>
              </a:rPr>
              <a:t>4. COMPROMISO FEDERAL	→ </a:t>
            </a:r>
            <a:r>
              <a:rPr lang="es" dirty="0">
                <a:latin typeface="Oswald"/>
                <a:ea typeface="Oswald"/>
                <a:cs typeface="Oswald"/>
                <a:sym typeface="Oswald"/>
              </a:rPr>
              <a:t>2.03%</a:t>
            </a:r>
            <a:endParaRPr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1" name="Google Shape;101;p20"/>
          <p:cNvSpPr txBox="1"/>
          <p:nvPr/>
        </p:nvSpPr>
        <p:spPr>
          <a:xfrm>
            <a:off x="-5425" y="4810225"/>
            <a:ext cx="529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b="1">
                <a:solidFill>
                  <a:schemeClr val="dk1"/>
                </a:solidFill>
                <a:latin typeface="inherit"/>
                <a:ea typeface="inherit"/>
                <a:cs typeface="inherit"/>
                <a:sym typeface="inherit"/>
              </a:rPr>
              <a:t>NOTA: porcentaje de votos obtenidos</a:t>
            </a:r>
            <a:r>
              <a:rPr lang="es" sz="1000">
                <a:solidFill>
                  <a:schemeClr val="dk1"/>
                </a:solidFill>
                <a:latin typeface="inherit"/>
                <a:ea typeface="inherit"/>
                <a:cs typeface="inherit"/>
                <a:sym typeface="inherit"/>
              </a:rPr>
              <a:t> [votos de la agrupación / total de votos positivos]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038" y="110612"/>
            <a:ext cx="3083425" cy="2418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2850" y="110600"/>
            <a:ext cx="3039374" cy="24188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1"/>
          <p:cNvSpPr txBox="1"/>
          <p:nvPr/>
        </p:nvSpPr>
        <p:spPr>
          <a:xfrm>
            <a:off x="7553325" y="1634825"/>
            <a:ext cx="14478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/>
              <a:t>36.51%</a:t>
            </a:r>
            <a:endParaRPr sz="2900"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062" y="2588450"/>
            <a:ext cx="3125400" cy="2456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/>
        </p:nvSpPr>
        <p:spPr>
          <a:xfrm>
            <a:off x="3124200" y="4360800"/>
            <a:ext cx="14478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/>
              <a:t>2.55%</a:t>
            </a:r>
            <a:endParaRPr sz="2900"/>
          </a:p>
        </p:txBody>
      </p:sp>
      <p:sp>
        <p:nvSpPr>
          <p:cNvPr id="111" name="Google Shape;111;p21"/>
          <p:cNvSpPr txBox="1"/>
          <p:nvPr/>
        </p:nvSpPr>
        <p:spPr>
          <a:xfrm>
            <a:off x="3124200" y="1634825"/>
            <a:ext cx="14478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/>
              <a:t>58.91%</a:t>
            </a:r>
            <a:endParaRPr sz="2900"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2850" y="2600588"/>
            <a:ext cx="3039374" cy="243271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/>
        </p:nvSpPr>
        <p:spPr>
          <a:xfrm>
            <a:off x="7553325" y="4360800"/>
            <a:ext cx="14478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/>
              <a:t>2.03%</a:t>
            </a:r>
            <a:endParaRPr sz="2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</Words>
  <Application>Microsoft Office PowerPoint</Application>
  <PresentationFormat>Presentación en pantalla (16:9)</PresentationFormat>
  <Paragraphs>60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Impact</vt:lpstr>
      <vt:lpstr>Oswald</vt:lpstr>
      <vt:lpstr>Arial</vt:lpstr>
      <vt:lpstr>Oswald SemiBold</vt:lpstr>
      <vt:lpstr>inherit</vt:lpstr>
      <vt:lpstr>Simple Light</vt:lpstr>
      <vt:lpstr>ELECCIONES GENERALES 2021 PROVINCIA DE CORRIENTES</vt:lpstr>
      <vt:lpstr>TOTAL DE VOTOS</vt:lpstr>
      <vt:lpstr>Diputados Nacionales  1. ECO + VAMOS CORRIENTES → 56.07%  2. FRENTE DE TODOS  → 34.75%  3. Nulos    → 4.82%  4. VAMOS CON VOS  → 2.42%  5. COMPROMISO FEDERAL → 1.94%</vt:lpstr>
      <vt:lpstr>Presentación de PowerPoint</vt:lpstr>
      <vt:lpstr>Senadores Nacionales  1. ECO + VAMOS CORRIENTES → 56.14%  2. FRENTE DE TODOS  → 34.78%  3. Nulos    → 4.81%  4. VAMOS CON VOS  → 2.39%  5. COMPROMISO FEDERAL → 1.88%</vt:lpstr>
      <vt:lpstr>Presentación de PowerPoint</vt:lpstr>
      <vt:lpstr>TOTAL VOTOS POSITIVOS</vt:lpstr>
      <vt:lpstr>Diputados Nacionales  1. ECO + VAMOS CORRIENTES → 58.91%  2. FRENTE DE TODOS  → 36.51%  3. VAMOS CON VOS  → 2.55%  4. COMPROMISO FEDERAL → 2.03%</vt:lpstr>
      <vt:lpstr>Presentación de PowerPoint</vt:lpstr>
      <vt:lpstr>Senadores Nacionales  1. ECO + VAMOS CORRIENTES → 58.98%  2. FRENTE DE TODOS  → 36.54%  3. VAMOS CON VOS  → 2.51%  4. COMPROMISO FEDERAL → 1.98%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ELECCIONES GENERALES 2021 PROVINCIA DE CORRIENTES</dc:title>
  <cp:lastModifiedBy>sebastian gosenje</cp:lastModifiedBy>
  <cp:revision>1</cp:revision>
  <dcterms:modified xsi:type="dcterms:W3CDTF">2021-12-03T01:39:49Z</dcterms:modified>
</cp:coreProperties>
</file>