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6" r:id="rId4"/>
    <p:sldId id="395" r:id="rId5"/>
    <p:sldId id="257" r:id="rId6"/>
    <p:sldId id="405" r:id="rId7"/>
    <p:sldId id="406" r:id="rId8"/>
    <p:sldId id="397" r:id="rId9"/>
    <p:sldId id="407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14" autoAdjust="0"/>
  </p:normalViewPr>
  <p:slideViewPr>
    <p:cSldViewPr snapToGrid="0">
      <p:cViewPr varScale="1">
        <p:scale>
          <a:sx n="126" d="100"/>
          <a:sy n="126" d="100"/>
        </p:scale>
        <p:origin x="152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슬라이드를 이동하려면 클릭하십시오.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Noto Sans CJK JP"/>
              </a:rPr>
              <a:t>메모 서식을 편집하려면 클릭하십시오.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Noto Sans CJK JP"/>
              </a:rPr>
              <a:t> 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Noto Sans CJK JP"/>
              </a:rPr>
              <a:t> 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Noto Sans CJK JP"/>
              </a:rPr>
              <a:t> 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E3D4FDB-B59C-400C-A01C-6FD8AB029986}" type="slidenum">
              <a:rPr lang="en-US" sz="1400" b="0" strike="noStrike" spc="-1">
                <a:latin typeface="Noto Sans CJK JP"/>
              </a:rPr>
              <a:t>‹#›</a:t>
            </a:fld>
            <a:endParaRPr lang="en-US" sz="1400" b="0" strike="noStrike" spc="-1">
              <a:latin typeface="Noto Sans CJK JP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0ADAD6D-86F4-49B1-AFAD-ADA0628ADCE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Noto Sans CJK JP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 lang="ko-KR" altLang="en-US"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지난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번째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homework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활용해 미래의 기상 상황을 예측해 봄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>
              <a:defRPr lang="ko-KR" altLang="en-US"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이를 태양광 발전량을 예측하는데 응용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>
              <a:defRPr lang="ko-KR" altLang="en-US"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이전 시간에 잠깐 소개된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hyperas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하이퍼파라미터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최적화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>
              <a:defRPr lang="ko-KR" altLang="en-US"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사용하는데 시행착오가 있었음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latinLnBrk="1">
              <a:defRPr lang="ko-KR" altLang="en-US"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다른 분들은 저와 같은 시행착오를 겪지 않게 하기위해 이를 공유하고자 함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F4A7764-6C38-423C-AE37-CD1DD20B6FF5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2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ko-KR" altLang="en-US" sz="2000" b="0" strike="noStrike" spc="-1" dirty="0">
                <a:latin typeface="Noto Sans CJK JP"/>
              </a:rPr>
              <a:t>태양광 발전량 데이터는 매 시간 단위로 발전량이 기록</a:t>
            </a:r>
            <a:endParaRPr lang="en-US" altLang="ko-KR" sz="2000" b="0" strike="noStrike" spc="-1" dirty="0">
              <a:latin typeface="Noto Sans CJK JP"/>
            </a:endParaRPr>
          </a:p>
          <a:p>
            <a:r>
              <a:rPr lang="ko-KR" altLang="en-US" sz="2000" b="0" strike="noStrike" spc="-1" dirty="0">
                <a:latin typeface="Noto Sans CJK JP"/>
              </a:rPr>
              <a:t>날씨나 대기</a:t>
            </a:r>
            <a:r>
              <a:rPr lang="en-US" altLang="ko-KR" sz="2000" b="0" strike="noStrike" spc="-1" dirty="0">
                <a:latin typeface="Noto Sans CJK JP"/>
              </a:rPr>
              <a:t>, </a:t>
            </a:r>
            <a:r>
              <a:rPr lang="ko-KR" altLang="en-US" sz="2000" b="0" strike="noStrike" spc="-1" dirty="0">
                <a:latin typeface="Noto Sans CJK JP"/>
              </a:rPr>
              <a:t>패널 등의 설비 상태의 영향을 많이 받음</a:t>
            </a:r>
            <a:endParaRPr lang="en-US" sz="2000" b="0" strike="noStrike" spc="-1" dirty="0">
              <a:latin typeface="Noto Sans CJK JP"/>
            </a:endParaRPr>
          </a:p>
          <a:p>
            <a:r>
              <a:rPr lang="en-US" sz="2000" b="0" strike="noStrike" spc="-1" dirty="0">
                <a:latin typeface="Noto Sans CJK JP"/>
              </a:rPr>
              <a:t>20</a:t>
            </a:r>
            <a:r>
              <a:rPr lang="ko-KR" altLang="en-US" sz="2000" b="0" strike="noStrike" spc="-1" dirty="0">
                <a:latin typeface="Noto Sans CJK JP"/>
              </a:rPr>
              <a:t>일간 발전량 </a:t>
            </a:r>
            <a:r>
              <a:rPr lang="en-US" altLang="ko-KR" sz="2000" b="0" strike="noStrike" spc="-1" dirty="0">
                <a:latin typeface="Noto Sans CJK JP"/>
              </a:rPr>
              <a:t>=&gt; </a:t>
            </a:r>
            <a:r>
              <a:rPr lang="ko-KR" altLang="en-US" sz="2000" b="0" strike="noStrike" spc="-1" dirty="0">
                <a:latin typeface="Noto Sans CJK JP"/>
              </a:rPr>
              <a:t>태양광으로 발전을 하기 때문에 일사량이 중요한 역할</a:t>
            </a:r>
            <a:endParaRPr lang="en-US" altLang="ko-KR" sz="2000" b="0" strike="noStrike" spc="-1" dirty="0">
              <a:latin typeface="Noto Sans CJK JP"/>
            </a:endParaRPr>
          </a:p>
          <a:p>
            <a:r>
              <a:rPr lang="ko-KR" altLang="en-US" sz="2000" b="0" strike="noStrike" spc="-1" dirty="0">
                <a:latin typeface="Noto Sans CJK JP"/>
              </a:rPr>
              <a:t>이런 식의 공공기관을 통해 발생되는 데이터들은 거의 오픈 되어 있어서</a:t>
            </a:r>
            <a:endParaRPr lang="en-US" altLang="ko-KR" sz="2000" b="0" strike="noStrike" spc="-1" dirty="0">
              <a:latin typeface="Noto Sans CJK JP"/>
            </a:endParaRPr>
          </a:p>
          <a:p>
            <a:r>
              <a:rPr lang="ko-KR" altLang="en-US" sz="2000" b="0" strike="noStrike" spc="-1" dirty="0">
                <a:latin typeface="Noto Sans CJK JP"/>
              </a:rPr>
              <a:t>자유롭게 사용가능</a:t>
            </a:r>
            <a:r>
              <a:rPr lang="en-US" altLang="ko-KR" sz="2000" b="0" strike="noStrike" spc="-1" dirty="0">
                <a:latin typeface="Noto Sans CJK JP"/>
              </a:rPr>
              <a:t>(</a:t>
            </a:r>
            <a:r>
              <a:rPr lang="ko-KR" altLang="en-US" sz="2000" b="0" strike="noStrike" spc="-1" dirty="0">
                <a:latin typeface="Noto Sans CJK JP"/>
              </a:rPr>
              <a:t>공공데이터 포털</a:t>
            </a:r>
            <a:r>
              <a:rPr lang="en-US" altLang="ko-KR" sz="2000" b="0" strike="noStrike" spc="-1" dirty="0">
                <a:latin typeface="Noto Sans CJK JP"/>
              </a:rPr>
              <a:t>(</a:t>
            </a:r>
            <a:r>
              <a:rPr lang="ko-KR" altLang="en-US" sz="2000" b="0" strike="noStrike" spc="-1" dirty="0">
                <a:latin typeface="Noto Sans CJK JP"/>
              </a:rPr>
              <a:t>한국농어촌 공사 영암 태양광 발전 자료</a:t>
            </a:r>
            <a:r>
              <a:rPr lang="en-US" altLang="ko-KR" sz="2000" b="0" strike="noStrike" spc="-1" dirty="0">
                <a:latin typeface="Noto Sans CJK JP"/>
              </a:rPr>
              <a:t>), </a:t>
            </a:r>
            <a:r>
              <a:rPr lang="ko-KR" altLang="en-US" sz="2000" b="0" strike="noStrike" spc="-1" dirty="0">
                <a:latin typeface="Noto Sans CJK JP"/>
              </a:rPr>
              <a:t>기상자료 개방 포털</a:t>
            </a:r>
            <a:r>
              <a:rPr lang="en-US" altLang="ko-KR" sz="2000" b="0" strike="noStrike" spc="-1" dirty="0">
                <a:latin typeface="Noto Sans CJK JP"/>
              </a:rPr>
              <a:t>(</a:t>
            </a:r>
            <a:r>
              <a:rPr lang="ko-KR" altLang="en-US" sz="2000" b="0" strike="noStrike" spc="-1" dirty="0">
                <a:latin typeface="Noto Sans CJK JP"/>
              </a:rPr>
              <a:t>영암지역 지상 관측 자료</a:t>
            </a:r>
            <a:r>
              <a:rPr lang="en-US" altLang="ko-KR" sz="2000" b="0" strike="noStrike" spc="-1" dirty="0">
                <a:latin typeface="Noto Sans CJK JP"/>
              </a:rPr>
              <a:t>))</a:t>
            </a:r>
          </a:p>
          <a:p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E13535-71B7-480D-99BC-7F8F95E7F37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Noto Sans CJK JP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ko-KR" altLang="en-US" sz="2000" b="0" strike="noStrike" spc="-1" dirty="0">
                <a:latin typeface="Noto Sans CJK JP"/>
              </a:rPr>
              <a:t>간단하게 실험하기 위해 기본적인 기상 측정치만을 이용</a:t>
            </a:r>
            <a:r>
              <a:rPr lang="en-US" altLang="ko-KR" sz="2000" b="0" strike="noStrike" spc="-1" dirty="0">
                <a:latin typeface="Noto Sans CJK JP"/>
              </a:rPr>
              <a:t>, </a:t>
            </a:r>
            <a:r>
              <a:rPr lang="ko-KR" altLang="en-US" sz="2000" b="0" strike="noStrike" spc="-1" dirty="0">
                <a:latin typeface="Noto Sans CJK JP"/>
              </a:rPr>
              <a:t>최근에는 황사나 미세먼지</a:t>
            </a:r>
            <a:r>
              <a:rPr lang="en-US" altLang="ko-KR" sz="2000" b="0" strike="noStrike" spc="-1" dirty="0">
                <a:latin typeface="Noto Sans CJK JP"/>
              </a:rPr>
              <a:t>, </a:t>
            </a:r>
            <a:r>
              <a:rPr lang="ko-KR" altLang="en-US" sz="2000" b="0" strike="noStrike" spc="-1" dirty="0">
                <a:latin typeface="Noto Sans CJK JP"/>
              </a:rPr>
              <a:t>패널의 위치와 태양과의 각도 관계 등을 이용한 예측 연구 등이 활발</a:t>
            </a:r>
            <a:endParaRPr lang="en-US" altLang="ko-KR" sz="2000" b="0" strike="noStrike" spc="-1" dirty="0">
              <a:latin typeface="Noto Sans CJK JP"/>
            </a:endParaRPr>
          </a:p>
          <a:p>
            <a:r>
              <a:rPr lang="ko-KR" altLang="en-US" sz="2000" b="0" strike="noStrike" spc="-1" dirty="0">
                <a:latin typeface="Noto Sans CJK JP"/>
              </a:rPr>
              <a:t>기상 관측 데이터나 태양광 발전량 데이터 같은 오픈 된 데이터들은 </a:t>
            </a:r>
            <a:r>
              <a:rPr lang="ko-KR" altLang="en-US" sz="2000" b="0" strike="noStrike" spc="-1" dirty="0" err="1">
                <a:latin typeface="Noto Sans CJK JP"/>
              </a:rPr>
              <a:t>결측치가</a:t>
            </a:r>
            <a:r>
              <a:rPr lang="ko-KR" altLang="en-US" sz="2000" b="0" strike="noStrike" spc="-1" dirty="0">
                <a:latin typeface="Noto Sans CJK JP"/>
              </a:rPr>
              <a:t> 존재하여 </a:t>
            </a:r>
            <a:r>
              <a:rPr lang="ko-KR" altLang="en-US" sz="2000" b="0" strike="noStrike" spc="-1" dirty="0" err="1">
                <a:latin typeface="Noto Sans CJK JP"/>
              </a:rPr>
              <a:t>보간이</a:t>
            </a:r>
            <a:r>
              <a:rPr lang="ko-KR" altLang="en-US" sz="2000" b="0" strike="noStrike" spc="-1" dirty="0">
                <a:latin typeface="Noto Sans CJK JP"/>
              </a:rPr>
              <a:t> 필요</a:t>
            </a:r>
            <a:endParaRPr lang="en-US" altLang="ko-KR" sz="2000" b="0" strike="noStrike" spc="-1" dirty="0">
              <a:latin typeface="Noto Sans CJK JP"/>
            </a:endParaRPr>
          </a:p>
          <a:p>
            <a:r>
              <a:rPr lang="ko-KR" altLang="en-US" sz="2000" b="0" strike="noStrike" spc="-1" dirty="0">
                <a:latin typeface="Noto Sans CJK JP"/>
              </a:rPr>
              <a:t>데이터 컬럼에 따라 관측 값이 없어서 기록되지 않은 것과 기기의 결함이나 기타 사유로 인해 기록되지 않은 것으로 구분할 수 있음</a:t>
            </a:r>
            <a:endParaRPr lang="en-US" altLang="ko-KR" sz="2000" b="0" strike="noStrike" spc="-1" dirty="0">
              <a:latin typeface="Noto Sans CJK JP"/>
            </a:endParaRPr>
          </a:p>
          <a:p>
            <a:r>
              <a:rPr lang="ko-KR" altLang="en-US" sz="2000" b="0" strike="noStrike" spc="-1" dirty="0">
                <a:latin typeface="Noto Sans CJK JP"/>
              </a:rPr>
              <a:t>시간대별 관측치이기 때문에 전후 데이터와의 차이가 크지 </a:t>
            </a:r>
            <a:r>
              <a:rPr lang="ko-KR" altLang="en-US" sz="2000" b="0" strike="noStrike" spc="-1" dirty="0" err="1">
                <a:latin typeface="Noto Sans CJK JP"/>
              </a:rPr>
              <a:t>않을것이므로</a:t>
            </a:r>
            <a:r>
              <a:rPr lang="ko-KR" altLang="en-US" sz="2000" b="0" strike="noStrike" spc="-1" dirty="0">
                <a:latin typeface="Noto Sans CJK JP"/>
              </a:rPr>
              <a:t> </a:t>
            </a:r>
            <a:r>
              <a:rPr lang="ko-KR" altLang="en-US" sz="2000" b="0" strike="noStrike" spc="-1" dirty="0" err="1">
                <a:latin typeface="Noto Sans CJK JP"/>
              </a:rPr>
              <a:t>판다스의</a:t>
            </a:r>
            <a:r>
              <a:rPr lang="ko-KR" altLang="en-US" sz="2000" b="0" strike="noStrike" spc="-1" dirty="0">
                <a:latin typeface="Noto Sans CJK JP"/>
              </a:rPr>
              <a:t> </a:t>
            </a:r>
            <a:r>
              <a:rPr lang="ko-KR" altLang="en-US" sz="2000" b="0" strike="noStrike" spc="-1" dirty="0" err="1">
                <a:latin typeface="Noto Sans CJK JP"/>
              </a:rPr>
              <a:t>선형보간법으로</a:t>
            </a:r>
            <a:r>
              <a:rPr lang="ko-KR" altLang="en-US" sz="2000" b="0" strike="noStrike" spc="-1" dirty="0">
                <a:latin typeface="Noto Sans CJK JP"/>
              </a:rPr>
              <a:t> </a:t>
            </a:r>
            <a:r>
              <a:rPr lang="ko-KR" altLang="en-US" sz="2000" b="0" strike="noStrike" spc="-1" dirty="0" err="1">
                <a:latin typeface="Noto Sans CJK JP"/>
              </a:rPr>
              <a:t>결측치를</a:t>
            </a:r>
            <a:r>
              <a:rPr lang="ko-KR" altLang="en-US" sz="2000" b="0" strike="noStrike" spc="-1" dirty="0">
                <a:latin typeface="Noto Sans CJK JP"/>
              </a:rPr>
              <a:t> </a:t>
            </a:r>
            <a:r>
              <a:rPr lang="ko-KR" altLang="en-US" sz="2000" b="0" strike="noStrike" spc="-1" dirty="0" err="1">
                <a:latin typeface="Noto Sans CJK JP"/>
              </a:rPr>
              <a:t>보간함</a:t>
            </a:r>
            <a:endParaRPr lang="en-US" altLang="ko-KR" sz="2000" b="0" strike="noStrike" spc="-1" dirty="0">
              <a:latin typeface="Noto Sans CJK JP"/>
            </a:endParaRPr>
          </a:p>
          <a:p>
            <a:r>
              <a:rPr lang="ko-KR" altLang="en-US" sz="2000" b="0" strike="noStrike" spc="-1" dirty="0">
                <a:latin typeface="Noto Sans CJK JP"/>
              </a:rPr>
              <a:t>태양광 발전은 밤에는 발전량이 </a:t>
            </a:r>
            <a:r>
              <a:rPr lang="en-US" altLang="ko-KR" sz="2000" b="0" strike="noStrike" spc="-1" dirty="0">
                <a:latin typeface="Noto Sans CJK JP"/>
              </a:rPr>
              <a:t>0</a:t>
            </a:r>
            <a:r>
              <a:rPr lang="ko-KR" altLang="en-US" sz="2000" b="0" strike="noStrike" spc="-1" dirty="0">
                <a:latin typeface="Noto Sans CJK JP"/>
              </a:rPr>
              <a:t> </a:t>
            </a:r>
            <a:r>
              <a:rPr lang="en-US" altLang="ko-KR" sz="2000" b="0" strike="noStrike" spc="-1" dirty="0">
                <a:latin typeface="Noto Sans CJK JP"/>
              </a:rPr>
              <a:t>=&gt;</a:t>
            </a:r>
            <a:r>
              <a:rPr lang="ko-KR" altLang="en-US" sz="2000" b="0" strike="noStrike" spc="-1" dirty="0">
                <a:latin typeface="Noto Sans CJK JP"/>
              </a:rPr>
              <a:t> 이런 값들은 예측 정확도에 영향을 </a:t>
            </a:r>
            <a:r>
              <a:rPr lang="ko-KR" altLang="en-US" sz="2000" b="0" strike="noStrike" spc="-1" dirty="0" err="1">
                <a:latin typeface="Noto Sans CJK JP"/>
              </a:rPr>
              <a:t>줄수</a:t>
            </a:r>
            <a:r>
              <a:rPr lang="ko-KR" altLang="en-US" sz="2000" b="0" strike="noStrike" spc="-1" dirty="0">
                <a:latin typeface="Noto Sans CJK JP"/>
              </a:rPr>
              <a:t> 있기 때문에 일괄적으로 저녁 </a:t>
            </a:r>
            <a:r>
              <a:rPr lang="en-US" altLang="ko-KR" sz="2000" b="0" strike="noStrike" spc="-1" dirty="0">
                <a:latin typeface="Noto Sans CJK JP"/>
              </a:rPr>
              <a:t>8</a:t>
            </a:r>
            <a:r>
              <a:rPr lang="ko-KR" altLang="en-US" sz="2000" b="0" strike="noStrike" spc="-1" dirty="0">
                <a:latin typeface="Noto Sans CJK JP"/>
              </a:rPr>
              <a:t>시부터 아침 </a:t>
            </a:r>
            <a:r>
              <a:rPr lang="en-US" altLang="ko-KR" sz="2000" b="0" strike="noStrike" spc="-1" dirty="0">
                <a:latin typeface="Noto Sans CJK JP"/>
              </a:rPr>
              <a:t>6</a:t>
            </a:r>
            <a:r>
              <a:rPr lang="ko-KR" altLang="en-US" sz="2000" b="0" strike="noStrike" spc="-1" dirty="0">
                <a:latin typeface="Noto Sans CJK JP"/>
              </a:rPr>
              <a:t>시까지 제거</a:t>
            </a:r>
            <a:endParaRPr lang="en-US" altLang="ko-KR" sz="2000" b="0" strike="noStrike" spc="-1" dirty="0">
              <a:latin typeface="Noto Sans CJK JP"/>
            </a:endParaRPr>
          </a:p>
          <a:p>
            <a:r>
              <a:rPr lang="ko-KR" altLang="en-US" sz="2000" b="0" strike="noStrike" spc="-1" dirty="0">
                <a:latin typeface="Noto Sans CJK JP"/>
              </a:rPr>
              <a:t> </a:t>
            </a:r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E13535-71B7-480D-99BC-7F8F95E7F37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1032974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ko-KR" altLang="en-US" sz="2000" b="0" strike="noStrike" spc="-1" dirty="0">
                <a:latin typeface="Noto Sans CJK JP"/>
              </a:rPr>
              <a:t>일반적인 </a:t>
            </a:r>
            <a:r>
              <a:rPr lang="en-US" altLang="ko-KR" sz="2000" b="0" strike="noStrike" spc="-1" dirty="0">
                <a:latin typeface="Noto Sans CJK JP"/>
              </a:rPr>
              <a:t>Dense </a:t>
            </a:r>
            <a:r>
              <a:rPr lang="ko-KR" altLang="en-US" sz="2000" b="0" strike="noStrike" spc="-1" dirty="0">
                <a:latin typeface="Noto Sans CJK JP"/>
              </a:rPr>
              <a:t>레이어부터 </a:t>
            </a:r>
            <a:r>
              <a:rPr lang="en-US" altLang="ko-KR" sz="2000" b="0" strike="noStrike" spc="-1" dirty="0">
                <a:latin typeface="Noto Sans CJK JP"/>
              </a:rPr>
              <a:t>LSTM, GRU, </a:t>
            </a:r>
            <a:r>
              <a:rPr lang="ko-KR" altLang="en-US" sz="2000" b="0" strike="noStrike" spc="-1" dirty="0">
                <a:latin typeface="Noto Sans CJK JP"/>
              </a:rPr>
              <a:t>양방향 모델 </a:t>
            </a:r>
            <a:endParaRPr lang="en-US" altLang="ko-KR" sz="2000" b="0" strike="noStrike" spc="-1" dirty="0">
              <a:latin typeface="Noto Sans CJK JP"/>
            </a:endParaRPr>
          </a:p>
          <a:p>
            <a:r>
              <a:rPr lang="ko-KR" altLang="en-US" sz="2000" b="0" strike="noStrike" spc="-1" dirty="0">
                <a:latin typeface="Noto Sans CJK JP"/>
              </a:rPr>
              <a:t>근소하지만 </a:t>
            </a:r>
            <a:r>
              <a:rPr lang="en-US" altLang="ko-KR" sz="2000" b="0" strike="noStrike" spc="-1" dirty="0">
                <a:latin typeface="Noto Sans CJK JP"/>
              </a:rPr>
              <a:t>GRU </a:t>
            </a:r>
            <a:r>
              <a:rPr lang="ko-KR" altLang="en-US" sz="2000" b="0" strike="noStrike" spc="-1" dirty="0">
                <a:latin typeface="Noto Sans CJK JP"/>
              </a:rPr>
              <a:t>성능이 가장 높게 나옴</a:t>
            </a:r>
            <a:endParaRPr lang="en-US" altLang="ko-KR" sz="2000" b="0" strike="noStrike" spc="-1" dirty="0">
              <a:latin typeface="Noto Sans CJK JP"/>
            </a:endParaRPr>
          </a:p>
          <a:p>
            <a:r>
              <a:rPr lang="ko-KR" altLang="en-US" sz="2000" b="0" strike="noStrike" spc="-1" dirty="0">
                <a:latin typeface="Noto Sans CJK JP"/>
              </a:rPr>
              <a:t>다른 모델들은 일정 </a:t>
            </a:r>
            <a:r>
              <a:rPr lang="ko-KR" altLang="en-US" sz="2000" b="0" strike="noStrike" spc="-1" dirty="0" err="1">
                <a:latin typeface="Noto Sans CJK JP"/>
              </a:rPr>
              <a:t>에폭</a:t>
            </a:r>
            <a:r>
              <a:rPr lang="ko-KR" altLang="en-US" sz="2000" b="0" strike="noStrike" spc="-1" dirty="0">
                <a:latin typeface="Noto Sans CJK JP"/>
              </a:rPr>
              <a:t> 이후에는 </a:t>
            </a:r>
            <a:r>
              <a:rPr lang="en-US" altLang="ko-KR" sz="2000" b="0" strike="noStrike" spc="-1" dirty="0">
                <a:latin typeface="Noto Sans CJK JP"/>
              </a:rPr>
              <a:t>validation loss</a:t>
            </a:r>
            <a:r>
              <a:rPr lang="ko-KR" altLang="en-US" sz="2000" b="0" strike="noStrike" spc="-1" dirty="0">
                <a:latin typeface="Noto Sans CJK JP"/>
              </a:rPr>
              <a:t>가 떨어지지 않았는데</a:t>
            </a:r>
            <a:endParaRPr lang="en-US" altLang="ko-KR" sz="2000" b="0" strike="noStrike" spc="-1" dirty="0">
              <a:latin typeface="Noto Sans CJK JP"/>
            </a:endParaRPr>
          </a:p>
          <a:p>
            <a:r>
              <a:rPr lang="en-US" altLang="ko-KR" sz="2000" b="0" strike="noStrike" spc="-1" dirty="0">
                <a:latin typeface="Noto Sans CJK JP"/>
              </a:rPr>
              <a:t>GRU</a:t>
            </a:r>
            <a:r>
              <a:rPr lang="ko-KR" altLang="en-US" sz="2000" b="0" strike="noStrike" spc="-1" dirty="0">
                <a:latin typeface="Noto Sans CJK JP"/>
              </a:rPr>
              <a:t>의 경우에는 </a:t>
            </a:r>
            <a:r>
              <a:rPr lang="en-US" altLang="ko-KR" sz="2000" b="0" strike="noStrike" spc="-1" dirty="0">
                <a:latin typeface="Noto Sans CJK JP"/>
              </a:rPr>
              <a:t>epoch</a:t>
            </a:r>
            <a:r>
              <a:rPr lang="ko-KR" altLang="en-US" sz="2000" b="0" strike="noStrike" spc="-1" dirty="0">
                <a:latin typeface="Noto Sans CJK JP"/>
              </a:rPr>
              <a:t>을 늘리면 더 좋아질 수 있을 것 같았음</a:t>
            </a:r>
            <a:endParaRPr lang="en-US" altLang="ko-KR" sz="2000" b="0" strike="noStrike" spc="-1" dirty="0">
              <a:latin typeface="Noto Sans CJK JP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E13535-71B7-480D-99BC-7F8F95E7F37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347061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elvetica Neue"/>
              </a:rPr>
              <a:t>하이퍼파라미터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 최적화를 위해 </a:t>
            </a:r>
            <a:r>
              <a:rPr lang="en-US" altLang="ko-KR" sz="3200" b="0" i="0" dirty="0" err="1">
                <a:solidFill>
                  <a:srgbClr val="000000"/>
                </a:solidFill>
                <a:effectLst/>
                <a:latin typeface="Helvetica Neue"/>
              </a:rPr>
              <a:t>hyperas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를 사용</a:t>
            </a:r>
            <a:endParaRPr lang="en-US" altLang="ko-KR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아래와 같이 각 층의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elvetica Neue"/>
              </a:rPr>
              <a:t>유닛수와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 활성화 함수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elvetica Neue"/>
              </a:rPr>
              <a:t>옵티마이저를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 선택하게 하고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최적의 </a:t>
            </a:r>
            <a:r>
              <a:rPr lang="en-US" altLang="ko-KR" sz="3200" b="0" i="0" dirty="0" err="1">
                <a:solidFill>
                  <a:srgbClr val="000000"/>
                </a:solidFill>
                <a:effectLst/>
                <a:latin typeface="Helvetica Neue"/>
              </a:rPr>
              <a:t>dropou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율을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elvetica Neue"/>
              </a:rPr>
              <a:t>찾을수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 있게 지정</a:t>
            </a:r>
            <a:endParaRPr lang="en-US" altLang="ko-KR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Val loss 0.40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으로 개선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, activation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은 </a:t>
            </a:r>
            <a:r>
              <a:rPr lang="en-US" altLang="ko-KR" sz="3200" b="0" i="0" dirty="0" err="1">
                <a:solidFill>
                  <a:srgbClr val="000000"/>
                </a:solidFill>
                <a:effectLst/>
                <a:latin typeface="Helvetica Neue"/>
              </a:rPr>
              <a:t>relu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, Dense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층의 유닛은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32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개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elvetica Neue"/>
              </a:rPr>
              <a:t>드롭아웃률은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0.288, GRU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유닛은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64,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elvetica Neue"/>
              </a:rPr>
              <a:t>옵티마이저는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3200" b="0" i="0" dirty="0" err="1">
                <a:solidFill>
                  <a:srgbClr val="000000"/>
                </a:solidFill>
                <a:effectLst/>
                <a:latin typeface="Helvetica Neue"/>
              </a:rPr>
              <a:t>rmsprop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을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elvetica Neue"/>
              </a:rPr>
              <a:t>사용할때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 가장 좋은 성능을 낸다고 나옴</a:t>
            </a:r>
            <a:endParaRPr lang="en-US" altLang="ko-KR" sz="3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E13535-71B7-480D-99BC-7F8F95E7F37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2780187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사실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elvetica Neue"/>
              </a:rPr>
              <a:t>하이퍼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 파라미터 최적화하기 위해 </a:t>
            </a:r>
            <a:r>
              <a:rPr lang="en-US" altLang="ko-KR" sz="3200" b="0" i="0" dirty="0" err="1">
                <a:solidFill>
                  <a:srgbClr val="000000"/>
                </a:solidFill>
                <a:effectLst/>
                <a:latin typeface="Helvetica Neue"/>
              </a:rPr>
              <a:t>hyperas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를 사용 한 것은 간단해 보이기 때문이었음</a:t>
            </a:r>
            <a:endParaRPr lang="en-US" altLang="ko-KR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결과가 나오기까지 상당히 애를 먹음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</a:p>
          <a:p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여러분들은 저와 같은 시행착오를 겪지 않았으면 좋겠다는 생각으로 공유</a:t>
            </a:r>
            <a:endParaRPr lang="en-US" altLang="ko-KR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514350" indent="-514350">
              <a:buAutoNum type="arabicPeriod"/>
            </a:pP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라이브러리 선언 이후에 반드시 두 함수를 정의해주어야 함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=&gt; data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함수 밖에서 정의한 변수나 데이터를 모델에서 사용하지 못함</a:t>
            </a:r>
            <a:endParaRPr lang="en-US" altLang="ko-KR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514350" indent="-514350">
              <a:buAutoNum type="arabicPeriod"/>
            </a:pP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elvetica Neue"/>
              </a:rPr>
              <a:t>함수명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 또한 고정됨</a:t>
            </a:r>
            <a:endParaRPr lang="en-US" altLang="ko-KR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514350" indent="-514350">
              <a:buAutoNum type="arabicPeriod"/>
            </a:pP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코드 내 한글이나 특수문자를 포함하면 문법적으로 오류는 없지만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optimization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 수행 시 디코딩 에러 발생</a:t>
            </a:r>
            <a:endParaRPr lang="en-US" altLang="ko-KR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514350" indent="-514350">
              <a:buAutoNum type="arabicPeriod"/>
            </a:pP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elvetica Neue"/>
              </a:rPr>
              <a:t>파이참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 같은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IDE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와 주피터나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elvetica Neue"/>
              </a:rPr>
              <a:t>코랩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 같은 노트북의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Tab space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공간의 차이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가 다름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elvetica Neue"/>
              </a:rPr>
              <a:t>줄바꿈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 시 공백 없이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elvetica Neue"/>
              </a:rPr>
              <a:t>줄바꿈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 해야 함</a:t>
            </a:r>
            <a:endParaRPr lang="en-US" altLang="ko-KR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이런 에러들이 문법적으로는 문제가 없어 넘어가기 쉬운데 런타임에서 에러가 발생하기 때문에 잡기 어려웠음 </a:t>
            </a:r>
            <a:endParaRPr lang="en-US" altLang="ko-KR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endParaRPr lang="en-US" altLang="ko-KR" sz="3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E13535-71B7-480D-99BC-7F8F95E7F37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441163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DDE190-74D3-4128-8981-C37E74E9910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Noto Sans CJK JP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1560" y="56228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4188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16052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80912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1156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16052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80912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11560" y="5102640"/>
            <a:ext cx="10792080" cy="995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1079208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11560" y="5102640"/>
            <a:ext cx="10792080" cy="995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4188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1560" y="56228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4188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16052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80912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1156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16052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80912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139" b="-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AE95-EDFA-4173-8FC1-C1435B12E1D4}" type="datetime1">
              <a:rPr lang="ko-KR" altLang="en-US" smtClean="0"/>
              <a:t>2020-12-18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385-A2F7-4E83-91CB-CBD8CF8A793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9137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11560" y="5102640"/>
            <a:ext cx="10792080" cy="995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1079208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1079208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4188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1560" y="56228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4188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16052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0912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156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16052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80912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4188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ko-KR" sz="6000" b="0" strike="noStrike" spc="-1">
                <a:solidFill>
                  <a:srgbClr val="000000"/>
                </a:solidFill>
                <a:latin typeface="Calibri Light"/>
              </a:rPr>
              <a:t>마스터 제목 스타일 편집</a:t>
            </a:r>
            <a:endParaRPr lang="ko-K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Noto Sans CJK JP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Noto Sans CJK JP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A2D817-7160-44B8-93F1-37508778CA4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Noto Sans CJK JP"/>
            </a:endParaRPr>
          </a:p>
        </p:txBody>
      </p:sp>
      <p:pic>
        <p:nvPicPr>
          <p:cNvPr id="4" name="그림 6"/>
          <p:cNvPicPr/>
          <p:nvPr/>
        </p:nvPicPr>
        <p:blipFill>
          <a:blip r:embed="rId14"/>
          <a:stretch/>
        </p:blipFill>
        <p:spPr>
          <a:xfrm>
            <a:off x="-1260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Calibri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Calibri Light"/>
              </a:rPr>
              <a:t>마스터 제목 스타일 편집</a:t>
            </a:r>
            <a:endParaRPr lang="ko-K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Calibri"/>
              </a:rPr>
              <a:t>마스터 텍스트 스타일 편집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Calibri"/>
              </a:rPr>
              <a:t>둘째 수준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셋째 수준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넷째 수준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다섯째 수준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85E43E7-BF19-45E0-9D45-8EAA03E51C6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12/18/2020</a:t>
            </a:fld>
            <a:endParaRPr lang="en-US" sz="1200" b="0" strike="noStrike" spc="-1">
              <a:latin typeface="Noto Sans CJK JP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Noto Sans CJK JP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484918C-A197-4B50-8356-4566E040236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Noto Sans CJK JP"/>
            </a:endParaRPr>
          </a:p>
        </p:txBody>
      </p:sp>
      <p:pic>
        <p:nvPicPr>
          <p:cNvPr id="47" name="그림 6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6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511560" y="5102640"/>
            <a:ext cx="10792080" cy="99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sz="2800" b="1" strike="noStrike" spc="-1">
                <a:solidFill>
                  <a:srgbClr val="808080"/>
                </a:solidFill>
                <a:latin typeface="Calibri"/>
              </a:rPr>
              <a:t>마스터 텍스트 스타일을 편집합니다</a:t>
            </a:r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제목 텍스트의 서식을 편집하려면 클릭하십시오.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523880" y="4250520"/>
            <a:ext cx="914364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Seongje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Woo </a:t>
            </a:r>
            <a:endParaRPr lang="en-US" sz="2000" b="0" strike="noStrike" spc="-1" dirty="0">
              <a:latin typeface="Noto Sans CJK JP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Noto Sans CJK JP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 dirty="0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</a:rPr>
              <a:t>School of integrated technology</a:t>
            </a:r>
            <a:br>
              <a:rPr dirty="0"/>
            </a:b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</a:rPr>
              <a:t>Program of Intelligent Robot Technology</a:t>
            </a:r>
            <a:br>
              <a:rPr dirty="0"/>
            </a:b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</a:rPr>
              <a:t>Gwangju Institute of Science and Technology (GIST) </a:t>
            </a:r>
            <a:endParaRPr lang="en-US" sz="1400" b="0" strike="noStrike" spc="-1" dirty="0">
              <a:latin typeface="Noto Sans CJK JP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0" y="984240"/>
            <a:ext cx="1219176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endParaRPr lang="en-US" sz="2400" b="0" strike="noStrike" spc="-1" dirty="0">
              <a:latin typeface="Noto Sans CJK JP"/>
            </a:endParaRPr>
          </a:p>
          <a:p>
            <a:pPr algn="ctr">
              <a:lnSpc>
                <a:spcPct val="150000"/>
              </a:lnSpc>
            </a:pPr>
            <a:endParaRPr lang="en-US" sz="2400" b="0" strike="noStrike" spc="-1" dirty="0">
              <a:latin typeface="Noto Sans CJK JP"/>
            </a:endParaRPr>
          </a:p>
          <a:p>
            <a:pPr marL="11160" algn="ctr">
              <a:lnSpc>
                <a:spcPct val="100000"/>
              </a:lnSpc>
            </a:pPr>
            <a:r>
              <a:rPr lang="en-US" sz="3600" b="1" spc="-1" dirty="0">
                <a:solidFill>
                  <a:srgbClr val="000000"/>
                </a:solidFill>
                <a:latin typeface="Times New Roman"/>
              </a:rPr>
              <a:t>Computer Vision</a:t>
            </a:r>
          </a:p>
          <a:p>
            <a:pPr marL="11160" algn="ctr">
              <a:lnSpc>
                <a:spcPct val="100000"/>
              </a:lnSpc>
            </a:pPr>
            <a:r>
              <a:rPr lang="en-US" altLang="ko-KR" sz="2600" b="1" spc="-1" dirty="0">
                <a:solidFill>
                  <a:srgbClr val="000000"/>
                </a:solidFill>
                <a:latin typeface="Times New Roman"/>
              </a:rPr>
              <a:t>Term Project Presentation</a:t>
            </a:r>
            <a:endParaRPr lang="en-US" sz="2600" b="1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714154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14A20385-A2F7-4E83-91CB-CBD8CF8A7936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05163" y="1088968"/>
            <a:ext cx="861198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03615" y="357447"/>
            <a:ext cx="412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4470" y="1180410"/>
            <a:ext cx="9333641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2800" dirty="0"/>
              <a:t>Forecasting </a:t>
            </a:r>
            <a:r>
              <a:rPr lang="en-US" altLang="ko-KR" sz="2800" dirty="0" err="1"/>
              <a:t>P</a:t>
            </a:r>
            <a:r>
              <a:rPr lang="en-US" sz="2800" dirty="0" err="1"/>
              <a:t>hoto</a:t>
            </a:r>
            <a:r>
              <a:rPr lang="en-US" altLang="ko-KR" sz="2800" dirty="0" err="1"/>
              <a:t>V</a:t>
            </a:r>
            <a:r>
              <a:rPr lang="en-US" sz="2800" dirty="0" err="1"/>
              <a:t>oltaics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2800" dirty="0"/>
              <a:t>Tips for using </a:t>
            </a:r>
            <a:r>
              <a:rPr lang="en-US" altLang="ko-KR" sz="2800" dirty="0" err="1"/>
              <a:t>Hyperas</a:t>
            </a:r>
            <a:r>
              <a:rPr lang="en-US" altLang="ko-KR" sz="2800" dirty="0"/>
              <a:t> in </a:t>
            </a:r>
            <a:r>
              <a:rPr lang="en-US" altLang="ko-KR" sz="2800" dirty="0" err="1"/>
              <a:t>Keras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37389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96600" y="432720"/>
            <a:ext cx="5486040" cy="375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trike="noStrike" spc="-1" dirty="0">
                <a:solidFill>
                  <a:srgbClr val="000000"/>
                </a:solidFill>
                <a:latin typeface="Times New Roman"/>
              </a:rPr>
              <a:t>Forecasting </a:t>
            </a:r>
            <a:r>
              <a:rPr lang="en-US" altLang="ko-KR" sz="3600" b="1" strike="noStrike" spc="-1" dirty="0" err="1">
                <a:solidFill>
                  <a:srgbClr val="000000"/>
                </a:solidFill>
                <a:latin typeface="Times New Roman"/>
              </a:rPr>
              <a:t>PhotoVoltaics</a:t>
            </a:r>
            <a:endParaRPr lang="en-US" altLang="ko-KR" sz="3600" b="1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96600" y="1331650"/>
            <a:ext cx="10895400" cy="376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400B4-29C1-4BFB-ADD5-612AC96DCE69}"/>
              </a:ext>
            </a:extLst>
          </p:cNvPr>
          <p:cNvSpPr txBox="1"/>
          <p:nvPr/>
        </p:nvSpPr>
        <p:spPr>
          <a:xfrm>
            <a:off x="626225" y="1338349"/>
            <a:ext cx="10939549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Paper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왜 했는지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어디까지 했는지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A94449-CDE3-4836-A663-712ED2BFC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46" y="3759939"/>
            <a:ext cx="4390710" cy="28539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77D84C-A812-4120-A66B-60714C47A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916" y="3305415"/>
            <a:ext cx="5061321" cy="3117081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CFA983-6E3C-486E-B800-E49A96B21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916" y="1545327"/>
            <a:ext cx="5543737" cy="1546411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BE67E3-2B68-42EA-8B96-8A754254AEB4}"/>
              </a:ext>
            </a:extLst>
          </p:cNvPr>
          <p:cNvSpPr/>
          <p:nvPr/>
        </p:nvSpPr>
        <p:spPr>
          <a:xfrm>
            <a:off x="1001520" y="2775003"/>
            <a:ext cx="6138372" cy="1992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Shape 1"/>
          <p:cNvSpPr txBox="1"/>
          <p:nvPr/>
        </p:nvSpPr>
        <p:spPr>
          <a:xfrm>
            <a:off x="696600" y="432720"/>
            <a:ext cx="5486040" cy="375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trike="noStrike" spc="-1" dirty="0">
                <a:solidFill>
                  <a:srgbClr val="000000"/>
                </a:solidFill>
                <a:latin typeface="Times New Roman"/>
              </a:rPr>
              <a:t>DATA</a:t>
            </a:r>
            <a:endParaRPr lang="ko-K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96600" y="1331650"/>
            <a:ext cx="10895400" cy="376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400B4-29C1-4BFB-ADD5-612AC96DCE69}"/>
              </a:ext>
            </a:extLst>
          </p:cNvPr>
          <p:cNvSpPr txBox="1"/>
          <p:nvPr/>
        </p:nvSpPr>
        <p:spPr>
          <a:xfrm>
            <a:off x="626225" y="1338349"/>
            <a:ext cx="10939549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 length : 18,993 (4years) (training 70%, validation 15%, test 15%)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Features : </a:t>
            </a:r>
            <a:r>
              <a:rPr lang="en-US" altLang="ko-KR" dirty="0" err="1"/>
              <a:t>datatime</a:t>
            </a:r>
            <a:r>
              <a:rPr lang="en-US" altLang="ko-KR" dirty="0"/>
              <a:t>, power(</a:t>
            </a:r>
            <a:r>
              <a:rPr lang="en-US" altLang="ko-KR" dirty="0" err="1"/>
              <a:t>pv</a:t>
            </a:r>
            <a:r>
              <a:rPr lang="en-US" altLang="ko-KR" dirty="0"/>
              <a:t>), temp, humid, solar, cloud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Interpolation of missing values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E8B400-6AD0-483F-8E05-4BC27A649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25" y="3024826"/>
            <a:ext cx="1546372" cy="1560559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D40E1AD-B5EF-4CCD-AADC-08368E8DCF08}"/>
              </a:ext>
            </a:extLst>
          </p:cNvPr>
          <p:cNvSpPr/>
          <p:nvPr/>
        </p:nvSpPr>
        <p:spPr>
          <a:xfrm>
            <a:off x="3197657" y="3612881"/>
            <a:ext cx="266529" cy="38134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13580-D5B0-49A3-8AFC-39F177C683AA}"/>
              </a:ext>
            </a:extLst>
          </p:cNvPr>
          <p:cNvSpPr txBox="1"/>
          <p:nvPr/>
        </p:nvSpPr>
        <p:spPr>
          <a:xfrm>
            <a:off x="3862753" y="3043823"/>
            <a:ext cx="308353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en-US" altLang="ko-KR" dirty="0"/>
              <a:t>df = </a:t>
            </a:r>
            <a:r>
              <a:rPr lang="en-US" altLang="ko-KR" dirty="0" err="1"/>
              <a:t>pd.read_csv</a:t>
            </a:r>
            <a:r>
              <a:rPr lang="en-US" altLang="ko-KR" dirty="0"/>
              <a:t>(filename)</a:t>
            </a:r>
          </a:p>
          <a:p>
            <a:r>
              <a:rPr lang="en-US" altLang="ko-KR" dirty="0"/>
              <a:t>df = </a:t>
            </a:r>
            <a:r>
              <a:rPr lang="en-US" altLang="ko-KR" dirty="0" err="1"/>
              <a:t>df.interpolate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df = </a:t>
            </a:r>
            <a:r>
              <a:rPr lang="en-US" altLang="ko-KR" dirty="0" err="1"/>
              <a:t>df.fillna</a:t>
            </a:r>
            <a:r>
              <a:rPr lang="en-US" altLang="ko-KR" dirty="0"/>
              <a:t>(value=0)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F9B70C-CB97-42B2-A9C0-36B61932DB17}"/>
              </a:ext>
            </a:extLst>
          </p:cNvPr>
          <p:cNvSpPr txBox="1"/>
          <p:nvPr/>
        </p:nvSpPr>
        <p:spPr>
          <a:xfrm>
            <a:off x="696600" y="5046137"/>
            <a:ext cx="1093954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Remove meaningless data(20:00 ~ 06:00)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67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96600" y="432720"/>
            <a:ext cx="5486040" cy="375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trike="noStrike" spc="-1" dirty="0">
                <a:solidFill>
                  <a:srgbClr val="000000"/>
                </a:solidFill>
                <a:latin typeface="Times New Roman"/>
              </a:rPr>
              <a:t>Experiments Ⅰ</a:t>
            </a:r>
            <a:endParaRPr lang="ko-K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96600" y="1331650"/>
            <a:ext cx="10895400" cy="376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2000" b="0" strike="noStrike" spc="-1" dirty="0">
              <a:latin typeface="Noto Sans CJK JP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62A5A1B-BCB8-4F21-8252-37301F021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33968"/>
              </p:ext>
            </p:extLst>
          </p:nvPr>
        </p:nvGraphicFramePr>
        <p:xfrm>
          <a:off x="753666" y="2109530"/>
          <a:ext cx="4224734" cy="24359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2855">
                  <a:extLst>
                    <a:ext uri="{9D8B030D-6E8A-4147-A177-3AD203B41FA5}">
                      <a16:colId xmlns:a16="http://schemas.microsoft.com/office/drawing/2014/main" val="3991806659"/>
                    </a:ext>
                  </a:extLst>
                </a:gridCol>
                <a:gridCol w="1446972">
                  <a:extLst>
                    <a:ext uri="{9D8B030D-6E8A-4147-A177-3AD203B41FA5}">
                      <a16:colId xmlns:a16="http://schemas.microsoft.com/office/drawing/2014/main" val="3814641399"/>
                    </a:ext>
                  </a:extLst>
                </a:gridCol>
                <a:gridCol w="1564907">
                  <a:extLst>
                    <a:ext uri="{9D8B030D-6E8A-4147-A177-3AD203B41FA5}">
                      <a16:colId xmlns:a16="http://schemas.microsoft.com/office/drawing/2014/main" val="1795486114"/>
                    </a:ext>
                  </a:extLst>
                </a:gridCol>
              </a:tblGrid>
              <a:tr h="466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Val Loss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893930"/>
                  </a:ext>
                </a:extLst>
              </a:tr>
              <a:tr h="466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0.56751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0.521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85057"/>
                  </a:ext>
                </a:extLst>
              </a:tr>
              <a:tr h="466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LSTM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0.49491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0.459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752367"/>
                  </a:ext>
                </a:extLst>
              </a:tr>
              <a:tr h="383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GRU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0.46598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0.456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758098"/>
                  </a:ext>
                </a:extLst>
              </a:tr>
              <a:tr h="652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Bidirectional GRU-based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0.47992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0.472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45854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42FE80B-D900-4C12-AA32-AB7142538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903" y="1917443"/>
            <a:ext cx="2925661" cy="20745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AEAEEE-04D1-4DDD-BFCA-A4E4196F0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975" y="1917443"/>
            <a:ext cx="3016425" cy="2155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B43DDE-131D-4FE0-A302-E7C6DDEE1A9C}"/>
              </a:ext>
            </a:extLst>
          </p:cNvPr>
          <p:cNvSpPr txBox="1"/>
          <p:nvPr/>
        </p:nvSpPr>
        <p:spPr>
          <a:xfrm>
            <a:off x="5649843" y="3489788"/>
            <a:ext cx="1082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dense model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7868A-2455-4F35-B46F-8DE87E457905}"/>
              </a:ext>
            </a:extLst>
          </p:cNvPr>
          <p:cNvSpPr txBox="1"/>
          <p:nvPr/>
        </p:nvSpPr>
        <p:spPr>
          <a:xfrm>
            <a:off x="8834782" y="3527334"/>
            <a:ext cx="1082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LSTM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FD90B41-D831-43C6-A718-611AE2598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270" y="4195878"/>
            <a:ext cx="2914262" cy="20745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AF159D-CAB0-45DE-B13D-2E0706B5C03A}"/>
              </a:ext>
            </a:extLst>
          </p:cNvPr>
          <p:cNvSpPr txBox="1"/>
          <p:nvPr/>
        </p:nvSpPr>
        <p:spPr>
          <a:xfrm>
            <a:off x="5663184" y="5755908"/>
            <a:ext cx="1082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GRU</a:t>
            </a:r>
            <a:endParaRPr lang="ko-KR" altLang="en-US" sz="11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A325A3D-1068-49CF-925B-80ABE7A12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9222" y="4182627"/>
            <a:ext cx="3051761" cy="2156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563A11-A521-4529-8AC3-A40D824F509D}"/>
              </a:ext>
            </a:extLst>
          </p:cNvPr>
          <p:cNvSpPr txBox="1"/>
          <p:nvPr/>
        </p:nvSpPr>
        <p:spPr>
          <a:xfrm>
            <a:off x="8801652" y="5755908"/>
            <a:ext cx="1082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Bid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4CEDC4-EFB5-4E98-9925-3A7C5AC60B6D}"/>
              </a:ext>
            </a:extLst>
          </p:cNvPr>
          <p:cNvSpPr/>
          <p:nvPr/>
        </p:nvSpPr>
        <p:spPr>
          <a:xfrm>
            <a:off x="753666" y="3527334"/>
            <a:ext cx="4224734" cy="3511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516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96600" y="432720"/>
            <a:ext cx="5486040" cy="375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trike="noStrike" spc="-1" dirty="0">
                <a:solidFill>
                  <a:srgbClr val="000000"/>
                </a:solidFill>
                <a:latin typeface="Times New Roman"/>
              </a:rPr>
              <a:t>Experiment Ⅱ</a:t>
            </a:r>
            <a:endParaRPr lang="ko-K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96600" y="1331650"/>
            <a:ext cx="10895400" cy="376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400B4-29C1-4BFB-ADD5-612AC96DCE69}"/>
              </a:ext>
            </a:extLst>
          </p:cNvPr>
          <p:cNvSpPr txBox="1"/>
          <p:nvPr/>
        </p:nvSpPr>
        <p:spPr>
          <a:xfrm>
            <a:off x="626225" y="1338349"/>
            <a:ext cx="10965775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Hyper parameter optimization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Hyperas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4E6B3-2872-4090-8B4E-C401CE692945}"/>
              </a:ext>
            </a:extLst>
          </p:cNvPr>
          <p:cNvSpPr txBox="1"/>
          <p:nvPr/>
        </p:nvSpPr>
        <p:spPr>
          <a:xfrm>
            <a:off x="890606" y="2376266"/>
            <a:ext cx="4706229" cy="28281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model = Sequential()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model.add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layers.GRU</a:t>
            </a:r>
            <a:r>
              <a:rPr lang="en-US" altLang="ko-KR" sz="1200" dirty="0"/>
              <a:t>(</a:t>
            </a:r>
            <a:r>
              <a:rPr lang="en-US" altLang="ko-KR" sz="1200" b="1" dirty="0">
                <a:highlight>
                  <a:srgbClr val="FFFF00"/>
                </a:highlight>
              </a:rPr>
              <a:t>{{choice([32, 64, 128])}}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      </a:t>
            </a:r>
            <a:r>
              <a:rPr lang="en-US" altLang="ko-KR" sz="1200" dirty="0" err="1"/>
              <a:t>input_shape</a:t>
            </a:r>
            <a:r>
              <a:rPr lang="en-US" altLang="ko-KR" sz="1200" dirty="0"/>
              <a:t>=(None, 5)))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model.add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layers.Dense</a:t>
            </a:r>
            <a:r>
              <a:rPr lang="en-US" altLang="ko-KR" sz="1200" dirty="0"/>
              <a:t>(</a:t>
            </a:r>
            <a:r>
              <a:rPr lang="en-US" altLang="ko-KR" sz="1200" b="1" dirty="0">
                <a:highlight>
                  <a:srgbClr val="FFFF00"/>
                </a:highlight>
              </a:rPr>
              <a:t>{{choice([1, 16, 32, 64])}}</a:t>
            </a:r>
            <a:r>
              <a:rPr lang="en-US" altLang="ko-KR" sz="1200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model.add</a:t>
            </a:r>
            <a:r>
              <a:rPr lang="en-US" altLang="ko-KR" sz="1200" dirty="0"/>
              <a:t>(Activation(</a:t>
            </a:r>
            <a:r>
              <a:rPr lang="en-US" altLang="ko-KR" sz="1200" b="1" dirty="0">
                <a:highlight>
                  <a:srgbClr val="FFFF00"/>
                </a:highlight>
              </a:rPr>
              <a:t>{{choice(['</a:t>
            </a:r>
            <a:r>
              <a:rPr lang="en-US" altLang="ko-KR" sz="1200" b="1" dirty="0" err="1">
                <a:highlight>
                  <a:srgbClr val="FFFF00"/>
                </a:highlight>
              </a:rPr>
              <a:t>relu</a:t>
            </a:r>
            <a:r>
              <a:rPr lang="en-US" altLang="ko-KR" sz="1200" b="1" dirty="0">
                <a:highlight>
                  <a:srgbClr val="FFFF00"/>
                </a:highlight>
              </a:rPr>
              <a:t>', 'sigmoid'])}}</a:t>
            </a:r>
            <a:r>
              <a:rPr lang="en-US" altLang="ko-KR" sz="1200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model.add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layers.Dropout</a:t>
            </a:r>
            <a:r>
              <a:rPr lang="en-US" altLang="ko-KR" sz="1200" dirty="0"/>
              <a:t>(</a:t>
            </a:r>
            <a:r>
              <a:rPr lang="en-US" altLang="ko-KR" sz="1200" b="1" dirty="0">
                <a:highlight>
                  <a:srgbClr val="FFFF00"/>
                </a:highlight>
              </a:rPr>
              <a:t>{{uniform(0, 1)}}</a:t>
            </a:r>
            <a:r>
              <a:rPr lang="en-US" altLang="ko-KR" sz="1200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model.add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layers.Dense</a:t>
            </a:r>
            <a:r>
              <a:rPr lang="en-US" altLang="ko-KR" sz="1200" dirty="0"/>
              <a:t>(1))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model.compile</a:t>
            </a:r>
            <a:r>
              <a:rPr lang="en-US" altLang="ko-KR" sz="1200" dirty="0"/>
              <a:t>(optimizer=</a:t>
            </a:r>
            <a:r>
              <a:rPr lang="en-US" altLang="ko-KR" sz="1200" b="1" dirty="0">
                <a:highlight>
                  <a:srgbClr val="FFFF00"/>
                </a:highlight>
              </a:rPr>
              <a:t>{{choice(['</a:t>
            </a:r>
            <a:r>
              <a:rPr lang="en-US" altLang="ko-KR" sz="1200" b="1" dirty="0" err="1">
                <a:highlight>
                  <a:srgbClr val="FFFF00"/>
                </a:highlight>
              </a:rPr>
              <a:t>rmsprop</a:t>
            </a:r>
            <a:r>
              <a:rPr lang="en-US" altLang="ko-KR" sz="1200" b="1" dirty="0">
                <a:highlight>
                  <a:srgbClr val="FFFF00"/>
                </a:highlight>
              </a:rPr>
              <a:t>', '</a:t>
            </a:r>
            <a:r>
              <a:rPr lang="en-US" altLang="ko-KR" sz="1200" b="1" dirty="0" err="1">
                <a:highlight>
                  <a:srgbClr val="FFFF00"/>
                </a:highlight>
              </a:rPr>
              <a:t>adam</a:t>
            </a:r>
            <a:r>
              <a:rPr lang="en-US" altLang="ko-KR" sz="1200" b="1" dirty="0">
                <a:highlight>
                  <a:srgbClr val="FFFF00"/>
                </a:highlight>
              </a:rPr>
              <a:t>', '</a:t>
            </a:r>
            <a:r>
              <a:rPr lang="en-US" altLang="ko-KR" sz="1200" b="1" dirty="0" err="1">
                <a:highlight>
                  <a:srgbClr val="FFFF00"/>
                </a:highlight>
              </a:rPr>
              <a:t>sgd</a:t>
            </a:r>
            <a:r>
              <a:rPr lang="en-US" altLang="ko-KR" sz="1200" b="1" dirty="0">
                <a:highlight>
                  <a:srgbClr val="FFFF00"/>
                </a:highlight>
              </a:rPr>
              <a:t>'])}}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   loss='</a:t>
            </a:r>
            <a:r>
              <a:rPr lang="en-US" altLang="ko-KR" sz="1200" dirty="0" err="1"/>
              <a:t>mae</a:t>
            </a:r>
            <a:r>
              <a:rPr lang="en-US" altLang="ko-KR" sz="1200" dirty="0"/>
              <a:t>')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52907A-DCC8-461E-ACFA-AF5CB6DC4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38" y="1892901"/>
            <a:ext cx="5857440" cy="1256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1464A8-54BF-4FF3-B96C-398C9F8F5D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550"/>
          <a:stretch/>
        </p:blipFill>
        <p:spPr>
          <a:xfrm>
            <a:off x="5897238" y="3607242"/>
            <a:ext cx="5566958" cy="1755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CA6D74-42F9-4704-8C5D-EDC28A1351C8}"/>
              </a:ext>
            </a:extLst>
          </p:cNvPr>
          <p:cNvSpPr txBox="1"/>
          <p:nvPr/>
        </p:nvSpPr>
        <p:spPr>
          <a:xfrm>
            <a:off x="7697401" y="3176196"/>
            <a:ext cx="492443" cy="279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000" b="1" dirty="0"/>
              <a:t>…</a:t>
            </a:r>
            <a:endParaRPr lang="ko-KR" altLang="en-US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1D17EF-83A4-4F35-B76D-C5121627284F}"/>
              </a:ext>
            </a:extLst>
          </p:cNvPr>
          <p:cNvSpPr/>
          <p:nvPr/>
        </p:nvSpPr>
        <p:spPr>
          <a:xfrm>
            <a:off x="9528313" y="2679088"/>
            <a:ext cx="2145026" cy="2054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FED0F2-2C04-44CA-ADED-942433816E31}"/>
              </a:ext>
            </a:extLst>
          </p:cNvPr>
          <p:cNvSpPr/>
          <p:nvPr/>
        </p:nvSpPr>
        <p:spPr>
          <a:xfrm>
            <a:off x="5897237" y="4951897"/>
            <a:ext cx="5504049" cy="3622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139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96600" y="432720"/>
            <a:ext cx="5486040" cy="375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trike="noStrike" spc="-1" dirty="0">
                <a:solidFill>
                  <a:srgbClr val="000000"/>
                </a:solidFill>
                <a:latin typeface="Times New Roman"/>
              </a:rPr>
              <a:t>Tips</a:t>
            </a:r>
            <a:endParaRPr lang="ko-K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96600" y="1331650"/>
            <a:ext cx="10895400" cy="376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400B4-29C1-4BFB-ADD5-612AC96DCE69}"/>
              </a:ext>
            </a:extLst>
          </p:cNvPr>
          <p:cNvSpPr txBox="1"/>
          <p:nvPr/>
        </p:nvSpPr>
        <p:spPr>
          <a:xfrm>
            <a:off x="626225" y="1338349"/>
            <a:ext cx="5658957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Must first define two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Fixed function names as data, model or </a:t>
            </a:r>
            <a:r>
              <a:rPr lang="en-US" altLang="ko-KR" dirty="0" err="1"/>
              <a:t>create_model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 not use any Korean (even comments)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 not change tab space (</a:t>
            </a:r>
            <a:r>
              <a:rPr lang="en-US" altLang="ko-KR" dirty="0" err="1"/>
              <a:t>Jupyter</a:t>
            </a:r>
            <a:r>
              <a:rPr lang="en-US" altLang="ko-KR" dirty="0"/>
              <a:t> Notebook, </a:t>
            </a:r>
            <a:r>
              <a:rPr lang="en-US" altLang="ko-KR" dirty="0" err="1"/>
              <a:t>Colab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259DE2-67F4-4CC4-8A19-10DFD53EFD7A}"/>
              </a:ext>
            </a:extLst>
          </p:cNvPr>
          <p:cNvSpPr/>
          <p:nvPr/>
        </p:nvSpPr>
        <p:spPr>
          <a:xfrm>
            <a:off x="6444974" y="1465502"/>
            <a:ext cx="4987235" cy="588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3F6FDE-C0B5-4EB4-BA3E-6422826A1ED5}"/>
              </a:ext>
            </a:extLst>
          </p:cNvPr>
          <p:cNvSpPr/>
          <p:nvPr/>
        </p:nvSpPr>
        <p:spPr>
          <a:xfrm>
            <a:off x="6444974" y="2264507"/>
            <a:ext cx="4987235" cy="9115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C45CCD-DABA-402E-90FA-ADA51AC3C397}"/>
              </a:ext>
            </a:extLst>
          </p:cNvPr>
          <p:cNvSpPr/>
          <p:nvPr/>
        </p:nvSpPr>
        <p:spPr>
          <a:xfrm>
            <a:off x="6444974" y="3425944"/>
            <a:ext cx="4987235" cy="10267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4FBB18-1AB5-496B-B1B0-2149891CFF2C}"/>
              </a:ext>
            </a:extLst>
          </p:cNvPr>
          <p:cNvSpPr/>
          <p:nvPr/>
        </p:nvSpPr>
        <p:spPr>
          <a:xfrm>
            <a:off x="6444974" y="4674689"/>
            <a:ext cx="4987236" cy="1084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9F9E135-A6A8-471E-BB11-4C702F03B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23" y="2982394"/>
            <a:ext cx="5423583" cy="233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2898D5-4476-4991-9F7C-8ECC3A2C4FAE}"/>
              </a:ext>
            </a:extLst>
          </p:cNvPr>
          <p:cNvSpPr txBox="1"/>
          <p:nvPr/>
        </p:nvSpPr>
        <p:spPr>
          <a:xfrm>
            <a:off x="6458228" y="1465501"/>
            <a:ext cx="494306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from </a:t>
            </a:r>
            <a:r>
              <a:rPr lang="en-US" altLang="ko-KR" sz="1050" dirty="0" err="1"/>
              <a:t>hyperopt</a:t>
            </a:r>
            <a:r>
              <a:rPr lang="en-US" altLang="ko-KR" sz="1050" dirty="0"/>
              <a:t> import Trials, STATUS_OK, </a:t>
            </a:r>
            <a:r>
              <a:rPr lang="en-US" altLang="ko-KR" sz="1050" dirty="0" err="1"/>
              <a:t>tpe</a:t>
            </a:r>
            <a:endParaRPr lang="en-US" altLang="ko-KR" sz="1050" dirty="0"/>
          </a:p>
          <a:p>
            <a:r>
              <a:rPr lang="en-US" altLang="ko-KR" sz="1050" dirty="0"/>
              <a:t>from </a:t>
            </a:r>
            <a:r>
              <a:rPr lang="en-US" altLang="ko-KR" sz="1050" dirty="0" err="1"/>
              <a:t>hyperas</a:t>
            </a:r>
            <a:r>
              <a:rPr lang="en-US" altLang="ko-KR" sz="1050" dirty="0"/>
              <a:t> import </a:t>
            </a:r>
            <a:r>
              <a:rPr lang="en-US" altLang="ko-KR" sz="1050" dirty="0" err="1"/>
              <a:t>optim</a:t>
            </a:r>
            <a:endParaRPr lang="en-US" altLang="ko-KR" sz="1050" dirty="0"/>
          </a:p>
          <a:p>
            <a:r>
              <a:rPr lang="en-US" altLang="ko-KR" sz="1050" dirty="0"/>
              <a:t>from </a:t>
            </a:r>
            <a:r>
              <a:rPr lang="en-US" altLang="ko-KR" sz="1050" dirty="0" err="1"/>
              <a:t>hyperas.distributions</a:t>
            </a:r>
            <a:r>
              <a:rPr lang="en-US" altLang="ko-KR" sz="1050" dirty="0"/>
              <a:t> import choice, uniform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def </a:t>
            </a:r>
            <a:r>
              <a:rPr lang="en-US" altLang="ko-KR" sz="1050" dirty="0">
                <a:highlight>
                  <a:srgbClr val="FFFF00"/>
                </a:highlight>
              </a:rPr>
              <a:t>data</a:t>
            </a:r>
            <a:r>
              <a:rPr lang="en-US" altLang="ko-KR" sz="1050" dirty="0"/>
              <a:t>():</a:t>
            </a:r>
          </a:p>
          <a:p>
            <a:r>
              <a:rPr lang="en-US" altLang="ko-KR" sz="1050" dirty="0"/>
              <a:t> .</a:t>
            </a:r>
          </a:p>
          <a:p>
            <a:r>
              <a:rPr lang="en-US" altLang="ko-KR" sz="1050" dirty="0"/>
              <a:t> .</a:t>
            </a:r>
          </a:p>
          <a:p>
            <a:r>
              <a:rPr lang="en-US" altLang="ko-KR" sz="1050" dirty="0"/>
              <a:t> .</a:t>
            </a:r>
          </a:p>
          <a:p>
            <a:r>
              <a:rPr lang="en-US" altLang="ko-KR" sz="1050" dirty="0"/>
              <a:t>return </a:t>
            </a:r>
            <a:r>
              <a:rPr lang="en-US" altLang="ko-KR" sz="1050" dirty="0" err="1"/>
              <a:t>train_gen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val_gen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test_gen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val_steps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test_steps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def </a:t>
            </a:r>
            <a:r>
              <a:rPr lang="en-US" altLang="ko-KR" sz="1050" dirty="0" err="1">
                <a:highlight>
                  <a:srgbClr val="FFFF00"/>
                </a:highlight>
              </a:rPr>
              <a:t>create_model</a:t>
            </a:r>
            <a:r>
              <a:rPr lang="en-US" altLang="ko-KR" sz="1050" dirty="0"/>
              <a:t>(</a:t>
            </a:r>
            <a:r>
              <a:rPr lang="sv-SE" altLang="ko-KR" sz="1050" dirty="0"/>
              <a:t>train_gen, val_gen, test_gen, val_steps, test_steps</a:t>
            </a:r>
            <a:r>
              <a:rPr lang="en-US" altLang="ko-KR" sz="1050" dirty="0"/>
              <a:t>):</a:t>
            </a:r>
          </a:p>
          <a:p>
            <a:r>
              <a:rPr lang="en-US" altLang="ko-KR" sz="1050" dirty="0"/>
              <a:t> .</a:t>
            </a:r>
          </a:p>
          <a:p>
            <a:r>
              <a:rPr lang="en-US" altLang="ko-KR" sz="1050" dirty="0"/>
              <a:t> .</a:t>
            </a:r>
          </a:p>
          <a:p>
            <a:r>
              <a:rPr lang="en-US" altLang="ko-KR" sz="1050" dirty="0"/>
              <a:t> .</a:t>
            </a:r>
          </a:p>
          <a:p>
            <a:endParaRPr lang="en-US" altLang="ko-KR" sz="1050" dirty="0"/>
          </a:p>
          <a:p>
            <a:r>
              <a:rPr lang="en-US" altLang="ko-KR" sz="1050" dirty="0"/>
              <a:t>return {'loss': </a:t>
            </a:r>
            <a:r>
              <a:rPr lang="en-US" altLang="ko-KR" sz="1050" dirty="0" err="1"/>
              <a:t>validation_loss</a:t>
            </a:r>
            <a:r>
              <a:rPr lang="en-US" altLang="ko-KR" sz="1050" dirty="0"/>
              <a:t>, 'status': STATUS_OK, 'model': model}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if __name__ == '__main__':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best_run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best_model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optim.minimize</a:t>
            </a:r>
            <a:r>
              <a:rPr lang="en-US" altLang="ko-KR" sz="1050" dirty="0"/>
              <a:t>(model=</a:t>
            </a:r>
            <a:r>
              <a:rPr lang="en-US" altLang="ko-KR" sz="1050" dirty="0" err="1"/>
              <a:t>create_model</a:t>
            </a:r>
            <a:r>
              <a:rPr lang="en-US" altLang="ko-KR" sz="1050" dirty="0"/>
              <a:t>,</a:t>
            </a:r>
          </a:p>
          <a:p>
            <a:pPr lvl="2"/>
            <a:r>
              <a:rPr lang="en-US" altLang="ko-KR" sz="1050" dirty="0"/>
              <a:t>                                            data=data,</a:t>
            </a:r>
          </a:p>
          <a:p>
            <a:pPr lvl="2"/>
            <a:r>
              <a:rPr lang="en-US" altLang="ko-KR" sz="1050" dirty="0"/>
              <a:t>                                            algo=</a:t>
            </a:r>
            <a:r>
              <a:rPr lang="en-US" altLang="ko-KR" sz="1050" dirty="0" err="1"/>
              <a:t>tpe.suggest</a:t>
            </a:r>
            <a:r>
              <a:rPr lang="en-US" altLang="ko-KR" sz="1050" dirty="0"/>
              <a:t>,</a:t>
            </a:r>
          </a:p>
          <a:p>
            <a:pPr lvl="2"/>
            <a:r>
              <a:rPr lang="en-US" altLang="ko-KR" sz="1050" dirty="0"/>
              <a:t>                                            </a:t>
            </a:r>
            <a:r>
              <a:rPr lang="en-US" altLang="ko-KR" sz="1050" dirty="0" err="1"/>
              <a:t>max_evals</a:t>
            </a:r>
            <a:r>
              <a:rPr lang="en-US" altLang="ko-KR" sz="1050" dirty="0"/>
              <a:t>=3,</a:t>
            </a:r>
          </a:p>
          <a:p>
            <a:pPr lvl="2"/>
            <a:r>
              <a:rPr lang="en-US" altLang="ko-KR" sz="1050"/>
              <a:t>                                            trials</a:t>
            </a:r>
            <a:r>
              <a:rPr lang="en-US" altLang="ko-KR" sz="1050" dirty="0"/>
              <a:t>=Trials())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F17016-A9E2-4F63-A93F-4E6BD393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23" y="5037043"/>
            <a:ext cx="3241657" cy="7219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334C7F-7BC5-49E3-8688-8F4EEC1D0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723" y="5815340"/>
            <a:ext cx="3241656" cy="8085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CA895D-131B-4D60-8878-5CA813495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724" y="4330785"/>
            <a:ext cx="3241656" cy="6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798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038400" y="597240"/>
            <a:ext cx="6114600" cy="152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D0D0D"/>
                </a:solidFill>
                <a:latin typeface="Times New Roman"/>
              </a:rPr>
              <a:t>T</a:t>
            </a:r>
            <a:r>
              <a:rPr lang="en-US" sz="4000" b="1" strike="noStrike" spc="-1" dirty="0">
                <a:solidFill>
                  <a:srgbClr val="0D0D0D"/>
                </a:solidFill>
                <a:latin typeface="Times New Roman"/>
              </a:rPr>
              <a:t>hank you</a:t>
            </a:r>
            <a:endParaRPr lang="en-US" sz="4000" b="0" strike="noStrike" spc="-1" dirty="0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D0D0D"/>
                </a:solidFill>
                <a:latin typeface="Times New Roman"/>
              </a:rPr>
              <a:t>for your Attention.</a:t>
            </a:r>
            <a:endParaRPr lang="en-US" sz="4000" b="0" strike="noStrike" spc="-1" dirty="0">
              <a:latin typeface="Noto Sans CJK JP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523880" y="6750000"/>
            <a:ext cx="9143640" cy="107640"/>
          </a:xfrm>
          <a:prstGeom prst="rect">
            <a:avLst/>
          </a:prstGeom>
          <a:gradFill rotWithShape="0">
            <a:gsLst>
              <a:gs pos="585">
                <a:srgbClr val="FFCCCC"/>
              </a:gs>
              <a:gs pos="22000">
                <a:srgbClr val="FF9999"/>
              </a:gs>
              <a:gs pos="41000">
                <a:srgbClr val="FF9999"/>
              </a:gs>
              <a:gs pos="67000">
                <a:srgbClr val="FF5D5D"/>
              </a:gs>
              <a:gs pos="82000">
                <a:srgbClr val="FF0000"/>
              </a:gs>
              <a:gs pos="100000">
                <a:srgbClr val="FF0000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4655</TotalTime>
  <Words>844</Words>
  <Application>Microsoft Office PowerPoint</Application>
  <PresentationFormat>와이드스크린</PresentationFormat>
  <Paragraphs>134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Helvetica Neue</vt:lpstr>
      <vt:lpstr>Noto Sans CJK JP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user</dc:creator>
  <dc:description/>
  <cp:lastModifiedBy>Woo Seongje</cp:lastModifiedBy>
  <cp:revision>388</cp:revision>
  <dcterms:modified xsi:type="dcterms:W3CDTF">2020-12-17T16:05:09Z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