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409" r:id="rId5"/>
    <p:sldId id="257" r:id="rId6"/>
    <p:sldId id="405" r:id="rId7"/>
    <p:sldId id="408" r:id="rId8"/>
    <p:sldId id="397" r:id="rId9"/>
    <p:sldId id="407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18" autoAdjust="0"/>
  </p:normalViewPr>
  <p:slideViewPr>
    <p:cSldViewPr snapToGrid="0">
      <p:cViewPr varScale="1">
        <p:scale>
          <a:sx n="97" d="100"/>
          <a:sy n="97" d="100"/>
        </p:scale>
        <p:origin x="4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슬라이드를 이동하려면 클릭하십시오.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Noto Sans CJK JP"/>
              </a:rPr>
              <a:t>메모 서식을 편집하려면 클릭하십시오.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Noto Sans CJK JP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Noto Sans CJK JP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Noto Sans CJK JP"/>
              </a:rPr>
              <a:t> 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E3D4FDB-B59C-400C-A01C-6FD8AB029986}" type="slidenum">
              <a:rPr lang="en-US" sz="1400" b="0" strike="noStrike" spc="-1">
                <a:latin typeface="Noto Sans CJK JP"/>
              </a:rPr>
              <a:t>‹#›</a:t>
            </a:fld>
            <a:endParaRPr lang="en-US" sz="1400" b="0" strike="noStrike" spc="-1">
              <a:latin typeface="Noto Sans CJK JP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0ADAD6D-86F4-49B1-AFAD-ADA0628ADCE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Noto Sans CJK JP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 lang="ko-KR" altLang="en-US"/>
            </a:pP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F4A7764-6C38-423C-AE37-CD1DD20B6FF5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28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E13535-71B7-480D-99BC-7F8F95E7F37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Noto Sans CJK JP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ko-KR" altLang="en-US" sz="2000" b="0" strike="noStrike" spc="-1" dirty="0">
                <a:latin typeface="Noto Sans CJK JP"/>
              </a:rPr>
              <a:t> </a:t>
            </a:r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E13535-71B7-480D-99BC-7F8F95E7F37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1032974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ko-KR" altLang="en-US" sz="2000" b="0" strike="noStrike" spc="-1" dirty="0">
                <a:latin typeface="Noto Sans CJK JP"/>
              </a:rPr>
              <a:t> </a:t>
            </a:r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E13535-71B7-480D-99BC-7F8F95E7F37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4281921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altLang="ko-KR" sz="3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E13535-71B7-480D-99BC-7F8F95E7F37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78018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en-US" altLang="ko-KR" sz="3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E13535-71B7-480D-99BC-7F8F95E7F37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441163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DDE190-74D3-4128-8981-C37E74E9910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Noto Sans CJK JP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1560" y="56228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4188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16052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80912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1156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16052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80912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139" b="-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AE95-EDFA-4173-8FC1-C1435B12E1D4}" type="datetime1">
              <a:rPr lang="ko-KR" altLang="en-US" smtClean="0"/>
              <a:t>2020-12-18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385-A2F7-4E83-91CB-CBD8CF8A793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092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11560" y="5102640"/>
            <a:ext cx="10792080" cy="995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1079208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11560" y="5102640"/>
            <a:ext cx="10792080" cy="995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4188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1560" y="56228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4188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16052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80912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1156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16052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80912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11560" y="5102640"/>
            <a:ext cx="10792080" cy="995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1079208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1079208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4188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1560" y="56228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4188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16052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09120" y="51026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156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16052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09120" y="5622840"/>
            <a:ext cx="347472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99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41880" y="56228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1156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41880" y="5102640"/>
            <a:ext cx="526644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11560" y="5622840"/>
            <a:ext cx="10792080" cy="47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ko-KR" sz="6000" b="0" strike="noStrike" spc="-1">
                <a:solidFill>
                  <a:srgbClr val="000000"/>
                </a:solidFill>
                <a:latin typeface="Calibri Light"/>
              </a:rPr>
              <a:t>마스터 제목 스타일 편집</a:t>
            </a:r>
            <a:endParaRPr lang="ko-K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Noto Sans CJK JP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Noto Sans CJK JP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A2D817-7160-44B8-93F1-37508778CA4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Noto Sans CJK JP"/>
            </a:endParaRPr>
          </a:p>
        </p:txBody>
      </p:sp>
      <p:pic>
        <p:nvPicPr>
          <p:cNvPr id="4" name="그림 6"/>
          <p:cNvPicPr/>
          <p:nvPr/>
        </p:nvPicPr>
        <p:blipFill>
          <a:blip r:embed="rId15"/>
          <a:stretch/>
        </p:blipFill>
        <p:spPr>
          <a:xfrm>
            <a:off x="-1260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Calibri Light"/>
              </a:rPr>
              <a:t>마스터 제목 스타일 편집</a:t>
            </a:r>
            <a:endParaRPr lang="ko-K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Calibri"/>
              </a:rPr>
              <a:t>마스터 텍스트 스타일 편집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Calibri"/>
              </a:rPr>
              <a:t>둘째 수준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셋째 수준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넷째 수준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다섯째 수준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85E43E7-BF19-45E0-9D45-8EAA03E51C6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12/18/2020</a:t>
            </a:fld>
            <a:endParaRPr lang="en-US" sz="1200" b="0" strike="noStrike" spc="-1">
              <a:latin typeface="Noto Sans CJK JP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Noto Sans CJK JP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484918C-A197-4B50-8356-4566E040236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Noto Sans CJK JP"/>
            </a:endParaRPr>
          </a:p>
        </p:txBody>
      </p:sp>
      <p:pic>
        <p:nvPicPr>
          <p:cNvPr id="47" name="그림 6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6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511560" y="5102640"/>
            <a:ext cx="10792080" cy="995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sz="2800" b="1" strike="noStrike" spc="-1">
                <a:solidFill>
                  <a:srgbClr val="808080"/>
                </a:solidFill>
                <a:latin typeface="Calibri"/>
              </a:rPr>
              <a:t>마스터 텍스트 스타일을 편집합니다</a:t>
            </a:r>
            <a:endParaRPr lang="ko-K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제목 텍스트의 서식을 편집하려면 클릭하십시오.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523880" y="4250520"/>
            <a:ext cx="914364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Seongje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Woo </a:t>
            </a:r>
            <a:endParaRPr lang="en-US" sz="2000" b="0" strike="noStrike" spc="-1" dirty="0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 dirty="0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</a:rPr>
              <a:t>School of integrated technology</a:t>
            </a:r>
            <a:br>
              <a:rPr dirty="0"/>
            </a:b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</a:rPr>
              <a:t>Program of Intelligent Robot Technology</a:t>
            </a:r>
            <a:br>
              <a:rPr dirty="0"/>
            </a:b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</a:rPr>
              <a:t>Gwangju Institute of Science and Technology (GIST) </a:t>
            </a:r>
            <a:endParaRPr lang="en-US" sz="1400" b="0" strike="noStrike" spc="-1" dirty="0">
              <a:latin typeface="Noto Sans CJK JP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0" y="984240"/>
            <a:ext cx="1219176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endParaRPr lang="en-US" sz="2400" b="0" strike="noStrike" spc="-1" dirty="0">
              <a:latin typeface="Noto Sans CJK JP"/>
            </a:endParaRPr>
          </a:p>
          <a:p>
            <a:pPr algn="ctr">
              <a:lnSpc>
                <a:spcPct val="150000"/>
              </a:lnSpc>
            </a:pPr>
            <a:endParaRPr lang="en-US" sz="2400" b="0" strike="noStrike" spc="-1" dirty="0">
              <a:latin typeface="Noto Sans CJK JP"/>
            </a:endParaRPr>
          </a:p>
          <a:p>
            <a:pPr marL="11160" algn="ctr">
              <a:lnSpc>
                <a:spcPct val="100000"/>
              </a:lnSpc>
            </a:pPr>
            <a:r>
              <a:rPr lang="en-US" sz="3600" b="1" spc="-1" dirty="0">
                <a:solidFill>
                  <a:srgbClr val="000000"/>
                </a:solidFill>
                <a:latin typeface="Times New Roman"/>
              </a:rPr>
              <a:t>Computer Vision</a:t>
            </a:r>
          </a:p>
          <a:p>
            <a:pPr marL="11160" algn="ctr">
              <a:lnSpc>
                <a:spcPct val="100000"/>
              </a:lnSpc>
            </a:pPr>
            <a:r>
              <a:rPr lang="en-US" altLang="ko-KR" sz="2600" b="1" spc="-1" dirty="0">
                <a:solidFill>
                  <a:srgbClr val="000000"/>
                </a:solidFill>
                <a:latin typeface="Times New Roman"/>
              </a:rPr>
              <a:t>Term Project Presentation</a:t>
            </a:r>
            <a:endParaRPr lang="en-US" sz="2600" b="1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714154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14A20385-A2F7-4E83-91CB-CBD8CF8A7936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5163" y="1088968"/>
            <a:ext cx="861198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03615" y="357447"/>
            <a:ext cx="412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4470" y="1180410"/>
            <a:ext cx="9333641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2800" dirty="0"/>
              <a:t>Introduction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ko-KR" sz="2800" dirty="0"/>
              <a:t>Data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Model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Train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9997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96600" y="432720"/>
            <a:ext cx="5486040" cy="375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</a:p>
        </p:txBody>
      </p:sp>
      <p:sp>
        <p:nvSpPr>
          <p:cNvPr id="132" name="CustomShape 2"/>
          <p:cNvSpPr/>
          <p:nvPr/>
        </p:nvSpPr>
        <p:spPr>
          <a:xfrm>
            <a:off x="696600" y="1331650"/>
            <a:ext cx="10895400" cy="376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400B4-29C1-4BFB-ADD5-612AC96DCE69}"/>
              </a:ext>
            </a:extLst>
          </p:cNvPr>
          <p:cNvSpPr txBox="1"/>
          <p:nvPr/>
        </p:nvSpPr>
        <p:spPr>
          <a:xfrm>
            <a:off x="626225" y="1338349"/>
            <a:ext cx="10939549" cy="87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Learning a Deep Convolutional Network for Colorization in Monochrome-Color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Dual-Lens System</a:t>
            </a:r>
            <a:r>
              <a:rPr lang="en-US" dirty="0"/>
              <a:t>(</a:t>
            </a:r>
            <a:r>
              <a:rPr lang="en-US" altLang="ko-KR" sz="1800" b="0" i="0" u="none" strike="noStrike" baseline="0" dirty="0">
                <a:latin typeface="NimbusRomNo9L-Medi"/>
              </a:rPr>
              <a:t>Xuan Dong et, al. </a:t>
            </a:r>
            <a:r>
              <a:rPr lang="en-US" altLang="ko-KR" dirty="0">
                <a:latin typeface="NimbusRomNo9L-Medi"/>
              </a:rPr>
              <a:t>Association for the Advancement of Artificial Intelligence 2019)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E1DD19-F03D-49E8-8031-6C06AAD4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00" y="2435482"/>
            <a:ext cx="8629097" cy="39897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F94B44-D1B4-4F52-95F7-443BEAE8451F}"/>
              </a:ext>
            </a:extLst>
          </p:cNvPr>
          <p:cNvSpPr/>
          <p:nvPr/>
        </p:nvSpPr>
        <p:spPr>
          <a:xfrm>
            <a:off x="857839" y="2435482"/>
            <a:ext cx="1244338" cy="3090869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F68E9-11AA-4C74-9F19-95D445A4CCC0}"/>
              </a:ext>
            </a:extLst>
          </p:cNvPr>
          <p:cNvSpPr/>
          <p:nvPr/>
        </p:nvSpPr>
        <p:spPr>
          <a:xfrm>
            <a:off x="2164107" y="2435482"/>
            <a:ext cx="6989319" cy="181600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96600" y="432720"/>
            <a:ext cx="5486040" cy="375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trike="noStrike" spc="-1" dirty="0">
                <a:solidFill>
                  <a:srgbClr val="000000"/>
                </a:solidFill>
                <a:latin typeface="Times New Roman"/>
              </a:rPr>
              <a:t>Data</a:t>
            </a:r>
            <a:endParaRPr lang="ko-K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96600" y="1331650"/>
            <a:ext cx="10895400" cy="376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400B4-29C1-4BFB-ADD5-612AC96DCE69}"/>
              </a:ext>
            </a:extLst>
          </p:cNvPr>
          <p:cNvSpPr txBox="1"/>
          <p:nvPr/>
        </p:nvSpPr>
        <p:spPr>
          <a:xfrm>
            <a:off x="626225" y="1338349"/>
            <a:ext cx="1093954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./dataset.py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Cityscapes</a:t>
            </a:r>
            <a:r>
              <a:rPr lang="en-US" altLang="ko-KR" dirty="0"/>
              <a:t> dataset for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Left images</a:t>
            </a:r>
            <a:r>
              <a:rPr lang="en-US" altLang="ko-KR" dirty="0"/>
              <a:t> for </a:t>
            </a:r>
            <a:r>
              <a:rPr lang="en-US" altLang="ko-KR" b="1" dirty="0"/>
              <a:t>Input gray images</a:t>
            </a:r>
            <a:r>
              <a:rPr lang="en-US" altLang="ko-KR" dirty="0"/>
              <a:t> and </a:t>
            </a:r>
            <a:r>
              <a:rPr lang="en-US" altLang="ko-KR" b="1" dirty="0"/>
              <a:t>ground truth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Right images</a:t>
            </a:r>
            <a:r>
              <a:rPr lang="en-US" altLang="ko-KR" dirty="0"/>
              <a:t> for </a:t>
            </a:r>
            <a:r>
              <a:rPr lang="en-US" altLang="ko-KR" b="1" dirty="0"/>
              <a:t>gray map</a:t>
            </a:r>
            <a:r>
              <a:rPr lang="en-US" altLang="ko-KR" dirty="0"/>
              <a:t> of reference images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Add </a:t>
            </a:r>
            <a:r>
              <a:rPr lang="en-US" altLang="ko-KR" b="1" dirty="0"/>
              <a:t>Gaussian noises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069AC3-E098-4301-B794-67C07444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95" y="3369624"/>
            <a:ext cx="6371605" cy="935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89C21C-E069-4810-9858-FAE5E57E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795" y="4444860"/>
            <a:ext cx="5346373" cy="9061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FEFF2E-17FB-43C9-9B9B-8E436C64F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19" y="3524863"/>
            <a:ext cx="39433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67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96600" y="432720"/>
            <a:ext cx="5486040" cy="375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trike="noStrike" spc="-1" dirty="0">
                <a:solidFill>
                  <a:srgbClr val="000000"/>
                </a:solidFill>
                <a:latin typeface="Times New Roman"/>
              </a:rPr>
              <a:t>Model</a:t>
            </a:r>
            <a:endParaRPr lang="ko-K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96600" y="1331650"/>
            <a:ext cx="10895400" cy="376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400B4-29C1-4BFB-ADD5-612AC96DCE69}"/>
              </a:ext>
            </a:extLst>
          </p:cNvPr>
          <p:cNvSpPr txBox="1"/>
          <p:nvPr/>
        </p:nvSpPr>
        <p:spPr>
          <a:xfrm>
            <a:off x="626225" y="1331650"/>
            <a:ext cx="1093954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./models.py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Define networks(</a:t>
            </a:r>
            <a:r>
              <a:rPr lang="en-US" altLang="ko-KR" b="1" dirty="0"/>
              <a:t>ResNet1-4, Attention, 3D-regulation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Implement model structure for </a:t>
            </a:r>
            <a:r>
              <a:rPr lang="en-US" altLang="ko-KR" b="1" dirty="0"/>
              <a:t>Weight volume generation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663FF5-789D-4A59-938C-549160A65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76" y="2997510"/>
            <a:ext cx="6773492" cy="34277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C51807-E70E-41C2-87B8-DFB73CC98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569" y="1331650"/>
            <a:ext cx="3275755" cy="52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20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96600" y="432720"/>
            <a:ext cx="5486040" cy="375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trike="noStrike" spc="-1" dirty="0">
                <a:solidFill>
                  <a:srgbClr val="000000"/>
                </a:solidFill>
                <a:latin typeface="Times New Roman"/>
              </a:rPr>
              <a:t>Train</a:t>
            </a:r>
            <a:endParaRPr lang="ko-K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96600" y="1331650"/>
            <a:ext cx="10895400" cy="376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400B4-29C1-4BFB-ADD5-612AC96DCE69}"/>
              </a:ext>
            </a:extLst>
          </p:cNvPr>
          <p:cNvSpPr txBox="1"/>
          <p:nvPr/>
        </p:nvSpPr>
        <p:spPr>
          <a:xfrm>
            <a:off x="626225" y="1345321"/>
            <a:ext cx="10965775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Implemented with </a:t>
            </a:r>
            <a:r>
              <a:rPr lang="en-US" altLang="ko-KR" dirty="0" err="1"/>
              <a:t>PyTorch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Model optimizer : </a:t>
            </a:r>
            <a:r>
              <a:rPr lang="en-US" altLang="ko-KR" dirty="0" err="1"/>
              <a:t>RMSProp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Batch size : 256 x 512 randomly located crop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Learning late : 0.001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Loss : Mean Squared Error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6EEB8E-D5C9-4A32-8BC9-FC65DCE2F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843" y="4513253"/>
            <a:ext cx="2849330" cy="846789"/>
          </a:xfrm>
          <a:prstGeom prst="rect">
            <a:avLst/>
          </a:prstGeom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214016-6C97-4ED0-BBB9-7A2C93F1C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97" y="3758667"/>
            <a:ext cx="5858582" cy="270880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E88C01A-A8C8-4B41-8223-0B458697D507}"/>
              </a:ext>
            </a:extLst>
          </p:cNvPr>
          <p:cNvSpPr/>
          <p:nvPr/>
        </p:nvSpPr>
        <p:spPr>
          <a:xfrm>
            <a:off x="6727860" y="4719046"/>
            <a:ext cx="449030" cy="42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6753A-C699-4722-B801-936B2CBC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221" y="1314696"/>
            <a:ext cx="5093933" cy="242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13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96600" y="432720"/>
            <a:ext cx="5486040" cy="375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trike="noStrike" spc="-1" dirty="0">
                <a:solidFill>
                  <a:srgbClr val="000000"/>
                </a:solidFill>
                <a:latin typeface="Times New Roman"/>
              </a:rPr>
              <a:t>Summary</a:t>
            </a:r>
            <a:endParaRPr lang="ko-K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96600" y="1331650"/>
            <a:ext cx="10895400" cy="376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400B4-29C1-4BFB-ADD5-612AC96DCE69}"/>
              </a:ext>
            </a:extLst>
          </p:cNvPr>
          <p:cNvSpPr txBox="1"/>
          <p:nvPr/>
        </p:nvSpPr>
        <p:spPr>
          <a:xfrm>
            <a:off x="626225" y="1338349"/>
            <a:ext cx="5658957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Stereo datasets</a:t>
            </a:r>
            <a:r>
              <a:rPr lang="ko-KR" altLang="en-US" b="1" dirty="0"/>
              <a:t> </a:t>
            </a:r>
            <a:r>
              <a:rPr lang="en-US" altLang="ko-KR" b="1" dirty="0"/>
              <a:t>preprocessing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Implement each networks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Define</a:t>
            </a:r>
            <a:r>
              <a:rPr lang="ko-KR" altLang="en-US" b="1" dirty="0"/>
              <a:t> </a:t>
            </a:r>
            <a:r>
              <a:rPr lang="en-US" altLang="ko-KR" b="1" dirty="0"/>
              <a:t>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Extract concatenated feature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Extract attention volume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Extract weight volume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Rough colorization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Color residue joint learning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27798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038400" y="597240"/>
            <a:ext cx="6114600" cy="152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D0D0D"/>
                </a:solidFill>
                <a:latin typeface="Times New Roman"/>
              </a:rPr>
              <a:t>T</a:t>
            </a:r>
            <a:r>
              <a:rPr lang="en-US" sz="4000" b="1" strike="noStrike" spc="-1" dirty="0">
                <a:solidFill>
                  <a:srgbClr val="0D0D0D"/>
                </a:solidFill>
                <a:latin typeface="Times New Roman"/>
              </a:rPr>
              <a:t>hank you</a:t>
            </a:r>
            <a:endParaRPr lang="en-US" sz="4000" b="0" strike="noStrike" spc="-1" dirty="0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D0D0D"/>
                </a:solidFill>
                <a:latin typeface="Times New Roman"/>
              </a:rPr>
              <a:t>for your Attention.</a:t>
            </a:r>
            <a:endParaRPr lang="en-US" sz="4000" b="0" strike="noStrike" spc="-1" dirty="0">
              <a:latin typeface="Noto Sans CJK JP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523880" y="6750000"/>
            <a:ext cx="9143640" cy="107640"/>
          </a:xfrm>
          <a:prstGeom prst="rect">
            <a:avLst/>
          </a:prstGeom>
          <a:gradFill rotWithShape="0">
            <a:gsLst>
              <a:gs pos="585">
                <a:srgbClr val="FFCCCC"/>
              </a:gs>
              <a:gs pos="22000">
                <a:srgbClr val="FF9999"/>
              </a:gs>
              <a:gs pos="41000">
                <a:srgbClr val="FF9999"/>
              </a:gs>
              <a:gs pos="67000">
                <a:srgbClr val="FF5D5D"/>
              </a:gs>
              <a:gs pos="82000">
                <a:srgbClr val="FF0000"/>
              </a:gs>
              <a:gs pos="100000">
                <a:srgbClr val="FF0000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4890</TotalTime>
  <Words>182</Words>
  <Application>Microsoft Office PowerPoint</Application>
  <PresentationFormat>와이드스크린</PresentationFormat>
  <Paragraphs>56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Helvetica Neue</vt:lpstr>
      <vt:lpstr>NimbusRomNo9L-Medi</vt:lpstr>
      <vt:lpstr>Noto Sans CJK JP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user</dc:creator>
  <dc:description/>
  <cp:lastModifiedBy>Woo Seongje</cp:lastModifiedBy>
  <cp:revision>408</cp:revision>
  <dcterms:modified xsi:type="dcterms:W3CDTF">2020-12-18T05:28:16Z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