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data.go.kr/data/15076399/fileData.do" TargetMode="External"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ata.kma.go.kr/data/grnd/selectAsosRltmList.do?pgmNo=36" TargetMode="External"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hani.co.kr/arti/society/environment/959296.html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27363" y="441902"/>
            <a:ext cx="1487631" cy="70153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소개</a:t>
            </a:r>
            <a:endParaRPr lang="ko-KR" altLang="en-US" sz="3100"/>
          </a:p>
        </p:txBody>
      </p:sp>
      <p:sp>
        <p:nvSpPr>
          <p:cNvPr id="4" name=""/>
          <p:cNvSpPr txBox="1"/>
          <p:nvPr/>
        </p:nvSpPr>
        <p:spPr>
          <a:xfrm>
            <a:off x="911368" y="1437409"/>
            <a:ext cx="2521961" cy="3609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&lt;</a:t>
            </a:r>
            <a:r>
              <a:rPr lang="ko-KR" altLang="en-US"/>
              <a:t>사용한 딥러닝 모듈</a:t>
            </a:r>
            <a:r>
              <a:rPr lang="en-US" altLang="ko-KR"/>
              <a:t>&gt;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4994" y="1798320"/>
            <a:ext cx="7391400" cy="2480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15253" y="274637"/>
            <a:ext cx="5918054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학습에 사용된 </a:t>
            </a:r>
            <a:r>
              <a:rPr lang="en-US" altLang="ko-KR" sz="3100"/>
              <a:t>Layer</a:t>
            </a:r>
            <a:endParaRPr lang="en-US" altLang="ko-KR" sz="3100"/>
          </a:p>
        </p:txBody>
      </p:sp>
      <p:sp>
        <p:nvSpPr>
          <p:cNvPr id="4" name=""/>
          <p:cNvSpPr txBox="1"/>
          <p:nvPr/>
        </p:nvSpPr>
        <p:spPr>
          <a:xfrm>
            <a:off x="815253" y="4545733"/>
            <a:ext cx="10335491" cy="14626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먼 미래에 대한 발전량 예측은 데이터 간의 시간 순서가 중요히 작용하는 예측이므로 딥러닝 학습에 있어서 시계열</a:t>
            </a:r>
            <a:r>
              <a:rPr lang="en-US" altLang="ko-KR"/>
              <a:t>(</a:t>
            </a:r>
            <a:r>
              <a:rPr lang="ko-KR" altLang="en-US"/>
              <a:t>순환</a:t>
            </a:r>
            <a:r>
              <a:rPr lang="en-US" altLang="ko-KR"/>
              <a:t>)</a:t>
            </a:r>
            <a:r>
              <a:rPr lang="ko-KR" altLang="en-US"/>
              <a:t> 데이터에 적합한 </a:t>
            </a:r>
            <a:r>
              <a:rPr lang="en-US" altLang="ko-KR"/>
              <a:t>Recurrent Neural Network </a:t>
            </a:r>
            <a:r>
              <a:rPr lang="ko-KR" altLang="en-US"/>
              <a:t>를 차용하였다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 중에서도 셀 상태</a:t>
            </a:r>
            <a:r>
              <a:rPr lang="en-US" altLang="ko-KR"/>
              <a:t>(cell State)</a:t>
            </a:r>
            <a:r>
              <a:rPr lang="ko-KR" altLang="en-US"/>
              <a:t>를 이용하여</a:t>
            </a:r>
            <a:r>
              <a:rPr lang="en-US" altLang="ko-KR"/>
              <a:t>,</a:t>
            </a:r>
            <a:r>
              <a:rPr lang="ko-KR" altLang="en-US"/>
              <a:t> 오래전 데이터의 누락을 방지하는 </a:t>
            </a:r>
            <a:r>
              <a:rPr lang="en-US" altLang="ko-KR"/>
              <a:t>LSTM</a:t>
            </a:r>
            <a:r>
              <a:rPr lang="ko-KR" altLang="en-US"/>
              <a:t> 층을 이용하여  </a:t>
            </a:r>
            <a:endParaRPr lang="ko-KR" altLang="en-US"/>
          </a:p>
          <a:p>
            <a:pPr>
              <a:defRPr/>
            </a:pPr>
            <a:r>
              <a:rPr lang="ko-KR" altLang="en-US"/>
              <a:t>장기간의 발전기록에 대해서 예측 성능을 최대한 개선하는데에 기여하였다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0614" y="1417637"/>
            <a:ext cx="7230772" cy="2716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15253" y="274637"/>
            <a:ext cx="7281860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학습에 사용된 데이터</a:t>
            </a:r>
            <a:r>
              <a:rPr lang="en-US" altLang="ko-KR" sz="3100"/>
              <a:t>(</a:t>
            </a:r>
            <a:r>
              <a:rPr lang="ko-KR" altLang="en-US" sz="3100"/>
              <a:t>발전량</a:t>
            </a:r>
            <a:r>
              <a:rPr lang="en-US" altLang="ko-KR" sz="3100"/>
              <a:t>)</a:t>
            </a:r>
            <a:endParaRPr lang="en-US" altLang="ko-KR" sz="3100"/>
          </a:p>
        </p:txBody>
      </p:sp>
      <p:sp>
        <p:nvSpPr>
          <p:cNvPr id="4" name=""/>
          <p:cNvSpPr txBox="1"/>
          <p:nvPr/>
        </p:nvSpPr>
        <p:spPr>
          <a:xfrm>
            <a:off x="815253" y="4545733"/>
            <a:ext cx="10335491" cy="14626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지역 하나에 대한 데이터 보다도 발전소 한 개에 대한 발전량 데이터가 필요했기에 한국남부발전지부 에서도 제주 서귀포시 성산읍 금백조로 96 (수산리 2462-1) 에 위치한 성산풍력 </a:t>
            </a:r>
            <a:r>
              <a:rPr lang="en-US" altLang="ko-KR"/>
              <a:t>2</a:t>
            </a:r>
            <a:r>
              <a:rPr lang="ko-KR" altLang="en-US"/>
              <a:t>호기를 차용하였다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특별히 </a:t>
            </a:r>
            <a:r>
              <a:rPr lang="en-US" altLang="ko-KR"/>
              <a:t>2</a:t>
            </a:r>
            <a:r>
              <a:rPr lang="ko-KR" altLang="en-US"/>
              <a:t>호기를 차용한 이유는 발전량 누락</a:t>
            </a:r>
            <a:r>
              <a:rPr lang="en-US" altLang="ko-KR"/>
              <a:t>(</a:t>
            </a:r>
            <a:r>
              <a:rPr lang="ko-KR" altLang="en-US"/>
              <a:t>하루에 </a:t>
            </a:r>
            <a:r>
              <a:rPr lang="en-US" altLang="ko-KR"/>
              <a:t>0kWh</a:t>
            </a:r>
            <a:r>
              <a:rPr lang="ko-KR" altLang="en-US"/>
              <a:t> 가 기록된 경우</a:t>
            </a:r>
            <a:r>
              <a:rPr lang="en-US" altLang="ko-KR"/>
              <a:t>)</a:t>
            </a:r>
            <a:r>
              <a:rPr lang="ko-KR" altLang="en-US"/>
              <a:t>이 그나마 제일 적었기 때문이다</a:t>
            </a:r>
            <a:r>
              <a:rPr lang="en-US" altLang="ko-KR"/>
              <a:t>.</a:t>
            </a:r>
            <a:r>
              <a:rPr lang="ko-KR" altLang="en-US"/>
              <a:t>  </a:t>
            </a:r>
            <a:r>
              <a:rPr lang="en-US" altLang="ko-KR">
                <a:hlinkClick r:id="rId2"/>
              </a:rPr>
              <a:t>공공데이터포털_한국남부발전(주)_성산풍력 일별 발전량(링크)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6778" y="1417637"/>
            <a:ext cx="8252441" cy="2279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15253" y="274637"/>
            <a:ext cx="7281860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학습에 사용된 데이터</a:t>
            </a:r>
            <a:r>
              <a:rPr lang="en-US" altLang="ko-KR" sz="3100"/>
              <a:t>(</a:t>
            </a:r>
            <a:r>
              <a:rPr lang="ko-KR" altLang="en-US" sz="3100"/>
              <a:t>풍속</a:t>
            </a:r>
            <a:r>
              <a:rPr lang="en-US" altLang="ko-KR" sz="3100"/>
              <a:t>,</a:t>
            </a:r>
            <a:r>
              <a:rPr lang="ko-KR" altLang="en-US" sz="3100"/>
              <a:t> 기압</a:t>
            </a:r>
            <a:r>
              <a:rPr lang="en-US" altLang="ko-KR" sz="3100"/>
              <a:t>)</a:t>
            </a:r>
            <a:endParaRPr lang="en-US" altLang="ko-KR" sz="3100"/>
          </a:p>
        </p:txBody>
      </p:sp>
      <p:sp>
        <p:nvSpPr>
          <p:cNvPr id="4" name=""/>
          <p:cNvSpPr txBox="1"/>
          <p:nvPr/>
        </p:nvSpPr>
        <p:spPr>
          <a:xfrm>
            <a:off x="928254" y="3625704"/>
            <a:ext cx="10335491" cy="31057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풍력 발전에 중요한 영향을 기하는 요소는 풍속</a:t>
            </a:r>
            <a:r>
              <a:rPr lang="en-US" altLang="ko-KR"/>
              <a:t>,</a:t>
            </a:r>
            <a:r>
              <a:rPr lang="ko-KR" altLang="en-US"/>
              <a:t> 풍향이 주를 이룰 것이다</a:t>
            </a:r>
            <a:r>
              <a:rPr lang="en-US" altLang="ko-KR"/>
              <a:t>.</a:t>
            </a:r>
            <a:r>
              <a:rPr lang="ko-KR" altLang="en-US"/>
              <a:t> 다만</a:t>
            </a:r>
            <a:r>
              <a:rPr lang="en-US" altLang="ko-KR"/>
              <a:t>,</a:t>
            </a:r>
            <a:r>
              <a:rPr lang="ko-KR" altLang="en-US"/>
              <a:t> 풍향의 경우에는 같은 제주도 내에서도 특정 지역마다</a:t>
            </a:r>
            <a:r>
              <a:rPr lang="en-US" altLang="ko-KR"/>
              <a:t>,</a:t>
            </a:r>
            <a:r>
              <a:rPr lang="ko-KR" altLang="en-US"/>
              <a:t> 혹은 시시때때로 천차만별이기에 성산풍력 </a:t>
            </a:r>
            <a:r>
              <a:rPr lang="en-US" altLang="ko-KR"/>
              <a:t>2</a:t>
            </a:r>
            <a:r>
              <a:rPr lang="ko-KR" altLang="en-US"/>
              <a:t>호기 좌표에 대한 정확한 수치적 풍향 데이터가 없으면 학습에 큰 지장이 있을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따라서 수치적으로 완만한 수치를 보이는 풍속데이터와 기압데이터를 차용하였으며</a:t>
            </a:r>
            <a:r>
              <a:rPr lang="en-US" altLang="ko-KR"/>
              <a:t>,</a:t>
            </a:r>
            <a:r>
              <a:rPr lang="ko-KR" altLang="en-US"/>
              <a:t> 해당 데이터가 수집된 좌표는 성산풍력단지로 부터 제일 근접한 </a:t>
            </a:r>
            <a:r>
              <a:rPr lang="en-US" altLang="ko-KR"/>
              <a:t>(</a:t>
            </a:r>
            <a:r>
              <a:rPr lang="ko-KR" altLang="en-US"/>
              <a:t>기상청데이터좌표 </a:t>
            </a:r>
            <a:r>
              <a:rPr lang="en-US" altLang="ko-KR"/>
              <a:t>:33.38677, 126.8802/</a:t>
            </a:r>
            <a:r>
              <a:rPr lang="ko-KR" altLang="en-US"/>
              <a:t> 성산풍력단지좌표 </a:t>
            </a:r>
            <a:r>
              <a:rPr lang="en-US" altLang="ko-KR"/>
              <a:t>:33.439286, 126.862965)</a:t>
            </a:r>
            <a:r>
              <a:rPr lang="ko-KR" altLang="en-US"/>
              <a:t> 곳이다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결론적으로 </a:t>
            </a:r>
            <a:r>
              <a:rPr lang="en-US" altLang="ko-KR"/>
              <a:t>2018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월</a:t>
            </a:r>
            <a:r>
              <a:rPr lang="en-US" altLang="ko-KR"/>
              <a:t>1</a:t>
            </a:r>
            <a:r>
              <a:rPr lang="ko-KR" altLang="en-US"/>
              <a:t>일 부터 </a:t>
            </a:r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 </a:t>
            </a:r>
            <a:r>
              <a:rPr lang="en-US" altLang="ko-KR"/>
              <a:t>30</a:t>
            </a:r>
            <a:r>
              <a:rPr lang="ko-KR" altLang="en-US"/>
              <a:t>일 까지 총 </a:t>
            </a:r>
            <a:r>
              <a:rPr lang="en-US" altLang="ko-KR"/>
              <a:t>1095</a:t>
            </a:r>
            <a:r>
              <a:rPr lang="ko-KR" altLang="en-US"/>
              <a:t> 개의 데이터를 통해 학습시켜보았다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hlinkClick r:id="rId2"/>
              </a:rPr>
              <a:t>기상자료개방포털_제주도_성산읍_풍속및기압데이터(링크)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3076" y="1308226"/>
            <a:ext cx="3791957" cy="2137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15253" y="274637"/>
            <a:ext cx="3227822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소스코드</a:t>
            </a:r>
            <a:endParaRPr lang="ko-KR" altLang="en-US" sz="31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5203" y="1323681"/>
            <a:ext cx="5515744" cy="2105318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815253" y="3807836"/>
            <a:ext cx="10308433" cy="17338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이전에 보시다시피 발전량 데이터 수치와 풍속</a:t>
            </a:r>
            <a:r>
              <a:rPr lang="en-US" altLang="ko-KR"/>
              <a:t>,</a:t>
            </a:r>
            <a:r>
              <a:rPr lang="ko-KR" altLang="en-US"/>
              <a:t> 기압 간의 수치는 굉장히 큰 편이다</a:t>
            </a:r>
            <a:r>
              <a:rPr lang="en-US" altLang="ko-KR"/>
              <a:t>.</a:t>
            </a:r>
            <a:r>
              <a:rPr lang="ko-KR" altLang="en-US"/>
              <a:t> 딥러닝 모델을 구성한다고 하면</a:t>
            </a:r>
            <a:r>
              <a:rPr lang="en-US" altLang="ko-KR"/>
              <a:t>,</a:t>
            </a:r>
            <a:r>
              <a:rPr lang="ko-KR" altLang="en-US"/>
              <a:t> 데이터간의 수치 불균형을 해소하기 위해 해당 데이터들을 일정한 범위안에 있도록 </a:t>
            </a:r>
            <a:endParaRPr lang="ko-KR" altLang="en-US"/>
          </a:p>
          <a:p>
            <a:pPr>
              <a:defRPr/>
            </a:pPr>
            <a:r>
              <a:rPr lang="ko-KR" altLang="en-US"/>
              <a:t>표준화</a:t>
            </a:r>
            <a:r>
              <a:rPr lang="en-US" altLang="ko-KR"/>
              <a:t>(standardization)</a:t>
            </a:r>
            <a:r>
              <a:rPr lang="ko-KR" altLang="en-US"/>
              <a:t>를 해줄 필요가 있다</a:t>
            </a:r>
            <a:r>
              <a:rPr lang="en-US" altLang="ko-KR"/>
              <a:t>.</a:t>
            </a:r>
            <a:r>
              <a:rPr lang="ko-KR" altLang="en-US"/>
              <a:t>  위 소스는 표준화를 시행하는 코드이다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총 </a:t>
            </a:r>
            <a:r>
              <a:rPr lang="en-US" altLang="ko-KR"/>
              <a:t>1095</a:t>
            </a:r>
            <a:r>
              <a:rPr lang="ko-KR" altLang="en-US"/>
              <a:t>개의 샘플은 약 </a:t>
            </a:r>
            <a:r>
              <a:rPr lang="en-US" altLang="ko-KR"/>
              <a:t>7:3</a:t>
            </a:r>
            <a:r>
              <a:rPr lang="ko-KR" altLang="en-US"/>
              <a:t> 의 비율로 </a:t>
            </a:r>
            <a:r>
              <a:rPr lang="en-US" altLang="ko-KR"/>
              <a:t>(</a:t>
            </a:r>
            <a:r>
              <a:rPr lang="ko-KR" altLang="en-US"/>
              <a:t>학습용세트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(</a:t>
            </a:r>
            <a:r>
              <a:rPr lang="ko-KR" altLang="en-US"/>
              <a:t>학습검증용 세트</a:t>
            </a:r>
            <a:r>
              <a:rPr lang="en-US" altLang="ko-KR"/>
              <a:t>)</a:t>
            </a:r>
            <a:r>
              <a:rPr lang="ko-KR" altLang="en-US"/>
              <a:t> 로 나누었다</a:t>
            </a:r>
            <a:r>
              <a:rPr lang="en-US" altLang="ko-KR"/>
              <a:t>.</a:t>
            </a:r>
            <a:r>
              <a:rPr lang="ko-KR" altLang="en-US"/>
              <a:t> 검증용 세트는</a:t>
            </a:r>
            <a:endParaRPr lang="ko-KR" altLang="en-US"/>
          </a:p>
          <a:p>
            <a:pPr>
              <a:defRPr/>
            </a:pPr>
            <a:r>
              <a:rPr lang="ko-KR" altLang="en-US"/>
              <a:t>모델 학습 후 결과 테스트에 이용된다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2775" y="2390630"/>
            <a:ext cx="2391108" cy="1038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15253" y="274637"/>
            <a:ext cx="3227822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소스코드</a:t>
            </a:r>
            <a:endParaRPr lang="ko-KR" altLang="en-US" sz="3100"/>
          </a:p>
        </p:txBody>
      </p:sp>
      <p:sp>
        <p:nvSpPr>
          <p:cNvPr id="9" name=""/>
          <p:cNvSpPr txBox="1"/>
          <p:nvPr/>
        </p:nvSpPr>
        <p:spPr>
          <a:xfrm>
            <a:off x="815253" y="4478915"/>
            <a:ext cx="10308433" cy="1739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모델 생성과정 코드이다</a:t>
            </a:r>
            <a:r>
              <a:rPr lang="en-US" altLang="ko-KR"/>
              <a:t>.</a:t>
            </a:r>
            <a:r>
              <a:rPr lang="ko-KR" altLang="en-US"/>
              <a:t> 첫 번째 </a:t>
            </a:r>
            <a:r>
              <a:rPr lang="en-US" altLang="ko-KR"/>
              <a:t>layer</a:t>
            </a:r>
            <a:r>
              <a:rPr lang="ko-KR" altLang="en-US"/>
              <a:t>로 </a:t>
            </a:r>
            <a:r>
              <a:rPr lang="en-US" altLang="ko-KR"/>
              <a:t>32</a:t>
            </a:r>
            <a:r>
              <a:rPr lang="ko-KR" altLang="en-US"/>
              <a:t>개 뉴런을 가진 </a:t>
            </a:r>
            <a:r>
              <a:rPr lang="en-US" altLang="ko-KR"/>
              <a:t>LSTM</a:t>
            </a:r>
            <a:r>
              <a:rPr lang="ko-KR" altLang="en-US"/>
              <a:t> 층을 사용하였고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activation</a:t>
            </a:r>
            <a:r>
              <a:rPr lang="ko-KR" altLang="en-US"/>
              <a:t> 함수로 </a:t>
            </a:r>
            <a:r>
              <a:rPr lang="en-US" altLang="ko-KR"/>
              <a:t>relu</a:t>
            </a:r>
            <a:r>
              <a:rPr lang="ko-KR" altLang="en-US"/>
              <a:t>를 사용하였다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relu</a:t>
            </a:r>
            <a:r>
              <a:rPr lang="ko-KR" altLang="en-US"/>
              <a:t>의 경우에는 </a:t>
            </a:r>
            <a:r>
              <a:rPr lang="en-US" altLang="ko-KR"/>
              <a:t>LSTM</a:t>
            </a:r>
            <a:r>
              <a:rPr lang="ko-KR" altLang="en-US"/>
              <a:t>에는 적합하지 않지만</a:t>
            </a:r>
            <a:r>
              <a:rPr lang="en-US" altLang="ko-KR"/>
              <a:t>,</a:t>
            </a:r>
            <a:r>
              <a:rPr lang="ko-KR" altLang="en-US"/>
              <a:t> 시행착오 결과 적용하지 않은 경우보다 학습률이 향상되었기에 차용하였다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그리고 모델 단순화</a:t>
            </a:r>
            <a:r>
              <a:rPr lang="en-US" altLang="ko-KR"/>
              <a:t>(</a:t>
            </a:r>
            <a:r>
              <a:rPr lang="ko-KR" altLang="en-US"/>
              <a:t>예측률 향상</a:t>
            </a:r>
            <a:r>
              <a:rPr lang="en-US" altLang="ko-KR"/>
              <a:t>)</a:t>
            </a:r>
            <a:r>
              <a:rPr lang="ko-KR" altLang="en-US"/>
              <a:t>를 꾀하기 위해 두 번째 밀집층은 간단하게 구성하였다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모델 학습 시에 한 에포크당 </a:t>
            </a:r>
            <a:r>
              <a:rPr lang="en-US" altLang="ko-KR"/>
              <a:t>200</a:t>
            </a:r>
            <a:r>
              <a:rPr lang="ko-KR" altLang="en-US"/>
              <a:t>번 씩 총 </a:t>
            </a:r>
            <a:r>
              <a:rPr lang="en-US" altLang="ko-KR"/>
              <a:t>80</a:t>
            </a:r>
            <a:r>
              <a:rPr lang="ko-KR" altLang="en-US"/>
              <a:t>에포크를 수행하도록 설정을 적용하였다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4359" y="1158073"/>
            <a:ext cx="6230220" cy="114315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1724" y="2488094"/>
            <a:ext cx="8061349" cy="108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3227822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결과</a:t>
            </a:r>
            <a:endParaRPr lang="ko-KR" altLang="en-US" sz="31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275" y="720353"/>
            <a:ext cx="3770278" cy="282770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5554" y="720353"/>
            <a:ext cx="3675029" cy="275627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65856" y="686874"/>
            <a:ext cx="3719668" cy="278975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382" y="3658666"/>
            <a:ext cx="3693171" cy="2769879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08606" y="3629561"/>
            <a:ext cx="3731977" cy="2798983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34685" y="3548062"/>
            <a:ext cx="3650838" cy="2738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3227822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결과</a:t>
            </a:r>
            <a:endParaRPr lang="ko-KR" altLang="en-US" sz="31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8333" y="714374"/>
            <a:ext cx="4952588" cy="3714441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2945" y="714374"/>
            <a:ext cx="4762088" cy="3571566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709082" y="4603749"/>
            <a:ext cx="10180756" cy="1179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검증세트 테스트 결과 중에서 랜덤한 </a:t>
            </a:r>
            <a:r>
              <a:rPr lang="en-US" altLang="ko-KR"/>
              <a:t>8</a:t>
            </a:r>
            <a:r>
              <a:rPr lang="ko-KR" altLang="en-US"/>
              <a:t>개의 샘플을 뽑아보았다</a:t>
            </a:r>
            <a:r>
              <a:rPr lang="en-US" altLang="ko-KR"/>
              <a:t>.</a:t>
            </a:r>
            <a:r>
              <a:rPr lang="ko-KR" altLang="en-US"/>
              <a:t> 보시다시피 큰 오차가 나는 경우도 있었지만 대부분은 얼추 </a:t>
            </a:r>
            <a:r>
              <a:rPr lang="en-US" altLang="ko-KR"/>
              <a:t>True Future</a:t>
            </a:r>
            <a:r>
              <a:rPr lang="ko-KR" altLang="en-US"/>
              <a:t> 의 실제발전량에 가까운 예측 값을 보여준다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랜덤하게 섞여진 검증세트에 대해서 총 오차율 평균은 </a:t>
            </a:r>
            <a:r>
              <a:rPr lang="en-US" altLang="ko-KR"/>
              <a:t>21%,</a:t>
            </a:r>
            <a:r>
              <a:rPr lang="ko-KR" altLang="en-US"/>
              <a:t> </a:t>
            </a:r>
            <a:r>
              <a:rPr lang="en-US" altLang="ko-KR"/>
              <a:t>17%,</a:t>
            </a:r>
            <a:r>
              <a:rPr lang="ko-KR" altLang="en-US"/>
              <a:t> </a:t>
            </a:r>
            <a:r>
              <a:rPr lang="en-US" altLang="ko-KR"/>
              <a:t>26%</a:t>
            </a:r>
            <a:r>
              <a:rPr lang="ko-KR" altLang="en-US"/>
              <a:t> 대를 웃도는 결과를 보여주었다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89372" y="3429000"/>
            <a:ext cx="2505424" cy="609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3227822" cy="1143000"/>
          </a:xfrm>
        </p:spPr>
        <p:txBody>
          <a:bodyPr/>
          <a:lstStyle/>
          <a:p>
            <a:pPr>
              <a:defRPr/>
            </a:pPr>
            <a:r>
              <a:rPr lang="ko-KR" altLang="en-US" sz="3100"/>
              <a:t>정보</a:t>
            </a:r>
            <a:r>
              <a:rPr lang="en-US" altLang="ko-KR" sz="3100"/>
              <a:t> - </a:t>
            </a:r>
            <a:r>
              <a:rPr lang="ko-KR" altLang="en-US" sz="3100"/>
              <a:t>고찰</a:t>
            </a:r>
            <a:endParaRPr lang="ko-KR" altLang="en-US" sz="3100"/>
          </a:p>
        </p:txBody>
      </p:sp>
      <p:sp>
        <p:nvSpPr>
          <p:cNvPr id="21" name=""/>
          <p:cNvSpPr txBox="1"/>
          <p:nvPr/>
        </p:nvSpPr>
        <p:spPr>
          <a:xfrm>
            <a:off x="1079499" y="4572000"/>
            <a:ext cx="996908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677333" y="1143000"/>
            <a:ext cx="10593918" cy="2550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애당초 계획했던 것에 비해서 만족할만한 예측오차율은 아니지만</a:t>
            </a:r>
            <a:r>
              <a:rPr lang="en-US" altLang="ko-KR"/>
              <a:t>,</a:t>
            </a:r>
            <a:r>
              <a:rPr lang="ko-KR" altLang="en-US"/>
              <a:t> 실시간으로 적용 시에 결과는 더 좋은 결과를 낼 수도 있을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예측 오차율을 줄이기 위해서는 더 많은 테스트 샘플과 테스트 세트를 </a:t>
            </a:r>
            <a:r>
              <a:rPr lang="ko-KR" altLang="en-US">
                <a:hlinkClick r:id="rId2"/>
              </a:rPr>
              <a:t>풍력발전기 미가동 여부</a:t>
            </a:r>
            <a:r>
              <a:rPr lang="ko-KR" altLang="en-US"/>
              <a:t> 등을 적용하여 나눠야할 필요가 있으며</a:t>
            </a:r>
            <a:r>
              <a:rPr lang="en-US" altLang="ko-KR"/>
              <a:t>,</a:t>
            </a:r>
            <a:r>
              <a:rPr lang="ko-KR" altLang="en-US"/>
              <a:t> 이런 정보들이 지원이 된다면 조금 더 개선된 모델을 통해 원활한 풍력발전 예측 서비스를 제공할 수 있을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https://www.hani.co.kr/arti/society/environment/959296.html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모델은 </a:t>
            </a:r>
            <a:r>
              <a:rPr lang="en-US" altLang="ko-KR"/>
              <a:t>tensorflow.js </a:t>
            </a:r>
            <a:r>
              <a:rPr lang="ko-KR" altLang="en-US"/>
              <a:t>를 통해 일별로 자동으로 당일날 부터 </a:t>
            </a:r>
            <a:r>
              <a:rPr lang="en-US" altLang="ko-KR"/>
              <a:t>20</a:t>
            </a:r>
            <a:r>
              <a:rPr lang="ko-KR" altLang="en-US"/>
              <a:t>일간의 발전량</a:t>
            </a:r>
            <a:r>
              <a:rPr lang="en-US" altLang="ko-KR"/>
              <a:t>,</a:t>
            </a:r>
            <a:r>
              <a:rPr lang="ko-KR" altLang="en-US"/>
              <a:t> 풍속</a:t>
            </a:r>
            <a:r>
              <a:rPr lang="en-US" altLang="ko-KR"/>
              <a:t>,</a:t>
            </a:r>
            <a:r>
              <a:rPr lang="ko-KR" altLang="en-US"/>
              <a:t> 기압을 체크하여 다음날의 발전량 예측치를 전력거래소에 제출할 것으로 예상된다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406</ep:Words>
  <ep:PresentationFormat>화면 슬라이드 쇼(4:3)</ep:PresentationFormat>
  <ep:Paragraphs>31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소개</vt:lpstr>
      <vt:lpstr>정보 - 학습에 사용된 Layer</vt:lpstr>
      <vt:lpstr>정보 - 학습에 사용된 데이터(발전량)</vt:lpstr>
      <vt:lpstr>정보 - 학습에 사용된 데이터(풍속, 기압)</vt:lpstr>
      <vt:lpstr>정보 - 소스코드</vt:lpstr>
      <vt:lpstr>정보 - 소스코드</vt:lpstr>
      <vt:lpstr>정보 - 결과</vt:lpstr>
      <vt:lpstr>정보 - 결과</vt:lpstr>
      <vt:lpstr>정보 - 고찰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2021-08-13T09:07:29.413</dcterms:created>
  <dc:creator>lee</dc:creator>
  <cp:lastModifiedBy>lee</cp:lastModifiedBy>
  <dcterms:modified xsi:type="dcterms:W3CDTF">2021-08-13T10:12:51.722</dcterms:modified>
  <cp:revision>25</cp:revision>
  <dc:title>소개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