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63" r:id="rId4"/>
    <p:sldId id="257" r:id="rId5"/>
    <p:sldId id="266" r:id="rId6"/>
    <p:sldId id="267" r:id="rId7"/>
    <p:sldId id="259" r:id="rId8"/>
    <p:sldId id="260" r:id="rId9"/>
    <p:sldId id="261" r:id="rId10"/>
    <p:sldId id="264" r:id="rId11"/>
    <p:sldId id="265" r:id="rId12"/>
    <p:sldId id="262" r:id="rId13"/>
    <p:sldId id="269" r:id="rId14"/>
    <p:sldId id="270" r:id="rId15"/>
    <p:sldId id="273" r:id="rId16"/>
    <p:sldId id="271" r:id="rId17"/>
    <p:sldId id="272" r:id="rId18"/>
    <p:sldId id="2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/>
    <p:restoredTop sz="94690"/>
  </p:normalViewPr>
  <p:slideViewPr>
    <p:cSldViewPr snapToGrid="0" snapToObjects="1">
      <p:cViewPr varScale="1">
        <p:scale>
          <a:sx n="139" d="100"/>
          <a:sy n="139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AB836-F762-8E46-9492-3CAB3692C166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5BCE1-3C6F-DC46-B60B-5B744FBABF5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562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3150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025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518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568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661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80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5083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42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4131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5BCE1-3C6F-DC46-B60B-5B744FBABF5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06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B36A-E39F-D146-9A08-43B79BD0A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D7715-9547-EE4C-8A65-7B89CAAE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E0B00-F133-D54B-BA65-65093992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6DBE79-373D-DD4D-BE92-A9CD356F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742AF-8B0D-9B48-ABF1-38A75D89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38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A2B35-AB28-B14F-B1E0-163B263E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A9597E-9A6F-7B4A-A81C-2150FA96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F954C-0355-6340-8A0E-CD4E4E0B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770B6-931A-8B43-98A6-6AF7963B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94B2A6-EA41-ED43-AEA0-44A8D861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80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580605-19DE-1843-9981-905B864D6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DEB10-BFFB-0B48-8ED0-32BDBF4C2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8592C-44E9-B34A-9BFF-ED773B5EC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B37D0-2AA1-BE43-8CA6-E7407858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BC5A74-ED53-9241-B813-9B8E3F6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268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0C24E-3A60-B643-BAAB-F7A376AB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A2A92-A2C4-3849-AC74-91217385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AB197-2AB1-E04F-9A86-D67A4226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C4F74-19AB-F94E-BF82-2F83B6EA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6395B-F925-D749-AE62-855D8D76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654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FFE4C-9263-1247-B031-FD93FD65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AE0CDC-8D9B-ED48-8BAC-874A61E0F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22372B-05D7-D244-9E96-4BE57F70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D471B-4325-374F-8AFD-20E52DEF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B153E-9617-B94D-BC35-48A6C833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9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01986-77EF-944E-A0CB-E38C5450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E7FB9-C74E-3444-B43C-8A489F322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C2D845-6241-1641-8A6B-A4886639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3A3EC6-6369-8747-BB24-923E9A89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A3B4F9-5B15-804D-B47F-9BD80022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8DC61-CA5F-004D-9E07-63115251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849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A296-920E-B348-A167-3C408924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841903-FFBB-4744-A703-B7493F56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EE74BC-D90C-E344-B104-1929709F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2CD0CB-FB6A-A542-8E0B-7F66C303F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9A230-D6A0-4043-930C-E8252C5C0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64BEC8-0736-9D4E-82CA-8DA60368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7BB151-04EE-E942-92BE-A1F0122D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EBA5B7-4C23-3544-A266-61B3CEB9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8AEAC-C60D-3A43-A5AC-6F4106D4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02CB05-5632-E34F-A8C8-64C64A8E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B1E2C7-EF0A-8C4D-AB10-1D1823EE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DD4CDA-8831-DF4A-9428-5421FB3C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59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BC4A0C-6100-244A-873A-5F5C1BF9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B04D9-A418-FC48-BE50-037B903E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C009E-6674-DB47-84BC-7D810327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049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3B209-E3E8-0640-839C-846E3407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BA0B-BE93-7A4B-BDBA-F152EFF8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0FBE4-B7E3-FB45-9CA5-F1A492A2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056D2-117F-FD44-A3FA-8E38F60A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6E3A6D-8897-6341-AF10-E50B062C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20343F-CDBE-8744-B7FF-83BFFB86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5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AF67D-A307-3244-BA90-8FA53606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EB839-5E63-1E4E-A943-FBFDFA01E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E60D2D-658A-044D-BB8A-EB2A4F0D2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A5A661-1D01-9E46-8A76-505DF293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52C075-4D2C-384D-A423-2655A4FD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B0C8F0-4B57-0545-B644-CCB9CC20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665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75C732-D639-5B4D-BEE4-AA8CDBB6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78465B-5D67-8044-A782-55305109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E9D66E-6540-F243-AA51-2E9E48305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DF6AE-E089-D34E-8653-3086B6CD8717}" type="datetimeFigureOut">
              <a:rPr kumimoji="1" lang="ko-KR" altLang="en-US" smtClean="0"/>
              <a:t>2020. 6. 19.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55F0A-4B23-E842-BB5E-80C6F83B3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2FFB6-2C98-2444-A744-0C8213217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AB20-A697-9948-B007-888C0616180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6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1292-A225-584B-8104-18E9A5203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JPA </a:t>
            </a:r>
            <a:r>
              <a:rPr kumimoji="1" lang="ko-KR" altLang="en-US" dirty="0" err="1"/>
              <a:t>기본편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</a:t>
            </a:r>
            <a:br>
              <a:rPr kumimoji="1" lang="en-US" altLang="ko-KR" dirty="0"/>
            </a:br>
            <a:r>
              <a:rPr kumimoji="1" lang="en-US" altLang="ko-KR" dirty="0"/>
              <a:t>- JPA </a:t>
            </a:r>
            <a:r>
              <a:rPr kumimoji="1" lang="ko-KR" altLang="en-US" dirty="0"/>
              <a:t>시작하기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ED4BD-0C79-4543-B962-4EA2A3889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Hello JPA – </a:t>
            </a:r>
            <a:r>
              <a:rPr kumimoji="1" lang="ko-KR" altLang="en-US" dirty="0"/>
              <a:t>프로젝트 생성</a:t>
            </a:r>
            <a:endParaRPr kumimoji="1" lang="en-US" altLang="ko-KR" dirty="0"/>
          </a:p>
          <a:p>
            <a:r>
              <a:rPr kumimoji="1" lang="en-US" altLang="ko-KR" dirty="0"/>
              <a:t>Hello JPA –</a:t>
            </a:r>
            <a:r>
              <a:rPr kumimoji="1" lang="ko-KR" altLang="en-US" dirty="0"/>
              <a:t> 어플리케이션 개발 </a:t>
            </a:r>
            <a:br>
              <a:rPr kumimoji="1" lang="en-US" altLang="ko-KR" dirty="0"/>
            </a:br>
            <a:r>
              <a:rPr kumimoji="1" lang="en-US" altLang="ko-KR" dirty="0"/>
              <a:t>(Maven Module)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226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C63-BE9C-D747-B890-F8D6051C401D}"/>
              </a:ext>
            </a:extLst>
          </p:cNvPr>
          <p:cNvSpPr txBox="1"/>
          <p:nvPr/>
        </p:nvSpPr>
        <p:spPr>
          <a:xfrm>
            <a:off x="0" y="1269294"/>
            <a:ext cx="32383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ID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인 </a:t>
            </a:r>
            <a:r>
              <a:rPr kumimoji="1" lang="ko-KR" altLang="en-US" sz="1100" dirty="0" err="1"/>
              <a:t>고인물</a:t>
            </a:r>
            <a:r>
              <a:rPr kumimoji="1" lang="ko-KR" altLang="en-US" sz="1100" dirty="0"/>
              <a:t> 직원을 이름을 수정해주는 예제</a:t>
            </a:r>
            <a:endParaRPr kumimoji="1"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83EB2-0B55-384D-906A-F0C93D16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72" y="2083644"/>
            <a:ext cx="3376888" cy="201879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526180-BB22-EF4E-8CD1-3C36186A0B3F}"/>
              </a:ext>
            </a:extLst>
          </p:cNvPr>
          <p:cNvSpPr/>
          <p:nvPr/>
        </p:nvSpPr>
        <p:spPr>
          <a:xfrm>
            <a:off x="7209536" y="153090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애플리케이션 구동 후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결과</a:t>
            </a:r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3C60CF-01EE-CD43-9949-10F98195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30904"/>
            <a:ext cx="6819900" cy="3632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3574FE-AA3F-4544-8058-093BD0257207}"/>
              </a:ext>
            </a:extLst>
          </p:cNvPr>
          <p:cNvSpPr txBox="1"/>
          <p:nvPr/>
        </p:nvSpPr>
        <p:spPr>
          <a:xfrm>
            <a:off x="-1" y="5293909"/>
            <a:ext cx="56156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 err="1"/>
              <a:t>em.persist</a:t>
            </a:r>
            <a:r>
              <a:rPr kumimoji="1" lang="en-US" altLang="ko-KR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하지 않아도 </a:t>
            </a:r>
            <a:r>
              <a:rPr kumimoji="1" lang="en-US" altLang="ko-KR" sz="1100" dirty="0"/>
              <a:t>DB</a:t>
            </a:r>
            <a:r>
              <a:rPr kumimoji="1" lang="ko-KR" altLang="en-US" sz="1100" dirty="0"/>
              <a:t>에는 업데이트가 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JPA</a:t>
            </a:r>
            <a:r>
              <a:rPr kumimoji="1" lang="ko-KR" altLang="en-US" sz="1100" dirty="0"/>
              <a:t>는 우리가 마치 </a:t>
            </a:r>
            <a:r>
              <a:rPr kumimoji="1" lang="en-US" altLang="ko-KR" sz="1100" dirty="0"/>
              <a:t>java </a:t>
            </a:r>
            <a:r>
              <a:rPr kumimoji="1" lang="ko-KR" altLang="en-US" sz="1100" dirty="0"/>
              <a:t>컬렉션을 다루도록 하듯이 설계가 되어있기 때문이다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JPA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통해서 </a:t>
            </a:r>
            <a:r>
              <a:rPr kumimoji="1" lang="en-US" altLang="ko-KR" sz="1100" dirty="0"/>
              <a:t>Entity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가져오면 </a:t>
            </a:r>
            <a:r>
              <a:rPr kumimoji="1" lang="en-US" altLang="ko-KR" sz="1100" dirty="0"/>
              <a:t>JPA</a:t>
            </a:r>
            <a:r>
              <a:rPr kumimoji="1" lang="ko-KR" altLang="en-US" sz="1100" dirty="0"/>
              <a:t>는 이 </a:t>
            </a:r>
            <a:r>
              <a:rPr kumimoji="1" lang="en-US" altLang="ko-KR" sz="1100" dirty="0"/>
              <a:t>Entity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관리하게 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이 </a:t>
            </a:r>
            <a:r>
              <a:rPr kumimoji="1" lang="ko-KR" altLang="en-US" sz="1100" dirty="0" err="1"/>
              <a:t>엔티티라는</a:t>
            </a:r>
            <a:r>
              <a:rPr kumimoji="1" lang="ko-KR" altLang="en-US" sz="1100" dirty="0"/>
              <a:t> 것은 메모리 상에 </a:t>
            </a:r>
            <a:r>
              <a:rPr kumimoji="1" lang="ko-KR" altLang="en-US" sz="1100" dirty="0" err="1"/>
              <a:t>엔티티</a:t>
            </a:r>
            <a:r>
              <a:rPr kumimoji="1" lang="ko-KR" altLang="en-US" sz="1100" dirty="0"/>
              <a:t> 그래프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 와 </a:t>
            </a:r>
            <a:r>
              <a:rPr kumimoji="1" lang="ko-KR" altLang="en-US" sz="1100" dirty="0" err="1"/>
              <a:t>같은식으로</a:t>
            </a:r>
            <a:r>
              <a:rPr kumimoji="1" lang="ko-KR" altLang="en-US" sz="1100" dirty="0"/>
              <a:t> 관리된다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JPA</a:t>
            </a:r>
            <a:r>
              <a:rPr kumimoji="1" lang="ko-KR" altLang="en-US" sz="1100" dirty="0"/>
              <a:t>는 이 데이터가 변경이 되었는지 아닌지 </a:t>
            </a:r>
            <a:r>
              <a:rPr kumimoji="1" lang="en-US" altLang="ko-KR" sz="1100" dirty="0"/>
              <a:t>commit </a:t>
            </a:r>
            <a:r>
              <a:rPr kumimoji="1" lang="ko-KR" altLang="en-US" sz="1100" dirty="0"/>
              <a:t>직전에 체크를 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체크를 하면서 뭔가 변경이 되었네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 하고 감지가 되면 </a:t>
            </a:r>
            <a:r>
              <a:rPr kumimoji="1" lang="en-US" altLang="ko-KR" sz="1100" dirty="0"/>
              <a:t>Update</a:t>
            </a:r>
            <a:r>
              <a:rPr kumimoji="1" lang="ko-KR" altLang="en-US" sz="1100" dirty="0"/>
              <a:t> 쿼리를 만들어서 날린다</a:t>
            </a:r>
            <a:r>
              <a:rPr kumimoji="1" lang="en-US" altLang="ko-KR" sz="1100" dirty="0"/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37C438-E82C-9543-9A61-02728CFA0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872" y="4599432"/>
            <a:ext cx="3852439" cy="4011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6FEBEA-3094-BB4F-BCB5-162B4223F62A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데이터 수정</a:t>
            </a:r>
            <a:endParaRPr kumimoji="1"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324197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C63-BE9C-D747-B890-F8D6051C401D}"/>
              </a:ext>
            </a:extLst>
          </p:cNvPr>
          <p:cNvSpPr txBox="1"/>
          <p:nvPr/>
        </p:nvSpPr>
        <p:spPr>
          <a:xfrm>
            <a:off x="0" y="1269294"/>
            <a:ext cx="30973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ID</a:t>
            </a:r>
            <a:r>
              <a:rPr kumimoji="1" lang="ko-KR" altLang="en-US" sz="1100" dirty="0"/>
              <a:t>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인 </a:t>
            </a:r>
            <a:r>
              <a:rPr kumimoji="1" lang="ko-KR" altLang="en-US" sz="1100" dirty="0" err="1"/>
              <a:t>고인물</a:t>
            </a:r>
            <a:r>
              <a:rPr kumimoji="1" lang="ko-KR" altLang="en-US" sz="1100" dirty="0"/>
              <a:t> 직원을 찾아서 삭제하는 예제</a:t>
            </a:r>
            <a:endParaRPr kumimoji="1"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483EB2-0B55-384D-906A-F0C93D16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872" y="2083644"/>
            <a:ext cx="3376888" cy="20187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9D3E06-6915-004A-BB5C-1B8962CB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2138"/>
            <a:ext cx="6807200" cy="3213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934EDD-D34E-8F4C-B89D-F055778AA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576" y="4335564"/>
            <a:ext cx="3459184" cy="3901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3526180-BB22-EF4E-8CD1-3C36186A0B3F}"/>
              </a:ext>
            </a:extLst>
          </p:cNvPr>
          <p:cNvSpPr/>
          <p:nvPr/>
        </p:nvSpPr>
        <p:spPr>
          <a:xfrm>
            <a:off x="7209536" y="153090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애플리케이션 구동 후 </a:t>
            </a:r>
            <a:r>
              <a:rPr kumimoji="1" lang="en-US" altLang="ko-KR" dirty="0"/>
              <a:t>DB </a:t>
            </a:r>
            <a:r>
              <a:rPr kumimoji="1" lang="ko-KR" altLang="en-US" dirty="0"/>
              <a:t>결과</a:t>
            </a:r>
            <a:endParaRPr kumimoji="1"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5BF9D-4DD2-8A4F-B47A-12FFB50E56B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데이터 삭제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1729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68C85-51FE-764F-B368-A5A35272C5C9}"/>
              </a:ext>
            </a:extLst>
          </p:cNvPr>
          <p:cNvSpPr txBox="1"/>
          <p:nvPr/>
        </p:nvSpPr>
        <p:spPr>
          <a:xfrm>
            <a:off x="155447" y="1197397"/>
            <a:ext cx="5854488" cy="263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b="1" dirty="0" err="1"/>
              <a:t>엔티티</a:t>
            </a:r>
            <a:r>
              <a:rPr kumimoji="1" lang="ko-KR" altLang="en-US" sz="1100" b="1" dirty="0"/>
              <a:t> 매니저 </a:t>
            </a:r>
            <a:r>
              <a:rPr kumimoji="1" lang="ko-KR" altLang="en-US" sz="1100" b="1" dirty="0" err="1"/>
              <a:t>팩토리</a:t>
            </a:r>
            <a:endParaRPr kumimoji="1" lang="en-US" altLang="ko-KR" sz="1100" b="1" dirty="0"/>
          </a:p>
          <a:p>
            <a:r>
              <a:rPr kumimoji="1" lang="ko-KR" altLang="en-US" sz="1100" dirty="0"/>
              <a:t> 하나만 생성해서 애플리케이션 전체에서 공유하게 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endParaRPr kumimoji="1" lang="en-US" altLang="ko-KR" sz="1100" dirty="0"/>
          </a:p>
          <a:p>
            <a:r>
              <a:rPr kumimoji="1" lang="ko-KR" altLang="en-US" sz="1100" b="1" dirty="0" err="1"/>
              <a:t>엔티티</a:t>
            </a:r>
            <a:r>
              <a:rPr kumimoji="1" lang="ko-KR" altLang="en-US" sz="1100" b="1" dirty="0"/>
              <a:t> 매니저</a:t>
            </a:r>
            <a:endParaRPr kumimoji="1" lang="en-US" altLang="ko-KR" sz="1100" b="1" dirty="0"/>
          </a:p>
          <a:p>
            <a:r>
              <a:rPr kumimoji="1" lang="en-US" altLang="ko-KR" sz="1100" dirty="0"/>
              <a:t> </a:t>
            </a:r>
            <a:r>
              <a:rPr kumimoji="1" lang="ko-KR" altLang="en-US" sz="1100" dirty="0"/>
              <a:t>고객의 요청이 </a:t>
            </a:r>
            <a:r>
              <a:rPr kumimoji="1" lang="ko-KR" altLang="en-US" sz="1100" dirty="0" err="1"/>
              <a:t>올때마다</a:t>
            </a:r>
            <a:r>
              <a:rPr kumimoji="1" lang="ko-KR" altLang="en-US" sz="1100" dirty="0"/>
              <a:t> 생성해서 트랜잭션을 수행하고 바로 폐기한다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 </a:t>
            </a:r>
            <a:r>
              <a:rPr kumimoji="1" lang="ko-KR" altLang="en-US" sz="1100" dirty="0"/>
              <a:t>주의할 점으로 </a:t>
            </a:r>
            <a:r>
              <a:rPr kumimoji="1" lang="ko-KR" altLang="en-US" sz="1100" dirty="0" err="1"/>
              <a:t>엔티티</a:t>
            </a:r>
            <a:r>
              <a:rPr kumimoji="1" lang="ko-KR" altLang="en-US" sz="1100" dirty="0"/>
              <a:t> 매니저는 </a:t>
            </a:r>
            <a:r>
              <a:rPr kumimoji="1" lang="ko-KR" altLang="en-US" sz="1100" dirty="0" err="1"/>
              <a:t>스레드간에</a:t>
            </a:r>
            <a:r>
              <a:rPr kumimoji="1" lang="ko-KR" altLang="en-US" sz="1100" dirty="0"/>
              <a:t> 공유하면 안된다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 </a:t>
            </a:r>
            <a:r>
              <a:rPr kumimoji="1" lang="ko-KR" altLang="en-US" sz="1100" dirty="0"/>
              <a:t>여러 스레드에서 같이 사용하면 애플리케이션에서 장애가 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b="1" dirty="0"/>
              <a:t>JPA</a:t>
            </a:r>
            <a:r>
              <a:rPr kumimoji="1" lang="ko-KR" altLang="en-US" sz="1100" b="1" dirty="0"/>
              <a:t>의 모든 데이터 변경은 트랜잭션 안에서 실행되어야 한다</a:t>
            </a:r>
            <a:r>
              <a:rPr kumimoji="1" lang="en-US" altLang="ko-KR" sz="1100" b="1" dirty="0"/>
              <a:t>.</a:t>
            </a:r>
          </a:p>
          <a:p>
            <a:endParaRPr kumimoji="1" lang="en-US" altLang="ko-KR" sz="1100" b="1" dirty="0"/>
          </a:p>
          <a:p>
            <a:r>
              <a:rPr kumimoji="1" lang="ko-KR" altLang="en-US" sz="1100" b="1" dirty="0"/>
              <a:t>참고</a:t>
            </a:r>
            <a:r>
              <a:rPr kumimoji="1" lang="en-US" altLang="ko-KR" sz="1100" b="1" dirty="0"/>
              <a:t>)</a:t>
            </a:r>
          </a:p>
          <a:p>
            <a:r>
              <a:rPr kumimoji="1" lang="ko-KR" altLang="en-US" sz="1100" b="1" dirty="0"/>
              <a:t>트랜잭션 없이 </a:t>
            </a:r>
            <a:r>
              <a:rPr kumimoji="1" lang="en-US" altLang="ko-KR" sz="1100" b="1" dirty="0"/>
              <a:t>insert update</a:t>
            </a:r>
            <a:r>
              <a:rPr kumimoji="1" lang="ko-KR" altLang="en-US" sz="1100" b="1" dirty="0"/>
              <a:t>가 되는 것은 </a:t>
            </a:r>
            <a:r>
              <a:rPr kumimoji="1" lang="en-US" altLang="ko-KR" sz="1100" b="1" dirty="0"/>
              <a:t>DB</a:t>
            </a:r>
            <a:r>
              <a:rPr kumimoji="1" lang="ko-KR" altLang="en-US" sz="1100" b="1" dirty="0"/>
              <a:t>계층안에서의 트랜잭션 처리가 되는 것이고</a:t>
            </a:r>
            <a:r>
              <a:rPr kumimoji="1" lang="en-US" altLang="ko-KR" sz="1100" b="1" dirty="0"/>
              <a:t>,</a:t>
            </a:r>
          </a:p>
          <a:p>
            <a:r>
              <a:rPr kumimoji="1" lang="ko-KR" altLang="en-US" sz="1100" b="1" dirty="0"/>
              <a:t>애플리케이션의 내부 </a:t>
            </a:r>
            <a:r>
              <a:rPr kumimoji="1" lang="ko-KR" altLang="en-US" sz="1100" b="1" dirty="0" err="1"/>
              <a:t>로직마다</a:t>
            </a:r>
            <a:r>
              <a:rPr kumimoji="1" lang="ko-KR" altLang="en-US" sz="1100" b="1" dirty="0"/>
              <a:t> 필요한 </a:t>
            </a:r>
            <a:r>
              <a:rPr kumimoji="1" lang="ko-KR" altLang="en-US" sz="1100" b="1" dirty="0" err="1"/>
              <a:t>로직의</a:t>
            </a:r>
            <a:r>
              <a:rPr kumimoji="1" lang="ko-KR" altLang="en-US" sz="1100" b="1" dirty="0"/>
              <a:t> 묶음을 트랜잭션의 단위로 묶어서 </a:t>
            </a:r>
            <a:endParaRPr kumimoji="1" lang="en-US" altLang="ko-KR" sz="1100" b="1" dirty="0"/>
          </a:p>
          <a:p>
            <a:r>
              <a:rPr kumimoji="1" lang="ko-KR" altLang="en-US" sz="1100" b="1" dirty="0"/>
              <a:t>처리를 해주어야 </a:t>
            </a:r>
            <a:r>
              <a:rPr kumimoji="1" lang="ko-KR" altLang="en-US" sz="1100" b="1" dirty="0" err="1"/>
              <a:t>알수없는</a:t>
            </a:r>
            <a:r>
              <a:rPr kumimoji="1" lang="ko-KR" altLang="en-US" sz="1100" b="1" dirty="0"/>
              <a:t> 장애가 발생하지 않는다</a:t>
            </a:r>
            <a:r>
              <a:rPr kumimoji="1" lang="en-US" altLang="ko-KR" sz="11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329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9AB0E-201F-9F40-BB58-01BFFDB2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JPQL OVERVIEW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9F195A-BFAC-1A4D-811E-C46BD7DF2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107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B5E2A3-386A-B549-B61B-E9BAF0C27635}"/>
              </a:ext>
            </a:extLst>
          </p:cNvPr>
          <p:cNvSpPr txBox="1"/>
          <p:nvPr/>
        </p:nvSpPr>
        <p:spPr>
          <a:xfrm>
            <a:off x="134112" y="4326303"/>
            <a:ext cx="118506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/>
              <a:t>JPA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그대로 사용해 고급 검색 쿼리를 수행할 경우 성능상의 저하가 발생할 수 있다</a:t>
            </a:r>
            <a:r>
              <a:rPr kumimoji="1" lang="en-US" altLang="ko-KR" sz="2400" dirty="0"/>
              <a:t>.</a:t>
            </a:r>
          </a:p>
          <a:p>
            <a:r>
              <a:rPr kumimoji="1" lang="ko-KR" altLang="en-US" sz="2400" dirty="0"/>
              <a:t>이 경우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/>
              <a:t>JPQL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Querydsl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dirty="0" err="1"/>
              <a:t>Jooq</a:t>
            </a:r>
            <a:endParaRPr kumimoji="1" lang="en-US" altLang="ko-KR" sz="2400" dirty="0"/>
          </a:p>
          <a:p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사용하게 되는데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여기서는 </a:t>
            </a:r>
            <a:r>
              <a:rPr kumimoji="1" lang="en-US" altLang="ko-KR" sz="2400" dirty="0"/>
              <a:t>JPQL </a:t>
            </a:r>
            <a:r>
              <a:rPr kumimoji="1" lang="ko-KR" altLang="en-US" sz="2400" dirty="0" err="1"/>
              <a:t>사용법만을</a:t>
            </a:r>
            <a:r>
              <a:rPr kumimoji="1" lang="ko-KR" altLang="en-US" sz="2400" dirty="0"/>
              <a:t> 다룬다</a:t>
            </a:r>
            <a:r>
              <a:rPr kumimoji="1" lang="en-US" altLang="ko-KR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JPQL</a:t>
            </a:r>
            <a:r>
              <a:rPr kumimoji="1" lang="en-US" altLang="ko-KR" sz="3200" dirty="0"/>
              <a:t> - JPQL vs JPA (</a:t>
            </a:r>
            <a:r>
              <a:rPr kumimoji="1" lang="ko-KR" altLang="en-US" sz="3200" dirty="0"/>
              <a:t>조회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E2BC-AD32-874F-A7D6-F2AD9C588923}"/>
              </a:ext>
            </a:extLst>
          </p:cNvPr>
          <p:cNvSpPr txBox="1"/>
          <p:nvPr/>
        </p:nvSpPr>
        <p:spPr>
          <a:xfrm>
            <a:off x="134112" y="1052703"/>
            <a:ext cx="760977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/>
              <a:t>기본급이 </a:t>
            </a:r>
            <a:r>
              <a:rPr kumimoji="1" lang="en-US" altLang="ko-KR" sz="2400" dirty="0"/>
              <a:t>1000</a:t>
            </a:r>
            <a:r>
              <a:rPr kumimoji="1" lang="ko-KR" altLang="en-US" sz="2400" dirty="0"/>
              <a:t> 이상인 회원을 검색하고 싶다면</a:t>
            </a:r>
            <a:r>
              <a:rPr kumimoji="1" lang="en-US" altLang="ko-KR" sz="2400" dirty="0"/>
              <a:t>?</a:t>
            </a:r>
          </a:p>
          <a:p>
            <a:r>
              <a:rPr kumimoji="1" lang="en-US" altLang="ko-KR" sz="2400" dirty="0"/>
              <a:t>JPA)</a:t>
            </a:r>
          </a:p>
          <a:p>
            <a:r>
              <a:rPr kumimoji="1" lang="en-US" altLang="ko-KR" sz="2400" dirty="0"/>
              <a:t>	</a:t>
            </a:r>
            <a:r>
              <a:rPr kumimoji="1" lang="en-US" altLang="ko-KR" sz="2400" dirty="0" err="1"/>
              <a:t>EntityManager.find</a:t>
            </a:r>
            <a:r>
              <a:rPr kumimoji="1" lang="en-US" altLang="ko-KR" sz="2400" dirty="0"/>
              <a:t>()</a:t>
            </a:r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객체 그래프 탐색 </a:t>
            </a:r>
            <a:r>
              <a:rPr kumimoji="1" lang="en-US" altLang="ko-KR" sz="2400" dirty="0"/>
              <a:t>(</a:t>
            </a:r>
            <a:r>
              <a:rPr kumimoji="1" lang="en-US" altLang="ko-KR" sz="2400" dirty="0" err="1"/>
              <a:t>a.getB</a:t>
            </a:r>
            <a:r>
              <a:rPr kumimoji="1" lang="en-US" altLang="ko-KR" sz="2400" dirty="0"/>
              <a:t>().</a:t>
            </a:r>
            <a:r>
              <a:rPr kumimoji="1" lang="en-US" altLang="ko-KR" sz="2400" dirty="0" err="1"/>
              <a:t>getC</a:t>
            </a:r>
            <a:r>
              <a:rPr kumimoji="1" lang="en-US" altLang="ko-KR" sz="2400" dirty="0"/>
              <a:t>())</a:t>
            </a:r>
          </a:p>
          <a:p>
            <a:r>
              <a:rPr kumimoji="1" lang="en-US" altLang="ko-KR" sz="2400" dirty="0"/>
              <a:t>	</a:t>
            </a:r>
            <a:r>
              <a:rPr kumimoji="1" lang="ko-KR" altLang="en-US" sz="2400" dirty="0"/>
              <a:t>고급 쿼리를 사용하기에는 조금 무리가 가는 편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JPQ</a:t>
            </a:r>
            <a:r>
              <a:rPr kumimoji="1" lang="en-US" altLang="ko-KR" sz="2400" dirty="0">
                <a:sym typeface="Wingdings" pitchFamily="2" charset="2"/>
              </a:rPr>
              <a:t>L)</a:t>
            </a:r>
          </a:p>
          <a:p>
            <a:r>
              <a:rPr kumimoji="1" lang="en-US" altLang="ko-KR" sz="2400" dirty="0"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50664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b="1" dirty="0"/>
              <a:t>JPQL</a:t>
            </a:r>
            <a:r>
              <a:rPr kumimoji="1" lang="en-US" altLang="ko-KR" sz="3200" dirty="0"/>
              <a:t> - JPQL</a:t>
            </a:r>
            <a:r>
              <a:rPr kumimoji="1" lang="ko-KR" altLang="en-US" sz="3200" dirty="0"/>
              <a:t> 특징</a:t>
            </a:r>
            <a:endParaRPr kumimoji="1" lang="en-US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0E2BC-AD32-874F-A7D6-F2AD9C588923}"/>
              </a:ext>
            </a:extLst>
          </p:cNvPr>
          <p:cNvSpPr txBox="1"/>
          <p:nvPr/>
        </p:nvSpPr>
        <p:spPr>
          <a:xfrm>
            <a:off x="134112" y="1052703"/>
            <a:ext cx="1174712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>
                <a:sym typeface="Wingdings" pitchFamily="2" charset="2"/>
              </a:rPr>
              <a:t>JPA</a:t>
            </a:r>
            <a:r>
              <a:rPr kumimoji="1" lang="ko-KR" altLang="en-US" sz="2400" dirty="0">
                <a:sym typeface="Wingdings" pitchFamily="2" charset="2"/>
              </a:rPr>
              <a:t>는 </a:t>
            </a:r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을 객체 지향적으로 타이핑할 수 있도록 하는 </a:t>
            </a:r>
            <a:r>
              <a:rPr kumimoji="1" lang="en-US" altLang="ko-KR" sz="2400" dirty="0">
                <a:sym typeface="Wingdings" pitchFamily="2" charset="2"/>
              </a:rPr>
              <a:t>JPQL</a:t>
            </a:r>
            <a:r>
              <a:rPr kumimoji="1" lang="ko-KR" altLang="en-US" sz="2400" dirty="0">
                <a:sym typeface="Wingdings" pitchFamily="2" charset="2"/>
              </a:rPr>
              <a:t>을 제공한다</a:t>
            </a:r>
            <a:r>
              <a:rPr kumimoji="1" lang="en-US" altLang="ko-KR" sz="2400" dirty="0">
                <a:sym typeface="Wingdings" pitchFamily="2" charset="2"/>
              </a:rPr>
              <a:t>.	</a:t>
            </a:r>
          </a:p>
          <a:p>
            <a:r>
              <a:rPr kumimoji="1" lang="en-US" altLang="ko-KR" sz="2400" dirty="0">
                <a:sym typeface="Wingdings" pitchFamily="2" charset="2"/>
              </a:rPr>
              <a:t>(SQL</a:t>
            </a:r>
            <a:r>
              <a:rPr kumimoji="1" lang="ko-KR" altLang="en-US" sz="2400" dirty="0">
                <a:sym typeface="Wingdings" pitchFamily="2" charset="2"/>
              </a:rPr>
              <a:t>은 테이블을 대상으로 쿼리한다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JPQL</a:t>
            </a:r>
            <a:r>
              <a:rPr kumimoji="1" lang="ko-KR" altLang="en-US" sz="2400" dirty="0">
                <a:sym typeface="Wingdings" pitchFamily="2" charset="2"/>
              </a:rPr>
              <a:t>은 객체를 </a:t>
            </a:r>
            <a:r>
              <a:rPr kumimoji="1" lang="ko-KR" altLang="en-US" sz="2400" dirty="0" err="1">
                <a:sym typeface="Wingdings" pitchFamily="2" charset="2"/>
              </a:rPr>
              <a:t>대상으로한</a:t>
            </a:r>
            <a:r>
              <a:rPr kumimoji="1" lang="ko-KR" altLang="en-US" sz="2400" dirty="0">
                <a:sym typeface="Wingdings" pitchFamily="2" charset="2"/>
              </a:rPr>
              <a:t> 쿼리 문법</a:t>
            </a:r>
            <a:r>
              <a:rPr kumimoji="1" lang="en-US" altLang="ko-KR" sz="2400" dirty="0">
                <a:sym typeface="Wingdings" pitchFamily="2" charset="2"/>
              </a:rPr>
              <a:t>,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ko-KR" altLang="en-US" sz="2400" dirty="0">
                <a:sym typeface="Wingdings" pitchFamily="2" charset="2"/>
              </a:rPr>
              <a:t>내부적으로 객체를 </a:t>
            </a:r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로 변환하는 작업을 </a:t>
            </a:r>
            <a:r>
              <a:rPr kumimoji="1" lang="ko-KR" altLang="en-US" sz="2400" dirty="0" err="1">
                <a:sym typeface="Wingdings" pitchFamily="2" charset="2"/>
              </a:rPr>
              <a:t>하는것은</a:t>
            </a:r>
            <a:r>
              <a:rPr kumimoji="1" lang="ko-KR" altLang="en-US" sz="2400" dirty="0">
                <a:sym typeface="Wingdings" pitchFamily="2" charset="2"/>
              </a:rPr>
              <a:t> 동일하다 </a:t>
            </a:r>
            <a:r>
              <a:rPr kumimoji="1" lang="en-US" altLang="ko-KR" sz="2400" dirty="0">
                <a:sym typeface="Wingdings" pitchFamily="2" charset="2"/>
              </a:rPr>
              <a:t>)</a:t>
            </a:r>
          </a:p>
          <a:p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 문법에서 제공하는 </a:t>
            </a:r>
            <a:r>
              <a:rPr kumimoji="1" lang="en-US" altLang="ko-KR" sz="2400" dirty="0">
                <a:sym typeface="Wingdings" pitchFamily="2" charset="2"/>
              </a:rPr>
              <a:t>SELECT, FROM, GROUP BY, HAVING, JOIN </a:t>
            </a:r>
            <a:r>
              <a:rPr kumimoji="1" lang="ko-KR" altLang="en-US" sz="2400" dirty="0">
                <a:sym typeface="Wingdings" pitchFamily="2" charset="2"/>
              </a:rPr>
              <a:t>을 지원한다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</a:p>
          <a:p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JPA</a:t>
            </a:r>
            <a:r>
              <a:rPr kumimoji="1" lang="ko-KR" altLang="en-US" sz="2400" dirty="0" err="1">
                <a:sym typeface="Wingdings" pitchFamily="2" charset="2"/>
              </a:rPr>
              <a:t>를</a:t>
            </a:r>
            <a:r>
              <a:rPr kumimoji="1" lang="ko-KR" altLang="en-US" sz="2400" dirty="0">
                <a:sym typeface="Wingdings" pitchFamily="2" charset="2"/>
              </a:rPr>
              <a:t> 이용한 검색 쿼리 작성시 모든 데이터를 </a:t>
            </a:r>
            <a:r>
              <a:rPr kumimoji="1" lang="ko-KR" altLang="en-US" sz="2400" dirty="0" err="1">
                <a:sym typeface="Wingdings" pitchFamily="2" charset="2"/>
              </a:rPr>
              <a:t>들고오면</a:t>
            </a:r>
            <a:r>
              <a:rPr kumimoji="1" lang="ko-KR" altLang="en-US" sz="2400" dirty="0">
                <a:sym typeface="Wingdings" pitchFamily="2" charset="2"/>
              </a:rPr>
              <a:t> 부하가 생긴다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</a:p>
          <a:p>
            <a:r>
              <a:rPr kumimoji="1" lang="en-US" altLang="ko-KR" sz="2400" dirty="0">
                <a:sym typeface="Wingdings" pitchFamily="2" charset="2"/>
              </a:rPr>
              <a:t>JPQL</a:t>
            </a:r>
            <a:r>
              <a:rPr kumimoji="1" lang="ko-KR" altLang="en-US" sz="2400" dirty="0">
                <a:sym typeface="Wingdings" pitchFamily="2" charset="2"/>
              </a:rPr>
              <a:t>을 사용한다면 검색</a:t>
            </a:r>
            <a:r>
              <a:rPr kumimoji="1" lang="en-US" altLang="ko-KR" sz="2400" dirty="0">
                <a:sym typeface="Wingdings" pitchFamily="2" charset="2"/>
              </a:rPr>
              <a:t>/</a:t>
            </a:r>
            <a:r>
              <a:rPr kumimoji="1" lang="ko-KR" altLang="en-US" sz="2400" dirty="0">
                <a:sym typeface="Wingdings" pitchFamily="2" charset="2"/>
              </a:rPr>
              <a:t>조회 쿼리를 </a:t>
            </a:r>
            <a:r>
              <a:rPr kumimoji="1" lang="en-US" altLang="ko-KR" sz="2400" dirty="0">
                <a:sym typeface="Wingdings" pitchFamily="2" charset="2"/>
              </a:rPr>
              <a:t>SQL</a:t>
            </a:r>
            <a:r>
              <a:rPr kumimoji="1" lang="ko-KR" altLang="en-US" sz="2400" dirty="0">
                <a:sym typeface="Wingdings" pitchFamily="2" charset="2"/>
              </a:rPr>
              <a:t>을 </a:t>
            </a:r>
            <a:r>
              <a:rPr kumimoji="1" lang="ko-KR" altLang="en-US" sz="2400" dirty="0" err="1">
                <a:sym typeface="Wingdings" pitchFamily="2" charset="2"/>
              </a:rPr>
              <a:t>사용할때와</a:t>
            </a:r>
            <a:r>
              <a:rPr kumimoji="1" lang="ko-KR" altLang="en-US" sz="2400" dirty="0">
                <a:sym typeface="Wingdings" pitchFamily="2" charset="2"/>
              </a:rPr>
              <a:t> 유사하게 정교한 컨트롤을 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ko-KR" altLang="en-US" sz="2400" dirty="0" err="1">
                <a:sym typeface="Wingdings" pitchFamily="2" charset="2"/>
              </a:rPr>
              <a:t>할수</a:t>
            </a:r>
            <a:r>
              <a:rPr kumimoji="1" lang="ko-KR" altLang="en-US" sz="2400" dirty="0">
                <a:sym typeface="Wingdings" pitchFamily="2" charset="2"/>
              </a:rPr>
              <a:t> 있도록 도와준다</a:t>
            </a:r>
            <a:r>
              <a:rPr kumimoji="1" lang="en-US" altLang="ko-KR" sz="2400" dirty="0">
                <a:sym typeface="Wingdings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45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JPQL – </a:t>
            </a:r>
            <a:r>
              <a:rPr kumimoji="1" lang="ko-KR" altLang="en-US" sz="3200" dirty="0"/>
              <a:t>예제 </a:t>
            </a:r>
            <a:r>
              <a:rPr kumimoji="1" lang="en-US" altLang="ko-KR" sz="3200" dirty="0"/>
              <a:t>(1)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SQL</a:t>
            </a:r>
            <a:r>
              <a:rPr kumimoji="1" lang="ko-KR" altLang="en-US" sz="3200" dirty="0"/>
              <a:t> 사용해보기</a:t>
            </a:r>
            <a:r>
              <a:rPr kumimoji="1" lang="en-US" altLang="ko-KR" sz="32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4FDCF-CAA2-C444-8E36-C4784DBF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3000"/>
            <a:ext cx="7651326" cy="4941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C4BB30-22E9-DE4E-81E4-067CDC429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652" y="3324860"/>
            <a:ext cx="4132058" cy="252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CFCB5-34B5-6D4C-A519-E8C16A5B1474}"/>
              </a:ext>
            </a:extLst>
          </p:cNvPr>
          <p:cNvSpPr txBox="1"/>
          <p:nvPr/>
        </p:nvSpPr>
        <p:spPr>
          <a:xfrm>
            <a:off x="7771652" y="27809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/>
              <a:t>출력결과</a:t>
            </a:r>
            <a:endParaRPr kumimoji="1" lang="en-US" altLang="ko-KR" sz="24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1831-87AC-9B45-B66A-4F0A0159EEB7}"/>
              </a:ext>
            </a:extLst>
          </p:cNvPr>
          <p:cNvSpPr txBox="1"/>
          <p:nvPr/>
        </p:nvSpPr>
        <p:spPr>
          <a:xfrm>
            <a:off x="7771652" y="1103000"/>
            <a:ext cx="4123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관계형 </a:t>
            </a:r>
            <a:r>
              <a:rPr kumimoji="1" lang="en-US" altLang="ko-KR" sz="1100" dirty="0"/>
              <a:t>DB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SQL</a:t>
            </a:r>
            <a:r>
              <a:rPr kumimoji="1" lang="ko-KR" altLang="en-US" sz="1100" dirty="0"/>
              <a:t> 작성시 보통 테이블 명을 지정하여 </a:t>
            </a:r>
            <a:endParaRPr kumimoji="1" lang="en-US" altLang="ko-KR" sz="1100" dirty="0"/>
          </a:p>
          <a:p>
            <a:r>
              <a:rPr kumimoji="1" lang="ko-KR" altLang="en-US" sz="1100" dirty="0"/>
              <a:t>쿼리를 작성하는데</a:t>
            </a:r>
            <a:r>
              <a:rPr kumimoji="1" lang="en-US" altLang="ko-KR" sz="1100" dirty="0"/>
              <a:t>,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JPQL</a:t>
            </a:r>
            <a:r>
              <a:rPr kumimoji="1" lang="ko-KR" altLang="en-US" sz="1100" dirty="0"/>
              <a:t>에서는 테이블을 </a:t>
            </a:r>
            <a:r>
              <a:rPr kumimoji="1" lang="en-US" altLang="ko-KR" sz="1100" dirty="0"/>
              <a:t>Employee </a:t>
            </a:r>
            <a:r>
              <a:rPr kumimoji="1" lang="ko-KR" altLang="en-US" sz="1100" dirty="0"/>
              <a:t>객체를 대상으로 쿼리를 한다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3919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JPQL – </a:t>
            </a:r>
            <a:r>
              <a:rPr kumimoji="1" lang="ko-KR" altLang="en-US" sz="3200" dirty="0"/>
              <a:t>예제 </a:t>
            </a:r>
            <a:r>
              <a:rPr kumimoji="1" lang="en-US" altLang="ko-KR" sz="3200" dirty="0"/>
              <a:t>(2)</a:t>
            </a:r>
            <a:r>
              <a:rPr kumimoji="1" lang="ko-KR" altLang="en-US" sz="3200" dirty="0"/>
              <a:t> </a:t>
            </a:r>
            <a:r>
              <a:rPr kumimoji="1" lang="ko-KR" altLang="en-US" sz="3200" dirty="0" err="1"/>
              <a:t>페이징</a:t>
            </a:r>
            <a:r>
              <a:rPr kumimoji="1" lang="en-US" altLang="ko-KR" sz="3200" dirty="0"/>
              <a:t> (limit, offset)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CFCB5-34B5-6D4C-A519-E8C16A5B1474}"/>
              </a:ext>
            </a:extLst>
          </p:cNvPr>
          <p:cNvSpPr txBox="1"/>
          <p:nvPr/>
        </p:nvSpPr>
        <p:spPr>
          <a:xfrm>
            <a:off x="7238252" y="248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 err="1"/>
              <a:t>출력결과</a:t>
            </a:r>
            <a:endParaRPr kumimoji="1" lang="en-US" altLang="ko-KR" sz="24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41831-87AC-9B45-B66A-4F0A0159EEB7}"/>
              </a:ext>
            </a:extLst>
          </p:cNvPr>
          <p:cNvSpPr txBox="1"/>
          <p:nvPr/>
        </p:nvSpPr>
        <p:spPr>
          <a:xfrm>
            <a:off x="7238252" y="1103000"/>
            <a:ext cx="2930610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Employee </a:t>
            </a:r>
            <a:r>
              <a:rPr kumimoji="1" lang="ko-KR" altLang="en-US" sz="1100" dirty="0"/>
              <a:t>테이블에서 데이터를 가져오는데</a:t>
            </a:r>
            <a:endParaRPr kumimoji="1" lang="en-US" altLang="ko-KR" sz="1100" dirty="0"/>
          </a:p>
          <a:p>
            <a:r>
              <a:rPr kumimoji="1" lang="en-US" altLang="ko-KR" sz="1100" dirty="0"/>
              <a:t>10 </a:t>
            </a:r>
            <a:r>
              <a:rPr kumimoji="1" lang="ko-KR" altLang="en-US" sz="1100" dirty="0" err="1"/>
              <a:t>개단위로</a:t>
            </a:r>
            <a:r>
              <a:rPr kumimoji="1" lang="ko-KR" altLang="en-US" sz="1100" dirty="0"/>
              <a:t> 데이터를 잘랐을 때 </a:t>
            </a:r>
            <a:endParaRPr kumimoji="1" lang="en-US" altLang="ko-KR" sz="1100" dirty="0"/>
          </a:p>
          <a:p>
            <a:r>
              <a:rPr kumimoji="1" lang="en-US" altLang="ko-KR" sz="1100" dirty="0"/>
              <a:t>2</a:t>
            </a:r>
            <a:r>
              <a:rPr kumimoji="1" lang="ko-KR" altLang="en-US" sz="1100" dirty="0"/>
              <a:t>번째 페이지를 가져오는 예</a:t>
            </a:r>
            <a:endParaRPr kumimoji="1" lang="en-US" altLang="ko-KR" sz="1100" dirty="0"/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limit 10</a:t>
            </a:r>
          </a:p>
          <a:p>
            <a:r>
              <a:rPr kumimoji="1" lang="en-US" altLang="ko-KR" sz="1100" dirty="0"/>
              <a:t>Offset 2</a:t>
            </a:r>
          </a:p>
          <a:p>
            <a:endParaRPr kumimoji="1"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2456C2-1216-644E-8F15-4C269ED5A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03000"/>
            <a:ext cx="6967727" cy="4788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75DA29-0F16-654E-9002-009AB3EF3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252" y="3024039"/>
            <a:ext cx="4290088" cy="2831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9451E6-177E-8246-9289-D7B63F3797FE}"/>
              </a:ext>
            </a:extLst>
          </p:cNvPr>
          <p:cNvSpPr txBox="1"/>
          <p:nvPr/>
        </p:nvSpPr>
        <p:spPr>
          <a:xfrm>
            <a:off x="7238252" y="6068203"/>
            <a:ext cx="4911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Hibernate </a:t>
            </a:r>
            <a:r>
              <a:rPr kumimoji="1" lang="ko-KR" altLang="en-US" sz="1100" dirty="0"/>
              <a:t>설정</a:t>
            </a:r>
            <a:r>
              <a:rPr kumimoji="1" lang="en-US" altLang="ko-KR" sz="1100" dirty="0"/>
              <a:t>(</a:t>
            </a:r>
            <a:r>
              <a:rPr kumimoji="1" lang="en-US" altLang="ko-KR" sz="1100" dirty="0" err="1"/>
              <a:t>persistence.xml</a:t>
            </a:r>
            <a:r>
              <a:rPr kumimoji="1" lang="en-US" altLang="ko-KR" sz="1100" dirty="0"/>
              <a:t>)</a:t>
            </a:r>
            <a:r>
              <a:rPr kumimoji="1" lang="ko-KR" altLang="en-US" sz="1100" dirty="0"/>
              <a:t>에서 </a:t>
            </a:r>
            <a:r>
              <a:rPr kumimoji="1" lang="en-US" altLang="ko-KR" sz="1100" dirty="0" err="1"/>
              <a:t>sql</a:t>
            </a:r>
            <a:r>
              <a:rPr kumimoji="1" lang="en-US" altLang="ko-KR" sz="1100" dirty="0"/>
              <a:t> dialect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mariadb</a:t>
            </a:r>
            <a:r>
              <a:rPr kumimoji="1" lang="ko-KR" altLang="en-US" sz="1100" dirty="0"/>
              <a:t>로 설정했는데</a:t>
            </a:r>
            <a:r>
              <a:rPr kumimoji="1" lang="en-US" altLang="ko-KR" sz="1100" dirty="0"/>
              <a:t>,</a:t>
            </a:r>
          </a:p>
          <a:p>
            <a:r>
              <a:rPr kumimoji="1" lang="en-US" altLang="ko-KR" sz="1100" dirty="0" err="1"/>
              <a:t>Mariadb</a:t>
            </a:r>
            <a:r>
              <a:rPr kumimoji="1" lang="ko-KR" altLang="en-US" sz="1100" dirty="0"/>
              <a:t>에서는 </a:t>
            </a:r>
            <a:r>
              <a:rPr kumimoji="1" lang="en-US" altLang="ko-KR" sz="1100" dirty="0"/>
              <a:t>limit,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offset </a:t>
            </a:r>
            <a:r>
              <a:rPr kumimoji="1" lang="ko-KR" altLang="en-US" sz="1100" dirty="0"/>
              <a:t>대신 </a:t>
            </a:r>
            <a:r>
              <a:rPr kumimoji="1" lang="en-US" altLang="ko-KR" sz="1100" dirty="0"/>
              <a:t>limit n1, n2 </a:t>
            </a:r>
            <a:r>
              <a:rPr kumimoji="1" lang="ko-KR" altLang="en-US" sz="1100" dirty="0" err="1"/>
              <a:t>이런식으로</a:t>
            </a:r>
            <a:r>
              <a:rPr kumimoji="1" lang="ko-KR" altLang="en-US" sz="1100" dirty="0"/>
              <a:t> 지정하는 듯 하다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58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35D53FE-0C96-CD4C-9C62-E5696A9AD265}"/>
              </a:ext>
            </a:extLst>
          </p:cNvPr>
          <p:cNvSpPr/>
          <p:nvPr/>
        </p:nvSpPr>
        <p:spPr>
          <a:xfrm>
            <a:off x="897853" y="3884593"/>
            <a:ext cx="4643411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" altLang="ko-KR" sz="600" dirty="0">
                <a:solidFill>
                  <a:srgbClr val="E8BF6A"/>
                </a:solidFill>
                <a:effectLst/>
              </a:rPr>
              <a:t>&lt;?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xml version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="1.0"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encoding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="UTF-8"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?&gt;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&lt;persistence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version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="2.2"</a:t>
            </a:r>
            <a:br>
              <a:rPr lang="en" altLang="ko-KR" sz="600" dirty="0">
                <a:solidFill>
                  <a:srgbClr val="6A8759"/>
                </a:solidFill>
                <a:effectLst/>
              </a:rPr>
            </a:br>
            <a:r>
              <a:rPr lang="en" altLang="ko-KR" sz="600" dirty="0">
                <a:solidFill>
                  <a:srgbClr val="6A8759"/>
                </a:solidFill>
                <a:effectLst/>
              </a:rPr>
              <a:t>  </a:t>
            </a:r>
            <a:r>
              <a:rPr lang="en" altLang="ko-KR" sz="600" dirty="0" err="1">
                <a:solidFill>
                  <a:srgbClr val="BABABA"/>
                </a:solidFill>
                <a:effectLst/>
              </a:rPr>
              <a:t>xmlns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="http://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xmlns.jcp.org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/xml/ns/persistence" </a:t>
            </a:r>
            <a:r>
              <a:rPr lang="en" altLang="ko-KR" sz="600" dirty="0" err="1">
                <a:solidFill>
                  <a:srgbClr val="BABABA"/>
                </a:solidFill>
                <a:effectLst/>
              </a:rPr>
              <a:t>xmlns:</a:t>
            </a:r>
            <a:r>
              <a:rPr lang="en" altLang="ko-KR" sz="600" dirty="0" err="1">
                <a:solidFill>
                  <a:srgbClr val="9876AA"/>
                </a:solidFill>
                <a:effectLst/>
              </a:rPr>
              <a:t>xsi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="http://www.w3.org/2001/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XMLSchema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-instance"</a:t>
            </a:r>
            <a:br>
              <a:rPr lang="en" altLang="ko-KR" sz="600" dirty="0">
                <a:solidFill>
                  <a:srgbClr val="6A8759"/>
                </a:solidFill>
                <a:effectLst/>
              </a:rPr>
            </a:br>
            <a:r>
              <a:rPr lang="en" altLang="ko-KR" sz="600" dirty="0">
                <a:solidFill>
                  <a:srgbClr val="6A8759"/>
                </a:solidFill>
                <a:effectLst/>
              </a:rPr>
              <a:t>  </a:t>
            </a:r>
            <a:r>
              <a:rPr lang="en" altLang="ko-KR" sz="600" dirty="0" err="1">
                <a:solidFill>
                  <a:srgbClr val="9876AA"/>
                </a:solidFill>
                <a:effectLst/>
              </a:rPr>
              <a:t>xsi</a:t>
            </a:r>
            <a:r>
              <a:rPr lang="en" altLang="ko-KR" sz="600" dirty="0" err="1">
                <a:solidFill>
                  <a:srgbClr val="BABABA"/>
                </a:solidFill>
                <a:effectLst/>
              </a:rPr>
              <a:t>:schemaLocation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="http://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xmlns.jcp.org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/xml/ns/persistence http://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xmlns.jcp.org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/xml/ns/persistence/persistence_2_2.xsd"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&lt;persistence-unit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=”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jpa_basic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&lt;properties&gt;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</a:t>
            </a:r>
            <a:r>
              <a:rPr lang="en" altLang="ko-KR" sz="600" dirty="0">
                <a:solidFill>
                  <a:srgbClr val="808080"/>
                </a:solidFill>
                <a:effectLst/>
              </a:rPr>
              <a:t>&lt;!-- </a:t>
            </a:r>
            <a:r>
              <a:rPr lang="ko-KR" altLang="en-US" sz="600" dirty="0">
                <a:solidFill>
                  <a:srgbClr val="808080"/>
                </a:solidFill>
                <a:effectLst/>
              </a:rPr>
              <a:t>필수 속성 </a:t>
            </a:r>
            <a:r>
              <a:rPr lang="en-US" altLang="ko-KR" sz="600" dirty="0">
                <a:solidFill>
                  <a:srgbClr val="808080"/>
                </a:solidFill>
                <a:effectLst/>
              </a:rPr>
              <a:t>--&gt;</a:t>
            </a:r>
            <a:br>
              <a:rPr lang="en-US" altLang="ko-KR" sz="600" dirty="0">
                <a:solidFill>
                  <a:srgbClr val="808080"/>
                </a:solidFill>
                <a:effectLst/>
              </a:rPr>
            </a:br>
            <a:r>
              <a:rPr lang="en-US" altLang="ko-KR" sz="600" dirty="0">
                <a:solidFill>
                  <a:srgbClr val="808080"/>
                </a:solidFill>
                <a:effectLst/>
              </a:rPr>
              <a:t>      </a:t>
            </a:r>
            <a:r>
              <a:rPr lang="en-US" altLang="ko-KR" sz="600" dirty="0">
                <a:solidFill>
                  <a:srgbClr val="E8BF6A"/>
                </a:solidFill>
                <a:effectLst/>
              </a:rPr>
              <a:t>&lt;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javax.persistence.jdbc.driver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org.mariadb.jdbc.Driver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javax.persistence.jdbc.user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="root"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javax.persistence.jdbc.password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="1111"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javax.persistence.jdbc.url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jdbc:mariadb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://localhost:93306/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jpa_basic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hibernate.dialect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org.hibernate.dialect.MariaDBDialect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</a:t>
            </a:r>
            <a:r>
              <a:rPr lang="en" altLang="ko-KR" sz="600" dirty="0">
                <a:solidFill>
                  <a:srgbClr val="808080"/>
                </a:solidFill>
                <a:effectLst/>
              </a:rPr>
              <a:t>&lt;!-- </a:t>
            </a:r>
            <a:r>
              <a:rPr lang="ko-KR" altLang="en-US" sz="600" dirty="0">
                <a:solidFill>
                  <a:srgbClr val="808080"/>
                </a:solidFill>
                <a:effectLst/>
              </a:rPr>
              <a:t>옵션 </a:t>
            </a:r>
            <a:r>
              <a:rPr lang="en-US" altLang="ko-KR" sz="600" dirty="0">
                <a:solidFill>
                  <a:srgbClr val="808080"/>
                </a:solidFill>
                <a:effectLst/>
              </a:rPr>
              <a:t>--&gt;</a:t>
            </a:r>
            <a:br>
              <a:rPr lang="en-US" altLang="ko-KR" sz="600" dirty="0">
                <a:solidFill>
                  <a:srgbClr val="808080"/>
                </a:solidFill>
                <a:effectLst/>
              </a:rPr>
            </a:br>
            <a:r>
              <a:rPr lang="en-US" altLang="ko-KR" sz="600" dirty="0">
                <a:solidFill>
                  <a:srgbClr val="808080"/>
                </a:solidFill>
                <a:effectLst/>
              </a:rPr>
              <a:t>      </a:t>
            </a:r>
            <a:r>
              <a:rPr lang="en-US" altLang="ko-KR" sz="600" dirty="0">
                <a:solidFill>
                  <a:srgbClr val="E8BF6A"/>
                </a:solidFill>
                <a:effectLst/>
              </a:rPr>
              <a:t>&lt;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hibernate.show_sql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="true"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hibernate.format_sql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="true"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&lt;property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name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</a:t>
            </a:r>
            <a:r>
              <a:rPr lang="en" altLang="ko-KR" sz="600" dirty="0" err="1">
                <a:solidFill>
                  <a:srgbClr val="6A8759"/>
                </a:solidFill>
                <a:effectLst/>
              </a:rPr>
              <a:t>hibernate.use_sql_comments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" </a:t>
            </a:r>
            <a:r>
              <a:rPr lang="en" altLang="ko-KR" sz="600" dirty="0">
                <a:solidFill>
                  <a:srgbClr val="BABABA"/>
                </a:solidFill>
                <a:effectLst/>
              </a:rPr>
              <a:t>value</a:t>
            </a:r>
            <a:r>
              <a:rPr lang="en" altLang="ko-KR" sz="600" dirty="0">
                <a:solidFill>
                  <a:srgbClr val="6A8759"/>
                </a:solidFill>
                <a:effectLst/>
              </a:rPr>
              <a:t>="true"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/&gt;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    </a:t>
            </a:r>
            <a:r>
              <a:rPr lang="en" altLang="ko-KR" sz="600" dirty="0">
                <a:solidFill>
                  <a:srgbClr val="808080"/>
                </a:solidFill>
                <a:effectLst/>
              </a:rPr>
              <a:t>&lt;!--&lt;property name="hibernate.hbm2ddl.auto" value="create" /&gt;--&gt;</a:t>
            </a:r>
            <a:br>
              <a:rPr lang="en" altLang="ko-KR" sz="600" dirty="0">
                <a:solidFill>
                  <a:srgbClr val="808080"/>
                </a:solidFill>
                <a:effectLst/>
              </a:rPr>
            </a:br>
            <a:r>
              <a:rPr lang="en" altLang="ko-KR" sz="600" dirty="0">
                <a:solidFill>
                  <a:srgbClr val="808080"/>
                </a:solidFill>
                <a:effectLst/>
              </a:rPr>
              <a:t>    </a:t>
            </a:r>
            <a:r>
              <a:rPr lang="en" altLang="ko-KR" sz="600" dirty="0">
                <a:solidFill>
                  <a:srgbClr val="E8BF6A"/>
                </a:solidFill>
                <a:effectLst/>
              </a:rPr>
              <a:t>&lt;/properties&gt;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  &lt;/persistence-unit&gt;</a:t>
            </a:r>
            <a:br>
              <a:rPr lang="en" altLang="ko-KR" sz="600" dirty="0">
                <a:solidFill>
                  <a:srgbClr val="E8BF6A"/>
                </a:solidFill>
                <a:effectLst/>
              </a:rPr>
            </a:br>
            <a:r>
              <a:rPr lang="en" altLang="ko-KR" sz="600" dirty="0">
                <a:solidFill>
                  <a:srgbClr val="E8BF6A"/>
                </a:solidFill>
                <a:effectLst/>
              </a:rPr>
              <a:t>&lt;/persistence&gt;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80282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67BAF-4B13-D846-882C-A6C30BDE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JPA </a:t>
            </a:r>
            <a:r>
              <a:rPr kumimoji="1" lang="ko-KR" altLang="en-US" dirty="0"/>
              <a:t>기본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45422-ECF8-6944-8F6C-BE7318641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93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B5E2A3-386A-B549-B61B-E9BAF0C27635}"/>
              </a:ext>
            </a:extLst>
          </p:cNvPr>
          <p:cNvSpPr txBox="1"/>
          <p:nvPr/>
        </p:nvSpPr>
        <p:spPr>
          <a:xfrm>
            <a:off x="0" y="900303"/>
            <a:ext cx="835837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DB</a:t>
            </a:r>
            <a:r>
              <a:rPr kumimoji="1" lang="ko-KR" altLang="en-US" sz="1100" dirty="0"/>
              <a:t> 세팅은 </a:t>
            </a:r>
            <a:r>
              <a:rPr kumimoji="1" lang="en-US" altLang="ko-KR" sz="1100" dirty="0"/>
              <a:t>h2 </a:t>
            </a:r>
            <a:r>
              <a:rPr kumimoji="1" lang="ko-KR" altLang="en-US" sz="1100" dirty="0"/>
              <a:t>로 </a:t>
            </a:r>
            <a:r>
              <a:rPr kumimoji="1" lang="ko-KR" altLang="en-US" sz="1100" dirty="0" err="1"/>
              <a:t>할수도</a:t>
            </a:r>
            <a:r>
              <a:rPr kumimoji="1" lang="ko-KR" altLang="en-US" sz="1100" dirty="0"/>
              <a:t> 있지만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어차피 </a:t>
            </a:r>
            <a:r>
              <a:rPr kumimoji="1" lang="en-US" altLang="ko-KR" sz="1100" dirty="0" err="1"/>
              <a:t>mariadb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로컬에서 돌릴 예정이기 때문에 </a:t>
            </a:r>
            <a:r>
              <a:rPr kumimoji="1" lang="en-US" altLang="ko-KR" sz="1100" dirty="0" err="1"/>
              <a:t>mariadb</a:t>
            </a:r>
            <a:r>
              <a:rPr kumimoji="1" lang="en-US" altLang="ko-KR" sz="1100" dirty="0"/>
              <a:t> </a:t>
            </a:r>
            <a:r>
              <a:rPr kumimoji="1" lang="ko-KR" altLang="en-US" sz="1100" dirty="0" err="1"/>
              <a:t>도커를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구동시켜서</a:t>
            </a:r>
            <a:r>
              <a:rPr kumimoji="1" lang="ko-KR" altLang="en-US" sz="1100" dirty="0"/>
              <a:t> 실행해보려 한다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Shell </a:t>
            </a:r>
            <a:r>
              <a:rPr kumimoji="1" lang="ko-KR" altLang="en-US" sz="1100" dirty="0"/>
              <a:t>스크립트로 </a:t>
            </a:r>
            <a:r>
              <a:rPr kumimoji="1" lang="ko-KR" altLang="en-US" sz="1100" dirty="0" err="1"/>
              <a:t>도커를</a:t>
            </a:r>
            <a:r>
              <a:rPr kumimoji="1" lang="ko-KR" altLang="en-US" sz="1100" dirty="0"/>
              <a:t> 구동시키는 스크립트는 </a:t>
            </a:r>
            <a:r>
              <a:rPr kumimoji="1" lang="en-US" altLang="ko-KR" sz="1100" dirty="0" err="1"/>
              <a:t>github</a:t>
            </a:r>
            <a:r>
              <a:rPr kumimoji="1" lang="ko-KR" altLang="en-US" sz="1100" dirty="0"/>
              <a:t> 주소를 참고하자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86C9-5DAD-D946-AB47-9DD0A3D31A0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DB</a:t>
            </a:r>
            <a:r>
              <a:rPr kumimoji="1" lang="ko-KR" altLang="en-US" sz="3200" dirty="0"/>
              <a:t> 세팅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42443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661461-D3D9-3D4C-802A-DBC435F0E434}"/>
              </a:ext>
            </a:extLst>
          </p:cNvPr>
          <p:cNvSpPr/>
          <p:nvPr/>
        </p:nvSpPr>
        <p:spPr>
          <a:xfrm>
            <a:off x="891540" y="909828"/>
            <a:ext cx="1970532" cy="54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META-INF/</a:t>
            </a:r>
            <a:r>
              <a:rPr lang="en-US" altLang="ko-KR" sz="1100" b="1" dirty="0" err="1">
                <a:solidFill>
                  <a:schemeClr val="accent1"/>
                </a:solidFill>
              </a:rPr>
              <a:t>persistence.xml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BA5F9F-9224-0043-B507-DC2CF374964B}"/>
              </a:ext>
            </a:extLst>
          </p:cNvPr>
          <p:cNvSpPr/>
          <p:nvPr/>
        </p:nvSpPr>
        <p:spPr>
          <a:xfrm>
            <a:off x="3403092" y="909828"/>
            <a:ext cx="1168908" cy="54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/>
                </a:solidFill>
              </a:rPr>
              <a:t>Persistence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419A9E-02F8-5A47-B190-E5E9DEB5E295}"/>
              </a:ext>
            </a:extLst>
          </p:cNvPr>
          <p:cNvSpPr/>
          <p:nvPr/>
        </p:nvSpPr>
        <p:spPr>
          <a:xfrm>
            <a:off x="5138166" y="911352"/>
            <a:ext cx="1793748" cy="54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err="1">
                <a:solidFill>
                  <a:schemeClr val="accent1"/>
                </a:solidFill>
              </a:rPr>
              <a:t>EntityManagerFactory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B48A9E-57F1-104E-8B1D-0761FDB49D99}"/>
              </a:ext>
            </a:extLst>
          </p:cNvPr>
          <p:cNvSpPr/>
          <p:nvPr/>
        </p:nvSpPr>
        <p:spPr>
          <a:xfrm>
            <a:off x="8083527" y="905555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57D0B8-5CC2-1C41-AD37-DAF6B8A6B917}"/>
              </a:ext>
            </a:extLst>
          </p:cNvPr>
          <p:cNvSpPr/>
          <p:nvPr/>
        </p:nvSpPr>
        <p:spPr>
          <a:xfrm>
            <a:off x="7675095" y="1216070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DC23CB1-E3A7-504D-9E03-3151FE758721}"/>
              </a:ext>
            </a:extLst>
          </p:cNvPr>
          <p:cNvSpPr/>
          <p:nvPr/>
        </p:nvSpPr>
        <p:spPr>
          <a:xfrm>
            <a:off x="8647407" y="1222547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56309D-0961-5544-BF39-A5E319F9D08F}"/>
              </a:ext>
            </a:extLst>
          </p:cNvPr>
          <p:cNvSpPr/>
          <p:nvPr/>
        </p:nvSpPr>
        <p:spPr>
          <a:xfrm>
            <a:off x="7635471" y="1630979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186102D-29EF-274C-986C-3254A85AEE1A}"/>
              </a:ext>
            </a:extLst>
          </p:cNvPr>
          <p:cNvSpPr/>
          <p:nvPr/>
        </p:nvSpPr>
        <p:spPr>
          <a:xfrm>
            <a:off x="8626071" y="1645076"/>
            <a:ext cx="1261872" cy="48006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Entity</a:t>
            </a:r>
          </a:p>
          <a:p>
            <a:pPr algn="ctr"/>
            <a:r>
              <a:rPr kumimoji="1" lang="en-US" altLang="ko-KR" sz="1100" dirty="0">
                <a:solidFill>
                  <a:schemeClr val="accent1"/>
                </a:solidFill>
              </a:rPr>
              <a:t>Manager</a:t>
            </a:r>
            <a:endParaRPr kumimoji="1" lang="ko-KR" altLang="en-US" sz="1100" dirty="0">
              <a:solidFill>
                <a:schemeClr val="accent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E76631-D25F-184D-82D3-6163C812BA3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62072" y="1181100"/>
            <a:ext cx="54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D91D79-60A7-954A-8BA8-FEF332B6470E}"/>
              </a:ext>
            </a:extLst>
          </p:cNvPr>
          <p:cNvSpPr txBox="1"/>
          <p:nvPr/>
        </p:nvSpPr>
        <p:spPr>
          <a:xfrm>
            <a:off x="1757008" y="1668078"/>
            <a:ext cx="2706190" cy="6001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Persistence </a:t>
            </a:r>
            <a:r>
              <a:rPr kumimoji="1" lang="ko-KR" altLang="en-US" sz="1100" dirty="0"/>
              <a:t>는</a:t>
            </a:r>
            <a:endParaRPr kumimoji="1" lang="en-US" altLang="ko-KR" sz="1100" dirty="0"/>
          </a:p>
          <a:p>
            <a:r>
              <a:rPr kumimoji="1" lang="en-US" altLang="ko-KR" sz="1100" dirty="0" err="1"/>
              <a:t>Classpath</a:t>
            </a:r>
            <a:r>
              <a:rPr kumimoji="1" lang="ko-KR" altLang="en-US" sz="1100" dirty="0"/>
              <a:t>의 </a:t>
            </a:r>
            <a:r>
              <a:rPr kumimoji="1" lang="en-US" altLang="ko-KR" sz="1100" dirty="0"/>
              <a:t>META-INF/</a:t>
            </a:r>
            <a:r>
              <a:rPr kumimoji="1" lang="en-US" altLang="ko-KR" sz="1100" dirty="0" err="1"/>
              <a:t>persistence.xml</a:t>
            </a:r>
            <a:r>
              <a:rPr kumimoji="1" lang="en-US" altLang="ko-KR" sz="1100" dirty="0"/>
              <a:t> </a:t>
            </a:r>
          </a:p>
          <a:p>
            <a:r>
              <a:rPr kumimoji="1" lang="ko-KR" altLang="en-US" sz="1100" dirty="0"/>
              <a:t>파일에 정의한 설정을 </a:t>
            </a:r>
            <a:r>
              <a:rPr kumimoji="1" lang="ko-KR" altLang="en-US" sz="1100" dirty="0" err="1"/>
              <a:t>읽어들인다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9B80E055-CE92-574C-979C-12B809C2390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110103" y="1181100"/>
            <a:ext cx="0" cy="48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908FBB-1CB6-1A4B-B38D-3049AB00E37C}"/>
              </a:ext>
            </a:extLst>
          </p:cNvPr>
          <p:cNvSpPr txBox="1"/>
          <p:nvPr/>
        </p:nvSpPr>
        <p:spPr>
          <a:xfrm>
            <a:off x="891540" y="3163028"/>
            <a:ext cx="298671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</a:t>
            </a:r>
            <a:r>
              <a:rPr kumimoji="1" lang="en-US" altLang="ko-KR" sz="1100" dirty="0"/>
              <a:t>) </a:t>
            </a:r>
            <a:r>
              <a:rPr kumimoji="1" lang="en-US" altLang="ko-KR" sz="1100" dirty="0" err="1"/>
              <a:t>src</a:t>
            </a:r>
            <a:r>
              <a:rPr kumimoji="1" lang="en-US" altLang="ko-KR" sz="1100" dirty="0"/>
              <a:t>/resources/META-INF/</a:t>
            </a:r>
            <a:r>
              <a:rPr kumimoji="1" lang="en-US" altLang="ko-KR" sz="1100" dirty="0" err="1"/>
              <a:t>persistence.xml</a:t>
            </a:r>
            <a:endParaRPr kumimoji="1" lang="ko-KR" altLang="en-US" sz="1100" dirty="0"/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96EA8DB2-1B71-8343-B01E-323A30B2CFDD}"/>
              </a:ext>
            </a:extLst>
          </p:cNvPr>
          <p:cNvCxnSpPr>
            <a:cxnSpLocks/>
          </p:cNvCxnSpPr>
          <p:nvPr/>
        </p:nvCxnSpPr>
        <p:spPr>
          <a:xfrm>
            <a:off x="1082040" y="1452372"/>
            <a:ext cx="0" cy="1710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C54C93A-9C4D-A64A-93C5-9DC517390F9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572000" y="1181100"/>
            <a:ext cx="56616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1C85BE-893D-534B-BAAF-9EB0D573986E}"/>
              </a:ext>
            </a:extLst>
          </p:cNvPr>
          <p:cNvSpPr txBox="1"/>
          <p:nvPr/>
        </p:nvSpPr>
        <p:spPr>
          <a:xfrm>
            <a:off x="3496273" y="2360063"/>
            <a:ext cx="269016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Persistence </a:t>
            </a:r>
            <a:r>
              <a:rPr kumimoji="1" lang="ko-KR" altLang="en-US" sz="1100" dirty="0"/>
              <a:t>로 </a:t>
            </a:r>
            <a:endParaRPr kumimoji="1" lang="en-US" altLang="ko-KR" sz="1100" dirty="0"/>
          </a:p>
          <a:p>
            <a:r>
              <a:rPr kumimoji="1" lang="en-US" altLang="ko-KR" sz="1100" dirty="0" err="1"/>
              <a:t>EntityManagerFactory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객체를 생성한다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EFD3E94E-D3A9-6E41-9AB0-C0C9BB0DC773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41353" y="1181100"/>
            <a:ext cx="0" cy="1178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449B508-5A71-334D-A643-076167E0BD5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931914" y="1182624"/>
            <a:ext cx="867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9109360-A833-354D-9698-FC9E89C04552}"/>
              </a:ext>
            </a:extLst>
          </p:cNvPr>
          <p:cNvSpPr/>
          <p:nvPr/>
        </p:nvSpPr>
        <p:spPr>
          <a:xfrm>
            <a:off x="7498080" y="798258"/>
            <a:ext cx="2551512" cy="1469984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5E59EB1-9725-D547-A065-448AE366D1A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255475" y="1181100"/>
            <a:ext cx="0" cy="1735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1D1352-FF8B-614D-9753-CECBD268558D}"/>
              </a:ext>
            </a:extLst>
          </p:cNvPr>
          <p:cNvSpPr txBox="1"/>
          <p:nvPr/>
        </p:nvSpPr>
        <p:spPr>
          <a:xfrm>
            <a:off x="6142029" y="2916555"/>
            <a:ext cx="2226892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1100" dirty="0" err="1"/>
              <a:t>EntityManagerFactory</a:t>
            </a:r>
            <a:r>
              <a:rPr kumimoji="1" lang="ko-KR" altLang="en-US" sz="1100" dirty="0"/>
              <a:t> 객체로 </a:t>
            </a:r>
            <a:endParaRPr kumimoji="1" lang="en-US" altLang="ko-KR" sz="1100" dirty="0"/>
          </a:p>
          <a:p>
            <a:r>
              <a:rPr kumimoji="1" lang="en-US" altLang="ko-KR" sz="1100" dirty="0" err="1"/>
              <a:t>EntityManager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객체를 생성한다</a:t>
            </a:r>
            <a:r>
              <a:rPr kumimoji="1" lang="en-US" altLang="ko-KR" sz="1100" dirty="0"/>
              <a:t>.</a:t>
            </a:r>
            <a:endParaRPr kumimoji="1"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AB5D49-0EBC-5441-9164-6C037B8A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093" y="4079607"/>
            <a:ext cx="6339748" cy="1912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3809A9-72CB-CA41-8335-F1540DDAF5DA}"/>
              </a:ext>
            </a:extLst>
          </p:cNvPr>
          <p:cNvSpPr txBox="1"/>
          <p:nvPr/>
        </p:nvSpPr>
        <p:spPr>
          <a:xfrm>
            <a:off x="5767093" y="3715854"/>
            <a:ext cx="4454145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예</a:t>
            </a:r>
            <a:r>
              <a:rPr kumimoji="1" lang="en-US" altLang="ko-KR" sz="1100" dirty="0"/>
              <a:t>) </a:t>
            </a:r>
            <a:r>
              <a:rPr kumimoji="1" lang="en-US" altLang="ko-KR" sz="1100" dirty="0" err="1"/>
              <a:t>EntityManagerFactory</a:t>
            </a:r>
            <a:r>
              <a:rPr kumimoji="1" lang="ko-KR" altLang="en-US" sz="1100" dirty="0"/>
              <a:t>로 </a:t>
            </a:r>
            <a:r>
              <a:rPr kumimoji="1" lang="en-US" altLang="ko-KR" sz="1100" dirty="0" err="1"/>
              <a:t>EntityManager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생성하고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종료시키기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546956-EE85-134A-A934-BC5AE214F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35106"/>
            <a:ext cx="5687482" cy="26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9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D6AE9-5EAC-C140-B86A-7D7EB96F734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/>
              <a:t>Table </a:t>
            </a:r>
            <a:r>
              <a:rPr kumimoji="1" lang="ko-KR" altLang="en-US" sz="3200" dirty="0"/>
              <a:t>스키마 생성시</a:t>
            </a:r>
            <a:endParaRPr kumimoji="1" lang="en-US" altLang="ko-KR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D43DD-DDF9-9F4A-913E-077AA2CC82C1}"/>
              </a:ext>
            </a:extLst>
          </p:cNvPr>
          <p:cNvSpPr txBox="1"/>
          <p:nvPr/>
        </p:nvSpPr>
        <p:spPr>
          <a:xfrm>
            <a:off x="0" y="895994"/>
            <a:ext cx="2970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hibernate.hbm2ddl.auto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”create”</a:t>
            </a:r>
            <a:r>
              <a:rPr kumimoji="1" lang="ko-KR" altLang="en-US" sz="1100" dirty="0"/>
              <a:t> 로 지정</a:t>
            </a:r>
            <a:endParaRPr kumimoji="1"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3515E1-2CFB-1049-BECA-08071FD0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202688"/>
            <a:ext cx="66675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4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4D763F-5B15-A941-A35A-BC615A531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306066"/>
            <a:ext cx="6667500" cy="295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AD6AE9-5EAC-C140-B86A-7D7EB96F7345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/>
              <a:t>Select,Update,Delete</a:t>
            </a:r>
            <a:r>
              <a:rPr kumimoji="1" lang="ko-KR" altLang="en-US" sz="3200" dirty="0"/>
              <a:t> 연산 </a:t>
            </a:r>
            <a:r>
              <a:rPr kumimoji="1" lang="ko-KR" altLang="en-US" sz="3200" dirty="0" err="1"/>
              <a:t>수행시</a:t>
            </a:r>
            <a:endParaRPr kumimoji="1" lang="en-US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7C576-A960-8F4A-9604-918659D69785}"/>
              </a:ext>
            </a:extLst>
          </p:cNvPr>
          <p:cNvSpPr txBox="1"/>
          <p:nvPr/>
        </p:nvSpPr>
        <p:spPr>
          <a:xfrm>
            <a:off x="0" y="895994"/>
            <a:ext cx="3252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hibernate.hbm2ddl.auto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”create”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주석처리</a:t>
            </a:r>
            <a:endParaRPr kumimoji="1"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61560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944C66B-A296-F94C-AD7A-3FD502A4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68" y="984743"/>
            <a:ext cx="7312914" cy="2206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C26119-4301-9845-9EB1-7EB049084186}"/>
              </a:ext>
            </a:extLst>
          </p:cNvPr>
          <p:cNvSpPr txBox="1"/>
          <p:nvPr/>
        </p:nvSpPr>
        <p:spPr>
          <a:xfrm>
            <a:off x="309268" y="3533775"/>
            <a:ext cx="8433719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b="1" dirty="0" err="1"/>
              <a:t>EntityManagerFactory</a:t>
            </a:r>
            <a:endParaRPr kumimoji="1" lang="en-US" altLang="ko-KR" sz="1100" b="1" dirty="0"/>
          </a:p>
          <a:p>
            <a:r>
              <a:rPr kumimoji="1" lang="ko-KR" altLang="en-US" sz="1100" dirty="0"/>
              <a:t>어플리케이션 로딩 시점에 오직 하나만 생성하는 것을 권장한다</a:t>
            </a:r>
            <a:r>
              <a:rPr kumimoji="1" lang="en-US" altLang="ko-KR" sz="1100" dirty="0"/>
              <a:t>.</a:t>
            </a:r>
            <a:r>
              <a:rPr kumimoji="1" lang="ko-KR" altLang="en-US" sz="1100" dirty="0"/>
              <a:t> </a:t>
            </a:r>
            <a:endParaRPr kumimoji="1" lang="en-US" altLang="ko-KR" sz="1100" dirty="0"/>
          </a:p>
          <a:p>
            <a:r>
              <a:rPr kumimoji="1" lang="en-US" altLang="ko-KR" sz="1100" dirty="0"/>
              <a:t>(</a:t>
            </a:r>
            <a:r>
              <a:rPr kumimoji="1" lang="ko-KR" altLang="en-US" sz="1100" dirty="0"/>
              <a:t>같은 </a:t>
            </a:r>
            <a:r>
              <a:rPr kumimoji="1" lang="en-US" altLang="ko-KR" sz="1100" dirty="0"/>
              <a:t>DB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바라보는 </a:t>
            </a:r>
            <a:r>
              <a:rPr kumimoji="1" lang="ko-KR" altLang="en-US" sz="1100" dirty="0" err="1"/>
              <a:t>여러개의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팩토리로</a:t>
            </a:r>
            <a:r>
              <a:rPr kumimoji="1" lang="ko-KR" altLang="en-US" sz="1100" dirty="0"/>
              <a:t> 모호하게 </a:t>
            </a:r>
            <a:r>
              <a:rPr kumimoji="1" lang="en-US" altLang="ko-KR" sz="1100" dirty="0" err="1"/>
              <a:t>EntityManager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생성할 경우에는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데이터의 정합성이 </a:t>
            </a:r>
            <a:r>
              <a:rPr kumimoji="1" lang="ko-KR" altLang="en-US" sz="1100" dirty="0" err="1"/>
              <a:t>깨질수도</a:t>
            </a:r>
            <a:r>
              <a:rPr kumimoji="1" lang="ko-KR" altLang="en-US" sz="1100" dirty="0"/>
              <a:t> 있기 때문이다</a:t>
            </a:r>
            <a:r>
              <a:rPr kumimoji="1" lang="en-US" altLang="ko-KR" sz="1100" dirty="0"/>
              <a:t>.)</a:t>
            </a:r>
          </a:p>
          <a:p>
            <a:endParaRPr kumimoji="1" lang="en-US" altLang="ko-KR" sz="1100" dirty="0"/>
          </a:p>
          <a:p>
            <a:r>
              <a:rPr kumimoji="1" lang="en-US" altLang="ko-KR" sz="1100" b="1" dirty="0" err="1"/>
              <a:t>EntityManager</a:t>
            </a:r>
            <a:r>
              <a:rPr kumimoji="1" lang="en-US" altLang="ko-KR" sz="1100" dirty="0"/>
              <a:t>   9:26</a:t>
            </a:r>
          </a:p>
          <a:p>
            <a:r>
              <a:rPr kumimoji="1" lang="ko-KR" altLang="en-US" sz="1100" dirty="0"/>
              <a:t>데이터를 저장하거나 삭제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수정 하는 작업을 하나로 </a:t>
            </a:r>
            <a:r>
              <a:rPr kumimoji="1" lang="ko-KR" altLang="en-US" sz="1100" dirty="0" err="1"/>
              <a:t>묶어야하는</a:t>
            </a:r>
            <a:r>
              <a:rPr kumimoji="1" lang="ko-KR" altLang="en-US" sz="1100" dirty="0"/>
              <a:t> 트랜잭션 단위에서는 </a:t>
            </a:r>
            <a:endParaRPr kumimoji="1" lang="en-US" altLang="ko-KR" sz="1100" dirty="0"/>
          </a:p>
          <a:p>
            <a:r>
              <a:rPr kumimoji="1" lang="ko-KR" altLang="en-US" sz="1100" dirty="0"/>
              <a:t>트랜잭션 단위마다 </a:t>
            </a:r>
            <a:r>
              <a:rPr kumimoji="1" lang="en-US" altLang="ko-KR" sz="1100" dirty="0" err="1"/>
              <a:t>EntityManager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인스턴스를 만들어서 </a:t>
            </a:r>
            <a:r>
              <a:rPr kumimoji="1" lang="en-US" altLang="ko-KR" sz="1100" dirty="0"/>
              <a:t>commit</a:t>
            </a:r>
            <a:r>
              <a:rPr kumimoji="1" lang="ko-KR" altLang="en-US" sz="1100" dirty="0"/>
              <a:t>을 하고 </a:t>
            </a:r>
            <a:r>
              <a:rPr kumimoji="1" lang="en-US" altLang="ko-KR" sz="1100" dirty="0"/>
              <a:t>close </a:t>
            </a:r>
            <a:r>
              <a:rPr kumimoji="1" lang="ko-KR" altLang="en-US" sz="1100" dirty="0"/>
              <a:t>하는 처리가 필요하다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예를 들어 전 직원의 기본급을 </a:t>
            </a:r>
            <a:r>
              <a:rPr kumimoji="1" lang="en-US" altLang="ko-KR" sz="1100" dirty="0"/>
              <a:t>200 </a:t>
            </a:r>
            <a:r>
              <a:rPr kumimoji="1" lang="ko-KR" altLang="en-US" sz="1100" dirty="0"/>
              <a:t>만원을 인상시키고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보너스는 기본급의 </a:t>
            </a:r>
            <a:r>
              <a:rPr kumimoji="1" lang="en-US" altLang="ko-KR" sz="1100" dirty="0"/>
              <a:t>20%</a:t>
            </a:r>
            <a:r>
              <a:rPr kumimoji="1" lang="ko-KR" altLang="en-US" sz="1100" dirty="0"/>
              <a:t>로 변경하는 처리가 있다고 해보자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기본급을 변경하는 와중에 </a:t>
            </a:r>
            <a:r>
              <a:rPr kumimoji="1" lang="ko-KR" altLang="en-US" sz="1100" dirty="0" err="1"/>
              <a:t>네크워크가</a:t>
            </a:r>
            <a:r>
              <a:rPr kumimoji="1" lang="ko-KR" altLang="en-US" sz="1100" dirty="0"/>
              <a:t> 에러가 났다</a:t>
            </a:r>
            <a:r>
              <a:rPr kumimoji="1" lang="en-US" altLang="ko-KR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127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D8080-93E2-804D-A9D5-5156D4BC5F42}"/>
              </a:ext>
            </a:extLst>
          </p:cNvPr>
          <p:cNvSpPr txBox="1"/>
          <p:nvPr/>
        </p:nvSpPr>
        <p:spPr>
          <a:xfrm>
            <a:off x="0" y="657812"/>
            <a:ext cx="78341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예제로 사용할 </a:t>
            </a:r>
            <a:r>
              <a:rPr kumimoji="1" lang="ko-KR" altLang="en-US" sz="1100" dirty="0" err="1"/>
              <a:t>엔티티</a:t>
            </a:r>
            <a:endParaRPr kumimoji="1" lang="en-US" altLang="ko-KR" sz="1100" dirty="0"/>
          </a:p>
          <a:p>
            <a:r>
              <a:rPr kumimoji="1" lang="ko-KR" altLang="en-US" sz="1100" dirty="0"/>
              <a:t>대학교에서 </a:t>
            </a:r>
            <a:r>
              <a:rPr kumimoji="1" lang="en-US" altLang="ko-KR" sz="1100" dirty="0"/>
              <a:t>Employee</a:t>
            </a:r>
            <a:r>
              <a:rPr kumimoji="1" lang="ko-KR" altLang="en-US" sz="1100" dirty="0"/>
              <a:t> 라는 테이블을 한번이라도 </a:t>
            </a:r>
            <a:r>
              <a:rPr kumimoji="1" lang="ko-KR" altLang="en-US" sz="1100" dirty="0" err="1"/>
              <a:t>접해본적이</a:t>
            </a:r>
            <a:r>
              <a:rPr kumimoji="1" lang="ko-KR" altLang="en-US" sz="1100" dirty="0"/>
              <a:t> 한번이라도 있다면</a:t>
            </a:r>
            <a:r>
              <a:rPr kumimoji="1" lang="en-US" altLang="ko-KR" sz="1100" dirty="0"/>
              <a:t>?</a:t>
            </a:r>
            <a:r>
              <a:rPr kumimoji="1" lang="ko-KR" altLang="en-US" sz="1100" dirty="0"/>
              <a:t> 찐 아재</a:t>
            </a:r>
            <a:r>
              <a:rPr kumimoji="1" lang="en-US" altLang="ko-KR" sz="1100" dirty="0"/>
              <a:t>…</a:t>
            </a:r>
            <a:r>
              <a:rPr kumimoji="1" lang="ko-KR" altLang="en-US" sz="1100" dirty="0"/>
              <a:t>임을 </a:t>
            </a:r>
            <a:r>
              <a:rPr kumimoji="1" lang="en-US" altLang="ko-KR" sz="1100" dirty="0"/>
              <a:t>….</a:t>
            </a:r>
            <a:r>
              <a:rPr kumimoji="1" lang="ko-KR" altLang="en-US" sz="1100" dirty="0"/>
              <a:t> 아 뭐라는 거지</a:t>
            </a:r>
            <a:r>
              <a:rPr kumimoji="1" lang="en-US" altLang="ko-KR" sz="1100" dirty="0"/>
              <a:t>…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ㅋㅋ</a:t>
            </a:r>
            <a:r>
              <a:rPr kumimoji="1" lang="ko-KR" altLang="en-US" sz="1100" dirty="0"/>
              <a:t> </a:t>
            </a:r>
            <a:endParaRPr kumimoji="1"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DBBAF-F601-BF4F-A650-50AF29B348AB}"/>
              </a:ext>
            </a:extLst>
          </p:cNvPr>
          <p:cNvSpPr txBox="1"/>
          <p:nvPr/>
        </p:nvSpPr>
        <p:spPr>
          <a:xfrm>
            <a:off x="4514088" y="1276416"/>
            <a:ext cx="73693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왼쪽의 예제로 실험을 해볼 예정이다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예를 들어 전 직원의 기본급을 </a:t>
            </a:r>
            <a:r>
              <a:rPr kumimoji="1" lang="en-US" altLang="ko-KR" sz="1100" dirty="0"/>
              <a:t>200 </a:t>
            </a:r>
            <a:r>
              <a:rPr kumimoji="1" lang="ko-KR" altLang="en-US" sz="1100" dirty="0"/>
              <a:t>만원을 인상시키고</a:t>
            </a:r>
            <a:r>
              <a:rPr kumimoji="1" lang="en-US" altLang="ko-KR" sz="1100" dirty="0"/>
              <a:t>, </a:t>
            </a:r>
            <a:r>
              <a:rPr kumimoji="1" lang="ko-KR" altLang="en-US" sz="1100" dirty="0"/>
              <a:t>보너스는 기본급의 </a:t>
            </a:r>
            <a:r>
              <a:rPr kumimoji="1" lang="en-US" altLang="ko-KR" sz="1100" dirty="0"/>
              <a:t>20%</a:t>
            </a:r>
            <a:r>
              <a:rPr kumimoji="1" lang="ko-KR" altLang="en-US" sz="1100" dirty="0"/>
              <a:t>로 변경하는 처리가 있다고 해보자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기본급을 변경하는 것은 완료했으나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보너스를 변경하는 와중에 </a:t>
            </a:r>
            <a:r>
              <a:rPr kumimoji="1" lang="ko-KR" altLang="en-US" sz="1100" dirty="0" err="1"/>
              <a:t>네크워크가</a:t>
            </a:r>
            <a:r>
              <a:rPr kumimoji="1" lang="ko-KR" altLang="en-US" sz="1100" dirty="0"/>
              <a:t> 에러가 났다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이 경우 </a:t>
            </a:r>
            <a:endParaRPr kumimoji="1" lang="en-US" altLang="ko-KR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5A580F-7C6C-5E44-ACF3-5461778E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161737"/>
            <a:ext cx="3474720" cy="5696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1C50A-AF58-E740-BC49-510A273A64B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 err="1"/>
              <a:t>엔티티</a:t>
            </a:r>
            <a:r>
              <a:rPr kumimoji="1" lang="ko-KR" altLang="en-US" sz="3200" b="1" dirty="0"/>
              <a:t> 예제</a:t>
            </a:r>
            <a:r>
              <a:rPr kumimoji="1" lang="en-US" altLang="ko-KR" sz="3200" dirty="0"/>
              <a:t> -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1007764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DFC63-BE9C-D747-B890-F8D6051C401D}"/>
              </a:ext>
            </a:extLst>
          </p:cNvPr>
          <p:cNvSpPr txBox="1"/>
          <p:nvPr/>
        </p:nvSpPr>
        <p:spPr>
          <a:xfrm>
            <a:off x="6873240" y="1196142"/>
            <a:ext cx="45127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데이터를 변경하는 모든 작업은 </a:t>
            </a:r>
            <a:r>
              <a:rPr kumimoji="1" lang="en-US" altLang="ko-KR" sz="1100" dirty="0"/>
              <a:t>transaction </a:t>
            </a:r>
            <a:r>
              <a:rPr kumimoji="1" lang="ko-KR" altLang="en-US" sz="1100" dirty="0"/>
              <a:t>안에서 수행되어야 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Transaction</a:t>
            </a:r>
            <a:r>
              <a:rPr kumimoji="1" lang="ko-KR" altLang="en-US" sz="1100" dirty="0"/>
              <a:t> 에서 에러가 발생하면 트랜잭션을 </a:t>
            </a:r>
            <a:r>
              <a:rPr kumimoji="1" lang="en-US" altLang="ko-KR" sz="1100" dirty="0"/>
              <a:t>rollback</a:t>
            </a:r>
            <a:r>
              <a:rPr kumimoji="1" lang="ko-KR" altLang="en-US" sz="1100" dirty="0"/>
              <a:t> 해주고</a:t>
            </a:r>
            <a:endParaRPr kumimoji="1" lang="en-US" altLang="ko-KR" sz="1100" dirty="0"/>
          </a:p>
          <a:p>
            <a:r>
              <a:rPr kumimoji="1" lang="en-US" altLang="ko-KR" sz="1100" dirty="0"/>
              <a:t>Transaction </a:t>
            </a:r>
            <a:r>
              <a:rPr kumimoji="1" lang="ko-KR" altLang="en-US" sz="1100" dirty="0"/>
              <a:t>이 정상적이면 바로 </a:t>
            </a:r>
            <a:r>
              <a:rPr kumimoji="1" lang="en-US" altLang="ko-KR" sz="1100" dirty="0"/>
              <a:t>commit</a:t>
            </a:r>
            <a:r>
              <a:rPr kumimoji="1" lang="ko-KR" altLang="en-US" sz="1100" dirty="0"/>
              <a:t>을 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en-US" altLang="ko-KR" sz="1100" dirty="0"/>
              <a:t>Finally</a:t>
            </a:r>
            <a:r>
              <a:rPr kumimoji="1" lang="ko-KR" altLang="en-US" sz="1100" dirty="0"/>
              <a:t> 에서 최종적으로 </a:t>
            </a:r>
            <a:r>
              <a:rPr kumimoji="1" lang="en-US" altLang="ko-KR" sz="1100" dirty="0" err="1"/>
              <a:t>entityManager</a:t>
            </a:r>
            <a:r>
              <a:rPr kumimoji="1" lang="ko-KR" altLang="en-US" sz="1100" dirty="0"/>
              <a:t> 객체를 </a:t>
            </a:r>
            <a:r>
              <a:rPr kumimoji="1" lang="en-US" altLang="ko-KR" sz="1100" dirty="0"/>
              <a:t>close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해준다</a:t>
            </a:r>
            <a:r>
              <a:rPr kumimoji="1" lang="en-US" altLang="ko-KR" sz="1100" dirty="0"/>
              <a:t>.</a:t>
            </a:r>
          </a:p>
          <a:p>
            <a:r>
              <a:rPr kumimoji="1" lang="en-US" altLang="ko-KR" sz="1100" dirty="0"/>
              <a:t>Entity manager</a:t>
            </a:r>
            <a:r>
              <a:rPr kumimoji="1" lang="ko-KR" altLang="en-US" sz="1100" dirty="0"/>
              <a:t>는 내부적으로 </a:t>
            </a:r>
            <a:r>
              <a:rPr kumimoji="1" lang="en-US" altLang="ko-KR" sz="1100" dirty="0"/>
              <a:t>database </a:t>
            </a:r>
            <a:r>
              <a:rPr kumimoji="1" lang="ko-KR" altLang="en-US" sz="1100" dirty="0"/>
              <a:t>커넥션을 물고 동작한다</a:t>
            </a:r>
            <a:r>
              <a:rPr kumimoji="1" lang="en-US" altLang="ko-KR" sz="1100" dirty="0"/>
              <a:t>.</a:t>
            </a:r>
          </a:p>
          <a:p>
            <a:r>
              <a:rPr kumimoji="1" lang="ko-KR" altLang="en-US" sz="1100" dirty="0"/>
              <a:t>이런 이유로 사용을 </a:t>
            </a:r>
            <a:r>
              <a:rPr kumimoji="1" lang="ko-KR" altLang="en-US" sz="1100" dirty="0" err="1"/>
              <a:t>하고나면</a:t>
            </a:r>
            <a:r>
              <a:rPr kumimoji="1" lang="ko-KR" altLang="en-US" sz="1100" dirty="0"/>
              <a:t> 꼭 닫아 주어야 한다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그리고 전체 </a:t>
            </a:r>
            <a:r>
              <a:rPr kumimoji="1" lang="en-US" altLang="ko-KR" sz="1100" dirty="0" err="1"/>
              <a:t>EntityManagerFactory</a:t>
            </a:r>
            <a:r>
              <a:rPr kumimoji="1" lang="en-US" altLang="ko-KR" sz="1100" dirty="0"/>
              <a:t>  </a:t>
            </a:r>
            <a:r>
              <a:rPr kumimoji="1" lang="ko-KR" altLang="en-US" sz="1100" dirty="0"/>
              <a:t>의 사용이 끝나면 닫아준다</a:t>
            </a:r>
            <a:r>
              <a:rPr kumimoji="1" lang="en-US" altLang="ko-KR" sz="1100" dirty="0"/>
              <a:t>.</a:t>
            </a:r>
          </a:p>
          <a:p>
            <a:endParaRPr kumimoji="1" lang="en-US" altLang="ko-KR" sz="1100" dirty="0"/>
          </a:p>
          <a:p>
            <a:r>
              <a:rPr kumimoji="1" lang="ko-KR" altLang="en-US" sz="1100" dirty="0"/>
              <a:t>애플리케이션 구동 후의 모습</a:t>
            </a:r>
            <a:endParaRPr kumimoji="1" lang="en-US" altLang="ko-KR" sz="11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7D42CF-1782-0641-901D-FCC01BFB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142"/>
            <a:ext cx="6794500" cy="410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483EB2-0B55-384D-906A-F0C93D162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536" y="3402096"/>
            <a:ext cx="3376888" cy="2018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CE7B28-4B82-9141-98D9-91C9FC7DA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536" y="5584023"/>
            <a:ext cx="4162806" cy="462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BF0F81-DB9D-A344-95F3-44EBBE24D75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b="1" dirty="0"/>
              <a:t>데이터 저장</a:t>
            </a:r>
            <a:endParaRPr kumimoji="1" lang="en-US" altLang="ko-KR" sz="3200" b="1" dirty="0"/>
          </a:p>
        </p:txBody>
      </p:sp>
    </p:spTree>
    <p:extLst>
      <p:ext uri="{BB962C8B-B14F-4D97-AF65-F5344CB8AC3E}">
        <p14:creationId xmlns:p14="http://schemas.microsoft.com/office/powerpoint/2010/main" val="117900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1121</Words>
  <Application>Microsoft Macintosh PowerPoint</Application>
  <PresentationFormat>와이드스크린</PresentationFormat>
  <Paragraphs>147</Paragraphs>
  <Slides>18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Wingdings</vt:lpstr>
      <vt:lpstr>Office 테마</vt:lpstr>
      <vt:lpstr>JPA 기본편 (1) - JPA 시작하기</vt:lpstr>
      <vt:lpstr>JPA 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JPQL 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kyle.sgjung@dktechin.com</dc:creator>
  <cp:lastModifiedBy>kyle.sgjung@dktechin.com</cp:lastModifiedBy>
  <cp:revision>42</cp:revision>
  <dcterms:created xsi:type="dcterms:W3CDTF">2020-06-18T13:12:24Z</dcterms:created>
  <dcterms:modified xsi:type="dcterms:W3CDTF">2020-06-20T07:05:24Z</dcterms:modified>
</cp:coreProperties>
</file>