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0" r:id="rId3"/>
    <p:sldId id="257" r:id="rId4"/>
    <p:sldId id="272" r:id="rId5"/>
    <p:sldId id="273" r:id="rId6"/>
    <p:sldId id="274" r:id="rId7"/>
    <p:sldId id="277" r:id="rId8"/>
    <p:sldId id="258" r:id="rId9"/>
    <p:sldId id="271" r:id="rId10"/>
    <p:sldId id="275" r:id="rId11"/>
    <p:sldId id="293" r:id="rId12"/>
    <p:sldId id="276" r:id="rId13"/>
    <p:sldId id="296" r:id="rId14"/>
    <p:sldId id="279" r:id="rId15"/>
    <p:sldId id="282" r:id="rId16"/>
    <p:sldId id="280" r:id="rId17"/>
    <p:sldId id="283" r:id="rId18"/>
    <p:sldId id="281" r:id="rId19"/>
    <p:sldId id="284" r:id="rId20"/>
    <p:sldId id="278" r:id="rId21"/>
    <p:sldId id="260" r:id="rId22"/>
    <p:sldId id="269" r:id="rId23"/>
    <p:sldId id="262" r:id="rId24"/>
    <p:sldId id="261" r:id="rId25"/>
    <p:sldId id="295" r:id="rId26"/>
    <p:sldId id="265" r:id="rId27"/>
    <p:sldId id="294" r:id="rId28"/>
    <p:sldId id="263" r:id="rId29"/>
    <p:sldId id="264" r:id="rId30"/>
    <p:sldId id="266" r:id="rId31"/>
    <p:sldId id="267" r:id="rId32"/>
    <p:sldId id="268" r:id="rId33"/>
    <p:sldId id="285" r:id="rId34"/>
    <p:sldId id="287" r:id="rId35"/>
    <p:sldId id="286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636"/>
  </p:normalViewPr>
  <p:slideViewPr>
    <p:cSldViewPr snapToGrid="0" snapToObjects="1">
      <p:cViewPr varScale="1">
        <p:scale>
          <a:sx n="139" d="100"/>
          <a:sy n="139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E40E-95B6-FA49-AAD1-25210EC6E337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60D5D-A2EE-F84F-88C1-DA28631C87A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61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8747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1745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932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094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1127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537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23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810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569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486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95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176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30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2302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642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6472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58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172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126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068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0369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471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273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345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51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48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98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863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977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3279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60D5D-A2EE-F84F-88C1-DA28631C87AF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8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61D6-D1F2-4540-B3A9-506EE10AB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A337B-3343-B14A-AE74-E3B7FC260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B543C-1578-6545-816A-0A637078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D275A-5BD9-E443-99D9-00928D61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5C37-7995-9F49-AC57-E662603F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01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537D7-B79D-A740-B5E4-85CA5C19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603DC-CB8B-2D42-9039-06398A9C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D11E6-2A76-AB4E-8FF5-6CAF06A5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F31BD-4CDE-AC4D-98E3-30FF6F1D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FEC70-EA64-4E46-8AF2-348F1B27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61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2E1BC-0AEF-4B44-9102-BDD7FB2F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F2BDB-D5CE-E64E-AC3D-5EBED7E1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67408-729F-8745-948B-13B1C23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7B348-DCCF-9D41-B56F-B36C1D9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25EC5-73EB-824B-9367-DFAE3C20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02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46BCD-A212-2B47-9EEB-E03CB7FA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681D3-4330-2846-A38D-EC3E175A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AB145-DDD3-284B-89A6-A6BB421B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18997-392F-2948-8C08-6A22C0DC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E265-FDDB-A74A-8989-528AC8B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6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28F2-A915-F54C-9F24-071BDDCD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0ED4-FC09-0B49-AE9F-534FD31E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B62A5-DABF-E344-8C22-D5736EF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54EF2-534F-F747-87F9-ECC6C061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207D1-A95F-1B40-AE3A-B5077489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89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9C682-9EB0-2549-A820-EE686F3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F2830-F268-B54F-9CBB-BD36770B1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90F4E-267B-274F-96EE-CF8E027E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845AD-EF51-AF4B-AABB-4F1483A5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0DF5C-E703-ED41-8594-2808A65F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95BCE-89CA-CF41-B6D2-416916DD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8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F22E9-C5E9-1649-8222-CE4C60E5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3E487-698F-244E-BB9B-71B5FF4DD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7EC60-E304-214B-816D-6A3D9527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68B0CB-AEF9-D247-AFE7-27646EF31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334782-3671-A349-8638-2CA7E260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18A59-BB25-9B4D-AB3D-B311A66A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2694-0285-A84D-9F23-1ACE18FD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9523F-1F61-4141-9969-CCCA8FA1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3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9AE0-FB4C-B546-8B42-5F7842F7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03CF6A-FAA1-B74F-B5F7-B995B7C8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5DA8ED-A2B5-2442-A6D4-647CB0F7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24429F-689F-EA49-9B3A-DFD9A9D7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7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06300-7CD3-4E4A-9C78-41E4F26A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3BD822-7F6C-B84F-A5AD-7C163E8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DF348-4CED-BA44-AF5D-73A5F88B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861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7AE0-8729-3B40-B606-0B52FE06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FAC1-6083-904C-A515-1A9B1373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EEE58-3DB3-1041-A947-4E98E81F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94FFF-AC55-6C4A-B2E9-2534CE5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F5EC8-4A7E-2549-9A56-38FD5BD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DEF8F-A8D2-8C41-9F46-30CCBB5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6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88D2-3226-F64F-A4C1-645A67B8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E7B321-5F7D-3C48-A7D7-1D30B0B7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8C595-EB74-B749-93D9-4B57D11B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B1B0F-5BCF-7044-A8BB-55CF708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F92E1-738E-2D4E-AAF4-8C026986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07E09-4F94-4B49-958D-F28497BA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45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D892D1-DC6F-184B-94E7-ADC00BA9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7ED1A-67DD-EA4A-BB3B-3D0DCF34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34E2C-FDA8-E64D-BFC2-3B4613D43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9B05-3F2B-D142-8B29-740113362242}" type="datetimeFigureOut">
              <a:rPr kumimoji="1" lang="ko-KR" altLang="en-US" smtClean="0"/>
              <a:t>2020. 9. 10.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3D201-E56E-2B4D-B2B2-94BA26A3B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2C4CF-CFDA-684F-ABCA-BD72EE38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B5FA-DFD4-3B4F-A8B8-1F9A2743D6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20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4A77-126B-C847-B555-D10C4461F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매핑관계</a:t>
            </a:r>
            <a:r>
              <a:rPr kumimoji="1" lang="ko-KR" altLang="en-US" dirty="0"/>
              <a:t> 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D45CE-2A39-BA40-BFB2-FE3D98B13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7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다 대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1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</a:t>
            </a:r>
            <a:r>
              <a:rPr kumimoji="1" lang="ko-KR" altLang="en-US" sz="3600" b="1" dirty="0" err="1">
                <a:solidFill>
                  <a:srgbClr val="0070C0"/>
                </a:solidFill>
              </a:rPr>
              <a:t>단방향</a:t>
            </a:r>
            <a:endParaRPr kumimoji="1" lang="ko-KR" altLang="en-US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2991" y="1567321"/>
          <a:ext cx="2344278" cy="10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85536" y="2105554"/>
            <a:ext cx="517455" cy="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BA2AA2-AB2E-D646-BFE5-AAEE2F842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87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6848"/>
              </p:ext>
            </p:extLst>
          </p:nvPr>
        </p:nvGraphicFramePr>
        <p:xfrm>
          <a:off x="9390524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73069" y="2105554"/>
            <a:ext cx="517455" cy="10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19C5B-71E5-2648-A4B5-04883A176A07}"/>
              </a:ext>
            </a:extLst>
          </p:cNvPr>
          <p:cNvSpPr txBox="1"/>
          <p:nvPr/>
        </p:nvSpPr>
        <p:spPr>
          <a:xfrm>
            <a:off x="465669" y="3722873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Employee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Department</a:t>
            </a:r>
            <a:r>
              <a:rPr kumimoji="1" lang="ko-KR" altLang="en-US" dirty="0"/>
              <a:t> 의 </a:t>
            </a:r>
            <a:r>
              <a:rPr kumimoji="1" lang="en-US" altLang="ko-KR" dirty="0" err="1"/>
              <a:t>dept_no</a:t>
            </a:r>
            <a:r>
              <a:rPr kumimoji="1" lang="ko-KR" altLang="en-US" dirty="0"/>
              <a:t> 라는 </a:t>
            </a:r>
            <a:br>
              <a:rPr kumimoji="1" lang="en-US" altLang="ko-KR" dirty="0"/>
            </a:br>
            <a:r>
              <a:rPr kumimoji="1" lang="ko-KR" altLang="en-US" dirty="0"/>
              <a:t>키</a:t>
            </a:r>
            <a:r>
              <a:rPr kumimoji="1" lang="en-US" altLang="ko-KR" dirty="0"/>
              <a:t>(PK)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소유하고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Department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dept_no</a:t>
            </a:r>
            <a:r>
              <a:rPr kumimoji="1" lang="en-US" altLang="ko-KR" dirty="0"/>
              <a:t>(PK)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Employee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에게서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매핑당하고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5ED00-AF30-8343-B599-C8AC89DCB405}"/>
              </a:ext>
            </a:extLst>
          </p:cNvPr>
          <p:cNvSpPr/>
          <p:nvPr/>
        </p:nvSpPr>
        <p:spPr>
          <a:xfrm>
            <a:off x="6553203" y="5292593"/>
            <a:ext cx="5181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/>
              <a:t>다 대 </a:t>
            </a:r>
            <a:r>
              <a:rPr kumimoji="1" lang="en-US" altLang="ko-KR" sz="2400" b="1" dirty="0"/>
              <a:t>1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단방향은</a:t>
            </a:r>
            <a:r>
              <a:rPr kumimoji="1" lang="en-US" altLang="ko-KR" sz="2400" b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가장 많이 사용하는 연관관계이다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 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반대는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 대 다 관계이다</a:t>
            </a:r>
            <a:r>
              <a:rPr kumimoji="1"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6340A-EFFC-1D40-8E9F-AB0E7D39B9BA}"/>
              </a:ext>
            </a:extLst>
          </p:cNvPr>
          <p:cNvSpPr txBox="1"/>
          <p:nvPr/>
        </p:nvSpPr>
        <p:spPr>
          <a:xfrm>
            <a:off x="9390524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B0A7C-5333-C647-9FF1-BD423D4ACDBF}"/>
              </a:ext>
            </a:extLst>
          </p:cNvPr>
          <p:cNvSpPr txBox="1"/>
          <p:nvPr/>
        </p:nvSpPr>
        <p:spPr>
          <a:xfrm>
            <a:off x="4172056" y="3564777"/>
            <a:ext cx="23567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"EMPLOYEE")</a:t>
            </a:r>
            <a:br>
              <a:rPr lang="en" altLang="ko-KR" sz="1000" dirty="0"/>
            </a:br>
            <a:r>
              <a:rPr lang="en" altLang="ko-KR" sz="1000" dirty="0"/>
              <a:t>public class Employee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"EMP_NO")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"USERNAME")</a:t>
            </a:r>
            <a:br>
              <a:rPr lang="en" altLang="ko-KR" sz="1000" dirty="0"/>
            </a:br>
            <a:r>
              <a:rPr lang="en" altLang="ko-KR" sz="1000" dirty="0"/>
              <a:t>   private String username;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"SALARY")</a:t>
            </a:r>
            <a:br>
              <a:rPr lang="en" altLang="ko-KR" sz="1000" dirty="0"/>
            </a:br>
            <a:r>
              <a:rPr lang="en" altLang="ko-KR" sz="1000" dirty="0"/>
              <a:t>   private Double salary;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ManyToOne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JoinColumn</a:t>
            </a:r>
            <a:r>
              <a:rPr lang="en" altLang="ko-KR" sz="1000" dirty="0"/>
              <a:t>(name = "DEPT_NO")</a:t>
            </a:r>
            <a:br>
              <a:rPr lang="en" altLang="ko-KR" sz="1000" dirty="0"/>
            </a:br>
            <a:r>
              <a:rPr lang="en" altLang="ko-KR" sz="1000" dirty="0"/>
              <a:t>   private Department department;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340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다 대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1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</a:t>
            </a:r>
            <a:r>
              <a:rPr kumimoji="1" lang="ko-KR" altLang="en-US" sz="3600" b="1" dirty="0" err="1">
                <a:solidFill>
                  <a:srgbClr val="0070C0"/>
                </a:solidFill>
              </a:rPr>
              <a:t>단방향</a:t>
            </a:r>
            <a:endParaRPr kumimoji="1" lang="ko-KR" altLang="en-US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71952"/>
              </p:ext>
            </p:extLst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93874"/>
              </p:ext>
            </p:extLst>
          </p:nvPr>
        </p:nvGraphicFramePr>
        <p:xfrm>
          <a:off x="3302991" y="1567321"/>
          <a:ext cx="2344278" cy="10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85536" y="2105554"/>
            <a:ext cx="517455" cy="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BA2AA2-AB2E-D646-BFE5-AAEE2F842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54666"/>
              </p:ext>
            </p:extLst>
          </p:nvPr>
        </p:nvGraphicFramePr>
        <p:xfrm>
          <a:off x="65287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90323"/>
              </p:ext>
            </p:extLst>
          </p:nvPr>
        </p:nvGraphicFramePr>
        <p:xfrm>
          <a:off x="9390524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73069" y="2105554"/>
            <a:ext cx="517455" cy="10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6340A-EFFC-1D40-8E9F-AB0E7D39B9BA}"/>
              </a:ext>
            </a:extLst>
          </p:cNvPr>
          <p:cNvSpPr txBox="1"/>
          <p:nvPr/>
        </p:nvSpPr>
        <p:spPr>
          <a:xfrm>
            <a:off x="9390524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B0A7C-5333-C647-9FF1-BD423D4ACDBF}"/>
              </a:ext>
            </a:extLst>
          </p:cNvPr>
          <p:cNvSpPr txBox="1"/>
          <p:nvPr/>
        </p:nvSpPr>
        <p:spPr>
          <a:xfrm>
            <a:off x="806687" y="3589618"/>
            <a:ext cx="24224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"EMPLOYEE")</a:t>
            </a:r>
            <a:br>
              <a:rPr lang="en" altLang="ko-KR" sz="1000" dirty="0"/>
            </a:br>
            <a:r>
              <a:rPr lang="en" altLang="ko-KR" sz="1000" dirty="0"/>
              <a:t>public class Employee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"EMP_NO")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"USERNAME")</a:t>
            </a:r>
            <a:br>
              <a:rPr lang="en" altLang="ko-KR" sz="1000" dirty="0"/>
            </a:br>
            <a:r>
              <a:rPr lang="en" altLang="ko-KR" sz="1000" dirty="0"/>
              <a:t>   private String username;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"SALARY")</a:t>
            </a:r>
            <a:br>
              <a:rPr lang="en" altLang="ko-KR" sz="1000" dirty="0"/>
            </a:br>
            <a:r>
              <a:rPr lang="en" altLang="ko-KR" sz="1000" dirty="0"/>
              <a:t>   private Double salary;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b="1" dirty="0" err="1"/>
              <a:t>ManyToOne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b="1" dirty="0" err="1"/>
              <a:t>JoinColumn</a:t>
            </a:r>
            <a:r>
              <a:rPr lang="en" altLang="ko-KR" sz="1000" dirty="0"/>
              <a:t>(name = "</a:t>
            </a:r>
            <a:r>
              <a:rPr lang="en" altLang="ko-KR" sz="1000" b="1" dirty="0"/>
              <a:t>DEPT_NO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Department department;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19DA9-7028-334E-BDF1-A9A9D14150D0}"/>
              </a:ext>
            </a:extLst>
          </p:cNvPr>
          <p:cNvSpPr txBox="1"/>
          <p:nvPr/>
        </p:nvSpPr>
        <p:spPr>
          <a:xfrm>
            <a:off x="3229145" y="3589618"/>
            <a:ext cx="229582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"DEPARTMENT")</a:t>
            </a:r>
            <a:br>
              <a:rPr lang="en" altLang="ko-KR" sz="1000" dirty="0"/>
            </a:br>
            <a:r>
              <a:rPr lang="en" altLang="ko-KR" sz="1000" dirty="0"/>
              <a:t>public class Department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"DEPT_NO")</a:t>
            </a:r>
            <a:br>
              <a:rPr lang="en" altLang="ko-KR" sz="1000" dirty="0"/>
            </a:br>
            <a:r>
              <a:rPr lang="en" altLang="ko-KR" sz="1000" dirty="0"/>
              <a:t>   private Long </a:t>
            </a:r>
            <a:r>
              <a:rPr lang="en" altLang="ko-KR" sz="1000" dirty="0" err="1"/>
              <a:t>deptNo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"DEPT_NAME")</a:t>
            </a:r>
            <a:br>
              <a:rPr lang="en" altLang="ko-KR" sz="1000" dirty="0"/>
            </a:br>
            <a:r>
              <a:rPr lang="en" altLang="ko-KR" sz="1000" dirty="0"/>
              <a:t>   private String </a:t>
            </a:r>
            <a:r>
              <a:rPr lang="en" altLang="ko-KR" sz="1000" dirty="0" err="1"/>
              <a:t>deptName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955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다 대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1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양방향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51981"/>
              </p:ext>
            </p:extLst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68318"/>
              </p:ext>
            </p:extLst>
          </p:nvPr>
        </p:nvGraphicFramePr>
        <p:xfrm>
          <a:off x="3302991" y="1567321"/>
          <a:ext cx="2344278" cy="10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85536" y="2105554"/>
            <a:ext cx="517455" cy="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BA2AA2-AB2E-D646-BFE5-AAEE2F842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87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524" y="1567321"/>
          <a:ext cx="2344278" cy="153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&lt;Employee&gt;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73069" y="2105554"/>
            <a:ext cx="517455" cy="10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19C5B-71E5-2648-A4B5-04883A176A07}"/>
              </a:ext>
            </a:extLst>
          </p:cNvPr>
          <p:cNvSpPr txBox="1"/>
          <p:nvPr/>
        </p:nvSpPr>
        <p:spPr>
          <a:xfrm>
            <a:off x="465669" y="3722873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Employee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Department</a:t>
            </a:r>
            <a:r>
              <a:rPr kumimoji="1" lang="ko-KR" altLang="en-US" dirty="0"/>
              <a:t> 의 </a:t>
            </a:r>
            <a:r>
              <a:rPr kumimoji="1" lang="en-US" altLang="ko-KR" dirty="0" err="1"/>
              <a:t>dept_no</a:t>
            </a:r>
            <a:r>
              <a:rPr kumimoji="1" lang="ko-KR" altLang="en-US" dirty="0"/>
              <a:t> 라는 </a:t>
            </a:r>
            <a:br>
              <a:rPr kumimoji="1" lang="en-US" altLang="ko-KR" dirty="0"/>
            </a:br>
            <a:r>
              <a:rPr kumimoji="1" lang="ko-KR" altLang="en-US" dirty="0"/>
              <a:t>키</a:t>
            </a:r>
            <a:r>
              <a:rPr kumimoji="1" lang="en-US" altLang="ko-KR" dirty="0"/>
              <a:t>(PK)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소유하고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Department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dept_no</a:t>
            </a:r>
            <a:r>
              <a:rPr kumimoji="1" lang="en-US" altLang="ko-KR" dirty="0"/>
              <a:t>(PK)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Employee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에게서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매핑당하고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6FE91-8179-9441-B0DC-3E67EFB1BB7C}"/>
              </a:ext>
            </a:extLst>
          </p:cNvPr>
          <p:cNvSpPr txBox="1"/>
          <p:nvPr/>
        </p:nvSpPr>
        <p:spPr>
          <a:xfrm>
            <a:off x="9235440" y="3258979"/>
            <a:ext cx="2788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OneToMany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mappedBy</a:t>
            </a:r>
            <a:r>
              <a:rPr kumimoji="1" lang="en-US" altLang="ko-KR" sz="1200" dirty="0"/>
              <a:t> = “</a:t>
            </a:r>
            <a:r>
              <a:rPr kumimoji="1" lang="en-US" altLang="ko-KR" sz="1200" b="1" u="sng" dirty="0"/>
              <a:t>dept</a:t>
            </a:r>
            <a:r>
              <a:rPr kumimoji="1" lang="en-US" altLang="ko-KR" sz="1200" dirty="0"/>
              <a:t>” )</a:t>
            </a:r>
          </a:p>
          <a:p>
            <a:r>
              <a:rPr kumimoji="1" lang="en-US" altLang="ko-KR" sz="1200" dirty="0"/>
              <a:t>List&lt;Employee&gt; employees;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 </a:t>
            </a:r>
            <a:r>
              <a:rPr kumimoji="1" lang="ko-KR" altLang="en-US" sz="1200" b="1" dirty="0"/>
              <a:t>부서</a:t>
            </a:r>
            <a:r>
              <a:rPr kumimoji="1" lang="ko-KR" altLang="en-US" sz="1200" dirty="0"/>
              <a:t> 하나에 여러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명의 </a:t>
            </a:r>
            <a:r>
              <a:rPr kumimoji="1" lang="ko-KR" altLang="en-US" sz="1200" b="1" dirty="0"/>
              <a:t>사원</a:t>
            </a:r>
            <a:r>
              <a:rPr kumimoji="1" lang="ko-KR" altLang="en-US" sz="1200" dirty="0"/>
              <a:t>이 속하므로  </a:t>
            </a:r>
            <a:r>
              <a:rPr kumimoji="1" lang="en-US" altLang="ko-KR" sz="1200" b="1" dirty="0"/>
              <a:t>@</a:t>
            </a:r>
            <a:r>
              <a:rPr kumimoji="1" lang="en-US" altLang="ko-KR" sz="1200" b="1" dirty="0" err="1"/>
              <a:t>OneToMany</a:t>
            </a:r>
            <a:r>
              <a:rPr kumimoji="1" lang="en-US" altLang="ko-KR" sz="1200" b="1" dirty="0"/>
              <a:t> 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</a:t>
            </a:r>
            <a:r>
              <a:rPr kumimoji="1" lang="ko-KR" altLang="en-US" sz="1200" dirty="0"/>
              <a:t> 테이블 매핑이 아닌 객체 매핑이므로 </a:t>
            </a:r>
            <a:r>
              <a:rPr kumimoji="1" lang="ko-KR" altLang="en-US" sz="1200" dirty="0" err="1"/>
              <a:t>필드명을</a:t>
            </a:r>
            <a:r>
              <a:rPr kumimoji="1" lang="ko-KR" altLang="en-US" sz="1200" dirty="0"/>
              <a:t> 적어주는 것</a:t>
            </a:r>
            <a:r>
              <a:rPr kumimoji="1" lang="en-US" altLang="ko-KR" sz="1200" dirty="0"/>
              <a:t>(</a:t>
            </a:r>
            <a:r>
              <a:rPr kumimoji="1" lang="ko-KR" altLang="en-US" sz="1200" dirty="0" err="1"/>
              <a:t>리플렉션</a:t>
            </a:r>
            <a:r>
              <a:rPr kumimoji="1" lang="en-US" altLang="ko-KR" sz="12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721EC-9101-2D4C-B87E-F41DA413A5D1}"/>
              </a:ext>
            </a:extLst>
          </p:cNvPr>
          <p:cNvSpPr txBox="1"/>
          <p:nvPr/>
        </p:nvSpPr>
        <p:spPr>
          <a:xfrm>
            <a:off x="6485754" y="3522818"/>
            <a:ext cx="2387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ManyToOne</a:t>
            </a:r>
            <a:endParaRPr kumimoji="1" lang="en-US" altLang="ko-KR" sz="1200" dirty="0"/>
          </a:p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JoinColumn</a:t>
            </a:r>
            <a:r>
              <a:rPr kumimoji="1" lang="en-US" altLang="ko-KR" sz="1200" dirty="0"/>
              <a:t>(”DEPT_NO”)</a:t>
            </a:r>
          </a:p>
          <a:p>
            <a:r>
              <a:rPr kumimoji="1" lang="en-US" altLang="ko-KR" sz="1200" dirty="0"/>
              <a:t>Department </a:t>
            </a:r>
            <a:r>
              <a:rPr kumimoji="1" lang="en-US" altLang="ko-KR" sz="1200" b="1" u="sng" dirty="0"/>
              <a:t>dept</a:t>
            </a:r>
            <a:r>
              <a:rPr kumimoji="1" lang="en-US" altLang="ko-KR" sz="1200" dirty="0"/>
              <a:t>;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 </a:t>
            </a:r>
            <a:r>
              <a:rPr kumimoji="1" lang="ko-KR" altLang="en-US" sz="1200" dirty="0"/>
              <a:t>여러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명의 </a:t>
            </a:r>
            <a:r>
              <a:rPr kumimoji="1" lang="ko-KR" altLang="en-US" sz="1200" b="1" dirty="0"/>
              <a:t>사원</a:t>
            </a:r>
            <a:r>
              <a:rPr kumimoji="1" lang="ko-KR" altLang="en-US" sz="1200" dirty="0"/>
              <a:t>이 </a:t>
            </a:r>
            <a:r>
              <a:rPr kumimoji="1" lang="ko-KR" altLang="en-US" sz="1200" b="1" dirty="0"/>
              <a:t>부서</a:t>
            </a:r>
            <a:r>
              <a:rPr kumimoji="1" lang="ko-KR" altLang="en-US" sz="1200" dirty="0"/>
              <a:t> 하나에 속하므로 </a:t>
            </a:r>
            <a:r>
              <a:rPr kumimoji="1" lang="en-US" altLang="ko-KR" sz="1200" b="1" dirty="0"/>
              <a:t>@</a:t>
            </a:r>
            <a:r>
              <a:rPr kumimoji="1" lang="en-US" altLang="ko-KR" sz="1200" b="1" dirty="0" err="1"/>
              <a:t>ManyToOne</a:t>
            </a:r>
            <a:endParaRPr kumimoji="1" lang="en-US" altLang="ko-KR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5ED00-AF30-8343-B599-C8AC89DCB405}"/>
              </a:ext>
            </a:extLst>
          </p:cNvPr>
          <p:cNvSpPr/>
          <p:nvPr/>
        </p:nvSpPr>
        <p:spPr>
          <a:xfrm>
            <a:off x="6485755" y="4891472"/>
            <a:ext cx="5181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다른 테이블에 의해 자신의 </a:t>
            </a:r>
            <a:r>
              <a:rPr kumimoji="1" lang="en-US" altLang="ko-KR" dirty="0"/>
              <a:t>PK</a:t>
            </a:r>
            <a:r>
              <a:rPr kumimoji="1" lang="ko-KR" altLang="en-US" dirty="0"/>
              <a:t>가 참조되고 있으면 </a:t>
            </a:r>
            <a:r>
              <a:rPr kumimoji="1" lang="en-US" altLang="ko-KR" dirty="0" err="1"/>
              <a:t>mappedBy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자신의 테이블이 다른 테이블의 </a:t>
            </a:r>
            <a:r>
              <a:rPr kumimoji="1" lang="en-US" altLang="ko-KR" dirty="0"/>
              <a:t>PK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있다면 </a:t>
            </a:r>
            <a:r>
              <a:rPr kumimoji="1" lang="en-US" altLang="ko-KR" dirty="0"/>
              <a:t>@</a:t>
            </a:r>
            <a:r>
              <a:rPr kumimoji="1" lang="en-US" altLang="ko-KR" dirty="0" err="1"/>
              <a:t>JoinColumn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6340A-EFFC-1D40-8E9F-AB0E7D39B9BA}"/>
              </a:ext>
            </a:extLst>
          </p:cNvPr>
          <p:cNvSpPr txBox="1"/>
          <p:nvPr/>
        </p:nvSpPr>
        <p:spPr>
          <a:xfrm>
            <a:off x="9390524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</p:spTree>
    <p:extLst>
      <p:ext uri="{BB962C8B-B14F-4D97-AF65-F5344CB8AC3E}">
        <p14:creationId xmlns:p14="http://schemas.microsoft.com/office/powerpoint/2010/main" val="290023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다 대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1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양방향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2991" y="1567321"/>
          <a:ext cx="2344278" cy="10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85536" y="2105554"/>
            <a:ext cx="517455" cy="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BA2AA2-AB2E-D646-BFE5-AAEE2F842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87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524" y="1567321"/>
          <a:ext cx="2344278" cy="153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&lt;Employee&gt;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73069" y="2105554"/>
            <a:ext cx="517455" cy="102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6340A-EFFC-1D40-8E9F-AB0E7D39B9BA}"/>
              </a:ext>
            </a:extLst>
          </p:cNvPr>
          <p:cNvSpPr txBox="1"/>
          <p:nvPr/>
        </p:nvSpPr>
        <p:spPr>
          <a:xfrm>
            <a:off x="9390524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6AA4B-60C1-D440-9A7A-363EF604797D}"/>
              </a:ext>
            </a:extLst>
          </p:cNvPr>
          <p:cNvSpPr txBox="1"/>
          <p:nvPr/>
        </p:nvSpPr>
        <p:spPr>
          <a:xfrm>
            <a:off x="687528" y="3623609"/>
            <a:ext cx="24224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"EMPLOYEE")</a:t>
            </a:r>
            <a:br>
              <a:rPr lang="en" altLang="ko-KR" sz="1000" dirty="0"/>
            </a:br>
            <a:r>
              <a:rPr lang="en" altLang="ko-KR" sz="1000" dirty="0"/>
              <a:t>public class Employee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"EMP_NO")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"USERNAME")</a:t>
            </a:r>
            <a:br>
              <a:rPr lang="en" altLang="ko-KR" sz="1000" dirty="0"/>
            </a:br>
            <a:r>
              <a:rPr lang="en" altLang="ko-KR" sz="1000" dirty="0"/>
              <a:t>   private String username;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"SALARY")</a:t>
            </a:r>
            <a:br>
              <a:rPr lang="en" altLang="ko-KR" sz="1000" dirty="0"/>
            </a:br>
            <a:r>
              <a:rPr lang="en" altLang="ko-KR" sz="1000" dirty="0"/>
              <a:t>   private Double salary;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</a:t>
            </a:r>
            <a:r>
              <a:rPr lang="en" altLang="ko-KR" sz="1000" b="1" dirty="0"/>
              <a:t>@</a:t>
            </a:r>
            <a:r>
              <a:rPr lang="en" altLang="ko-KR" sz="1000" b="1" dirty="0" err="1"/>
              <a:t>ManyToOne</a:t>
            </a:r>
            <a:br>
              <a:rPr lang="en" altLang="ko-KR" sz="1000" dirty="0"/>
            </a:br>
            <a:r>
              <a:rPr lang="en" altLang="ko-KR" sz="1000" dirty="0"/>
              <a:t>   </a:t>
            </a:r>
            <a:r>
              <a:rPr lang="en" altLang="ko-KR" sz="1000" b="1" dirty="0"/>
              <a:t>@</a:t>
            </a:r>
            <a:r>
              <a:rPr lang="en" altLang="ko-KR" sz="1000" b="1" dirty="0" err="1"/>
              <a:t>JoinColumn</a:t>
            </a:r>
            <a:r>
              <a:rPr lang="en" altLang="ko-KR" sz="1000" dirty="0"/>
              <a:t>(name = "</a:t>
            </a:r>
            <a:r>
              <a:rPr lang="en" altLang="ko-KR" sz="1000" b="1" dirty="0"/>
              <a:t>DEPT_NO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Department department;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585AA-66A1-DE4B-8449-F0DF3B381543}"/>
              </a:ext>
            </a:extLst>
          </p:cNvPr>
          <p:cNvSpPr txBox="1"/>
          <p:nvPr/>
        </p:nvSpPr>
        <p:spPr>
          <a:xfrm>
            <a:off x="3109986" y="3626688"/>
            <a:ext cx="361349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"DEPARTMENT")</a:t>
            </a:r>
            <a:br>
              <a:rPr lang="en" altLang="ko-KR" sz="1000" dirty="0"/>
            </a:br>
            <a:r>
              <a:rPr lang="en" altLang="ko-KR" sz="1000" dirty="0"/>
              <a:t>public class Department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"DEPT_NO")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"DEPT_NAME")</a:t>
            </a:r>
            <a:br>
              <a:rPr lang="en" altLang="ko-KR" sz="1000" dirty="0"/>
            </a:br>
            <a:r>
              <a:rPr lang="en" altLang="ko-KR" sz="1000" dirty="0"/>
              <a:t>   private String </a:t>
            </a:r>
            <a:r>
              <a:rPr lang="en" altLang="ko-KR" sz="1000" dirty="0" err="1"/>
              <a:t>deptName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OneToMany</a:t>
            </a:r>
            <a:r>
              <a:rPr lang="en" altLang="ko-KR" sz="1000" dirty="0"/>
              <a:t>(</a:t>
            </a:r>
            <a:r>
              <a:rPr lang="en" altLang="ko-KR" sz="1000" b="1" dirty="0" err="1"/>
              <a:t>mappedBy</a:t>
            </a:r>
            <a:r>
              <a:rPr lang="en" altLang="ko-KR" sz="1000" dirty="0"/>
              <a:t> = "</a:t>
            </a:r>
            <a:r>
              <a:rPr lang="en" altLang="ko-KR" sz="1000" b="1" dirty="0"/>
              <a:t>department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List&lt;Employee&gt; employees = new </a:t>
            </a:r>
            <a:r>
              <a:rPr lang="en" altLang="ko-KR" sz="1000" dirty="0" err="1"/>
              <a:t>ArrayList</a:t>
            </a:r>
            <a:r>
              <a:rPr lang="en" altLang="ko-KR" sz="1000" dirty="0"/>
              <a:t>&lt;&gt;();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public void </a:t>
            </a:r>
            <a:r>
              <a:rPr lang="en" altLang="ko-KR" sz="1000" dirty="0" err="1"/>
              <a:t>addEmployee</a:t>
            </a:r>
            <a:r>
              <a:rPr lang="en" altLang="ko-KR" sz="1000" dirty="0"/>
              <a:t>(Employee e){</a:t>
            </a:r>
            <a:br>
              <a:rPr lang="en" altLang="ko-KR" sz="1000" dirty="0"/>
            </a:br>
            <a:r>
              <a:rPr lang="en" altLang="ko-KR" sz="1000" dirty="0"/>
              <a:t>      </a:t>
            </a:r>
            <a:r>
              <a:rPr lang="en" altLang="ko-KR" sz="1000" dirty="0" err="1"/>
              <a:t>e.setDepartment</a:t>
            </a:r>
            <a:r>
              <a:rPr lang="en" altLang="ko-KR" sz="1000" dirty="0"/>
              <a:t>(this);</a:t>
            </a:r>
            <a:br>
              <a:rPr lang="en" altLang="ko-KR" sz="1000" dirty="0"/>
            </a:br>
            <a:r>
              <a:rPr lang="en" altLang="ko-KR" sz="1000" dirty="0"/>
              <a:t>      </a:t>
            </a:r>
            <a:r>
              <a:rPr lang="en" altLang="ko-KR" sz="1000" dirty="0" err="1"/>
              <a:t>employees.add</a:t>
            </a:r>
            <a:r>
              <a:rPr lang="en" altLang="ko-KR" sz="1000" dirty="0"/>
              <a:t>(e);</a:t>
            </a:r>
            <a:br>
              <a:rPr lang="en" altLang="ko-KR" sz="1000" dirty="0"/>
            </a:br>
            <a:r>
              <a:rPr lang="en" altLang="ko-KR" sz="1000" dirty="0"/>
              <a:t>   }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0849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273F7-9384-FD48-89D6-AE1B0910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Department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(1:N)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AEDF-40FB-F540-8DCC-36DE508F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오라클 예제 스키마 흉내내기</a:t>
            </a:r>
          </a:p>
        </p:txBody>
      </p:sp>
    </p:spTree>
    <p:extLst>
      <p:ext uri="{BB962C8B-B14F-4D97-AF65-F5344CB8AC3E}">
        <p14:creationId xmlns:p14="http://schemas.microsoft.com/office/powerpoint/2010/main" val="392326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(1:N)</a:t>
            </a:r>
            <a:endParaRPr kumimoji="1"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3DE51-712A-8644-96CA-C7B58B764A89}"/>
              </a:ext>
            </a:extLst>
          </p:cNvPr>
          <p:cNvSpPr txBox="1"/>
          <p:nvPr/>
        </p:nvSpPr>
        <p:spPr>
          <a:xfrm>
            <a:off x="426018" y="1325984"/>
            <a:ext cx="10958262" cy="190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3200" b="1" dirty="0"/>
              <a:t>1:N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 err="1"/>
              <a:t>단방향</a:t>
            </a:r>
            <a:r>
              <a:rPr kumimoji="1" lang="en-US" altLang="ko-KR" sz="32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3200" b="1" dirty="0"/>
              <a:t>1:N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/>
              <a:t>양방향</a:t>
            </a:r>
            <a:r>
              <a:rPr kumimoji="1" lang="en-US" altLang="ko-KR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9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1: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N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</a:t>
            </a:r>
            <a:r>
              <a:rPr kumimoji="1" lang="ko-KR" altLang="en-US" sz="3600" b="1" dirty="0" err="1">
                <a:solidFill>
                  <a:srgbClr val="0070C0"/>
                </a:solidFill>
              </a:rPr>
              <a:t>단방향</a:t>
            </a:r>
            <a:endParaRPr kumimoji="1" lang="ko-KR" altLang="en-US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C8C7AF-D1E2-A049-8363-D134D7A5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76704"/>
              </p:ext>
            </p:extLst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7AC2A1-74A9-8940-9C74-FBEE49F24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78511"/>
              </p:ext>
            </p:extLst>
          </p:nvPr>
        </p:nvGraphicFramePr>
        <p:xfrm>
          <a:off x="3302991" y="1567321"/>
          <a:ext cx="2344278" cy="10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B1C736-73B7-3B4B-9A51-97729E68156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785536" y="2105554"/>
            <a:ext cx="517455" cy="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9EE555-2E7A-A348-BA29-1FE0B9594D83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11A870D-783A-284E-8449-71BB88FD4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18298"/>
              </p:ext>
            </p:extLst>
          </p:nvPr>
        </p:nvGraphicFramePr>
        <p:xfrm>
          <a:off x="65287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D17BFB7-CF24-0A49-9F98-7528EB1DC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53337"/>
              </p:ext>
            </p:extLst>
          </p:nvPr>
        </p:nvGraphicFramePr>
        <p:xfrm>
          <a:off x="9390524" y="1567321"/>
          <a:ext cx="2344278" cy="153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&lt;Employee&gt;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9DAD2D-E0D8-FD4E-85F5-FA1BF175ACB0}"/>
              </a:ext>
            </a:extLst>
          </p:cNvPr>
          <p:cNvCxnSpPr>
            <a:cxnSpLocks/>
          </p:cNvCxnSpPr>
          <p:nvPr/>
        </p:nvCxnSpPr>
        <p:spPr>
          <a:xfrm flipH="1" flipV="1">
            <a:off x="8873069" y="2105554"/>
            <a:ext cx="517455" cy="74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F8E932-7364-0341-9BEC-0E81BF72EB09}"/>
              </a:ext>
            </a:extLst>
          </p:cNvPr>
          <p:cNvSpPr txBox="1"/>
          <p:nvPr/>
        </p:nvSpPr>
        <p:spPr>
          <a:xfrm>
            <a:off x="6553202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B672E-961C-5148-992C-8652E96B936C}"/>
              </a:ext>
            </a:extLst>
          </p:cNvPr>
          <p:cNvSpPr txBox="1"/>
          <p:nvPr/>
        </p:nvSpPr>
        <p:spPr>
          <a:xfrm>
            <a:off x="9390524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E43A8-C187-D948-B10C-5305DC2CB1EE}"/>
              </a:ext>
            </a:extLst>
          </p:cNvPr>
          <p:cNvSpPr/>
          <p:nvPr/>
        </p:nvSpPr>
        <p:spPr>
          <a:xfrm>
            <a:off x="432792" y="3693226"/>
            <a:ext cx="30928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@</a:t>
            </a:r>
            <a:r>
              <a:rPr lang="ko-KR" altLang="en-US" sz="1000" dirty="0" err="1"/>
              <a:t>Builder</a:t>
            </a:r>
            <a:endParaRPr lang="ko-KR" altLang="en-US" sz="1000" dirty="0"/>
          </a:p>
          <a:p>
            <a:r>
              <a:rPr lang="ko-KR" altLang="en-US" sz="1000" dirty="0"/>
              <a:t>@</a:t>
            </a:r>
            <a:r>
              <a:rPr lang="ko-KR" altLang="en-US" sz="1000" dirty="0" err="1"/>
              <a:t>Getter</a:t>
            </a:r>
            <a:r>
              <a:rPr lang="ko-KR" altLang="en-US" sz="1000" dirty="0"/>
              <a:t> @</a:t>
            </a:r>
            <a:r>
              <a:rPr lang="ko-KR" altLang="en-US" sz="1000" dirty="0" err="1"/>
              <a:t>Setter</a:t>
            </a:r>
            <a:endParaRPr lang="ko-KR" altLang="en-US" sz="1000" dirty="0"/>
          </a:p>
          <a:p>
            <a:r>
              <a:rPr lang="ko-KR" altLang="en-US" sz="1000" dirty="0"/>
              <a:t>@</a:t>
            </a:r>
            <a:r>
              <a:rPr lang="ko-KR" altLang="en-US" sz="1000" dirty="0" err="1"/>
              <a:t>Entity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"EMPLOYEE")</a:t>
            </a:r>
          </a:p>
          <a:p>
            <a:r>
              <a:rPr lang="ko-KR" altLang="en-US" sz="1000" dirty="0" err="1"/>
              <a:t>public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class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Employee</a:t>
            </a:r>
            <a:r>
              <a:rPr lang="ko-KR" altLang="en-US" sz="1000" dirty="0"/>
              <a:t> {</a:t>
            </a:r>
          </a:p>
          <a:p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 @</a:t>
            </a:r>
            <a:r>
              <a:rPr lang="ko-KR" altLang="en-US" sz="1000" dirty="0" err="1"/>
              <a:t>GeneratedValue</a:t>
            </a:r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dirty="0" err="1"/>
              <a:t>Column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"EMP_NO")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private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dirty="0" err="1"/>
              <a:t>Column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"USERNAME")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private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String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username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dirty="0" err="1"/>
              <a:t>Column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"SALARY")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private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Double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salary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}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00996C-7F8C-314D-8435-BEB412626307}"/>
              </a:ext>
            </a:extLst>
          </p:cNvPr>
          <p:cNvSpPr/>
          <p:nvPr/>
        </p:nvSpPr>
        <p:spPr>
          <a:xfrm>
            <a:off x="3688617" y="3693226"/>
            <a:ext cx="436187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@</a:t>
            </a:r>
            <a:r>
              <a:rPr lang="ko-KR" altLang="en-US" sz="1000" dirty="0" err="1"/>
              <a:t>Builder</a:t>
            </a:r>
            <a:endParaRPr lang="ko-KR" altLang="en-US" sz="1000" dirty="0"/>
          </a:p>
          <a:p>
            <a:r>
              <a:rPr lang="ko-KR" altLang="en-US" sz="1000" dirty="0"/>
              <a:t>@</a:t>
            </a:r>
            <a:r>
              <a:rPr lang="ko-KR" altLang="en-US" sz="1000" dirty="0" err="1"/>
              <a:t>Getter</a:t>
            </a:r>
            <a:r>
              <a:rPr lang="ko-KR" altLang="en-US" sz="1000" dirty="0"/>
              <a:t> @</a:t>
            </a:r>
            <a:r>
              <a:rPr lang="ko-KR" altLang="en-US" sz="1000" dirty="0" err="1"/>
              <a:t>Setter</a:t>
            </a:r>
            <a:endParaRPr lang="ko-KR" altLang="en-US" sz="1000" dirty="0"/>
          </a:p>
          <a:p>
            <a:r>
              <a:rPr lang="ko-KR" altLang="en-US" sz="1000" dirty="0"/>
              <a:t>@</a:t>
            </a:r>
            <a:r>
              <a:rPr lang="ko-KR" altLang="en-US" sz="1000" dirty="0" err="1"/>
              <a:t>Entity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"DEPARTMENT")</a:t>
            </a:r>
          </a:p>
          <a:p>
            <a:r>
              <a:rPr lang="ko-KR" altLang="en-US" sz="1000" dirty="0" err="1"/>
              <a:t>public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class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Department</a:t>
            </a:r>
            <a:r>
              <a:rPr lang="ko-KR" altLang="en-US" sz="1000" dirty="0"/>
              <a:t> {</a:t>
            </a:r>
          </a:p>
          <a:p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 @</a:t>
            </a:r>
            <a:r>
              <a:rPr lang="ko-KR" altLang="en-US" sz="1000" dirty="0" err="1"/>
              <a:t>GeneratedValue</a:t>
            </a:r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dirty="0" err="1"/>
              <a:t>Column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</a:t>
            </a:r>
            <a:r>
              <a:rPr lang="ko-KR" altLang="en-US" sz="1000" b="1" dirty="0"/>
              <a:t>DEPT_NO</a:t>
            </a:r>
            <a:r>
              <a:rPr lang="ko-KR" altLang="en-US" sz="1000" dirty="0"/>
              <a:t>")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private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deptNo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dirty="0" err="1"/>
              <a:t>Column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"DEPT_NAME")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private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String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deptName</a:t>
            </a:r>
            <a:r>
              <a:rPr lang="ko-KR" altLang="en-US" sz="1000" dirty="0"/>
              <a:t>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@</a:t>
            </a:r>
            <a:r>
              <a:rPr lang="ko-KR" altLang="en-US" sz="1000" b="1" dirty="0" err="1"/>
              <a:t>OneToMany</a:t>
            </a:r>
            <a:endParaRPr lang="ko-KR" altLang="en-US" sz="1000" b="1" dirty="0"/>
          </a:p>
          <a:p>
            <a:r>
              <a:rPr lang="ko-KR" altLang="en-US" sz="1000" dirty="0"/>
              <a:t>	@</a:t>
            </a:r>
            <a:r>
              <a:rPr lang="ko-KR" altLang="en-US" sz="1000" b="1" dirty="0" err="1"/>
              <a:t>JoinColumn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name</a:t>
            </a:r>
            <a:r>
              <a:rPr lang="ko-KR" altLang="en-US" sz="1000" dirty="0"/>
              <a:t> = "DEPT_NO")</a:t>
            </a:r>
          </a:p>
          <a:p>
            <a:r>
              <a:rPr lang="ko-KR" altLang="en-US" sz="1000" dirty="0"/>
              <a:t>	</a:t>
            </a:r>
            <a:r>
              <a:rPr lang="ko-KR" altLang="en-US" sz="1000" dirty="0" err="1"/>
              <a:t>private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List</a:t>
            </a:r>
            <a:r>
              <a:rPr lang="ko-KR" altLang="en-US" sz="1000" dirty="0"/>
              <a:t>&lt;</a:t>
            </a:r>
            <a:r>
              <a:rPr lang="ko-KR" altLang="en-US" sz="1000" dirty="0" err="1"/>
              <a:t>Employee</a:t>
            </a:r>
            <a:r>
              <a:rPr lang="ko-KR" altLang="en-US" sz="1000" dirty="0"/>
              <a:t>&gt; </a:t>
            </a:r>
            <a:r>
              <a:rPr lang="ko-KR" altLang="en-US" sz="1000" dirty="0" err="1"/>
              <a:t>employees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new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ArrayList</a:t>
            </a:r>
            <a:r>
              <a:rPr lang="ko-KR" altLang="en-US" sz="1000" dirty="0"/>
              <a:t>&lt;&gt;();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21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N:1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양방향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8881C4-5912-9544-98CE-A614E6049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5619"/>
              </p:ext>
            </p:extLst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07715EE-7306-2C4A-8C23-1D554EA12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73221"/>
              </p:ext>
            </p:extLst>
          </p:nvPr>
        </p:nvGraphicFramePr>
        <p:xfrm>
          <a:off x="3302991" y="1567321"/>
          <a:ext cx="2344278" cy="107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697078-2BE2-AE47-AD9E-79AB62439BB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785536" y="2105554"/>
            <a:ext cx="517455" cy="35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CFA349-DE4E-2740-94D1-74C39364B5DB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86BBA51-742A-F04C-A767-5608EFDA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49009"/>
              </p:ext>
            </p:extLst>
          </p:nvPr>
        </p:nvGraphicFramePr>
        <p:xfrm>
          <a:off x="65287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8A92CF-13D7-3040-9318-1C29DF0E2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19159"/>
              </p:ext>
            </p:extLst>
          </p:nvPr>
        </p:nvGraphicFramePr>
        <p:xfrm>
          <a:off x="9390524" y="1567321"/>
          <a:ext cx="2344278" cy="153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Department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deptName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&lt;Employee&gt;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AF5D6C-760B-664E-9ECF-55B3F9FFFA90}"/>
              </a:ext>
            </a:extLst>
          </p:cNvPr>
          <p:cNvCxnSpPr>
            <a:cxnSpLocks/>
          </p:cNvCxnSpPr>
          <p:nvPr/>
        </p:nvCxnSpPr>
        <p:spPr>
          <a:xfrm flipH="1" flipV="1">
            <a:off x="8873069" y="2105554"/>
            <a:ext cx="517455" cy="74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C57AF5-122B-0940-B1C6-EC780C9706D6}"/>
              </a:ext>
            </a:extLst>
          </p:cNvPr>
          <p:cNvSpPr txBox="1"/>
          <p:nvPr/>
        </p:nvSpPr>
        <p:spPr>
          <a:xfrm>
            <a:off x="6553202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CC964-55CB-F442-BAD7-3D693AE122D6}"/>
              </a:ext>
            </a:extLst>
          </p:cNvPr>
          <p:cNvSpPr txBox="1"/>
          <p:nvPr/>
        </p:nvSpPr>
        <p:spPr>
          <a:xfrm>
            <a:off x="9390524" y="928873"/>
            <a:ext cx="16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0E75D-1B6D-3845-86D9-AE2191C50300}"/>
              </a:ext>
            </a:extLst>
          </p:cNvPr>
          <p:cNvSpPr txBox="1"/>
          <p:nvPr/>
        </p:nvSpPr>
        <p:spPr>
          <a:xfrm>
            <a:off x="441258" y="3564777"/>
            <a:ext cx="47147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 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"EMPLOYEE")</a:t>
            </a:r>
            <a:br>
              <a:rPr lang="en" altLang="ko-KR" sz="1000" dirty="0"/>
            </a:br>
            <a:r>
              <a:rPr lang="en" altLang="ko-KR" sz="1000" dirty="0"/>
              <a:t>public class Employee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"EMP_NO")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"USERNAME")</a:t>
            </a:r>
            <a:br>
              <a:rPr lang="en" altLang="ko-KR" sz="1000" dirty="0"/>
            </a:br>
            <a:r>
              <a:rPr lang="en" altLang="ko-KR" sz="1000" dirty="0"/>
              <a:t>   private String username;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"SALARY")</a:t>
            </a:r>
            <a:br>
              <a:rPr lang="en" altLang="ko-KR" sz="1000" dirty="0"/>
            </a:br>
            <a:r>
              <a:rPr lang="en" altLang="ko-KR" sz="1000" dirty="0"/>
              <a:t>   private Double salary;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ManyToOne</a:t>
            </a:r>
            <a:br>
              <a:rPr lang="en" altLang="ko-KR" sz="1000" dirty="0"/>
            </a:br>
            <a:r>
              <a:rPr lang="en" altLang="ko-KR" sz="1000" dirty="0"/>
              <a:t>   </a:t>
            </a:r>
            <a:r>
              <a:rPr lang="en" altLang="ko-KR" sz="1000" b="1" dirty="0"/>
              <a:t>@</a:t>
            </a:r>
            <a:r>
              <a:rPr lang="en" altLang="ko-KR" sz="1000" b="1" dirty="0" err="1"/>
              <a:t>JoinColumn</a:t>
            </a:r>
            <a:r>
              <a:rPr lang="en" altLang="ko-KR" sz="1000" dirty="0"/>
              <a:t>(</a:t>
            </a:r>
            <a:r>
              <a:rPr lang="en" altLang="ko-KR" sz="1000" b="1" dirty="0"/>
              <a:t>name = "DEPT_NO", insertable = false, updatable = false</a:t>
            </a:r>
            <a:r>
              <a:rPr lang="en" altLang="ko-KR" sz="1000" dirty="0"/>
              <a:t>)</a:t>
            </a:r>
            <a:br>
              <a:rPr lang="en" altLang="ko-KR" sz="1000" dirty="0"/>
            </a:br>
            <a:r>
              <a:rPr lang="en" altLang="ko-KR" sz="1000" dirty="0"/>
              <a:t>   private Department department;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DFC978-C12D-584A-8A28-50D451F4FE4D}"/>
              </a:ext>
            </a:extLst>
          </p:cNvPr>
          <p:cNvSpPr txBox="1"/>
          <p:nvPr/>
        </p:nvSpPr>
        <p:spPr>
          <a:xfrm>
            <a:off x="4984489" y="3564777"/>
            <a:ext cx="361349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</a:t>
            </a:r>
            <a:br>
              <a:rPr lang="en" altLang="ko-KR" sz="1000" dirty="0"/>
            </a:br>
            <a:r>
              <a:rPr lang="en" altLang="ko-KR" sz="1000" dirty="0"/>
              <a:t>@Setter</a:t>
            </a:r>
            <a:br>
              <a:rPr lang="en" altLang="ko-KR" sz="1000" dirty="0"/>
            </a:br>
            <a:r>
              <a:rPr lang="en" altLang="ko-KR" sz="1000" dirty="0"/>
              <a:t>@Entity(name = "DEPARTMENT")</a:t>
            </a:r>
            <a:br>
              <a:rPr lang="en" altLang="ko-KR" sz="1000" dirty="0"/>
            </a:br>
            <a:r>
              <a:rPr lang="en" altLang="ko-KR" sz="1000" dirty="0"/>
              <a:t>public class Department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"DEPT_NO")</a:t>
            </a:r>
            <a:br>
              <a:rPr lang="en" altLang="ko-KR" sz="1000" dirty="0"/>
            </a:br>
            <a:r>
              <a:rPr lang="en" altLang="ko-KR" sz="1000" dirty="0"/>
              <a:t>   private Long </a:t>
            </a:r>
            <a:r>
              <a:rPr lang="en" altLang="ko-KR" sz="1000" dirty="0" err="1"/>
              <a:t>deptNo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"DEPT_NAME")</a:t>
            </a:r>
            <a:br>
              <a:rPr lang="en" altLang="ko-KR" sz="1000" dirty="0"/>
            </a:br>
            <a:r>
              <a:rPr lang="en" altLang="ko-KR" sz="1000" dirty="0"/>
              <a:t>   private String </a:t>
            </a:r>
            <a:r>
              <a:rPr lang="en" altLang="ko-KR" sz="1000" dirty="0" err="1"/>
              <a:t>deptName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OneToMany</a:t>
            </a: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b="1" dirty="0" err="1"/>
              <a:t>JoinColumn</a:t>
            </a:r>
            <a:r>
              <a:rPr lang="en" altLang="ko-KR" sz="1000" dirty="0"/>
              <a:t>(name = "DEPT_NO")</a:t>
            </a:r>
            <a:br>
              <a:rPr lang="en" altLang="ko-KR" sz="1000" dirty="0"/>
            </a:br>
            <a:r>
              <a:rPr lang="en" altLang="ko-KR" sz="1000" dirty="0"/>
              <a:t>   private List&lt;Employee&gt; employees = new </a:t>
            </a:r>
            <a:r>
              <a:rPr lang="en" altLang="ko-KR" sz="1000" dirty="0" err="1"/>
              <a:t>ArrayList</a:t>
            </a:r>
            <a:r>
              <a:rPr lang="en" altLang="ko-KR" sz="1000" dirty="0"/>
              <a:t>&lt;&gt;();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750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N:1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양방향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AEEB1C-4A75-FD46-96FF-690D41A5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9" y="2832920"/>
            <a:ext cx="58293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EE49F6-5AF5-C34B-B994-CD58F8530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4288"/>
            <a:ext cx="4945626" cy="32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-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rgbClr val="0070C0"/>
                </a:solidFill>
              </a:rPr>
              <a:t>N:1</a:t>
            </a:r>
            <a:r>
              <a:rPr kumimoji="1" lang="ko-KR" altLang="en-US" sz="3600" b="1" dirty="0">
                <a:solidFill>
                  <a:srgbClr val="0070C0"/>
                </a:solidFill>
              </a:rPr>
              <a:t> 양방향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2F90E5-EECC-8A4A-9F57-7C02E8850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485900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AD184-E118-7844-B13C-51BD6EB7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연관관계 </a:t>
            </a:r>
            <a:r>
              <a:rPr kumimoji="1" lang="ko-KR" altLang="en-US" dirty="0" err="1"/>
              <a:t>매핑시</a:t>
            </a:r>
            <a:r>
              <a:rPr kumimoji="1" lang="ko-KR" altLang="en-US" dirty="0"/>
              <a:t> 고려사항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442B8-9B64-E04B-98DF-4657FA75E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420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273F7-9384-FD48-89D6-AE1B0910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</a:t>
            </a:r>
            <a:r>
              <a:rPr kumimoji="1" lang="en-US" altLang="ko-KR" dirty="0" err="1"/>
              <a:t>IDCard</a:t>
            </a:r>
            <a:r>
              <a:rPr kumimoji="1" lang="ko-KR" altLang="en-US" dirty="0"/>
              <a:t> </a:t>
            </a:r>
            <a:r>
              <a:rPr kumimoji="1" lang="en-US" altLang="ko-KR" dirty="0"/>
              <a:t>(1</a:t>
            </a:r>
            <a:r>
              <a:rPr kumimoji="1" lang="ko-KR" altLang="en-US" dirty="0"/>
              <a:t> 대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AEDF-40FB-F540-8DCC-36DE508F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사원 </a:t>
            </a:r>
            <a:r>
              <a:rPr kumimoji="1" lang="en-US" altLang="ko-KR" dirty="0"/>
              <a:t>&lt;-&gt;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사원증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914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1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 </a:t>
            </a:r>
            <a:r>
              <a:rPr kumimoji="1" lang="ko-KR" altLang="en-US" sz="3600" dirty="0"/>
              <a:t>매핑의 종류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EF218B-DCF6-8D4F-A4CC-18D2B7D2C779}"/>
              </a:ext>
            </a:extLst>
          </p:cNvPr>
          <p:cNvSpPr txBox="1"/>
          <p:nvPr/>
        </p:nvSpPr>
        <p:spPr>
          <a:xfrm>
            <a:off x="426018" y="1325984"/>
            <a:ext cx="1095826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주 테이블이 </a:t>
            </a:r>
            <a:r>
              <a:rPr kumimoji="1" lang="ko-KR" altLang="en-US" sz="2800" dirty="0" err="1"/>
              <a:t>외래키를</a:t>
            </a:r>
            <a:r>
              <a:rPr kumimoji="1" lang="ko-KR" altLang="en-US" sz="2800" dirty="0"/>
              <a:t> 가지고 있는 경우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정상적인 경우</a:t>
            </a:r>
            <a:r>
              <a:rPr kumimoji="1" lang="en-US" altLang="ko-KR" sz="28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양방향 매핑 가능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외래키를</a:t>
            </a:r>
            <a:r>
              <a:rPr kumimoji="1" lang="ko-KR" altLang="en-US" dirty="0"/>
              <a:t> 가지고 있는 테이블이 </a:t>
            </a:r>
            <a:r>
              <a:rPr kumimoji="1" lang="ko-KR" altLang="en-US" dirty="0" err="1"/>
              <a:t>연관관계의</a:t>
            </a:r>
            <a:r>
              <a:rPr kumimoji="1" lang="ko-KR" altLang="en-US" dirty="0"/>
              <a:t> 주인이다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Ex) </a:t>
            </a:r>
            <a:br>
              <a:rPr kumimoji="1" lang="en-US" altLang="ko-KR" dirty="0"/>
            </a:br>
            <a:r>
              <a:rPr kumimoji="1" lang="en-US" altLang="ko-KR" dirty="0" err="1"/>
              <a:t>IDCard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ID_CARD_NO(PK)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Employee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에게서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매핑당하고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대상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타겟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테이블에 </a:t>
            </a:r>
            <a:r>
              <a:rPr kumimoji="1" lang="ko-KR" altLang="en-US" sz="2800" dirty="0" err="1"/>
              <a:t>외래키를</a:t>
            </a:r>
            <a:r>
              <a:rPr kumimoji="1" lang="ko-KR" altLang="en-US" sz="2800" dirty="0"/>
              <a:t> 가지고 있는 경우 </a:t>
            </a:r>
            <a:endParaRPr kumimoji="1" lang="en-US" altLang="ko-KR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단방향</a:t>
            </a:r>
            <a:r>
              <a:rPr kumimoji="1" lang="ko-KR" altLang="en-US" dirty="0"/>
              <a:t> 매핑은 불가능하다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양방향 </a:t>
            </a:r>
            <a:r>
              <a:rPr kumimoji="1" lang="ko-KR" altLang="en-US" dirty="0" err="1"/>
              <a:t>매핑시</a:t>
            </a:r>
            <a:r>
              <a:rPr kumimoji="1" lang="ko-KR" altLang="en-US" dirty="0"/>
              <a:t> 주 테이블에 </a:t>
            </a:r>
            <a:r>
              <a:rPr kumimoji="1" lang="ko-KR" altLang="en-US" dirty="0" err="1"/>
              <a:t>외래키</a:t>
            </a:r>
            <a:r>
              <a:rPr kumimoji="1" lang="ko-KR" altLang="en-US" dirty="0"/>
              <a:t> 양방향 매핑과 매핑 방법이 같다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Ex)</a:t>
            </a:r>
            <a:br>
              <a:rPr kumimoji="1" lang="en-US" altLang="ko-KR" dirty="0"/>
            </a:br>
            <a:r>
              <a:rPr kumimoji="1" lang="en-US" altLang="ko-KR" dirty="0" err="1"/>
              <a:t>IDCard</a:t>
            </a:r>
            <a:r>
              <a:rPr kumimoji="1" lang="ko-KR" altLang="en-US" dirty="0"/>
              <a:t> 에 </a:t>
            </a:r>
            <a:r>
              <a:rPr kumimoji="1" lang="en-US" altLang="ko-KR" dirty="0"/>
              <a:t>EMP_NO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놓고 억지로 </a:t>
            </a:r>
            <a:r>
              <a:rPr kumimoji="1" lang="ko-KR" altLang="en-US" dirty="0" err="1"/>
              <a:t>매핑시켜보는</a:t>
            </a:r>
            <a:r>
              <a:rPr kumimoji="1" lang="ko-KR" altLang="en-US" dirty="0"/>
              <a:t> 경우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6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4EF218B-DCF6-8D4F-A4CC-18D2B7D2C779}"/>
              </a:ext>
            </a:extLst>
          </p:cNvPr>
          <p:cNvSpPr txBox="1"/>
          <p:nvPr/>
        </p:nvSpPr>
        <p:spPr>
          <a:xfrm>
            <a:off x="379523" y="923028"/>
            <a:ext cx="10958262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주 테이블이 </a:t>
            </a:r>
            <a:r>
              <a:rPr kumimoji="1" lang="ko-KR" altLang="en-US" dirty="0" err="1"/>
              <a:t>외래키를</a:t>
            </a:r>
            <a:r>
              <a:rPr kumimoji="1" lang="ko-KR" altLang="en-US" dirty="0"/>
              <a:t> 가지고 있는 경우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객체지향적</a:t>
            </a:r>
            <a:r>
              <a:rPr kumimoji="1" lang="ko-KR" altLang="en-US" dirty="0"/>
              <a:t> 설계</a:t>
            </a:r>
            <a:r>
              <a:rPr kumimoji="1"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양방향 매핑 가능</a:t>
            </a:r>
            <a:endParaRPr kumimoji="1"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주 테이블에 외래 키를 두고 대상 테이블을 찾는다</a:t>
            </a:r>
            <a:r>
              <a:rPr kumimoji="1"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주 객체가 대상 객체의 참조를 가지는 </a:t>
            </a:r>
            <a:r>
              <a:rPr kumimoji="1" lang="ko-KR" altLang="en-US" sz="1100" dirty="0"/>
              <a:t>것처럼</a:t>
            </a:r>
            <a:r>
              <a:rPr kumimoji="1" lang="ko-KR" altLang="en-US" sz="1200" dirty="0"/>
              <a:t> 활용 가능하다</a:t>
            </a:r>
            <a:r>
              <a:rPr kumimoji="1"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장점 </a:t>
            </a:r>
            <a:endParaRPr kumimoji="1"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주 테이블만 조회해도 대상</a:t>
            </a:r>
            <a:r>
              <a:rPr kumimoji="1" lang="en-US" altLang="ko-KR" sz="1200" dirty="0"/>
              <a:t>(Target)</a:t>
            </a:r>
            <a:r>
              <a:rPr kumimoji="1" lang="ko-KR" altLang="en-US" sz="1200" dirty="0"/>
              <a:t>테이블에 데이터가 있는지 확인 가능하다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</a:t>
            </a:r>
            <a:r>
              <a:rPr kumimoji="1" lang="ko-KR" altLang="en-US" sz="1200" dirty="0" err="1"/>
              <a:t>외래키를</a:t>
            </a:r>
            <a:r>
              <a:rPr kumimoji="1" lang="ko-KR" altLang="en-US" sz="1200" dirty="0"/>
              <a:t> 가지고 있기 때문</a:t>
            </a:r>
            <a:r>
              <a:rPr kumimoji="1" lang="en-US" altLang="ko-KR" sz="12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데이터가 커질 수록 조회 용도의 </a:t>
            </a:r>
            <a:r>
              <a:rPr kumimoji="1" lang="ko-KR" altLang="en-US" sz="1200" dirty="0" err="1"/>
              <a:t>로직에</a:t>
            </a:r>
            <a:r>
              <a:rPr kumimoji="1" lang="ko-KR" altLang="en-US" sz="1200" dirty="0"/>
              <a:t> 대해 성능상의 </a:t>
            </a:r>
            <a:r>
              <a:rPr kumimoji="1" lang="ko-KR" altLang="en-US" sz="1200" dirty="0" err="1"/>
              <a:t>잇점을</a:t>
            </a:r>
            <a:r>
              <a:rPr kumimoji="1" lang="ko-KR" altLang="en-US" sz="1200" dirty="0"/>
              <a:t> 제공한다</a:t>
            </a:r>
            <a:r>
              <a:rPr kumimoji="1"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단점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값이 없을 경우 </a:t>
            </a:r>
            <a:r>
              <a:rPr kumimoji="1" lang="ko-KR" altLang="en-US" sz="1200" dirty="0" err="1"/>
              <a:t>외래키에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NULL</a:t>
            </a:r>
            <a:r>
              <a:rPr kumimoji="1" lang="ko-KR" altLang="en-US" sz="1200" dirty="0"/>
              <a:t> 을 허용하게 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Database </a:t>
            </a:r>
            <a:r>
              <a:rPr kumimoji="1" lang="ko-KR" altLang="en-US" sz="1200" dirty="0"/>
              <a:t>설계 </a:t>
            </a:r>
            <a:r>
              <a:rPr kumimoji="1" lang="ko-KR" altLang="en-US" sz="1200" dirty="0" err="1"/>
              <a:t>변경시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어려워질수</a:t>
            </a:r>
            <a:r>
              <a:rPr kumimoji="1" lang="ko-KR" altLang="en-US" sz="1200" dirty="0"/>
              <a:t> 있다는 단점이 있다</a:t>
            </a:r>
            <a:r>
              <a:rPr kumimoji="1" lang="en-US" altLang="ko-KR" sz="1200" dirty="0"/>
              <a:t>.</a:t>
            </a:r>
            <a:br>
              <a:rPr kumimoji="1" lang="en-US" altLang="ko-KR" sz="1200" dirty="0"/>
            </a:br>
            <a:r>
              <a:rPr kumimoji="1" lang="en-US" altLang="ko-KR" sz="1200" dirty="0"/>
              <a:t>Ex : Member </a:t>
            </a:r>
            <a:r>
              <a:rPr kumimoji="1" lang="ko-KR" altLang="en-US" sz="1200" dirty="0"/>
              <a:t>테이블에 ＂경찰관</a:t>
            </a:r>
            <a:r>
              <a:rPr kumimoji="1" lang="en-US" altLang="ko-KR" sz="1200" dirty="0"/>
              <a:t>#1” </a:t>
            </a:r>
            <a:r>
              <a:rPr kumimoji="1" lang="ko-KR" altLang="en-US" sz="1200" dirty="0"/>
              <a:t>을 </a:t>
            </a:r>
            <a:r>
              <a:rPr kumimoji="1" lang="ko-KR" altLang="en-US" sz="1200" dirty="0" err="1"/>
              <a:t>넣었어도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부서 데이터를 넣지 않으면 </a:t>
            </a:r>
            <a:r>
              <a:rPr kumimoji="1" lang="en-US" altLang="ko-KR" sz="1200" dirty="0" err="1"/>
              <a:t>Emp</a:t>
            </a:r>
            <a:r>
              <a:rPr kumimoji="1" lang="ko-KR" altLang="en-US" sz="1200" dirty="0"/>
              <a:t>테이블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내의 경찰관</a:t>
            </a:r>
            <a:r>
              <a:rPr kumimoji="1" lang="en-US" altLang="ko-KR" sz="1200" dirty="0"/>
              <a:t>#1</a:t>
            </a:r>
            <a:r>
              <a:rPr kumimoji="1" lang="ko-KR" altLang="en-US" sz="1200" dirty="0"/>
              <a:t> 인 데이터의 </a:t>
            </a:r>
            <a:r>
              <a:rPr kumimoji="1" lang="en-US" altLang="ko-KR" sz="1200" dirty="0" err="1"/>
              <a:t>deptno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null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이된다</a:t>
            </a:r>
            <a:r>
              <a:rPr kumimoji="1"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대상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타겟</a:t>
            </a:r>
            <a:r>
              <a:rPr kumimoji="1" lang="en-US" altLang="ko-KR" dirty="0"/>
              <a:t>)</a:t>
            </a:r>
            <a:r>
              <a:rPr kumimoji="1" lang="ko-KR" altLang="en-US" dirty="0"/>
              <a:t> 테이블에 </a:t>
            </a:r>
            <a:r>
              <a:rPr kumimoji="1" lang="ko-KR" altLang="en-US" dirty="0" err="1"/>
              <a:t>외래키를</a:t>
            </a:r>
            <a:r>
              <a:rPr kumimoji="1" lang="ko-KR" altLang="en-US" dirty="0"/>
              <a:t> 가지고 있는 경우 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단방향</a:t>
            </a:r>
            <a:r>
              <a:rPr kumimoji="1" lang="ko-KR" altLang="en-US" sz="1200" dirty="0"/>
              <a:t> 매핑은 불가능하다</a:t>
            </a:r>
            <a:r>
              <a:rPr kumimoji="1"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전통적인 데이터베이스 개발자가 선호하는 방식이다</a:t>
            </a:r>
            <a:r>
              <a:rPr kumimoji="1"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장점</a:t>
            </a:r>
            <a:endParaRPr kumimoji="1"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주 테이블에서 대상 테이블을 </a:t>
            </a:r>
            <a:r>
              <a:rPr kumimoji="1" lang="ko-KR" altLang="en-US" sz="1200" dirty="0" err="1"/>
              <a:t>일대일을</a:t>
            </a:r>
            <a:r>
              <a:rPr kumimoji="1" lang="ko-KR" altLang="en-US" sz="1200" dirty="0"/>
              <a:t> 일대다 관계로 변경할 때 테이블 구조 유지할 수 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추가적인 </a:t>
            </a:r>
            <a:r>
              <a:rPr kumimoji="1" lang="en-US" altLang="ko-KR" sz="1200" dirty="0"/>
              <a:t>DA</a:t>
            </a:r>
            <a:r>
              <a:rPr kumimoji="1" lang="ko-KR" altLang="en-US" sz="1200" dirty="0"/>
              <a:t>작업이 </a:t>
            </a:r>
            <a:r>
              <a:rPr kumimoji="1" lang="ko-KR" altLang="en-US" sz="1200" dirty="0" err="1"/>
              <a:t>필요없다</a:t>
            </a:r>
            <a:r>
              <a:rPr kumimoji="1" lang="en-US" altLang="ko-KR" sz="1200" dirty="0"/>
              <a:t>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단점</a:t>
            </a:r>
            <a:endParaRPr kumimoji="1"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프록시 기능의 한계로 인해 지연로딩으로 설정해도 항상 즉시 로딩되게 된다</a:t>
            </a:r>
            <a:r>
              <a:rPr kumimoji="1"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프록시는 뒤에서 설명하게 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17E30-F9B9-5848-8BF5-050B169EC3F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1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 </a:t>
            </a:r>
            <a:r>
              <a:rPr kumimoji="1" lang="ko-KR" altLang="en-US" sz="3600" dirty="0"/>
              <a:t>매핑의 종류 </a:t>
            </a:r>
            <a:r>
              <a:rPr kumimoji="1" lang="en-US" altLang="ko-KR" sz="3600" dirty="0"/>
              <a:t>–</a:t>
            </a:r>
            <a:r>
              <a:rPr kumimoji="1" lang="ko-KR" altLang="en-US" sz="3600" dirty="0"/>
              <a:t> 각 방법의 장단점</a:t>
            </a:r>
          </a:p>
        </p:txBody>
      </p:sp>
    </p:spTree>
    <p:extLst>
      <p:ext uri="{BB962C8B-B14F-4D97-AF65-F5344CB8AC3E}">
        <p14:creationId xmlns:p14="http://schemas.microsoft.com/office/powerpoint/2010/main" val="41643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DFCE-5B75-6C48-A351-2873F48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</a:t>
            </a:r>
            <a:r>
              <a:rPr kumimoji="1" lang="en-US" altLang="ko-KR" dirty="0" err="1"/>
              <a:t>IDCard</a:t>
            </a:r>
            <a:r>
              <a:rPr kumimoji="1" lang="ko-KR" altLang="en-US" dirty="0"/>
              <a:t> </a:t>
            </a:r>
            <a:r>
              <a:rPr kumimoji="1" lang="en-US" altLang="ko-KR" dirty="0"/>
              <a:t>(1</a:t>
            </a:r>
            <a:r>
              <a:rPr kumimoji="1" lang="ko-KR" altLang="en-US" dirty="0"/>
              <a:t> 대 </a:t>
            </a:r>
            <a:r>
              <a:rPr kumimoji="1" lang="en-US" altLang="ko-KR" dirty="0"/>
              <a:t>1)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C51F2-371A-A140-A7FB-50983CE0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주 테이블에 </a:t>
            </a:r>
            <a:r>
              <a:rPr kumimoji="1" lang="en-US" altLang="ko-KR" dirty="0"/>
              <a:t>FK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둘때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양방향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44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IDCard</a:t>
            </a:r>
            <a:r>
              <a:rPr kumimoji="1" lang="en-US" altLang="ko-KR" sz="3600" dirty="0"/>
              <a:t> (1 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–</a:t>
            </a:r>
            <a:r>
              <a:rPr kumimoji="1" lang="ko-KR" altLang="en-US" sz="3600" dirty="0"/>
              <a:t> </a:t>
            </a:r>
            <a:r>
              <a:rPr kumimoji="1" lang="ko-KR" altLang="en-US" sz="2800" dirty="0"/>
              <a:t>주 테이블에 </a:t>
            </a:r>
            <a:r>
              <a:rPr kumimoji="1" lang="en-US" altLang="ko-KR" sz="2800" dirty="0"/>
              <a:t>FK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둘때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양방향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84232"/>
              </p:ext>
            </p:extLst>
          </p:nvPr>
        </p:nvGraphicFramePr>
        <p:xfrm>
          <a:off x="441258" y="1567321"/>
          <a:ext cx="2344278" cy="2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42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90136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UNI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421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12407"/>
              </p:ext>
            </p:extLst>
          </p:nvPr>
        </p:nvGraphicFramePr>
        <p:xfrm>
          <a:off x="3302991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8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57818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IDCard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920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</p:cNvCxnSpPr>
          <p:nvPr/>
        </p:nvCxnSpPr>
        <p:spPr>
          <a:xfrm flipV="1">
            <a:off x="2785536" y="2105554"/>
            <a:ext cx="517455" cy="135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524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IDCard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읽기전용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Employee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13802" y="2105555"/>
            <a:ext cx="576722" cy="135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19C5B-71E5-2648-A4B5-04883A176A07}"/>
              </a:ext>
            </a:extLst>
          </p:cNvPr>
          <p:cNvSpPr txBox="1"/>
          <p:nvPr/>
        </p:nvSpPr>
        <p:spPr>
          <a:xfrm>
            <a:off x="441258" y="4815944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Employee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IDCard</a:t>
            </a:r>
            <a:r>
              <a:rPr kumimoji="1" lang="ko-KR" altLang="en-US" dirty="0"/>
              <a:t> 의 </a:t>
            </a:r>
            <a:r>
              <a:rPr kumimoji="1" lang="en-US" altLang="ko-KR" dirty="0"/>
              <a:t>ID_CARD_NO</a:t>
            </a:r>
            <a:r>
              <a:rPr kumimoji="1" lang="ko-KR" altLang="en-US" dirty="0"/>
              <a:t> 라는 </a:t>
            </a:r>
            <a:br>
              <a:rPr kumimoji="1" lang="en-US" altLang="ko-KR" dirty="0"/>
            </a:br>
            <a:r>
              <a:rPr kumimoji="1" lang="ko-KR" altLang="en-US" dirty="0"/>
              <a:t>키</a:t>
            </a:r>
            <a:r>
              <a:rPr kumimoji="1" lang="en-US" altLang="ko-KR" dirty="0"/>
              <a:t>(PK)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소유하고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IDCard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ID_CARD_NO(PK)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Employee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에게서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매핑당하고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6FE91-8179-9441-B0DC-3E67EFB1BB7C}"/>
              </a:ext>
            </a:extLst>
          </p:cNvPr>
          <p:cNvSpPr txBox="1"/>
          <p:nvPr/>
        </p:nvSpPr>
        <p:spPr>
          <a:xfrm>
            <a:off x="9390524" y="3258979"/>
            <a:ext cx="2801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OneToOne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mappedBy</a:t>
            </a:r>
            <a:r>
              <a:rPr kumimoji="1" lang="en-US" altLang="ko-KR" sz="1200" dirty="0"/>
              <a:t> = “</a:t>
            </a:r>
            <a:r>
              <a:rPr kumimoji="1" lang="en-US" altLang="ko-KR" sz="1200" b="1" u="sng" dirty="0" err="1"/>
              <a:t>idCard</a:t>
            </a:r>
            <a:r>
              <a:rPr kumimoji="1" lang="en-US" altLang="ko-KR" sz="1200" dirty="0"/>
              <a:t>” )</a:t>
            </a:r>
          </a:p>
          <a:p>
            <a:r>
              <a:rPr kumimoji="1" lang="en-US" altLang="ko-KR" sz="1200" dirty="0"/>
              <a:t>Employee employee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//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mappedBy</a:t>
            </a:r>
            <a:r>
              <a:rPr kumimoji="1" lang="en-US" altLang="ko-KR" sz="1200" dirty="0"/>
              <a:t> </a:t>
            </a:r>
            <a:r>
              <a:rPr kumimoji="1" lang="ko-KR" altLang="en-US" sz="1200" dirty="0" err="1"/>
              <a:t>되는쪽은</a:t>
            </a:r>
            <a:r>
              <a:rPr kumimoji="1" lang="ko-KR" altLang="en-US" sz="1200" dirty="0"/>
              <a:t> 항상 읽기 전용이다</a:t>
            </a:r>
            <a:endParaRPr kumimoji="1" lang="en-US" altLang="ko-KR" sz="1200" dirty="0"/>
          </a:p>
          <a:p>
            <a:r>
              <a:rPr kumimoji="1" lang="en-US" altLang="ko-KR" sz="1200" dirty="0"/>
              <a:t>//</a:t>
            </a:r>
            <a:r>
              <a:rPr kumimoji="1" lang="ko-KR" altLang="en-US" sz="1200" dirty="0"/>
              <a:t> 테이블 매핑이 아닌 객체 매핑이므로 </a:t>
            </a:r>
            <a:r>
              <a:rPr kumimoji="1" lang="ko-KR" altLang="en-US" sz="1200" dirty="0" err="1"/>
              <a:t>필드명을</a:t>
            </a:r>
            <a:r>
              <a:rPr kumimoji="1" lang="ko-KR" altLang="en-US" sz="1200" dirty="0"/>
              <a:t> 적어주는 것</a:t>
            </a:r>
            <a:r>
              <a:rPr kumimoji="1" lang="en-US" altLang="ko-KR" sz="1200" dirty="0"/>
              <a:t>(</a:t>
            </a:r>
            <a:r>
              <a:rPr kumimoji="1" lang="ko-KR" altLang="en-US" sz="1200" dirty="0" err="1"/>
              <a:t>리플렉션</a:t>
            </a:r>
            <a:r>
              <a:rPr kumimoji="1" lang="en-US" altLang="ko-KR" sz="12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721EC-9101-2D4C-B87E-F41DA413A5D1}"/>
              </a:ext>
            </a:extLst>
          </p:cNvPr>
          <p:cNvSpPr txBox="1"/>
          <p:nvPr/>
        </p:nvSpPr>
        <p:spPr>
          <a:xfrm>
            <a:off x="6096000" y="3765042"/>
            <a:ext cx="271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OneToOne</a:t>
            </a:r>
            <a:endParaRPr kumimoji="1" lang="en-US" altLang="ko-KR" sz="1200" dirty="0"/>
          </a:p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JoinColumn</a:t>
            </a:r>
            <a:r>
              <a:rPr kumimoji="1" lang="en-US" altLang="ko-KR" sz="1200" dirty="0"/>
              <a:t>(”ID_CARD_NO”)</a:t>
            </a:r>
          </a:p>
          <a:p>
            <a:r>
              <a:rPr kumimoji="1" lang="en-US" altLang="ko-KR" sz="1200" dirty="0" err="1"/>
              <a:t>IDCard</a:t>
            </a:r>
            <a:r>
              <a:rPr kumimoji="1" lang="en-US" altLang="ko-KR" sz="1200" dirty="0"/>
              <a:t> </a:t>
            </a:r>
            <a:r>
              <a:rPr kumimoji="1" lang="en-US" altLang="ko-KR" sz="1200" b="1" u="sng" dirty="0" err="1"/>
              <a:t>idCard</a:t>
            </a:r>
            <a:r>
              <a:rPr kumimoji="1" lang="en-US" altLang="ko-KR" sz="1200" dirty="0"/>
              <a:t>;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사원 한명이 </a:t>
            </a:r>
            <a:r>
              <a:rPr kumimoji="1" lang="en-US" altLang="ko-KR" sz="1200" dirty="0" err="1"/>
              <a:t>IDCard</a:t>
            </a:r>
            <a:r>
              <a:rPr kumimoji="1" lang="ko-KR" altLang="en-US" sz="1200" dirty="0"/>
              <a:t> 하나를 가지므로</a:t>
            </a:r>
            <a:endParaRPr kumimoji="1" lang="en-US" altLang="ko-KR" sz="1200" dirty="0"/>
          </a:p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OneToOne</a:t>
            </a:r>
            <a:endParaRPr kumimoji="1"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5ED00-AF30-8343-B599-C8AC89DCB405}"/>
              </a:ext>
            </a:extLst>
          </p:cNvPr>
          <p:cNvSpPr/>
          <p:nvPr/>
        </p:nvSpPr>
        <p:spPr>
          <a:xfrm>
            <a:off x="6553203" y="5009198"/>
            <a:ext cx="5181599" cy="148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다른 테이블에 의해 자신의 </a:t>
            </a:r>
            <a:r>
              <a:rPr kumimoji="1" lang="en-US" altLang="ko-KR" dirty="0"/>
              <a:t>PK</a:t>
            </a:r>
            <a:r>
              <a:rPr kumimoji="1" lang="ko-KR" altLang="en-US" dirty="0"/>
              <a:t>가 참조되고 있으면 </a:t>
            </a:r>
            <a:r>
              <a:rPr kumimoji="1" lang="en-US" altLang="ko-KR" dirty="0" err="1"/>
              <a:t>mappedBy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자신의 테이블이 다른 테이블의 </a:t>
            </a:r>
            <a:r>
              <a:rPr kumimoji="1" lang="en-US" altLang="ko-KR" dirty="0"/>
              <a:t>PK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있다면 </a:t>
            </a:r>
            <a:r>
              <a:rPr kumimoji="1" lang="en-US" altLang="ko-KR" dirty="0"/>
              <a:t>@</a:t>
            </a:r>
            <a:r>
              <a:rPr kumimoji="1" lang="en-US" altLang="ko-KR" dirty="0" err="1"/>
              <a:t>JoinColumn</a:t>
            </a:r>
            <a:endParaRPr kumimoji="1"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71AD8DD-1E60-184F-90F1-2FE85E8FC8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4724" y="1516564"/>
          <a:ext cx="2649078" cy="214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16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07162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42162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1193AB-3EFD-A044-8291-7EB9589A913D}"/>
              </a:ext>
            </a:extLst>
          </p:cNvPr>
          <p:cNvCxnSpPr>
            <a:cxnSpLocks/>
          </p:cNvCxnSpPr>
          <p:nvPr/>
        </p:nvCxnSpPr>
        <p:spPr>
          <a:xfrm flipH="1" flipV="1">
            <a:off x="8813802" y="1996440"/>
            <a:ext cx="576722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FD9340-05F1-A94C-9E01-05A676D5A409}"/>
              </a:ext>
            </a:extLst>
          </p:cNvPr>
          <p:cNvSpPr txBox="1"/>
          <p:nvPr/>
        </p:nvSpPr>
        <p:spPr>
          <a:xfrm>
            <a:off x="9390524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</p:spTree>
    <p:extLst>
      <p:ext uri="{BB962C8B-B14F-4D97-AF65-F5344CB8AC3E}">
        <p14:creationId xmlns:p14="http://schemas.microsoft.com/office/powerpoint/2010/main" val="5339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IDCard</a:t>
            </a:r>
            <a:r>
              <a:rPr kumimoji="1" lang="en-US" altLang="ko-KR" sz="3600" dirty="0"/>
              <a:t> (1 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–</a:t>
            </a:r>
            <a:r>
              <a:rPr kumimoji="1" lang="ko-KR" altLang="en-US" sz="3600" dirty="0"/>
              <a:t> </a:t>
            </a:r>
            <a:r>
              <a:rPr kumimoji="1" lang="ko-KR" altLang="en-US" sz="2800" dirty="0"/>
              <a:t>주 테이블에 </a:t>
            </a:r>
            <a:r>
              <a:rPr kumimoji="1" lang="en-US" altLang="ko-KR" sz="2800" dirty="0"/>
              <a:t>FK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둘때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양방향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258" y="1567321"/>
          <a:ext cx="2344278" cy="2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42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90136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UNI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421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2991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8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57818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IDCard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920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</p:cNvCxnSpPr>
          <p:nvPr/>
        </p:nvCxnSpPr>
        <p:spPr>
          <a:xfrm flipV="1">
            <a:off x="2785536" y="2105554"/>
            <a:ext cx="517455" cy="135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524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IDCard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읽기전용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Employee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13802" y="2105555"/>
            <a:ext cx="576722" cy="135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71AD8DD-1E60-184F-90F1-2FE85E8FC8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4724" y="1516564"/>
          <a:ext cx="2649078" cy="214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16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07162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42162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1193AB-3EFD-A044-8291-7EB9589A913D}"/>
              </a:ext>
            </a:extLst>
          </p:cNvPr>
          <p:cNvCxnSpPr>
            <a:cxnSpLocks/>
          </p:cNvCxnSpPr>
          <p:nvPr/>
        </p:nvCxnSpPr>
        <p:spPr>
          <a:xfrm flipH="1" flipV="1">
            <a:off x="8813802" y="1996440"/>
            <a:ext cx="576722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FD9340-05F1-A94C-9E01-05A676D5A409}"/>
              </a:ext>
            </a:extLst>
          </p:cNvPr>
          <p:cNvSpPr txBox="1"/>
          <p:nvPr/>
        </p:nvSpPr>
        <p:spPr>
          <a:xfrm>
            <a:off x="9390524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A41FA-74C0-B444-B557-2316921E919B}"/>
              </a:ext>
            </a:extLst>
          </p:cNvPr>
          <p:cNvSpPr txBox="1"/>
          <p:nvPr/>
        </p:nvSpPr>
        <p:spPr>
          <a:xfrm>
            <a:off x="2935224" y="3659089"/>
            <a:ext cx="2645276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"EMPLOYEE")</a:t>
            </a:r>
            <a:br>
              <a:rPr lang="en" altLang="ko-KR" sz="1000" dirty="0"/>
            </a:br>
            <a:r>
              <a:rPr lang="en" altLang="ko-KR" sz="1000" dirty="0"/>
              <a:t>public class Employee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"EMP_NO")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"USERNAME")</a:t>
            </a:r>
            <a:br>
              <a:rPr lang="en" altLang="ko-KR" sz="1000" dirty="0"/>
            </a:br>
            <a:r>
              <a:rPr lang="en" altLang="ko-KR" sz="1000" dirty="0"/>
              <a:t>   private String username;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"SALARY")</a:t>
            </a:r>
            <a:br>
              <a:rPr lang="en" altLang="ko-KR" sz="1000" dirty="0"/>
            </a:br>
            <a:r>
              <a:rPr lang="en" altLang="ko-KR" sz="1000" dirty="0"/>
              <a:t>   private Double salary;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</a:t>
            </a:r>
            <a:r>
              <a:rPr lang="en" altLang="ko-KR" sz="1000" b="1" dirty="0"/>
              <a:t>@</a:t>
            </a:r>
            <a:r>
              <a:rPr lang="en" altLang="ko-KR" sz="1000" b="1" dirty="0" err="1"/>
              <a:t>OneToOne</a:t>
            </a:r>
            <a:br>
              <a:rPr lang="en" altLang="ko-KR" sz="1000" dirty="0"/>
            </a:br>
            <a:r>
              <a:rPr lang="en" altLang="ko-KR" sz="1000" dirty="0"/>
              <a:t>   </a:t>
            </a:r>
            <a:r>
              <a:rPr lang="en" altLang="ko-KR" sz="1000" b="1" dirty="0"/>
              <a:t>@</a:t>
            </a:r>
            <a:r>
              <a:rPr lang="en" altLang="ko-KR" sz="1000" b="1" dirty="0" err="1"/>
              <a:t>JoinColumn</a:t>
            </a:r>
            <a:r>
              <a:rPr lang="en" altLang="ko-KR" sz="1000" dirty="0"/>
              <a:t>(name = "</a:t>
            </a:r>
            <a:r>
              <a:rPr lang="en" altLang="ko-KR" sz="1000" b="1" dirty="0"/>
              <a:t>ID_CARD_NO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</a:t>
            </a:r>
            <a:r>
              <a:rPr lang="en" altLang="ko-KR" sz="1000" dirty="0" err="1"/>
              <a:t>IDCard</a:t>
            </a:r>
            <a:r>
              <a:rPr lang="en" altLang="ko-KR" sz="1000" dirty="0"/>
              <a:t> </a:t>
            </a:r>
            <a:r>
              <a:rPr lang="en" altLang="ko-KR" sz="1000" dirty="0" err="1"/>
              <a:t>idCard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9833-EF03-4545-9DAF-AD5015F2FBF3}"/>
              </a:ext>
            </a:extLst>
          </p:cNvPr>
          <p:cNvSpPr txBox="1"/>
          <p:nvPr/>
        </p:nvSpPr>
        <p:spPr>
          <a:xfrm>
            <a:off x="5588002" y="3659089"/>
            <a:ext cx="25779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"IDCARD")</a:t>
            </a:r>
            <a:br>
              <a:rPr lang="en" altLang="ko-KR" sz="1000" dirty="0"/>
            </a:br>
            <a:r>
              <a:rPr lang="en" altLang="ko-KR" sz="1000" dirty="0"/>
              <a:t>public class </a:t>
            </a:r>
            <a:r>
              <a:rPr lang="en" altLang="ko-KR" sz="1000" dirty="0" err="1"/>
              <a:t>IDCard</a:t>
            </a:r>
            <a:r>
              <a:rPr lang="en" altLang="ko-KR" sz="1000" dirty="0"/>
              <a:t>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</a:t>
            </a:r>
            <a:r>
              <a:rPr lang="en" altLang="ko-KR" sz="1000" b="1" dirty="0"/>
              <a:t>ID_CARD_NO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"MANUFACTURER")</a:t>
            </a:r>
            <a:br>
              <a:rPr lang="en" altLang="ko-KR" sz="1000" dirty="0"/>
            </a:br>
            <a:r>
              <a:rPr lang="en" altLang="ko-KR" sz="1000" dirty="0"/>
              <a:t>   private String manufacturer;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"PRICE")</a:t>
            </a:r>
            <a:br>
              <a:rPr lang="en" altLang="ko-KR" sz="1000" dirty="0"/>
            </a:br>
            <a:r>
              <a:rPr lang="en" altLang="ko-KR" sz="1000" dirty="0"/>
              <a:t>   private Double price;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</a:t>
            </a:r>
            <a:r>
              <a:rPr lang="en" altLang="ko-KR" sz="1000" b="1" dirty="0"/>
              <a:t>@</a:t>
            </a:r>
            <a:r>
              <a:rPr lang="en" altLang="ko-KR" sz="1000" b="1" dirty="0" err="1"/>
              <a:t>OneToOne</a:t>
            </a:r>
            <a:r>
              <a:rPr lang="en" altLang="ko-KR" sz="1000" dirty="0"/>
              <a:t>(</a:t>
            </a:r>
            <a:r>
              <a:rPr lang="en" altLang="ko-KR" sz="1000" b="1" dirty="0" err="1"/>
              <a:t>mappedBy</a:t>
            </a:r>
            <a:r>
              <a:rPr lang="en" altLang="ko-KR" sz="1000" dirty="0"/>
              <a:t> = "</a:t>
            </a:r>
            <a:r>
              <a:rPr lang="en" altLang="ko-KR" sz="1000" b="1" dirty="0" err="1"/>
              <a:t>idCard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Employee employee;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169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DFCE-5B75-6C48-A351-2873F48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</a:t>
            </a:r>
            <a:r>
              <a:rPr kumimoji="1" lang="en-US" altLang="ko-KR" dirty="0" err="1"/>
              <a:t>IDCard</a:t>
            </a:r>
            <a:r>
              <a:rPr kumimoji="1" lang="ko-KR" altLang="en-US" dirty="0"/>
              <a:t> </a:t>
            </a:r>
            <a:r>
              <a:rPr kumimoji="1" lang="en-US" altLang="ko-KR" dirty="0"/>
              <a:t>(1</a:t>
            </a:r>
            <a:r>
              <a:rPr kumimoji="1" lang="ko-KR" altLang="en-US" dirty="0"/>
              <a:t> 대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r>
              <a:rPr kumimoji="1" lang="en-US" altLang="ko-KR" sz="4800" dirty="0"/>
              <a:t>-</a:t>
            </a:r>
            <a:r>
              <a:rPr kumimoji="1" lang="ko-KR" altLang="en-US" sz="4800" dirty="0"/>
              <a:t> 주</a:t>
            </a:r>
            <a:r>
              <a:rPr kumimoji="1" lang="en-US" altLang="ko-KR" sz="4800" dirty="0"/>
              <a:t> </a:t>
            </a:r>
            <a:r>
              <a:rPr kumimoji="1" lang="ko-KR" altLang="en-US" sz="4800" dirty="0"/>
              <a:t>테이블에 </a:t>
            </a:r>
            <a:r>
              <a:rPr kumimoji="1" lang="en-US" altLang="ko-KR" sz="4800" dirty="0"/>
              <a:t>FK</a:t>
            </a:r>
            <a:endParaRPr kumimoji="1" lang="ko-KR" altLang="en-US" sz="4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C51F2-371A-A140-A7FB-50983CE0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주 테이블에 </a:t>
            </a:r>
            <a:r>
              <a:rPr kumimoji="1" lang="en-US" altLang="ko-KR" dirty="0"/>
              <a:t>FK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둘때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단방향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958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IDCard</a:t>
            </a:r>
            <a:r>
              <a:rPr kumimoji="1" lang="en-US" altLang="ko-KR" sz="3600" dirty="0"/>
              <a:t> (1 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–</a:t>
            </a:r>
            <a:r>
              <a:rPr kumimoji="1" lang="ko-KR" altLang="en-US" sz="3600" dirty="0"/>
              <a:t> </a:t>
            </a:r>
            <a:r>
              <a:rPr kumimoji="1" lang="ko-KR" altLang="en-US" sz="2800" dirty="0"/>
              <a:t>주 테이블에 </a:t>
            </a:r>
            <a:r>
              <a:rPr kumimoji="1" lang="en-US" altLang="ko-KR" sz="2800" dirty="0"/>
              <a:t>FK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둘때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 err="1"/>
              <a:t>단방향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8B9B7B9-7ACE-5548-941E-BAECC089FD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258" y="1567321"/>
          <a:ext cx="2344278" cy="2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42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90136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UNI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421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5D4ED2-8E46-C746-B87A-3674D06348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2991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8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57818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IDCard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920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436DB-ED4D-214D-9F86-2205CB633C68}"/>
              </a:ext>
            </a:extLst>
          </p:cNvPr>
          <p:cNvCxnSpPr>
            <a:cxnSpLocks/>
          </p:cNvCxnSpPr>
          <p:nvPr/>
        </p:nvCxnSpPr>
        <p:spPr>
          <a:xfrm flipV="1">
            <a:off x="2785536" y="2105554"/>
            <a:ext cx="517455" cy="135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FA212-B4CF-9D4C-9237-5A3CC5A77078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70195C-E223-ED42-9F60-88B2DCF5E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0524" y="1567321"/>
          <a:ext cx="2344278" cy="143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3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17213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IDCard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읽기전용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3955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Employee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6EEB4D-CC2A-3D4F-A14B-4E8ACAB296C9}"/>
              </a:ext>
            </a:extLst>
          </p:cNvPr>
          <p:cNvCxnSpPr>
            <a:cxnSpLocks/>
          </p:cNvCxnSpPr>
          <p:nvPr/>
        </p:nvCxnSpPr>
        <p:spPr>
          <a:xfrm flipV="1">
            <a:off x="8813802" y="2105555"/>
            <a:ext cx="576722" cy="135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EE560C-47DE-0E4D-854A-9AEA7F781B3A}"/>
              </a:ext>
            </a:extLst>
          </p:cNvPr>
          <p:cNvSpPr txBox="1"/>
          <p:nvPr/>
        </p:nvSpPr>
        <p:spPr>
          <a:xfrm>
            <a:off x="6553202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71AD8DD-1E60-184F-90F1-2FE85E8FC8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4724" y="1516564"/>
          <a:ext cx="2649078" cy="214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16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07162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42162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1193AB-3EFD-A044-8291-7EB9589A913D}"/>
              </a:ext>
            </a:extLst>
          </p:cNvPr>
          <p:cNvCxnSpPr>
            <a:cxnSpLocks/>
          </p:cNvCxnSpPr>
          <p:nvPr/>
        </p:nvCxnSpPr>
        <p:spPr>
          <a:xfrm flipH="1" flipV="1">
            <a:off x="8813802" y="1996440"/>
            <a:ext cx="576722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FD9340-05F1-A94C-9E01-05A676D5A409}"/>
              </a:ext>
            </a:extLst>
          </p:cNvPr>
          <p:cNvSpPr txBox="1"/>
          <p:nvPr/>
        </p:nvSpPr>
        <p:spPr>
          <a:xfrm>
            <a:off x="9390524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89BC9-E940-F74E-9F75-7546BB0F3357}"/>
              </a:ext>
            </a:extLst>
          </p:cNvPr>
          <p:cNvSpPr txBox="1"/>
          <p:nvPr/>
        </p:nvSpPr>
        <p:spPr>
          <a:xfrm>
            <a:off x="2898648" y="3687901"/>
            <a:ext cx="26452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"EMPLOYEE")</a:t>
            </a:r>
            <a:br>
              <a:rPr lang="en" altLang="ko-KR" sz="1000" dirty="0"/>
            </a:br>
            <a:r>
              <a:rPr lang="en" altLang="ko-KR" sz="1000" dirty="0"/>
              <a:t>public class Employee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"EMP_NO")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"USERNAME")</a:t>
            </a:r>
            <a:br>
              <a:rPr lang="en" altLang="ko-KR" sz="1000" dirty="0"/>
            </a:br>
            <a:r>
              <a:rPr lang="en" altLang="ko-KR" sz="1000" dirty="0"/>
              <a:t>   private String username;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"SALARY")</a:t>
            </a:r>
            <a:br>
              <a:rPr lang="en" altLang="ko-KR" sz="1000" dirty="0"/>
            </a:br>
            <a:r>
              <a:rPr lang="en" altLang="ko-KR" sz="1000" dirty="0"/>
              <a:t>   private Double salary;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</a:t>
            </a:r>
            <a:r>
              <a:rPr lang="en" altLang="ko-KR" sz="1000" dirty="0" err="1"/>
              <a:t>OneToOne</a:t>
            </a:r>
            <a:br>
              <a:rPr lang="en" altLang="ko-KR" sz="1000" dirty="0"/>
            </a:br>
            <a:r>
              <a:rPr lang="en" altLang="ko-KR" sz="1000" dirty="0"/>
              <a:t>   </a:t>
            </a:r>
            <a:r>
              <a:rPr lang="en" altLang="ko-KR" sz="1000" b="1" dirty="0"/>
              <a:t>@</a:t>
            </a:r>
            <a:r>
              <a:rPr lang="en" altLang="ko-KR" sz="1000" b="1" dirty="0" err="1"/>
              <a:t>JoinColumn</a:t>
            </a:r>
            <a:r>
              <a:rPr lang="en" altLang="ko-KR" sz="1000" dirty="0"/>
              <a:t>(name = "</a:t>
            </a:r>
            <a:r>
              <a:rPr lang="en" altLang="ko-KR" sz="1000" b="1" dirty="0"/>
              <a:t>ID_CARD_NO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</a:t>
            </a:r>
            <a:r>
              <a:rPr lang="en" altLang="ko-KR" sz="1000" dirty="0" err="1"/>
              <a:t>IDCard</a:t>
            </a:r>
            <a:r>
              <a:rPr lang="en" altLang="ko-KR" sz="1000" dirty="0"/>
              <a:t> </a:t>
            </a:r>
            <a:r>
              <a:rPr lang="en" altLang="ko-KR" sz="1000" dirty="0" err="1"/>
              <a:t>idCard</a:t>
            </a:r>
            <a:r>
              <a:rPr lang="en" altLang="ko-KR" sz="1000" dirty="0"/>
              <a:t>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EA425-D1C0-0F42-9F4A-4E93F1254EE5}"/>
              </a:ext>
            </a:extLst>
          </p:cNvPr>
          <p:cNvSpPr txBox="1"/>
          <p:nvPr/>
        </p:nvSpPr>
        <p:spPr>
          <a:xfrm>
            <a:off x="5543924" y="3687901"/>
            <a:ext cx="257795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000" dirty="0"/>
              <a:t>@Builder</a:t>
            </a:r>
            <a:br>
              <a:rPr lang="en" altLang="ko-KR" sz="1000" dirty="0"/>
            </a:br>
            <a:r>
              <a:rPr lang="en" altLang="ko-KR" sz="1000" dirty="0"/>
              <a:t>@Getter @Setter</a:t>
            </a:r>
            <a:br>
              <a:rPr lang="en" altLang="ko-KR" sz="1000" dirty="0"/>
            </a:br>
            <a:r>
              <a:rPr lang="en" altLang="ko-KR" sz="1000" dirty="0"/>
              <a:t>@Entity(name = "IDCARD")</a:t>
            </a:r>
            <a:br>
              <a:rPr lang="en" altLang="ko-KR" sz="1000" dirty="0"/>
            </a:br>
            <a:r>
              <a:rPr lang="en" altLang="ko-KR" sz="1000" dirty="0"/>
              <a:t>public class </a:t>
            </a:r>
            <a:r>
              <a:rPr lang="en" altLang="ko-KR" sz="1000" dirty="0" err="1"/>
              <a:t>IDCard</a:t>
            </a:r>
            <a:r>
              <a:rPr lang="en" altLang="ko-KR" sz="1000" dirty="0"/>
              <a:t> {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@Id @</a:t>
            </a:r>
            <a:r>
              <a:rPr lang="en" altLang="ko-KR" sz="1000" dirty="0" err="1"/>
              <a:t>GeneratedValue</a:t>
            </a:r>
            <a:br>
              <a:rPr lang="en" altLang="ko-KR" sz="1000" dirty="0"/>
            </a:br>
            <a:r>
              <a:rPr lang="en" altLang="ko-KR" sz="1000" dirty="0"/>
              <a:t>   @Column(name = "</a:t>
            </a:r>
            <a:r>
              <a:rPr lang="en" altLang="ko-KR" sz="1000" b="1" dirty="0"/>
              <a:t>ID_CARD_NO</a:t>
            </a:r>
            <a:r>
              <a:rPr lang="en" altLang="ko-KR" sz="1000" dirty="0"/>
              <a:t>")</a:t>
            </a:r>
            <a:br>
              <a:rPr lang="en" altLang="ko-KR" sz="1000" dirty="0"/>
            </a:br>
            <a:r>
              <a:rPr lang="en" altLang="ko-KR" sz="1000" dirty="0"/>
              <a:t>   private Long id;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"MANUFACTURER")</a:t>
            </a:r>
            <a:br>
              <a:rPr lang="en" altLang="ko-KR" sz="1000" dirty="0"/>
            </a:br>
            <a:r>
              <a:rPr lang="en" altLang="ko-KR" sz="1000" dirty="0"/>
              <a:t>   private String manufacturer;</a:t>
            </a:r>
            <a:br>
              <a:rPr lang="en" altLang="ko-KR" sz="1000" dirty="0"/>
            </a:br>
            <a:br>
              <a:rPr lang="en" altLang="ko-KR" sz="1000" dirty="0"/>
            </a:br>
            <a:r>
              <a:rPr lang="en" altLang="ko-KR" sz="1000" dirty="0"/>
              <a:t>   @Column(name = "PRICE")</a:t>
            </a:r>
            <a:br>
              <a:rPr lang="en" altLang="ko-KR" sz="1000" dirty="0"/>
            </a:br>
            <a:r>
              <a:rPr lang="en" altLang="ko-KR" sz="1000" dirty="0"/>
              <a:t>   private Double price;</a:t>
            </a:r>
            <a:br>
              <a:rPr lang="en" altLang="ko-KR" sz="1000" dirty="0"/>
            </a:br>
            <a:r>
              <a:rPr lang="en" altLang="ko-KR" sz="1000" dirty="0"/>
              <a:t>}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42256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DFCE-5B75-6C48-A351-2873F48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</a:t>
            </a:r>
            <a:r>
              <a:rPr kumimoji="1" lang="en-US" altLang="ko-KR" dirty="0" err="1"/>
              <a:t>IDCard</a:t>
            </a:r>
            <a:r>
              <a:rPr kumimoji="1" lang="ko-KR" altLang="en-US" dirty="0"/>
              <a:t> </a:t>
            </a:r>
            <a:r>
              <a:rPr kumimoji="1" lang="en-US" altLang="ko-KR" dirty="0"/>
              <a:t>(1</a:t>
            </a:r>
            <a:r>
              <a:rPr kumimoji="1" lang="ko-KR" altLang="en-US" dirty="0"/>
              <a:t> 대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r>
              <a:rPr kumimoji="1" lang="en-US" altLang="ko-KR" sz="4800" dirty="0"/>
              <a:t>- </a:t>
            </a:r>
            <a:r>
              <a:rPr kumimoji="1" lang="ko-KR" altLang="en-US" sz="4800" dirty="0"/>
              <a:t>타겟</a:t>
            </a:r>
            <a:r>
              <a:rPr kumimoji="1" lang="en-US" altLang="ko-KR" sz="4800" dirty="0"/>
              <a:t> </a:t>
            </a:r>
            <a:r>
              <a:rPr kumimoji="1" lang="ko-KR" altLang="en-US" sz="4800" dirty="0"/>
              <a:t>테이블에 </a:t>
            </a:r>
            <a:r>
              <a:rPr kumimoji="1" lang="en-US" altLang="ko-KR" sz="4800" dirty="0"/>
              <a:t>FK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C51F2-371A-A140-A7FB-50983CE0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대상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타겟</a:t>
            </a:r>
            <a:r>
              <a:rPr kumimoji="1" lang="en-US" altLang="ko-KR" dirty="0"/>
              <a:t>)</a:t>
            </a:r>
            <a:r>
              <a:rPr kumimoji="1" lang="ko-KR" altLang="en-US" dirty="0"/>
              <a:t> 테이블에 </a:t>
            </a:r>
            <a:r>
              <a:rPr kumimoji="1" lang="en-US" altLang="ko-KR" dirty="0"/>
              <a:t>FK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둘때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9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IDCard</a:t>
            </a:r>
            <a:r>
              <a:rPr kumimoji="1" lang="en-US" altLang="ko-KR" sz="3600" dirty="0"/>
              <a:t> (1 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대상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타겟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테이블에 </a:t>
            </a:r>
            <a:r>
              <a:rPr kumimoji="1" lang="en-US" altLang="ko-KR" sz="2800" dirty="0"/>
              <a:t>FK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둘때</a:t>
            </a:r>
            <a:endParaRPr kumimoji="1" lang="ko-KR" altLang="en-US" sz="28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9EBAA2E-DCF1-AE4D-A753-B6E74CEC0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84423"/>
              </p:ext>
            </p:extLst>
          </p:nvPr>
        </p:nvGraphicFramePr>
        <p:xfrm>
          <a:off x="441258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42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90136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8169959-7118-F24B-9E64-F830FDB50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31783"/>
              </p:ext>
            </p:extLst>
          </p:nvPr>
        </p:nvGraphicFramePr>
        <p:xfrm>
          <a:off x="3302991" y="1567321"/>
          <a:ext cx="2344278" cy="178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8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57818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IDCARD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FK,UNI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30511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9201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4827C1-ACBF-F143-8A7C-BE3C248E0878}"/>
              </a:ext>
            </a:extLst>
          </p:cNvPr>
          <p:cNvCxnSpPr>
            <a:cxnSpLocks/>
          </p:cNvCxnSpPr>
          <p:nvPr/>
        </p:nvCxnSpPr>
        <p:spPr>
          <a:xfrm flipH="1" flipV="1">
            <a:off x="2785536" y="2105555"/>
            <a:ext cx="517455" cy="35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1D583A-4335-DD4A-96F7-8CA77E822485}"/>
              </a:ext>
            </a:extLst>
          </p:cNvPr>
          <p:cNvSpPr txBox="1"/>
          <p:nvPr/>
        </p:nvSpPr>
        <p:spPr>
          <a:xfrm>
            <a:off x="465669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테이블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31D22A-0613-144F-AB68-1253CE6EACEF}"/>
              </a:ext>
            </a:extLst>
          </p:cNvPr>
          <p:cNvCxnSpPr>
            <a:cxnSpLocks/>
          </p:cNvCxnSpPr>
          <p:nvPr/>
        </p:nvCxnSpPr>
        <p:spPr>
          <a:xfrm flipV="1">
            <a:off x="8732874" y="2105555"/>
            <a:ext cx="657650" cy="156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04C30B-7DDA-C14C-BDAE-BA924AD4A88C}"/>
              </a:ext>
            </a:extLst>
          </p:cNvPr>
          <p:cNvSpPr txBox="1"/>
          <p:nvPr/>
        </p:nvSpPr>
        <p:spPr>
          <a:xfrm>
            <a:off x="6553202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논리 </a:t>
            </a:r>
            <a:r>
              <a:rPr kumimoji="1" lang="ko-KR" altLang="en-US" dirty="0" err="1"/>
              <a:t>매핑관계</a:t>
            </a:r>
            <a:endParaRPr kumimoji="1"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A9560C8-7929-D746-9118-9C2A88342096}"/>
              </a:ext>
            </a:extLst>
          </p:cNvPr>
          <p:cNvCxnSpPr>
            <a:cxnSpLocks/>
          </p:cNvCxnSpPr>
          <p:nvPr/>
        </p:nvCxnSpPr>
        <p:spPr>
          <a:xfrm flipH="1" flipV="1">
            <a:off x="8813802" y="1996440"/>
            <a:ext cx="576722" cy="46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62ECD2-E0F4-B14F-97BF-A1A1E3A8F70F}"/>
              </a:ext>
            </a:extLst>
          </p:cNvPr>
          <p:cNvSpPr txBox="1"/>
          <p:nvPr/>
        </p:nvSpPr>
        <p:spPr>
          <a:xfrm>
            <a:off x="9390524" y="92887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읽기 전용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270737-D8A0-DA47-B932-33E86B8AF140}"/>
              </a:ext>
            </a:extLst>
          </p:cNvPr>
          <p:cNvSpPr txBox="1"/>
          <p:nvPr/>
        </p:nvSpPr>
        <p:spPr>
          <a:xfrm>
            <a:off x="441258" y="4815944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Employee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IDCard</a:t>
            </a:r>
            <a:r>
              <a:rPr kumimoji="1" lang="ko-KR" altLang="en-US" dirty="0"/>
              <a:t> 의 </a:t>
            </a:r>
            <a:r>
              <a:rPr kumimoji="1" lang="en-US" altLang="ko-KR" dirty="0"/>
              <a:t>ID_CARD_NO</a:t>
            </a:r>
            <a:r>
              <a:rPr kumimoji="1" lang="ko-KR" altLang="en-US" dirty="0"/>
              <a:t> 라는 </a:t>
            </a:r>
            <a:br>
              <a:rPr kumimoji="1" lang="en-US" altLang="ko-KR" dirty="0"/>
            </a:br>
            <a:r>
              <a:rPr kumimoji="1" lang="ko-KR" altLang="en-US" dirty="0"/>
              <a:t>키</a:t>
            </a:r>
            <a:r>
              <a:rPr kumimoji="1" lang="en-US" altLang="ko-KR" dirty="0"/>
              <a:t>(PK)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소유하고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IDCard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ID_CARD_NO(PK)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Employee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에게서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매핑당하고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F74E509-8FB4-0A45-9EDF-C0681C92F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56679"/>
              </p:ext>
            </p:extLst>
          </p:nvPr>
        </p:nvGraphicFramePr>
        <p:xfrm>
          <a:off x="6388596" y="1514334"/>
          <a:ext cx="2344278" cy="2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42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490136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Employee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Department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dept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6950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4278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idCard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8953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B8C01A5-FC2F-7A4B-B216-510347CF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32485"/>
              </p:ext>
            </p:extLst>
          </p:nvPr>
        </p:nvGraphicFramePr>
        <p:xfrm>
          <a:off x="9471452" y="1514334"/>
          <a:ext cx="2344278" cy="1949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89">
                  <a:extLst>
                    <a:ext uri="{9D8B030D-6E8A-4147-A177-3AD203B41FA5}">
                      <a16:colId xmlns:a16="http://schemas.microsoft.com/office/drawing/2014/main" val="946373084"/>
                    </a:ext>
                  </a:extLst>
                </a:gridCol>
                <a:gridCol w="1578189">
                  <a:extLst>
                    <a:ext uri="{9D8B030D-6E8A-4147-A177-3AD203B41FA5}">
                      <a16:colId xmlns:a16="http://schemas.microsoft.com/office/drawing/2014/main" val="1417480856"/>
                    </a:ext>
                  </a:extLst>
                </a:gridCol>
              </a:tblGrid>
              <a:tr h="3553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IDCard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14132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ID_CARD_NO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6109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Employee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emp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30511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MANUFACTURER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48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Double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PRICE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연관관계 </a:t>
            </a:r>
            <a:r>
              <a:rPr kumimoji="1" lang="ko-KR" altLang="en-US" sz="3600" dirty="0" err="1"/>
              <a:t>매핑시</a:t>
            </a:r>
            <a:r>
              <a:rPr kumimoji="1" lang="ko-KR" altLang="en-US" sz="3600" dirty="0"/>
              <a:t> 고려사항 </a:t>
            </a:r>
            <a:r>
              <a:rPr kumimoji="1" lang="en-US" altLang="ko-KR" sz="3600" dirty="0"/>
              <a:t>3</a:t>
            </a:r>
            <a:r>
              <a:rPr kumimoji="1" lang="ko-KR" altLang="en-US" sz="3600" dirty="0"/>
              <a:t>가지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00DD1-6549-5E4D-AF53-5A387EF0C0A0}"/>
              </a:ext>
            </a:extLst>
          </p:cNvPr>
          <p:cNvSpPr txBox="1"/>
          <p:nvPr/>
        </p:nvSpPr>
        <p:spPr>
          <a:xfrm>
            <a:off x="426018" y="1325984"/>
            <a:ext cx="10958262" cy="314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다중성</a:t>
            </a:r>
            <a:endParaRPr kumimoji="1"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 err="1"/>
              <a:t>단방향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vs </a:t>
            </a:r>
            <a:r>
              <a:rPr kumimoji="1" lang="ko-KR" altLang="en-US" sz="2800" dirty="0"/>
              <a:t>양방향</a:t>
            </a:r>
            <a:endParaRPr kumimoji="1"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 err="1"/>
              <a:t>연관관계의</a:t>
            </a:r>
            <a:r>
              <a:rPr kumimoji="1" lang="ko-KR" altLang="en-US" sz="2800" dirty="0"/>
              <a:t> 주인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808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IDCard</a:t>
            </a:r>
            <a:r>
              <a:rPr kumimoji="1" lang="en-US" altLang="ko-KR" sz="3600" dirty="0"/>
              <a:t> (1 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DBA</a:t>
            </a:r>
            <a:r>
              <a:rPr kumimoji="1" lang="ko-KR" altLang="en-US" sz="2800" dirty="0"/>
              <a:t>의 입장 </a:t>
            </a:r>
            <a:r>
              <a:rPr kumimoji="1" lang="en-US" altLang="ko-KR" sz="2800" dirty="0"/>
              <a:t>#1</a:t>
            </a:r>
            <a:endParaRPr kumimoji="1"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D8D04-0082-6242-B828-BC1F1A03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955"/>
            <a:ext cx="6127752" cy="3604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B60466-2DA8-C243-9EC9-E34F49A63A0F}"/>
              </a:ext>
            </a:extLst>
          </p:cNvPr>
          <p:cNvSpPr txBox="1"/>
          <p:nvPr/>
        </p:nvSpPr>
        <p:spPr>
          <a:xfrm>
            <a:off x="6378764" y="1074195"/>
            <a:ext cx="518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시간이 흘러서</a:t>
            </a:r>
            <a:r>
              <a:rPr kumimoji="1" lang="en-US" altLang="ko-KR" sz="1600" dirty="0"/>
              <a:t>…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r>
              <a:rPr kumimoji="1" lang="en-US" altLang="ko-KR" sz="1600" dirty="0"/>
              <a:t>Member</a:t>
            </a:r>
            <a:r>
              <a:rPr kumimoji="1" lang="ko-KR" altLang="en-US" sz="1600" dirty="0"/>
              <a:t> 한명이 </a:t>
            </a:r>
            <a:r>
              <a:rPr kumimoji="1" lang="en-US" altLang="ko-KR" sz="1600" dirty="0"/>
              <a:t>Locker </a:t>
            </a:r>
            <a:r>
              <a:rPr kumimoji="1" lang="ko-KR" altLang="en-US" sz="1600" dirty="0" err="1"/>
              <a:t>여러개를</a:t>
            </a:r>
            <a:r>
              <a:rPr kumimoji="1" lang="ko-KR" altLang="en-US" sz="1600" dirty="0"/>
              <a:t> 소유할 수 있도록 규칙이 변경되었다고 해보자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대상 테이블인 </a:t>
            </a:r>
            <a:r>
              <a:rPr kumimoji="1" lang="en-US" altLang="ko-KR" sz="1600" dirty="0"/>
              <a:t>LOCKER 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FK</a:t>
            </a:r>
            <a:r>
              <a:rPr kumimoji="1" lang="ko-KR" altLang="en-US" sz="1600" dirty="0"/>
              <a:t>가 있다면 </a:t>
            </a:r>
            <a:r>
              <a:rPr kumimoji="1" lang="en-US" altLang="ko-KR" sz="1600" dirty="0"/>
              <a:t>…</a:t>
            </a:r>
          </a:p>
          <a:p>
            <a:r>
              <a:rPr kumimoji="1" lang="en-US" altLang="ko-KR" sz="1600" dirty="0"/>
              <a:t>UNI</a:t>
            </a:r>
            <a:r>
              <a:rPr kumimoji="1" lang="ko-KR" altLang="en-US" sz="1600" dirty="0"/>
              <a:t> 조건만 </a:t>
            </a:r>
            <a:r>
              <a:rPr kumimoji="1" lang="en-US" altLang="ko-KR" sz="1600" dirty="0"/>
              <a:t>LOCKER</a:t>
            </a:r>
            <a:r>
              <a:rPr kumimoji="1" lang="ko-KR" altLang="en-US" sz="1600" dirty="0"/>
              <a:t>에서 제거해주면 </a:t>
            </a:r>
            <a:endParaRPr kumimoji="1" lang="en-US" altLang="ko-KR" sz="1600" dirty="0"/>
          </a:p>
          <a:p>
            <a:r>
              <a:rPr kumimoji="1" lang="ko-KR" altLang="en-US" sz="1600" dirty="0"/>
              <a:t>쉽게 해결이 된다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주 테이블인 </a:t>
            </a:r>
            <a:r>
              <a:rPr kumimoji="1" lang="en-US" altLang="ko-KR" sz="1600" dirty="0"/>
              <a:t>MEMBER 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LOCKER_ID</a:t>
            </a:r>
            <a:r>
              <a:rPr kumimoji="1" lang="ko-KR" altLang="en-US" sz="1600" dirty="0"/>
              <a:t> 라는 컬럼을 </a:t>
            </a:r>
            <a:r>
              <a:rPr kumimoji="1" lang="en-US" altLang="ko-KR" sz="1600" dirty="0"/>
              <a:t>FK</a:t>
            </a:r>
            <a:r>
              <a:rPr kumimoji="1" lang="ko-KR" altLang="en-US" sz="1600" dirty="0"/>
              <a:t>로 가지고 있다면</a:t>
            </a:r>
            <a:r>
              <a:rPr kumimoji="1" lang="en-US" altLang="ko-KR" sz="1600" dirty="0"/>
              <a:t>…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FK </a:t>
            </a:r>
            <a:r>
              <a:rPr kumimoji="1" lang="ko-KR" altLang="en-US" sz="1600" dirty="0"/>
              <a:t>키의 </a:t>
            </a:r>
            <a:r>
              <a:rPr kumimoji="1" lang="en-US" altLang="ko-KR" sz="1600" dirty="0"/>
              <a:t>UNI</a:t>
            </a:r>
            <a:r>
              <a:rPr kumimoji="1" lang="ko-KR" altLang="en-US" sz="1600" dirty="0"/>
              <a:t> 조건을 제거해주면 </a:t>
            </a:r>
            <a:endParaRPr kumimoji="1" lang="en-US" altLang="ko-KR" sz="1600" dirty="0"/>
          </a:p>
          <a:p>
            <a:r>
              <a:rPr kumimoji="1" lang="en-US" altLang="ko-KR" sz="1600" dirty="0"/>
              <a:t>MEMBER#1 – LOCKER#1</a:t>
            </a:r>
          </a:p>
          <a:p>
            <a:r>
              <a:rPr kumimoji="1" lang="en-US" altLang="ko-KR" sz="1600" dirty="0"/>
              <a:t>MEMBER#1 – LOCKER#2 </a:t>
            </a:r>
          </a:p>
          <a:p>
            <a:r>
              <a:rPr kumimoji="1" lang="ko-KR" altLang="en-US" sz="1600" dirty="0"/>
              <a:t>와 같은 형태로 변해 데이터가 이상해진다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이 경우 </a:t>
            </a:r>
            <a:r>
              <a:rPr kumimoji="1" lang="en-US" altLang="ko-KR" sz="1600" dirty="0"/>
              <a:t>MEMBER</a:t>
            </a:r>
            <a:r>
              <a:rPr kumimoji="1" lang="ko-KR" altLang="en-US" sz="1600" dirty="0"/>
              <a:t> 테이블에서 </a:t>
            </a:r>
            <a:r>
              <a:rPr kumimoji="1" lang="en-US" altLang="ko-KR" sz="1600" dirty="0"/>
              <a:t>LOCKER_ID </a:t>
            </a:r>
            <a:r>
              <a:rPr kumimoji="1" lang="ko-KR" altLang="en-US" sz="1600" dirty="0"/>
              <a:t>컬럼을 제거한다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LOCKER </a:t>
            </a:r>
            <a:r>
              <a:rPr kumimoji="1" lang="ko-KR" altLang="en-US" sz="1600" dirty="0"/>
              <a:t>테이블에 </a:t>
            </a:r>
            <a:r>
              <a:rPr kumimoji="1" lang="en-US" altLang="ko-KR" sz="1600" dirty="0"/>
              <a:t>MEMBER_ID</a:t>
            </a:r>
            <a:r>
              <a:rPr kumimoji="1" lang="ko-KR" altLang="en-US" sz="1600" dirty="0"/>
              <a:t> 컬럼을 추가하는 등의 작업을 하고 코드 상에도 변경사항이 발생하게 된다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251C-0BE2-804C-81B6-3AC0B3D13A42}"/>
              </a:ext>
            </a:extLst>
          </p:cNvPr>
          <p:cNvSpPr txBox="1"/>
          <p:nvPr/>
        </p:nvSpPr>
        <p:spPr>
          <a:xfrm>
            <a:off x="401358" y="835471"/>
            <a:ext cx="532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회원 한명이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LOCKER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가지는 것이 허용되도록 요구사항 변경될 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513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IDCard</a:t>
            </a:r>
            <a:r>
              <a:rPr kumimoji="1" lang="en-US" altLang="ko-KR" sz="3600" dirty="0"/>
              <a:t> (1 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DBA</a:t>
            </a:r>
            <a:r>
              <a:rPr kumimoji="1" lang="ko-KR" altLang="en-US" sz="2800" dirty="0"/>
              <a:t>의 입장 </a:t>
            </a:r>
            <a:r>
              <a:rPr kumimoji="1" lang="en-US" altLang="ko-KR" sz="2800" dirty="0"/>
              <a:t>#2</a:t>
            </a:r>
            <a:endParaRPr kumimoji="1"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251C-0BE2-804C-81B6-3AC0B3D13A42}"/>
              </a:ext>
            </a:extLst>
          </p:cNvPr>
          <p:cNvSpPr txBox="1"/>
          <p:nvPr/>
        </p:nvSpPr>
        <p:spPr>
          <a:xfrm>
            <a:off x="401358" y="835471"/>
            <a:ext cx="532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LOCKER </a:t>
            </a:r>
            <a:r>
              <a:rPr kumimoji="1" lang="ko-KR" altLang="en-US" dirty="0"/>
              <a:t>하나에 대해 </a:t>
            </a:r>
            <a:r>
              <a:rPr kumimoji="1" lang="ko-KR" altLang="en-US" dirty="0" err="1"/>
              <a:t>여러명의</a:t>
            </a:r>
            <a:r>
              <a:rPr kumimoji="1" lang="ko-KR" altLang="en-US" dirty="0"/>
              <a:t> 회원이 같이 사용할 수 있다고 할 때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504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IDCard</a:t>
            </a:r>
            <a:r>
              <a:rPr kumimoji="1" lang="en-US" altLang="ko-KR" sz="3600" dirty="0"/>
              <a:t> (1 </a:t>
            </a:r>
            <a:r>
              <a:rPr kumimoji="1" lang="ko-KR" altLang="en-US" sz="3600" dirty="0"/>
              <a:t>대 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개발자 입장 </a:t>
            </a:r>
            <a:r>
              <a:rPr kumimoji="1" lang="en-US" altLang="ko-KR" sz="2800" dirty="0"/>
              <a:t>#1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성능 고려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251C-0BE2-804C-81B6-3AC0B3D13A42}"/>
              </a:ext>
            </a:extLst>
          </p:cNvPr>
          <p:cNvSpPr txBox="1"/>
          <p:nvPr/>
        </p:nvSpPr>
        <p:spPr>
          <a:xfrm>
            <a:off x="401358" y="835471"/>
            <a:ext cx="532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LOCKER </a:t>
            </a:r>
            <a:r>
              <a:rPr kumimoji="1" lang="ko-KR" altLang="en-US" dirty="0"/>
              <a:t>하나에 대해 </a:t>
            </a:r>
            <a:r>
              <a:rPr kumimoji="1" lang="ko-KR" altLang="en-US" dirty="0" err="1"/>
              <a:t>여러명의</a:t>
            </a:r>
            <a:r>
              <a:rPr kumimoji="1" lang="ko-KR" altLang="en-US" dirty="0"/>
              <a:t> 회원이 같이 사용할 수 있다고 할 때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F6815-3547-EC46-AA5C-D76505196AAC}"/>
              </a:ext>
            </a:extLst>
          </p:cNvPr>
          <p:cNvSpPr txBox="1"/>
          <p:nvPr/>
        </p:nvSpPr>
        <p:spPr>
          <a:xfrm>
            <a:off x="401357" y="3282836"/>
            <a:ext cx="9979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불필요한 조인을 피할 수 있게 되어 </a:t>
            </a:r>
            <a:r>
              <a:rPr kumimoji="1" lang="ko-KR" altLang="en-US" dirty="0" err="1"/>
              <a:t>성능상에</a:t>
            </a:r>
            <a:r>
              <a:rPr kumimoji="1" lang="ko-KR" altLang="en-US" dirty="0"/>
              <a:t> 유리함을 가져갈 수 있어서 편하다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LockerID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가져오기 위해 </a:t>
            </a:r>
            <a:r>
              <a:rPr kumimoji="1" lang="en-US" altLang="ko-KR" dirty="0" err="1"/>
              <a:t>emp_no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Locker </a:t>
            </a:r>
            <a:r>
              <a:rPr kumimoji="1" lang="ko-KR" altLang="en-US" dirty="0"/>
              <a:t>테이블을 뒤지는 등의 동작을 안해도 되므로</a:t>
            </a:r>
            <a:r>
              <a:rPr kumimoji="1" lang="en-US" altLang="ko-KR" dirty="0"/>
              <a:t>…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개발하기 쉬운 방향으로 결정하기보다는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엑셀에 직접 컬럼들 써놓고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데이터가 어떻게 들어갈지 시나리오를 만들어서</a:t>
            </a:r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대</a:t>
            </a:r>
            <a:r>
              <a:rPr kumimoji="1" lang="en-US" altLang="ko-KR" dirty="0"/>
              <a:t>1,</a:t>
            </a:r>
            <a:r>
              <a:rPr kumimoji="1" lang="ko-KR" altLang="en-US" dirty="0"/>
              <a:t> 다대</a:t>
            </a:r>
            <a:r>
              <a:rPr kumimoji="1" lang="en-US" altLang="ko-KR" dirty="0"/>
              <a:t>1</a:t>
            </a:r>
            <a:r>
              <a:rPr kumimoji="1" lang="ko-KR" altLang="en-US" dirty="0"/>
              <a:t> 다대다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대다 등의 모델을 조합하는 것이 좋다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Employee, Locker </a:t>
            </a:r>
            <a:r>
              <a:rPr kumimoji="1" lang="ko-KR" altLang="en-US" dirty="0"/>
              <a:t>예제는 다양한 방식으로 풀어낼 수 있기 때문에 </a:t>
            </a:r>
            <a:endParaRPr kumimoji="1" lang="en-US" altLang="ko-KR" dirty="0"/>
          </a:p>
          <a:p>
            <a:r>
              <a:rPr kumimoji="1" lang="ko-KR" altLang="en-US" dirty="0"/>
              <a:t>관점에 따라 계속 해답이 변한다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754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DFCE-5B75-6C48-A351-2873F48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Device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 대 다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en-US" altLang="ko-KR" sz="4800" dirty="0"/>
              <a:t>-</a:t>
            </a:r>
            <a:r>
              <a:rPr kumimoji="1" lang="ko-KR" altLang="en-US" sz="4800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C51F2-371A-A140-A7FB-50983CE0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3916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Device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(N:M – 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다대다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,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@</a:t>
            </a:r>
            <a:r>
              <a:rPr kumimoji="1" lang="en-US" altLang="ko-KR" sz="3600" b="1" dirty="0" err="1">
                <a:solidFill>
                  <a:schemeClr val="accent1"/>
                </a:solidFill>
              </a:rPr>
              <a:t>ManyToMany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3DE51-712A-8644-96CA-C7B58B764A89}"/>
              </a:ext>
            </a:extLst>
          </p:cNvPr>
          <p:cNvSpPr txBox="1"/>
          <p:nvPr/>
        </p:nvSpPr>
        <p:spPr>
          <a:xfrm>
            <a:off x="411730" y="997371"/>
            <a:ext cx="1095826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3200" b="1" dirty="0"/>
              <a:t>@</a:t>
            </a:r>
            <a:r>
              <a:rPr kumimoji="1" lang="en-US" altLang="ko-KR" sz="3200" b="1" dirty="0" err="1"/>
              <a:t>ManyToMany</a:t>
            </a:r>
            <a:r>
              <a:rPr kumimoji="1" lang="en-US" altLang="ko-KR" sz="3200" b="1" dirty="0"/>
              <a:t> </a:t>
            </a:r>
            <a:r>
              <a:rPr kumimoji="1" lang="ko-KR" altLang="en-US" sz="3200" b="1" dirty="0"/>
              <a:t>방식 </a:t>
            </a:r>
            <a:r>
              <a:rPr kumimoji="1" lang="en-US" altLang="ko-KR" sz="3200" b="1" dirty="0"/>
              <a:t>(N:M)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관계형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원칙상 불가능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객체지향 매핑으로는 가능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JPA</a:t>
            </a:r>
            <a:r>
              <a:rPr kumimoji="1" lang="ko-KR" altLang="en-US" dirty="0"/>
              <a:t>에서는 내부적으로 직접 매핑테이블을 직접 생성해준다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매핑에 필요한 </a:t>
            </a:r>
            <a:r>
              <a:rPr kumimoji="1" lang="en-US" altLang="ko-KR" dirty="0"/>
              <a:t>FK,PK </a:t>
            </a:r>
            <a:r>
              <a:rPr kumimoji="1" lang="ko-KR" altLang="en-US" dirty="0"/>
              <a:t>만 생성된다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방식은 </a:t>
            </a:r>
            <a:r>
              <a:rPr kumimoji="1" lang="ko-KR" altLang="en-US" dirty="0" err="1"/>
              <a:t>커스터마이징이</a:t>
            </a:r>
            <a:r>
              <a:rPr kumimoji="1" lang="ko-KR" altLang="en-US" dirty="0"/>
              <a:t> 어렵다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매핑에 필요한 </a:t>
            </a:r>
            <a:r>
              <a:rPr kumimoji="1" lang="en-US" altLang="ko-KR" dirty="0"/>
              <a:t>FK,PK </a:t>
            </a:r>
            <a:r>
              <a:rPr kumimoji="1" lang="ko-KR" altLang="en-US" dirty="0"/>
              <a:t>외에도 비지니스에 필요한 많은 정보들을 활용해야 하는데 이렇게 </a:t>
            </a:r>
            <a:r>
              <a:rPr kumimoji="1" lang="ko-KR" altLang="en-US" dirty="0" err="1"/>
              <a:t>커스터마이징이</a:t>
            </a:r>
            <a:r>
              <a:rPr kumimoji="1" lang="ko-KR" altLang="en-US" dirty="0"/>
              <a:t> 어려우면 운영에서 굉장히 곤란해진다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즉 실무에서 사용하기에 어정쩡하다</a:t>
            </a:r>
            <a:r>
              <a:rPr kumimoji="1" lang="en-US" altLang="ko-KR" dirty="0"/>
              <a:t>.(</a:t>
            </a:r>
            <a:r>
              <a:rPr kumimoji="1" lang="ko-KR" altLang="en-US" dirty="0"/>
              <a:t>좋지 않다</a:t>
            </a:r>
            <a:r>
              <a:rPr kumimoji="1" lang="en-US" altLang="ko-KR" dirty="0"/>
              <a:t>.)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b="1" dirty="0" err="1"/>
              <a:t>매핑테이블</a:t>
            </a:r>
            <a:r>
              <a:rPr kumimoji="1" lang="ko-KR" altLang="en-US" sz="3200" b="1" dirty="0"/>
              <a:t> 방식 </a:t>
            </a:r>
            <a:r>
              <a:rPr kumimoji="1" lang="en-US" altLang="ko-KR" sz="3200" b="1" dirty="0"/>
              <a:t>(1:N -&gt; [N:M] -&gt; M:1)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매핑테이블을 두어 </a:t>
            </a:r>
            <a:r>
              <a:rPr kumimoji="1" lang="en-US" altLang="ko-KR" sz="2400" dirty="0"/>
              <a:t>1:N, M:1</a:t>
            </a:r>
            <a:r>
              <a:rPr kumimoji="1" lang="ko-KR" altLang="en-US" sz="2400" dirty="0"/>
              <a:t>을 </a:t>
            </a:r>
            <a:r>
              <a:rPr kumimoji="1" lang="ko-KR" altLang="en-US" sz="2400" dirty="0" err="1"/>
              <a:t>매핑시키는</a:t>
            </a:r>
            <a:r>
              <a:rPr kumimoji="1" lang="ko-KR" altLang="en-US" sz="2400" dirty="0"/>
              <a:t> 방식이 권장된다</a:t>
            </a:r>
            <a:r>
              <a:rPr kumimoji="1" lang="en-US" altLang="ko-KR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1:N -&gt; [N:M] &lt;- M:1</a:t>
            </a:r>
          </a:p>
        </p:txBody>
      </p:sp>
    </p:spTree>
    <p:extLst>
      <p:ext uri="{BB962C8B-B14F-4D97-AF65-F5344CB8AC3E}">
        <p14:creationId xmlns:p14="http://schemas.microsoft.com/office/powerpoint/2010/main" val="4086108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557AB9-0EC0-954E-8C6C-D557979894B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Device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(N:M – 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다대다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, @</a:t>
            </a:r>
            <a:r>
              <a:rPr kumimoji="1" lang="en-US" altLang="ko-KR" sz="3600" b="1" dirty="0" err="1">
                <a:solidFill>
                  <a:schemeClr val="accent1"/>
                </a:solidFill>
              </a:rPr>
              <a:t>ManyToMany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40F47-829D-0F45-AB5E-94125045D4ED}"/>
              </a:ext>
            </a:extLst>
          </p:cNvPr>
          <p:cNvSpPr txBox="1"/>
          <p:nvPr/>
        </p:nvSpPr>
        <p:spPr>
          <a:xfrm>
            <a:off x="426018" y="1325984"/>
            <a:ext cx="109582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3200" b="1" dirty="0"/>
              <a:t>@</a:t>
            </a:r>
            <a:r>
              <a:rPr kumimoji="1" lang="en-US" altLang="ko-KR" sz="3200" b="1" dirty="0" err="1"/>
              <a:t>ManyToMany</a:t>
            </a:r>
            <a:r>
              <a:rPr kumimoji="1" lang="en-US" altLang="ko-KR" sz="3200" b="1" dirty="0"/>
              <a:t> </a:t>
            </a:r>
            <a:r>
              <a:rPr kumimoji="1" lang="ko-KR" altLang="en-US" sz="3200" b="1" dirty="0"/>
              <a:t>방식 </a:t>
            </a:r>
            <a:r>
              <a:rPr kumimoji="1" lang="en-US" altLang="ko-KR" sz="3200" b="1" dirty="0"/>
              <a:t>(N:M</a:t>
            </a:r>
            <a:r>
              <a:rPr kumimoji="1" lang="ko-KR" altLang="en-US" sz="3200" b="1" dirty="0"/>
              <a:t>방식</a:t>
            </a:r>
            <a:r>
              <a:rPr kumimoji="1" lang="en-US" altLang="ko-KR" sz="3200" b="1" dirty="0"/>
              <a:t>)</a:t>
            </a:r>
            <a:r>
              <a:rPr kumimoji="1" lang="ko-KR" altLang="en-US" sz="3200" b="1" dirty="0"/>
              <a:t> </a:t>
            </a:r>
            <a:endParaRPr kumimoji="1" lang="en-US" altLang="ko-KR" sz="3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@</a:t>
            </a:r>
            <a:r>
              <a:rPr kumimoji="1" lang="en-US" altLang="ko-KR" sz="2400" dirty="0" err="1"/>
              <a:t>ManyToMany</a:t>
            </a:r>
            <a:r>
              <a:rPr kumimoji="1" lang="en-US" altLang="ko-KR" sz="24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 err="1"/>
              <a:t>연결테이블</a:t>
            </a:r>
            <a:r>
              <a:rPr kumimoji="1" lang="ko-KR" altLang="en-US" sz="2400" dirty="0"/>
              <a:t> 지정은 </a:t>
            </a:r>
            <a:r>
              <a:rPr kumimoji="1" lang="en-US" altLang="ko-KR" sz="2400" dirty="0"/>
              <a:t>@</a:t>
            </a:r>
            <a:r>
              <a:rPr kumimoji="1" lang="en-US" altLang="ko-KR" sz="2400" dirty="0" err="1"/>
              <a:t>JoinTable</a:t>
            </a:r>
            <a:r>
              <a:rPr kumimoji="1" lang="ko-KR" altLang="en-US" sz="2400" dirty="0"/>
              <a:t>로</a:t>
            </a:r>
            <a:endParaRPr kumimoji="1"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 err="1"/>
              <a:t>단방향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양방향 모두 가능하다</a:t>
            </a:r>
            <a:r>
              <a:rPr kumimoji="1"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관계형 </a:t>
            </a:r>
            <a:r>
              <a:rPr kumimoji="1" lang="en-US" altLang="ko-KR" sz="2400" dirty="0"/>
              <a:t>DB</a:t>
            </a:r>
            <a:r>
              <a:rPr kumimoji="1" lang="ko-KR" altLang="en-US" sz="2400" dirty="0"/>
              <a:t>입장에서는 원칙상 불가능한 방식이다</a:t>
            </a:r>
            <a:r>
              <a:rPr kumimoji="1"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이런 이유로 </a:t>
            </a:r>
            <a:r>
              <a:rPr kumimoji="1" lang="en-US" altLang="ko-KR" sz="2400" dirty="0"/>
              <a:t>JPA</a:t>
            </a:r>
            <a:r>
              <a:rPr kumimoji="1" lang="ko-KR" altLang="en-US" sz="2400" dirty="0"/>
              <a:t> 내부적으로 직접 매핑 테이블을 생성해준다</a:t>
            </a:r>
            <a:r>
              <a:rPr kumimoji="1"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매핑에 필요한 </a:t>
            </a:r>
            <a:r>
              <a:rPr kumimoji="1" lang="en-US" altLang="ko-KR" sz="2400" dirty="0"/>
              <a:t>FK,PK</a:t>
            </a:r>
            <a:r>
              <a:rPr kumimoji="1" lang="ko-KR" altLang="en-US" sz="2400" dirty="0"/>
              <a:t>만 두게 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이 방식은 </a:t>
            </a:r>
            <a:r>
              <a:rPr kumimoji="1" lang="ko-KR" altLang="en-US" sz="2400" dirty="0" err="1"/>
              <a:t>커스터마이징이</a:t>
            </a:r>
            <a:r>
              <a:rPr kumimoji="1" lang="ko-KR" altLang="en-US" sz="2400" dirty="0"/>
              <a:t> 어렵다</a:t>
            </a:r>
            <a:r>
              <a:rPr kumimoji="1"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즉 실무에서 사용하기에 어정쩡하다</a:t>
            </a:r>
            <a:r>
              <a:rPr kumimoji="1" lang="en-US" altLang="ko-KR" sz="2400" dirty="0"/>
              <a:t>.(</a:t>
            </a:r>
            <a:r>
              <a:rPr kumimoji="1" lang="ko-KR" altLang="en-US" sz="2400" dirty="0"/>
              <a:t>좋지 않다</a:t>
            </a:r>
            <a:r>
              <a:rPr kumimoji="1" lang="en-US" altLang="ko-KR" sz="2400" dirty="0"/>
              <a:t>.)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98759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557AB9-0EC0-954E-8C6C-D557979894B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Device </a:t>
            </a:r>
            <a:r>
              <a:rPr kumimoji="1" lang="ko-KR" altLang="en-US" sz="3600" dirty="0" err="1"/>
              <a:t>단방향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(N:M – 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다대다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, @</a:t>
            </a:r>
            <a:r>
              <a:rPr kumimoji="1" lang="en-US" altLang="ko-KR" sz="3600" b="1" dirty="0" err="1">
                <a:solidFill>
                  <a:schemeClr val="accent1"/>
                </a:solidFill>
              </a:rPr>
              <a:t>ManyToMany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C305B1-6484-3543-8126-69C09FFF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0" y="2260912"/>
            <a:ext cx="3996733" cy="32397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19D2B8-E1A5-3E44-9353-1795C585E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84" y="2260912"/>
            <a:ext cx="5778499" cy="4294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A0E21-BEEB-7247-BD9A-F984977F5989}"/>
              </a:ext>
            </a:extLst>
          </p:cNvPr>
          <p:cNvSpPr txBox="1"/>
          <p:nvPr/>
        </p:nvSpPr>
        <p:spPr>
          <a:xfrm>
            <a:off x="0" y="1268956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사용되지 않는 방식이다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예제만 파악하기</a:t>
            </a:r>
          </a:p>
        </p:txBody>
      </p:sp>
    </p:spTree>
    <p:extLst>
      <p:ext uri="{BB962C8B-B14F-4D97-AF65-F5344CB8AC3E}">
        <p14:creationId xmlns:p14="http://schemas.microsoft.com/office/powerpoint/2010/main" val="2509106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557AB9-0EC0-954E-8C6C-D557979894B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Device </a:t>
            </a:r>
            <a:r>
              <a:rPr kumimoji="1" lang="ko-KR" altLang="en-US" sz="3600" dirty="0"/>
              <a:t>양방향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(N:M – 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다대다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, @</a:t>
            </a:r>
            <a:r>
              <a:rPr kumimoji="1" lang="en-US" altLang="ko-KR" sz="3600" b="1" dirty="0" err="1">
                <a:solidFill>
                  <a:schemeClr val="accent1"/>
                </a:solidFill>
              </a:rPr>
              <a:t>ManyToMany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9D2B8-E1A5-3E44-9353-1795C585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62" y="2260913"/>
            <a:ext cx="5778499" cy="4294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F90EA-64A7-A540-8BA4-CD662093FD5B}"/>
              </a:ext>
            </a:extLst>
          </p:cNvPr>
          <p:cNvSpPr txBox="1"/>
          <p:nvPr/>
        </p:nvSpPr>
        <p:spPr>
          <a:xfrm>
            <a:off x="0" y="1268956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사용되지 않는 방식이다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예제만 파악하기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E39C7-4F52-5F4C-96E2-AD4D70FCE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0914"/>
            <a:ext cx="4175480" cy="30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2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557AB9-0EC0-954E-8C6C-D557979894B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Device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N:M - 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매핑테이블방식 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1:N -&gt; [N:M] -&gt; M:1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40F47-829D-0F45-AB5E-94125045D4ED}"/>
              </a:ext>
            </a:extLst>
          </p:cNvPr>
          <p:cNvSpPr txBox="1"/>
          <p:nvPr/>
        </p:nvSpPr>
        <p:spPr>
          <a:xfrm>
            <a:off x="426018" y="1325984"/>
            <a:ext cx="109582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b="1" dirty="0" err="1"/>
              <a:t>매핑테이블</a:t>
            </a:r>
            <a:r>
              <a:rPr kumimoji="1" lang="ko-KR" altLang="en-US" sz="3200" b="1" dirty="0"/>
              <a:t> 방식이란</a:t>
            </a:r>
            <a:r>
              <a:rPr kumimoji="1" lang="en-US" altLang="ko-KR" sz="3200" b="1" dirty="0"/>
              <a:t>??</a:t>
            </a:r>
            <a:r>
              <a:rPr kumimoji="1" lang="ko-KR" altLang="en-US" sz="3200" b="1" dirty="0"/>
              <a:t> </a:t>
            </a:r>
            <a:endParaRPr kumimoji="1" lang="en-US" altLang="ko-KR" sz="3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@</a:t>
            </a:r>
            <a:r>
              <a:rPr kumimoji="1" lang="en-US" altLang="ko-KR" sz="2400" dirty="0" err="1"/>
              <a:t>ManyToMany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는 비지니스에 필요한 모든 정보들을 매핑 테이블에 두기 힘들다</a:t>
            </a:r>
            <a:r>
              <a:rPr kumimoji="1"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1:N -&gt; [N:M –</a:t>
            </a:r>
            <a:r>
              <a:rPr kumimoji="1" lang="ko-KR" altLang="en-US" sz="2400" dirty="0"/>
              <a:t> 중간 테이블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엔티티로</a:t>
            </a:r>
            <a:r>
              <a:rPr kumimoji="1" lang="ko-KR" altLang="en-US" sz="2400" dirty="0"/>
              <a:t> 선언</a:t>
            </a:r>
            <a:r>
              <a:rPr kumimoji="1" lang="en-US" altLang="ko-KR" sz="2400" dirty="0"/>
              <a:t>]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M:1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88612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557AB9-0EC0-954E-8C6C-D557979894B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Device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N:M - 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매핑테이블방식 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1:N -&gt; [N:M] -&gt; M:1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0974BB-8235-BA4A-91E4-59F942FC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5589846" cy="2943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A3305-EBCB-1844-BE77-99D1D6D12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118" y="4600575"/>
            <a:ext cx="5077169" cy="2257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F67ECF-269A-AC4E-8B34-8819E33CB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287" y="1275104"/>
            <a:ext cx="4965235" cy="45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다중성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00DD1-6549-5E4D-AF53-5A387EF0C0A0}"/>
              </a:ext>
            </a:extLst>
          </p:cNvPr>
          <p:cNvSpPr txBox="1"/>
          <p:nvPr/>
        </p:nvSpPr>
        <p:spPr>
          <a:xfrm>
            <a:off x="426018" y="1325984"/>
            <a:ext cx="10958262" cy="426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다대일 </a:t>
            </a:r>
            <a:r>
              <a:rPr kumimoji="1" lang="en-US" altLang="ko-KR" sz="2800" dirty="0"/>
              <a:t>( @</a:t>
            </a:r>
            <a:r>
              <a:rPr kumimoji="1" lang="en-US" altLang="ko-KR" sz="2800" dirty="0" err="1"/>
              <a:t>ManyToOne</a:t>
            </a:r>
            <a:r>
              <a:rPr kumimoji="1" lang="en-US" altLang="ko-KR" sz="2800" dirty="0"/>
              <a:t> )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일대다</a:t>
            </a:r>
            <a:r>
              <a:rPr kumimoji="1" lang="en-US" altLang="ko-KR" sz="2800" dirty="0"/>
              <a:t> ( @</a:t>
            </a:r>
            <a:r>
              <a:rPr kumimoji="1" lang="en-US" altLang="ko-KR" sz="2800" dirty="0" err="1"/>
              <a:t>OneToMany</a:t>
            </a:r>
            <a:r>
              <a:rPr kumimoji="1" lang="en-US" altLang="ko-KR" sz="2800" dirty="0"/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일대일</a:t>
            </a:r>
            <a:r>
              <a:rPr kumimoji="1" lang="en-US" altLang="ko-KR" sz="2800" dirty="0"/>
              <a:t> ( @</a:t>
            </a:r>
            <a:r>
              <a:rPr kumimoji="1" lang="en-US" altLang="ko-KR" sz="2800" dirty="0" err="1"/>
              <a:t>OneToOne</a:t>
            </a:r>
            <a:r>
              <a:rPr kumimoji="1" lang="en-US" altLang="ko-KR" sz="2800" dirty="0"/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다대다</a:t>
            </a:r>
            <a:r>
              <a:rPr kumimoji="1" lang="en-US" altLang="ko-KR" sz="2800" dirty="0"/>
              <a:t> ( @</a:t>
            </a:r>
            <a:r>
              <a:rPr kumimoji="1" lang="en-US" altLang="ko-KR" sz="2800" dirty="0" err="1"/>
              <a:t>ManyToMany</a:t>
            </a:r>
            <a:r>
              <a:rPr kumimoji="1" lang="en-US" altLang="ko-KR" sz="2800" dirty="0"/>
              <a:t> 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거의 쓰이지 않는 편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64542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557AB9-0EC0-954E-8C6C-D557979894BA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Device</a:t>
            </a:r>
            <a:r>
              <a:rPr kumimoji="1" lang="ko-KR" altLang="en-US" sz="3600" dirty="0"/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N:M - 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매핑테이블방식 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1:N -&gt; [N:M] -&gt; M:1</a:t>
            </a:r>
            <a:r>
              <a:rPr kumimoji="1" lang="ko-KR" altLang="en-US" sz="36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b="1" dirty="0">
                <a:solidFill>
                  <a:schemeClr val="accent1"/>
                </a:solidFill>
              </a:rPr>
              <a:t>)</a:t>
            </a:r>
            <a:endParaRPr kumimoji="1"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71079-E98D-9F47-BB3E-FF5EF9031D3C}"/>
              </a:ext>
            </a:extLst>
          </p:cNvPr>
          <p:cNvSpPr txBox="1"/>
          <p:nvPr/>
        </p:nvSpPr>
        <p:spPr>
          <a:xfrm>
            <a:off x="426018" y="1325984"/>
            <a:ext cx="10958262" cy="1559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b="1" dirty="0"/>
              <a:t>주의할 점</a:t>
            </a:r>
            <a:endParaRPr kumimoji="1" lang="en-US" altLang="ko-KR" sz="3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@</a:t>
            </a:r>
            <a:r>
              <a:rPr kumimoji="1" lang="en-US" altLang="ko-KR" sz="2400" dirty="0" err="1"/>
              <a:t>ManyToMany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는 비지니스에 필요한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7550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err="1"/>
              <a:t>단방향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양방향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00DD1-6549-5E4D-AF53-5A387EF0C0A0}"/>
              </a:ext>
            </a:extLst>
          </p:cNvPr>
          <p:cNvSpPr txBox="1"/>
          <p:nvPr/>
        </p:nvSpPr>
        <p:spPr>
          <a:xfrm>
            <a:off x="426018" y="1325984"/>
            <a:ext cx="10958262" cy="479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테이블</a:t>
            </a:r>
            <a:endParaRPr kumimoji="1" lang="en-US" altLang="ko-KR" sz="28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FK</a:t>
            </a:r>
            <a:r>
              <a:rPr kumimoji="1" lang="ko-KR" altLang="en-US" sz="2000" dirty="0"/>
              <a:t>로 양쪽 테이블을 조인 가능하다</a:t>
            </a:r>
            <a:r>
              <a:rPr kumimoji="1" lang="en-US" altLang="ko-KR" sz="20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방향 개념이 없다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논리적인 의미의 방향 개념을 둘 필요가 없다</a:t>
            </a:r>
            <a:r>
              <a:rPr kumimoji="1" lang="en-US" altLang="ko-KR" sz="2000" dirty="0"/>
              <a:t>.)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객체</a:t>
            </a:r>
            <a:endParaRPr kumimoji="1" lang="en-US" altLang="ko-KR" sz="28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참조용</a:t>
            </a:r>
            <a:r>
              <a:rPr kumimoji="1" lang="ko-KR" altLang="en-US" sz="2000" dirty="0"/>
              <a:t> 필드가 있는 쪽으로만 참조 가능</a:t>
            </a:r>
            <a:endParaRPr kumimoji="1" lang="en-US" altLang="ko-KR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단방향</a:t>
            </a:r>
            <a:r>
              <a:rPr kumimoji="1" lang="ko-KR" altLang="en-US" sz="2000" dirty="0"/>
              <a:t> 참조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양방향 참조 두가지 중 한가지 방식으로 참조관계를 지정한다</a:t>
            </a:r>
            <a:r>
              <a:rPr kumimoji="1" lang="en-US" altLang="ko-KR" sz="20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주 테이블은 보통 상대편 테이블의 </a:t>
            </a:r>
            <a:r>
              <a:rPr kumimoji="1" lang="en-US" altLang="ko-KR" sz="2000" dirty="0"/>
              <a:t>PK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FK</a:t>
            </a:r>
            <a:r>
              <a:rPr kumimoji="1" lang="ko-KR" altLang="en-US" sz="2000" dirty="0"/>
              <a:t>로 가지고 있다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87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err="1"/>
              <a:t>연관관계의</a:t>
            </a:r>
            <a:r>
              <a:rPr kumimoji="1" lang="ko-KR" altLang="en-US" sz="3600" dirty="0"/>
              <a:t> 주인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00DD1-6549-5E4D-AF53-5A387EF0C0A0}"/>
              </a:ext>
            </a:extLst>
          </p:cNvPr>
          <p:cNvSpPr txBox="1"/>
          <p:nvPr/>
        </p:nvSpPr>
        <p:spPr>
          <a:xfrm>
            <a:off x="426018" y="1325984"/>
            <a:ext cx="1095826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서로 다른 두 테이블을 조인 할 때 </a:t>
            </a:r>
            <a:r>
              <a:rPr kumimoji="1" lang="en-US" altLang="ko-KR" dirty="0"/>
              <a:t>FK</a:t>
            </a:r>
            <a:r>
              <a:rPr kumimoji="1" lang="ko-KR" altLang="en-US" dirty="0"/>
              <a:t>로 두 테이블이 연관관계를 맺는다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객체 양방향 관계는 </a:t>
            </a:r>
            <a:r>
              <a:rPr kumimoji="1" lang="en-US" altLang="ko-KR" dirty="0"/>
              <a:t>A-&gt;B, B-&gt;A</a:t>
            </a:r>
            <a:r>
              <a:rPr kumimoji="1" lang="ko-KR" altLang="en-US" dirty="0"/>
              <a:t>로 각각 관계를 맺는 방식 </a:t>
            </a:r>
            <a:r>
              <a:rPr kumimoji="1" lang="en-US" altLang="ko-KR" dirty="0"/>
              <a:t>(</a:t>
            </a:r>
            <a:r>
              <a:rPr kumimoji="1" lang="ko-KR" altLang="en-US" dirty="0"/>
              <a:t>따라서 </a:t>
            </a:r>
            <a:r>
              <a:rPr kumimoji="1" lang="ko-KR" altLang="en-US" dirty="0" err="1"/>
              <a:t>참조점이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군데</a:t>
            </a:r>
            <a:r>
              <a:rPr kumimoji="1"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두 테이블 중 </a:t>
            </a:r>
            <a:r>
              <a:rPr kumimoji="1" lang="en-US" altLang="ko-KR" dirty="0"/>
              <a:t>FK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관리할 테이블을 지정해주어야 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연관관계의</a:t>
            </a:r>
            <a:r>
              <a:rPr kumimoji="1" lang="ko-KR" altLang="en-US" dirty="0"/>
              <a:t> 주인 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대상</a:t>
            </a:r>
            <a:r>
              <a:rPr kumimoji="1" lang="en-US" altLang="ko-KR" dirty="0"/>
              <a:t>(Target)</a:t>
            </a:r>
            <a:r>
              <a:rPr kumimoji="1" lang="ko-KR" altLang="en-US" dirty="0"/>
              <a:t>테이블의</a:t>
            </a:r>
            <a:r>
              <a:rPr kumimoji="1" lang="en-US" altLang="ko-KR" dirty="0"/>
              <a:t> PK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FK</a:t>
            </a:r>
            <a:r>
              <a:rPr kumimoji="1" lang="ko-KR" altLang="en-US" dirty="0"/>
              <a:t>로 가지고 있는 참조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주인의 반대편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외래 키에 영향을 주지 않는다</a:t>
            </a:r>
            <a:r>
              <a:rPr kumimoji="1"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단순 조회만 가능하다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99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/>
              <a:t>다대일</a:t>
            </a:r>
            <a:r>
              <a:rPr kumimoji="1" lang="en-US" altLang="ko-KR" sz="3600" dirty="0"/>
              <a:t>?</a:t>
            </a:r>
            <a:r>
              <a:rPr kumimoji="1" lang="ko-KR" altLang="en-US" sz="3600" dirty="0"/>
              <a:t> 일대다</a:t>
            </a:r>
            <a:r>
              <a:rPr kumimoji="1" lang="en-US" altLang="ko-KR" sz="3600" dirty="0"/>
              <a:t>?</a:t>
            </a:r>
            <a:r>
              <a:rPr kumimoji="1" lang="ko-KR" altLang="en-US" sz="3600" dirty="0"/>
              <a:t> 두개를 어떻게 구분해</a:t>
            </a:r>
            <a:r>
              <a:rPr kumimoji="1" lang="en-US" altLang="ko-KR" sz="3600" dirty="0"/>
              <a:t>?</a:t>
            </a:r>
            <a:endParaRPr kumimoji="1"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00DD1-6549-5E4D-AF53-5A387EF0C0A0}"/>
              </a:ext>
            </a:extLst>
          </p:cNvPr>
          <p:cNvSpPr txBox="1"/>
          <p:nvPr/>
        </p:nvSpPr>
        <p:spPr>
          <a:xfrm>
            <a:off x="426018" y="1325984"/>
            <a:ext cx="1095826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이 것을 </a:t>
            </a:r>
            <a:r>
              <a:rPr kumimoji="1" lang="en-US" altLang="ko-KR" dirty="0"/>
              <a:t>JPA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엔티티</a:t>
            </a:r>
            <a:r>
              <a:rPr kumimoji="1" lang="ko-KR" altLang="en-US" dirty="0"/>
              <a:t> 매핑으로 표현하려고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(12:3</a:t>
            </a:r>
            <a:r>
              <a:rPr kumimoji="1" lang="ko-KR" altLang="en-US" dirty="0"/>
              <a:t> 초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강의 내용은 가끔 </a:t>
            </a:r>
            <a:r>
              <a:rPr kumimoji="1" lang="en-US" altLang="ko-KR" dirty="0"/>
              <a:t>TMI</a:t>
            </a:r>
            <a:r>
              <a:rPr kumimoji="1" lang="ko-KR" altLang="en-US" dirty="0"/>
              <a:t>여서 정리가 </a:t>
            </a:r>
            <a:r>
              <a:rPr kumimoji="1" lang="ko-KR" altLang="en-US" dirty="0" err="1"/>
              <a:t>안될때가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어느정도는 </a:t>
            </a:r>
            <a:r>
              <a:rPr kumimoji="1" lang="ko-KR" altLang="en-US" dirty="0" err="1"/>
              <a:t>내식대로</a:t>
            </a:r>
            <a:r>
              <a:rPr kumimoji="1" lang="ko-KR" altLang="en-US" dirty="0"/>
              <a:t> 과감하게 </a:t>
            </a:r>
            <a:r>
              <a:rPr kumimoji="1" lang="ko-KR" altLang="en-US" dirty="0" err="1"/>
              <a:t>뺄거</a:t>
            </a:r>
            <a:r>
              <a:rPr kumimoji="1" lang="ko-KR" altLang="en-US" dirty="0"/>
              <a:t> 빼고 그럴 필요가 다분히 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FK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테이블이 </a:t>
            </a:r>
            <a:r>
              <a:rPr kumimoji="1" lang="en-US" altLang="ko-KR" dirty="0"/>
              <a:t>@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일 대 다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1:</a:t>
            </a:r>
            <a:r>
              <a:rPr kumimoji="1" lang="ko-KR" altLang="en-US" dirty="0"/>
              <a:t> </a:t>
            </a:r>
            <a:r>
              <a:rPr kumimoji="1" lang="en-US" altLang="ko-KR" dirty="0"/>
              <a:t>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연관관계의</a:t>
            </a:r>
            <a:r>
              <a:rPr kumimoji="1" lang="ko-KR" altLang="en-US" dirty="0"/>
              <a:t> 주인이다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Employee, Department </a:t>
            </a:r>
            <a:r>
              <a:rPr kumimoji="1" lang="ko-KR" altLang="en-US" dirty="0"/>
              <a:t>예제를 예로 들어보면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Department</a:t>
            </a:r>
            <a:r>
              <a:rPr kumimoji="1" lang="ko-KR" altLang="en-US" dirty="0"/>
              <a:t> 가 </a:t>
            </a:r>
            <a:r>
              <a:rPr kumimoji="1" lang="ko-KR" altLang="en-US" dirty="0" err="1"/>
              <a:t>연관관계의</a:t>
            </a:r>
            <a:r>
              <a:rPr kumimoji="1" lang="ko-KR" altLang="en-US" dirty="0"/>
              <a:t> 주인이 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다대일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N: 1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연관관계의</a:t>
            </a:r>
            <a:r>
              <a:rPr kumimoji="1" lang="ko-KR" altLang="en-US" dirty="0"/>
              <a:t> 주인이다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Employee, Department</a:t>
            </a:r>
            <a:r>
              <a:rPr kumimoji="1" lang="ko-KR" altLang="en-US" dirty="0"/>
              <a:t> 예제를 예로 들어보면 </a:t>
            </a:r>
            <a:r>
              <a:rPr kumimoji="1" lang="en-US" altLang="ko-KR" dirty="0"/>
              <a:t>Employee</a:t>
            </a:r>
            <a:r>
              <a:rPr kumimoji="1" lang="ko-KR" altLang="en-US" dirty="0"/>
              <a:t> 가 </a:t>
            </a:r>
            <a:r>
              <a:rPr kumimoji="1" lang="ko-KR" altLang="en-US" dirty="0" err="1"/>
              <a:t>연관관계의</a:t>
            </a:r>
            <a:r>
              <a:rPr kumimoji="1" lang="ko-KR" altLang="en-US" dirty="0"/>
              <a:t> 주인이 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43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273F7-9384-FD48-89D6-AE1B0910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Employee, Department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다 대 </a:t>
            </a:r>
            <a:r>
              <a:rPr kumimoji="1" lang="en-US" altLang="ko-KR" dirty="0"/>
              <a:t>1)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AEDF-40FB-F540-8DCC-36DE508F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오라클 예제 스키마 흉내내기</a:t>
            </a:r>
          </a:p>
        </p:txBody>
      </p:sp>
    </p:spTree>
    <p:extLst>
      <p:ext uri="{BB962C8B-B14F-4D97-AF65-F5344CB8AC3E}">
        <p14:creationId xmlns:p14="http://schemas.microsoft.com/office/powerpoint/2010/main" val="290097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7FD80-BAE4-9345-8030-973A7FEA81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Employee,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Department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ko-KR" altLang="en-US" sz="3600" dirty="0"/>
              <a:t>다 대 </a:t>
            </a:r>
            <a:r>
              <a:rPr kumimoji="1" lang="en-US" altLang="ko-KR" sz="3600" dirty="0"/>
              <a:t>1)</a:t>
            </a:r>
            <a:endParaRPr kumimoji="1"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3DE51-712A-8644-96CA-C7B58B764A89}"/>
              </a:ext>
            </a:extLst>
          </p:cNvPr>
          <p:cNvSpPr txBox="1"/>
          <p:nvPr/>
        </p:nvSpPr>
        <p:spPr>
          <a:xfrm>
            <a:off x="426018" y="1325984"/>
            <a:ext cx="10958262" cy="190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b="1" dirty="0"/>
              <a:t>다 대 </a:t>
            </a:r>
            <a:r>
              <a:rPr kumimoji="1" lang="en-US" altLang="ko-KR" sz="3200" b="1" dirty="0"/>
              <a:t>1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 err="1"/>
              <a:t>단방향</a:t>
            </a:r>
            <a:r>
              <a:rPr kumimoji="1" lang="en-US" altLang="ko-KR" sz="32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3200" b="1" dirty="0"/>
              <a:t>다 대 </a:t>
            </a:r>
            <a:r>
              <a:rPr kumimoji="1" lang="en-US" altLang="ko-KR" sz="3200" b="1" dirty="0"/>
              <a:t>1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(</a:t>
            </a:r>
            <a:r>
              <a:rPr kumimoji="1" lang="ko-KR" altLang="en-US" sz="3200" b="1" dirty="0"/>
              <a:t>양방향</a:t>
            </a:r>
            <a:r>
              <a:rPr kumimoji="1" lang="en-US" altLang="ko-KR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51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3518</Words>
  <Application>Microsoft Macintosh PowerPoint</Application>
  <PresentationFormat>와이드스크린</PresentationFormat>
  <Paragraphs>639</Paragraphs>
  <Slides>40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매핑관계 연습</vt:lpstr>
      <vt:lpstr>연관관계 매핑시 고려사항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Employee, Department  (다 대 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Employee, Department  (1:N)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Employee, IDCard (1 대 1) </vt:lpstr>
      <vt:lpstr>PowerPoint 프레젠테이션</vt:lpstr>
      <vt:lpstr>PowerPoint 프레젠테이션</vt:lpstr>
      <vt:lpstr>Employee, IDCard (1 대 1)</vt:lpstr>
      <vt:lpstr>PowerPoint 프레젠테이션</vt:lpstr>
      <vt:lpstr>PowerPoint 프레젠테이션</vt:lpstr>
      <vt:lpstr>Employee, IDCard (1 대 1) - 주 테이블에 FK</vt:lpstr>
      <vt:lpstr>PowerPoint 프레젠테이션</vt:lpstr>
      <vt:lpstr>Employee, IDCard (1 대 1) - 타겟 테이블에 FK </vt:lpstr>
      <vt:lpstr>PowerPoint 프레젠테이션</vt:lpstr>
      <vt:lpstr>PowerPoint 프레젠테이션</vt:lpstr>
      <vt:lpstr>PowerPoint 프레젠테이션</vt:lpstr>
      <vt:lpstr>PowerPoint 프레젠테이션</vt:lpstr>
      <vt:lpstr>Employee, Device (다 대 다)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kyle.sgjung@dktechin.com</dc:creator>
  <cp:lastModifiedBy>kyle.sgjung@dktechin.com</cp:lastModifiedBy>
  <cp:revision>111</cp:revision>
  <dcterms:created xsi:type="dcterms:W3CDTF">2020-07-30T13:27:30Z</dcterms:created>
  <dcterms:modified xsi:type="dcterms:W3CDTF">2020-09-10T23:55:11Z</dcterms:modified>
</cp:coreProperties>
</file>