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4"/>
  </p:sldMasterIdLst>
  <p:notesMasterIdLst>
    <p:notesMasterId r:id="rId24"/>
  </p:notesMasterIdLst>
  <p:sldIdLst>
    <p:sldId id="271" r:id="rId5"/>
    <p:sldId id="264" r:id="rId6"/>
    <p:sldId id="273" r:id="rId7"/>
    <p:sldId id="272" r:id="rId8"/>
    <p:sldId id="280" r:id="rId9"/>
    <p:sldId id="281" r:id="rId10"/>
    <p:sldId id="276" r:id="rId11"/>
    <p:sldId id="284" r:id="rId12"/>
    <p:sldId id="282" r:id="rId13"/>
    <p:sldId id="286" r:id="rId14"/>
    <p:sldId id="285" r:id="rId15"/>
    <p:sldId id="287" r:id="rId16"/>
    <p:sldId id="288" r:id="rId17"/>
    <p:sldId id="289" r:id="rId18"/>
    <p:sldId id="274" r:id="rId19"/>
    <p:sldId id="290" r:id="rId20"/>
    <p:sldId id="291" r:id="rId21"/>
    <p:sldId id="292" r:id="rId22"/>
    <p:sldId id="275" r:id="rId23"/>
  </p:sldIdLst>
  <p:sldSz cx="12192000" cy="6858000"/>
  <p:notesSz cx="6858000" cy="9144000"/>
  <p:defaultTextStyle>
    <a:defPPr>
      <a:defRPr lang="en-US"/>
    </a:defPPr>
    <a:lvl1pPr marL="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Key" initials="DK" lastIdx="1" clrIdx="0">
    <p:extLst>
      <p:ext uri="{19B8F6BF-5375-455C-9EA6-DF929625EA0E}">
        <p15:presenceInfo xmlns:p15="http://schemas.microsoft.com/office/powerpoint/2012/main" userId="S::Daniel.Key@gosh.nhs.uk::a1569758-6cc1-4d00-964a-41960c5f0083" providerId="AD"/>
      </p:ext>
    </p:extLst>
  </p:cmAuthor>
  <p:cmAuthor id="2" name="William Bryant" initials="WB" lastIdx="1" clrIdx="1">
    <p:extLst>
      <p:ext uri="{19B8F6BF-5375-455C-9EA6-DF929625EA0E}">
        <p15:presenceInfo xmlns:p15="http://schemas.microsoft.com/office/powerpoint/2012/main" userId="S::william.bryant@gosh.nhs.uk::8c9998a1-cf68-4d7e-891f-6478941c0ae1" providerId="AD"/>
      </p:ext>
    </p:extLst>
  </p:cmAuthor>
  <p:cmAuthor id="3" name="Georgina Hill" initials="GH" lastIdx="16" clrIdx="2">
    <p:extLst>
      <p:ext uri="{19B8F6BF-5375-455C-9EA6-DF929625EA0E}">
        <p15:presenceInfo xmlns:p15="http://schemas.microsoft.com/office/powerpoint/2012/main" userId="S::Georgina.Hill@gosh.nhs.uk::10203b14-ec76-4c07-8d5e-ec38162efc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C48508"/>
    <a:srgbClr val="267082"/>
    <a:srgbClr val="47B7EA"/>
    <a:srgbClr val="D52610"/>
    <a:srgbClr val="F15927"/>
    <a:srgbClr val="1484B6"/>
    <a:srgbClr val="A3DBF5"/>
    <a:srgbClr val="B13F1A"/>
    <a:srgbClr val="F79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B2A64-268F-4128-AB52-25E7BE6780E1}" type="datetimeFigureOut">
              <a:rPr lang="en-GB" smtClean="0"/>
              <a:t>25/11/2022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4BCE8-4F4D-4299-9F2E-5C5DCBF7D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71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03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 panose="020F0502020204030204"/>
              </a:rPr>
              <a:t>Add in components to the </a:t>
            </a:r>
            <a:r>
              <a:rPr lang="en-GB" dirty="0" err="1">
                <a:cs typeface="Calibri" panose="020F0502020204030204"/>
              </a:rPr>
              <a:t>geom_point</a:t>
            </a:r>
            <a:r>
              <a:rPr lang="en-GB" dirty="0">
                <a:cs typeface="Calibri" panose="020F0502020204030204"/>
              </a:rPr>
              <a:t>() – this has picked up the different groupings with the continent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510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 panose="020F0502020204030204"/>
              </a:rPr>
              <a:t>Add in components to the </a:t>
            </a:r>
            <a:r>
              <a:rPr lang="en-GB" dirty="0" err="1">
                <a:cs typeface="Calibri" panose="020F0502020204030204"/>
              </a:rPr>
              <a:t>geom_point</a:t>
            </a:r>
            <a:r>
              <a:rPr lang="en-GB" dirty="0">
                <a:cs typeface="Calibri" panose="020F0502020204030204"/>
              </a:rPr>
              <a:t>() – this has picked up the different groupings with the continent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001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 panose="020F0502020204030204"/>
              </a:rPr>
              <a:t>Add in components to the </a:t>
            </a:r>
            <a:r>
              <a:rPr lang="en-GB" dirty="0" err="1">
                <a:cs typeface="Calibri" panose="020F0502020204030204"/>
              </a:rPr>
              <a:t>geom_point</a:t>
            </a:r>
            <a:r>
              <a:rPr lang="en-GB" dirty="0">
                <a:cs typeface="Calibri" panose="020F0502020204030204"/>
              </a:rPr>
              <a:t>() – this has picked up the different groupings with the continent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589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 panose="020F0502020204030204"/>
              </a:rPr>
              <a:t>Add in components to the </a:t>
            </a:r>
            <a:r>
              <a:rPr lang="en-GB" dirty="0" err="1">
                <a:cs typeface="Calibri" panose="020F0502020204030204"/>
              </a:rPr>
              <a:t>geom_point</a:t>
            </a:r>
            <a:r>
              <a:rPr lang="en-GB" dirty="0">
                <a:cs typeface="Calibri" panose="020F0502020204030204"/>
              </a:rPr>
              <a:t>() – this has picked up the different groupings with the continent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244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695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889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29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005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1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 panose="020F0502020204030204"/>
              </a:rPr>
              <a:t>You see it has generated a canvas here – it’s recognised the axes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125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 panose="020F0502020204030204"/>
              </a:rPr>
              <a:t>Grammar of graphics – a set of rules for structuring mathematics and aesthetic elements in to a meaningful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899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 panose="020F0502020204030204"/>
              </a:rPr>
              <a:t>You see it has generated a canvas here – it’s recognised the axes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283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 panose="020F0502020204030204"/>
              </a:rPr>
              <a:t>You see it has generated a canvas here – it’s recognised the axes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896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 panose="020F0502020204030204"/>
              </a:rPr>
              <a:t>Add in components to the </a:t>
            </a:r>
            <a:r>
              <a:rPr lang="en-GB" dirty="0" err="1">
                <a:cs typeface="Calibri" panose="020F0502020204030204"/>
              </a:rPr>
              <a:t>geom_point</a:t>
            </a:r>
            <a:r>
              <a:rPr lang="en-GB" dirty="0">
                <a:cs typeface="Calibri" panose="020F0502020204030204"/>
              </a:rPr>
              <a:t>() – this has picked up the different groupings with the continent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94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 panose="020F0502020204030204"/>
              </a:rPr>
              <a:t>Add in components to the </a:t>
            </a:r>
            <a:r>
              <a:rPr lang="en-GB" dirty="0" err="1">
                <a:cs typeface="Calibri" panose="020F0502020204030204"/>
              </a:rPr>
              <a:t>geom_point</a:t>
            </a:r>
            <a:r>
              <a:rPr lang="en-GB" dirty="0">
                <a:cs typeface="Calibri" panose="020F0502020204030204"/>
              </a:rPr>
              <a:t>() – this has picked up the different groupings with the continent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440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 panose="020F0502020204030204"/>
              </a:rPr>
              <a:t>Additional aesthetics</a:t>
            </a:r>
          </a:p>
          <a:p>
            <a:r>
              <a:rPr lang="en-GB" dirty="0">
                <a:cs typeface="Calibri" panose="020F0502020204030204"/>
              </a:rPr>
              <a:t>Add in components to the </a:t>
            </a:r>
            <a:r>
              <a:rPr lang="en-GB" dirty="0" err="1">
                <a:cs typeface="Calibri" panose="020F0502020204030204"/>
              </a:rPr>
              <a:t>geom_point</a:t>
            </a:r>
            <a:r>
              <a:rPr lang="en-GB" dirty="0">
                <a:cs typeface="Calibri" panose="020F0502020204030204"/>
              </a:rPr>
              <a:t>() – this has picked up the different groupings with the continent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131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 panose="020F0502020204030204"/>
              </a:rPr>
              <a:t>Add in components to the </a:t>
            </a:r>
            <a:r>
              <a:rPr lang="en-GB" dirty="0" err="1">
                <a:cs typeface="Calibri" panose="020F0502020204030204"/>
              </a:rPr>
              <a:t>geom_point</a:t>
            </a:r>
            <a:r>
              <a:rPr lang="en-GB" dirty="0">
                <a:cs typeface="Calibri" panose="020F0502020204030204"/>
              </a:rPr>
              <a:t>() – this has picked up the different groupings with the continent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07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4591753"/>
            <a:ext cx="12192000" cy="2266247"/>
          </a:xfrm>
          <a:prstGeom prst="rect">
            <a:avLst/>
          </a:prstGeom>
          <a:solidFill>
            <a:srgbClr val="C6E7F7"/>
          </a:solidFill>
          <a:ln>
            <a:noFill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-71123"/>
            <a:ext cx="12192000" cy="1402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/>
          <p:cNvSpPr/>
          <p:nvPr userDrawn="1"/>
        </p:nvSpPr>
        <p:spPr>
          <a:xfrm>
            <a:off x="0" y="6207313"/>
            <a:ext cx="12192000" cy="650687"/>
          </a:xfrm>
          <a:prstGeom prst="rect">
            <a:avLst/>
          </a:prstGeom>
          <a:solidFill>
            <a:srgbClr val="00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 userDrawn="1"/>
        </p:nvSpPr>
        <p:spPr>
          <a:xfrm>
            <a:off x="696672" y="6372515"/>
            <a:ext cx="107056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" b="0" i="1" kern="1200">
                <a:solidFill>
                  <a:schemeClr val="bg1"/>
                </a:solidFill>
                <a:effectLst/>
                <a:latin typeface="Franklin Gothic Book" charset="0"/>
                <a:ea typeface="Franklin Gothic Book" charset="0"/>
                <a:cs typeface="Franklin Gothic Book" charset="0"/>
              </a:rPr>
              <a:t>The child first and always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43166" y="3890922"/>
            <a:ext cx="8663301" cy="648000"/>
          </a:xfrm>
        </p:spPr>
        <p:txBody>
          <a:bodyPr lIns="0" tIns="0" bIns="0"/>
          <a:lstStyle>
            <a:lvl1pPr>
              <a:defRPr>
                <a:solidFill>
                  <a:srgbClr val="147EB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3166" y="4549371"/>
            <a:ext cx="8663301" cy="1437931"/>
          </a:xfrm>
        </p:spPr>
        <p:txBody>
          <a:bodyPr lIns="0" tIns="23400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609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406467" y="4741945"/>
            <a:ext cx="1876299" cy="779462"/>
          </a:xfrm>
        </p:spPr>
        <p:txBody>
          <a:bodyPr>
            <a:normAutofit/>
          </a:bodyPr>
          <a:lstStyle>
            <a:lvl1pPr marL="0" indent="0" algn="r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94" indent="0">
              <a:buNone/>
              <a:defRPr/>
            </a:lvl2pPr>
            <a:lvl3pPr marL="1219188" indent="0">
              <a:buNone/>
              <a:defRPr/>
            </a:lvl3pPr>
            <a:lvl4pPr marL="1828782" indent="0">
              <a:buNone/>
              <a:defRPr/>
            </a:lvl4pPr>
            <a:lvl5pPr marL="2438376" indent="0">
              <a:buNone/>
              <a:defRPr/>
            </a:lvl5pPr>
          </a:lstStyle>
          <a:p>
            <a:pPr lvl="0"/>
            <a:r>
              <a:rPr lang="en-US"/>
              <a:t>Month Year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762" y="418770"/>
            <a:ext cx="2822010" cy="6932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60" y="208334"/>
            <a:ext cx="1042949" cy="104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7552" cy="691286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417552" cy="691286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4495803"/>
            <a:ext cx="6874933" cy="6745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sz="3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30961"/>
            <a:ext cx="10972800" cy="479520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45059" y="301367"/>
            <a:ext cx="8022956" cy="66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417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3023464"/>
            <a:ext cx="12191999" cy="6745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000">
                <a:solidFill>
                  <a:srgbClr val="147EB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6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330560"/>
            <a:ext cx="5373511" cy="47407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330560"/>
            <a:ext cx="5373511" cy="474078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A415A"/>
                </a:solidFill>
              </a:defRPr>
            </a:lvl1pPr>
            <a:lvl2pPr>
              <a:defRPr sz="2000">
                <a:solidFill>
                  <a:srgbClr val="0A415A"/>
                </a:solidFill>
              </a:defRPr>
            </a:lvl2pPr>
            <a:lvl3pPr>
              <a:defRPr sz="2000">
                <a:solidFill>
                  <a:srgbClr val="0A415A"/>
                </a:solidFill>
              </a:defRPr>
            </a:lvl3pPr>
            <a:lvl4pPr>
              <a:defRPr sz="2000">
                <a:solidFill>
                  <a:srgbClr val="0A415A"/>
                </a:solidFill>
              </a:defRPr>
            </a:lvl4pPr>
            <a:lvl5pPr>
              <a:defRPr sz="2000">
                <a:solidFill>
                  <a:srgbClr val="0A415A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45059" y="301367"/>
            <a:ext cx="7852475" cy="66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247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715" y="1330562"/>
            <a:ext cx="5386918" cy="682153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609594" indent="0">
              <a:buNone/>
              <a:defRPr sz="2666" b="1"/>
            </a:lvl2pPr>
            <a:lvl3pPr marL="1219188" indent="0">
              <a:buNone/>
              <a:defRPr sz="2400" b="1"/>
            </a:lvl3pPr>
            <a:lvl4pPr marL="1828782" indent="0">
              <a:buNone/>
              <a:defRPr sz="2134" b="1"/>
            </a:lvl4pPr>
            <a:lvl5pPr marL="2438376" indent="0">
              <a:buNone/>
              <a:defRPr sz="2134" b="1"/>
            </a:lvl5pPr>
            <a:lvl6pPr marL="3047970" indent="0">
              <a:buNone/>
              <a:defRPr sz="2134" b="1"/>
            </a:lvl6pPr>
            <a:lvl7pPr marL="3657564" indent="0">
              <a:buNone/>
              <a:defRPr sz="2134" b="1"/>
            </a:lvl7pPr>
            <a:lvl8pPr marL="4267157" indent="0">
              <a:buNone/>
              <a:defRPr sz="2134" b="1"/>
            </a:lvl8pPr>
            <a:lvl9pPr marL="4876751" indent="0">
              <a:buNone/>
              <a:defRPr sz="2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715" y="2025145"/>
            <a:ext cx="5386918" cy="42130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8488" y="1330562"/>
            <a:ext cx="5389033" cy="682153"/>
          </a:xfrm>
        </p:spPr>
        <p:txBody>
          <a:bodyPr anchor="b">
            <a:normAutofit/>
          </a:bodyPr>
          <a:lstStyle>
            <a:lvl1pPr marL="0" indent="0">
              <a:buNone/>
              <a:defRPr sz="2134" b="1"/>
            </a:lvl1pPr>
            <a:lvl2pPr marL="609594" indent="0">
              <a:buNone/>
              <a:defRPr sz="2666" b="1"/>
            </a:lvl2pPr>
            <a:lvl3pPr marL="1219188" indent="0">
              <a:buNone/>
              <a:defRPr sz="2400" b="1"/>
            </a:lvl3pPr>
            <a:lvl4pPr marL="1828782" indent="0">
              <a:buNone/>
              <a:defRPr sz="2134" b="1"/>
            </a:lvl4pPr>
            <a:lvl5pPr marL="2438376" indent="0">
              <a:buNone/>
              <a:defRPr sz="2134" b="1"/>
            </a:lvl5pPr>
            <a:lvl6pPr marL="3047970" indent="0">
              <a:buNone/>
              <a:defRPr sz="2134" b="1"/>
            </a:lvl6pPr>
            <a:lvl7pPr marL="3657564" indent="0">
              <a:buNone/>
              <a:defRPr sz="2134" b="1"/>
            </a:lvl7pPr>
            <a:lvl8pPr marL="4267157" indent="0">
              <a:buNone/>
              <a:defRPr sz="2134" b="1"/>
            </a:lvl8pPr>
            <a:lvl9pPr marL="4876751" indent="0">
              <a:buNone/>
              <a:defRPr sz="2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8488" y="2025145"/>
            <a:ext cx="5389033" cy="42130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61535" y="301367"/>
            <a:ext cx="8007458" cy="66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313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1435102"/>
            <a:ext cx="6815666" cy="4691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594" indent="0">
              <a:buNone/>
              <a:defRPr sz="1600"/>
            </a:lvl2pPr>
            <a:lvl3pPr marL="1219188" indent="0">
              <a:buNone/>
              <a:defRPr sz="1333"/>
            </a:lvl3pPr>
            <a:lvl4pPr marL="1828782" indent="0">
              <a:buNone/>
              <a:defRPr sz="1200"/>
            </a:lvl4pPr>
            <a:lvl5pPr marL="2438376" indent="0">
              <a:buNone/>
              <a:defRPr sz="1200"/>
            </a:lvl5pPr>
            <a:lvl6pPr marL="3047970" indent="0">
              <a:buNone/>
              <a:defRPr sz="1200"/>
            </a:lvl6pPr>
            <a:lvl7pPr marL="3657564" indent="0">
              <a:buNone/>
              <a:defRPr sz="1200"/>
            </a:lvl7pPr>
            <a:lvl8pPr marL="4267157" indent="0">
              <a:buNone/>
              <a:defRPr sz="1200"/>
            </a:lvl8pPr>
            <a:lvl9pPr marL="487675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53297" y="301367"/>
            <a:ext cx="8177939" cy="66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624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53298" y="299306"/>
            <a:ext cx="8084949" cy="66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8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500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110588"/>
            <a:ext cx="12192000" cy="2102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4205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486159"/>
            <a:ext cx="12192000" cy="371841"/>
          </a:xfrm>
          <a:prstGeom prst="rect">
            <a:avLst/>
          </a:prstGeom>
          <a:solidFill>
            <a:srgbClr val="C6E7F7"/>
          </a:solidFill>
          <a:ln>
            <a:noFill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8152" y="261831"/>
            <a:ext cx="7489955" cy="66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30560"/>
            <a:ext cx="10972800" cy="4961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922" y="312229"/>
            <a:ext cx="2448000" cy="60138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973130" y="6534335"/>
            <a:ext cx="6561464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indent="0" algn="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>
                <a:solidFill>
                  <a:schemeClr val="bg1">
                    <a:lumMod val="50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Slide </a:t>
            </a:r>
            <a:fld id="{45161DBE-4736-EE43-A824-AB4A2F59E3C4}" type="slidenum">
              <a:rPr lang="uk-UA" sz="1000" b="0" i="0" smtClean="0">
                <a:solidFill>
                  <a:schemeClr val="bg1">
                    <a:lumMod val="50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pPr marL="0" marR="0" indent="0" algn="r" defTabSz="548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0" i="0">
              <a:solidFill>
                <a:schemeClr val="bg1">
                  <a:lumMod val="50000"/>
                </a:schemeClr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5949"/>
            <a:ext cx="12192000" cy="49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3" y="136145"/>
            <a:ext cx="766223" cy="76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9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8" r:id="rId3"/>
    <p:sldLayoutId id="2147483662" r:id="rId4"/>
    <p:sldLayoutId id="2147483663" r:id="rId5"/>
    <p:sldLayoutId id="2147483666" r:id="rId6"/>
    <p:sldLayoutId id="2147483664" r:id="rId7"/>
    <p:sldLayoutId id="2147483667" r:id="rId8"/>
    <p:sldLayoutId id="2147483665" r:id="rId9"/>
    <p:sldLayoutId id="2147483658" r:id="rId10"/>
  </p:sldLayoutIdLst>
  <p:hf hdr="0" ftr="0" dt="0"/>
  <p:txStyles>
    <p:titleStyle>
      <a:lvl1pPr algn="l" defTabSz="609594" rtl="0" eaLnBrk="1" latinLnBrk="0" hangingPunct="1">
        <a:spcBef>
          <a:spcPct val="0"/>
        </a:spcBef>
        <a:buNone/>
        <a:defRPr sz="2800" kern="1200">
          <a:solidFill>
            <a:srgbClr val="147EB3"/>
          </a:solidFill>
          <a:latin typeface="Franklin Gothic Medium" charset="0"/>
          <a:ea typeface="Franklin Gothic Medium" charset="0"/>
          <a:cs typeface="Franklin Gothic Medium" charset="0"/>
        </a:defRPr>
      </a:lvl1pPr>
    </p:titleStyle>
    <p:bodyStyle>
      <a:lvl1pPr marL="0" indent="-360000" algn="l" defTabSz="609594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A415A"/>
          </a:solidFill>
          <a:latin typeface="+mn-lt"/>
          <a:ea typeface="Franklin Gothic Book" charset="0"/>
          <a:cs typeface="Franklin Gothic Book" charset="0"/>
        </a:defRPr>
      </a:lvl1pPr>
      <a:lvl2pPr marL="756000" indent="-360000" algn="l" defTabSz="609594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A415A"/>
          </a:solidFill>
          <a:latin typeface="+mn-lt"/>
          <a:ea typeface="Franklin Gothic Book" charset="0"/>
          <a:cs typeface="Franklin Gothic Book" charset="0"/>
        </a:defRPr>
      </a:lvl2pPr>
      <a:lvl3pPr marL="1152000" indent="-360000" algn="l" defTabSz="609594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A415A"/>
          </a:solidFill>
          <a:latin typeface="+mn-lt"/>
          <a:ea typeface="Franklin Gothic Book" charset="0"/>
          <a:cs typeface="Franklin Gothic Book" charset="0"/>
        </a:defRPr>
      </a:lvl3pPr>
      <a:lvl4pPr marL="1548000" indent="-360000" algn="l" defTabSz="609594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A415A"/>
          </a:solidFill>
          <a:latin typeface="+mn-lt"/>
          <a:ea typeface="Franklin Gothic Book" charset="0"/>
          <a:cs typeface="Franklin Gothic Book" charset="0"/>
        </a:defRPr>
      </a:lvl4pPr>
      <a:lvl5pPr marL="1944000" indent="-360000" algn="l" defTabSz="609594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A415A"/>
          </a:solidFill>
          <a:latin typeface="+mn-lt"/>
          <a:ea typeface="Franklin Gothic Book" charset="0"/>
          <a:cs typeface="Franklin Gothic Book" charset="0"/>
        </a:defRPr>
      </a:lvl5pPr>
      <a:lvl6pPr marL="3352766" indent="-304796" algn="l" defTabSz="609594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2360" indent="-304796" algn="l" defTabSz="609594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1954" indent="-304796" algn="l" defTabSz="609594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1548" indent="-304796" algn="l" defTabSz="609594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4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8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82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6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70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64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57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51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gplot2.tidyverse.org/articles/ggplot2-specs.html" TargetMode="External"/><Relationship Id="rId3" Type="http://schemas.openxmlformats.org/officeDocument/2006/relationships/hyperlink" Target="https://cran.r-project.org/web/packages/viridis/vignettes/intro-to-viridis.html" TargetMode="External"/><Relationship Id="rId7" Type="http://schemas.openxmlformats.org/officeDocument/2006/relationships/hyperlink" Target="https://rpubs.com/hadley/ggplot2-layer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novia.com/en/blog/ggplot-themes-gallery/" TargetMode="External"/><Relationship Id="rId5" Type="http://schemas.openxmlformats.org/officeDocument/2006/relationships/hyperlink" Target="https://r-graph-gallery.com/" TargetMode="External"/><Relationship Id="rId10" Type="http://schemas.openxmlformats.org/officeDocument/2006/relationships/hyperlink" Target="https://ggplot2.tidyverse.org/reference/" TargetMode="External"/><Relationship Id="rId4" Type="http://schemas.openxmlformats.org/officeDocument/2006/relationships/hyperlink" Target="https://ggplot2.tidyverse.org/#cheatsheet" TargetMode="External"/><Relationship Id="rId9" Type="http://schemas.openxmlformats.org/officeDocument/2006/relationships/hyperlink" Target="https://ggplot2.tidyverse.org/reference/geom_smooth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A0A7-E80D-4B87-B613-0F525FED8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166" y="2308629"/>
            <a:ext cx="10539600" cy="648000"/>
          </a:xfrm>
        </p:spPr>
        <p:txBody>
          <a:bodyPr/>
          <a:lstStyle/>
          <a:p>
            <a:r>
              <a:rPr lang="en-GB" sz="3600" dirty="0"/>
              <a:t>Introduction to </a:t>
            </a:r>
            <a:r>
              <a:rPr lang="en-GB" sz="3600" dirty="0" err="1"/>
              <a:t>Tidyverse</a:t>
            </a:r>
            <a:br>
              <a:rPr lang="en-GB" sz="3600" dirty="0"/>
            </a:br>
            <a:r>
              <a:rPr lang="en-GB" sz="2400" dirty="0"/>
              <a:t>Session 4: Data wrangling and visualisations using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GB" sz="2400" dirty="0"/>
              <a:t> and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364F5-85AD-45FF-9B95-B22E8DF5C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Lydia Briggs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6D49D-37E1-4541-8F48-43AE5601DC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November 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9B0CB-5AD8-4E64-B045-9B6ACCD5F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937" y="3144747"/>
            <a:ext cx="1050220" cy="1216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8D9FE6-2094-4443-A88D-A4F45788E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894" y="3429000"/>
            <a:ext cx="1876299" cy="7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4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8EF2BDE-DEAE-4AFF-9890-6EA2C73B9AF8}"/>
              </a:ext>
            </a:extLst>
          </p:cNvPr>
          <p:cNvSpPr/>
          <p:nvPr/>
        </p:nvSpPr>
        <p:spPr>
          <a:xfrm>
            <a:off x="1963705" y="1933291"/>
            <a:ext cx="5191696" cy="305401"/>
          </a:xfrm>
          <a:prstGeom prst="rect">
            <a:avLst/>
          </a:prstGeom>
          <a:solidFill>
            <a:srgbClr val="8DC6A5">
              <a:alpha val="50000"/>
            </a:srgbClr>
          </a:solidFill>
          <a:ln>
            <a:solidFill>
              <a:srgbClr val="356D4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6A05E3-F50D-4112-9D25-778397B5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Franklin Gothic Medium"/>
              </a:rPr>
              <a:t>Building up a plot</a:t>
            </a:r>
            <a:br>
              <a:rPr lang="en-GB" dirty="0">
                <a:latin typeface="Franklin Gothic Medium"/>
              </a:rPr>
            </a:br>
            <a:r>
              <a:rPr lang="en-GB" dirty="0">
                <a:latin typeface="Franklin Gothic Medium"/>
              </a:rPr>
              <a:t>Scatter plot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8BFA1C-CA9E-430A-9A85-29A043C1A536}"/>
              </a:ext>
            </a:extLst>
          </p:cNvPr>
          <p:cNvGrpSpPr/>
          <p:nvPr/>
        </p:nvGrpSpPr>
        <p:grpSpPr>
          <a:xfrm>
            <a:off x="878888" y="1242363"/>
            <a:ext cx="11653017" cy="1631216"/>
            <a:chOff x="745409" y="1012106"/>
            <a:chExt cx="11653017" cy="163121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2B923B-95E1-476A-90DD-9AADF0EB13ED}"/>
                </a:ext>
              </a:extLst>
            </p:cNvPr>
            <p:cNvGrpSpPr/>
            <p:nvPr/>
          </p:nvGrpSpPr>
          <p:grpSpPr>
            <a:xfrm>
              <a:off x="1830226" y="1024941"/>
              <a:ext cx="7579789" cy="645944"/>
              <a:chOff x="1580877" y="1417297"/>
              <a:chExt cx="7579789" cy="66733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8D53655-5B9F-48E2-A990-2F8429AE9C35}"/>
                  </a:ext>
                </a:extLst>
              </p:cNvPr>
              <p:cNvSpPr/>
              <p:nvPr/>
            </p:nvSpPr>
            <p:spPr>
              <a:xfrm>
                <a:off x="4308067" y="1417297"/>
                <a:ext cx="4852599" cy="315516"/>
              </a:xfrm>
              <a:prstGeom prst="rect">
                <a:avLst/>
              </a:prstGeom>
              <a:solidFill>
                <a:srgbClr val="F79B7D">
                  <a:alpha val="50000"/>
                </a:srgbClr>
              </a:solidFill>
              <a:ln>
                <a:solidFill>
                  <a:srgbClr val="B13F1A">
                    <a:alpha val="5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AD24A92-C372-4B3B-B775-E3723B459499}"/>
                  </a:ext>
                </a:extLst>
              </p:cNvPr>
              <p:cNvSpPr/>
              <p:nvPr/>
            </p:nvSpPr>
            <p:spPr>
              <a:xfrm>
                <a:off x="1580877" y="1417297"/>
                <a:ext cx="2626050" cy="315515"/>
              </a:xfrm>
              <a:prstGeom prst="rect">
                <a:avLst/>
              </a:prstGeom>
              <a:solidFill>
                <a:srgbClr val="80C7D8">
                  <a:alpha val="50000"/>
                </a:srgbClr>
              </a:solidFill>
              <a:ln>
                <a:solidFill>
                  <a:srgbClr val="43696E">
                    <a:alpha val="5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4D50CFC-7F63-4E80-82B8-153513F41F42}"/>
                  </a:ext>
                </a:extLst>
              </p:cNvPr>
              <p:cNvSpPr/>
              <p:nvPr/>
            </p:nvSpPr>
            <p:spPr>
              <a:xfrm>
                <a:off x="1580877" y="1769119"/>
                <a:ext cx="7277949" cy="315517"/>
              </a:xfrm>
              <a:prstGeom prst="rect">
                <a:avLst/>
              </a:prstGeom>
              <a:solidFill>
                <a:srgbClr val="8DC6A5">
                  <a:alpha val="50000"/>
                </a:srgbClr>
              </a:solidFill>
              <a:ln>
                <a:solidFill>
                  <a:srgbClr val="356D4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619E58-1288-44D0-B1D9-902A64D0F656}"/>
                </a:ext>
              </a:extLst>
            </p:cNvPr>
            <p:cNvSpPr/>
            <p:nvPr/>
          </p:nvSpPr>
          <p:spPr>
            <a:xfrm>
              <a:off x="745409" y="1012106"/>
              <a:ext cx="11653017" cy="16312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sz="20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gplot</a:t>
              </a:r>
              <a:r>
                <a:rPr lang="en-US" sz="20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(data = </a:t>
              </a:r>
              <a:r>
                <a:rPr lang="en-US" sz="20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gapminder</a:t>
              </a:r>
              <a:r>
                <a:rPr lang="en-US" sz="20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20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(x = </a:t>
              </a:r>
              <a:r>
                <a:rPr lang="en-US" sz="20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gdpPerCap</a:t>
              </a:r>
              <a:r>
                <a:rPr lang="en-US" sz="20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, y = </a:t>
              </a:r>
              <a:r>
                <a:rPr lang="en-US" sz="20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lifeExp</a:t>
              </a:r>
              <a:r>
                <a:rPr lang="en-US" sz="20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r>
                <a:rPr lang="en-US" sz="20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   </a:t>
              </a:r>
              <a:r>
                <a:rPr lang="en-US" sz="20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geom_point</a:t>
              </a:r>
              <a:r>
                <a:rPr lang="en-US" sz="20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20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colour</a:t>
              </a:r>
              <a:r>
                <a:rPr lang="en-US" sz="20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= continent), alpha = 0.5) +</a:t>
              </a:r>
            </a:p>
            <a:p>
              <a:r>
                <a:rPr lang="en-US" sz="20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   </a:t>
              </a:r>
              <a:r>
                <a:rPr lang="en-US" sz="20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geom_smooth</a:t>
              </a:r>
              <a:r>
                <a:rPr lang="en-US" sz="20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(method = NULL, se = T) + </a:t>
              </a:r>
            </a:p>
            <a:p>
              <a:r>
                <a:rPr lang="en-US" sz="20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   NULL</a:t>
              </a:r>
            </a:p>
            <a:p>
              <a:r>
                <a:rPr lang="en-GB" sz="20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endPara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" name="Arrow: Up 14">
            <a:extLst>
              <a:ext uri="{FF2B5EF4-FFF2-40B4-BE49-F238E27FC236}">
                <a16:creationId xmlns:a16="http://schemas.microsoft.com/office/drawing/2014/main" id="{74CC2AB6-2669-442C-BF92-1BCEB1F3292A}"/>
              </a:ext>
            </a:extLst>
          </p:cNvPr>
          <p:cNvSpPr/>
          <p:nvPr/>
        </p:nvSpPr>
        <p:spPr>
          <a:xfrm>
            <a:off x="11799968" y="3607713"/>
            <a:ext cx="163767" cy="24052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024242-4E54-47E0-A90F-AAD472F3FC61}"/>
              </a:ext>
            </a:extLst>
          </p:cNvPr>
          <p:cNvGrpSpPr/>
          <p:nvPr/>
        </p:nvGrpSpPr>
        <p:grpSpPr>
          <a:xfrm>
            <a:off x="8820150" y="3678051"/>
            <a:ext cx="2772113" cy="2481737"/>
            <a:chOff x="6118231" y="1969493"/>
            <a:chExt cx="4350377" cy="370448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3574AAA-8BFE-47A4-9245-1161ADFA3BB6}"/>
                </a:ext>
              </a:extLst>
            </p:cNvPr>
            <p:cNvGrpSpPr/>
            <p:nvPr/>
          </p:nvGrpSpPr>
          <p:grpSpPr>
            <a:xfrm>
              <a:off x="6118231" y="2374607"/>
              <a:ext cx="4330389" cy="3299368"/>
              <a:chOff x="6018241" y="2674435"/>
              <a:chExt cx="4330389" cy="329936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E7FDBDF-5AE7-4F75-86CB-9EE44BAC7754}"/>
                  </a:ext>
                </a:extLst>
              </p:cNvPr>
              <p:cNvGrpSpPr/>
              <p:nvPr/>
            </p:nvGrpSpPr>
            <p:grpSpPr>
              <a:xfrm>
                <a:off x="7703208" y="2674435"/>
                <a:ext cx="2645422" cy="3200385"/>
                <a:chOff x="4898163" y="2170973"/>
                <a:chExt cx="2645422" cy="3200385"/>
              </a:xfrm>
            </p:grpSpPr>
            <p:sp>
              <p:nvSpPr>
                <p:cNvPr id="21" name="Flowchart: Data 20">
                  <a:extLst>
                    <a:ext uri="{FF2B5EF4-FFF2-40B4-BE49-F238E27FC236}">
                      <a16:creationId xmlns:a16="http://schemas.microsoft.com/office/drawing/2014/main" id="{5E12C8C4-F19B-411C-A51A-0D1B9DADA496}"/>
                    </a:ext>
                  </a:extLst>
                </p:cNvPr>
                <p:cNvSpPr/>
                <p:nvPr/>
              </p:nvSpPr>
              <p:spPr>
                <a:xfrm>
                  <a:off x="4954286" y="4561131"/>
                  <a:ext cx="2589299" cy="810227"/>
                </a:xfrm>
                <a:prstGeom prst="flowChartInputOutpu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2" name="Flowchart: Data 21">
                  <a:extLst>
                    <a:ext uri="{FF2B5EF4-FFF2-40B4-BE49-F238E27FC236}">
                      <a16:creationId xmlns:a16="http://schemas.microsoft.com/office/drawing/2014/main" id="{BFD1EB70-4055-4927-858F-09FFC10C93A5}"/>
                    </a:ext>
                  </a:extLst>
                </p:cNvPr>
                <p:cNvSpPr/>
                <p:nvPr/>
              </p:nvSpPr>
              <p:spPr>
                <a:xfrm>
                  <a:off x="4944301" y="4156018"/>
                  <a:ext cx="2589299" cy="810227"/>
                </a:xfrm>
                <a:prstGeom prst="flowChartInputOutpu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" name="Flowchart: Data 22">
                  <a:extLst>
                    <a:ext uri="{FF2B5EF4-FFF2-40B4-BE49-F238E27FC236}">
                      <a16:creationId xmlns:a16="http://schemas.microsoft.com/office/drawing/2014/main" id="{A3263CA4-B4D8-4AE4-8F1E-C3010203D893}"/>
                    </a:ext>
                  </a:extLst>
                </p:cNvPr>
                <p:cNvSpPr/>
                <p:nvPr/>
              </p:nvSpPr>
              <p:spPr>
                <a:xfrm>
                  <a:off x="4944301" y="3750904"/>
                  <a:ext cx="2589299" cy="810227"/>
                </a:xfrm>
                <a:prstGeom prst="flowChartInputOutpu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4" name="Flowchart: Data 23">
                  <a:extLst>
                    <a:ext uri="{FF2B5EF4-FFF2-40B4-BE49-F238E27FC236}">
                      <a16:creationId xmlns:a16="http://schemas.microsoft.com/office/drawing/2014/main" id="{A3D48E8F-EC30-4423-BBFB-78101ADA07F4}"/>
                    </a:ext>
                  </a:extLst>
                </p:cNvPr>
                <p:cNvSpPr/>
                <p:nvPr/>
              </p:nvSpPr>
              <p:spPr>
                <a:xfrm>
                  <a:off x="4930767" y="3345790"/>
                  <a:ext cx="2589299" cy="810227"/>
                </a:xfrm>
                <a:prstGeom prst="flowChartInputOutpu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" name="Flowchart: Data 24">
                  <a:extLst>
                    <a:ext uri="{FF2B5EF4-FFF2-40B4-BE49-F238E27FC236}">
                      <a16:creationId xmlns:a16="http://schemas.microsoft.com/office/drawing/2014/main" id="{2911BF42-DE93-45C8-8963-B54B0CB0EF18}"/>
                    </a:ext>
                  </a:extLst>
                </p:cNvPr>
                <p:cNvSpPr/>
                <p:nvPr/>
              </p:nvSpPr>
              <p:spPr>
                <a:xfrm>
                  <a:off x="4936218" y="2940676"/>
                  <a:ext cx="2589299" cy="810227"/>
                </a:xfrm>
                <a:prstGeom prst="flowChartInputOutpu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" name="Flowchart: Data 25">
                  <a:extLst>
                    <a:ext uri="{FF2B5EF4-FFF2-40B4-BE49-F238E27FC236}">
                      <a16:creationId xmlns:a16="http://schemas.microsoft.com/office/drawing/2014/main" id="{41F18DEC-03D1-4A51-B9F7-82115BA9AB0E}"/>
                    </a:ext>
                  </a:extLst>
                </p:cNvPr>
                <p:cNvSpPr/>
                <p:nvPr/>
              </p:nvSpPr>
              <p:spPr>
                <a:xfrm>
                  <a:off x="4922069" y="2535562"/>
                  <a:ext cx="2589299" cy="810227"/>
                </a:xfrm>
                <a:prstGeom prst="flowChartInputOutput">
                  <a:avLst/>
                </a:prstGeom>
                <a:solidFill>
                  <a:srgbClr val="FFC000"/>
                </a:solidFill>
                <a:ln>
                  <a:solidFill>
                    <a:srgbClr val="C48508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7" name="Flowchart: Data 26">
                  <a:extLst>
                    <a:ext uri="{FF2B5EF4-FFF2-40B4-BE49-F238E27FC236}">
                      <a16:creationId xmlns:a16="http://schemas.microsoft.com/office/drawing/2014/main" id="{3986F4E9-25D5-4F11-A2B0-6201717AEFD9}"/>
                    </a:ext>
                  </a:extLst>
                </p:cNvPr>
                <p:cNvSpPr/>
                <p:nvPr/>
              </p:nvSpPr>
              <p:spPr>
                <a:xfrm>
                  <a:off x="4898163" y="2170973"/>
                  <a:ext cx="2589299" cy="810227"/>
                </a:xfrm>
                <a:prstGeom prst="flowChartInputOutput">
                  <a:avLst/>
                </a:prstGeom>
                <a:solidFill>
                  <a:srgbClr val="F15927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FA7611-90A4-451D-A8A9-2A833B6B17FB}"/>
                  </a:ext>
                </a:extLst>
              </p:cNvPr>
              <p:cNvSpPr txBox="1"/>
              <p:nvPr/>
            </p:nvSpPr>
            <p:spPr>
              <a:xfrm>
                <a:off x="6018241" y="2757883"/>
                <a:ext cx="1708872" cy="3215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GB" sz="1400" b="1" dirty="0">
                    <a:solidFill>
                      <a:srgbClr val="33CCFF"/>
                    </a:solidFill>
                    <a:latin typeface="Google Sans"/>
                  </a:rPr>
                  <a:t>Theme</a:t>
                </a:r>
              </a:p>
              <a:p>
                <a:pPr algn="r"/>
                <a:endParaRPr lang="en-GB" sz="200" b="1" dirty="0">
                  <a:solidFill>
                    <a:srgbClr val="33CCFF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33CCFF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F15927"/>
                    </a:solidFill>
                    <a:latin typeface="Google Sans"/>
                  </a:rPr>
                  <a:t>Labels</a:t>
                </a:r>
              </a:p>
              <a:p>
                <a:pPr algn="r"/>
                <a:endParaRPr lang="en-GB" sz="200" b="1" dirty="0">
                  <a:solidFill>
                    <a:srgbClr val="F15927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FFC000"/>
                    </a:solidFill>
                    <a:latin typeface="Google Sans"/>
                  </a:rPr>
                  <a:t>Coordinates</a:t>
                </a:r>
              </a:p>
              <a:p>
                <a:pPr algn="r"/>
                <a:endParaRPr lang="en-GB" sz="200" b="1" dirty="0">
                  <a:solidFill>
                    <a:srgbClr val="FFC000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Google Sans"/>
                  </a:rPr>
                  <a:t>Facets</a:t>
                </a:r>
                <a:r>
                  <a:rPr lang="en-GB" sz="1400" b="1" dirty="0">
                    <a:solidFill>
                      <a:srgbClr val="202124"/>
                    </a:solidFill>
                    <a:latin typeface="Google Sans"/>
                  </a:rPr>
                  <a:t> 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7030A0"/>
                    </a:solidFill>
                    <a:latin typeface="Google Sans"/>
                  </a:rPr>
                  <a:t>Statistics</a:t>
                </a:r>
              </a:p>
              <a:p>
                <a:pPr algn="r"/>
                <a:endParaRPr lang="en-GB" sz="200" b="1" dirty="0">
                  <a:solidFill>
                    <a:srgbClr val="7030A0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00B050"/>
                    </a:solidFill>
                    <a:latin typeface="Google Sans"/>
                  </a:rPr>
                  <a:t>Geometries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C00000"/>
                    </a:solidFill>
                    <a:latin typeface="Google Sans"/>
                  </a:rPr>
                  <a:t>Aesthetics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accent1">
                        <a:lumMod val="75000"/>
                      </a:schemeClr>
                    </a:solidFill>
                    <a:latin typeface="Google Sans"/>
                  </a:rPr>
                  <a:t>Data</a:t>
                </a:r>
                <a:endParaRPr lang="en-GB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" name="Flowchart: Data 17">
              <a:extLst>
                <a:ext uri="{FF2B5EF4-FFF2-40B4-BE49-F238E27FC236}">
                  <a16:creationId xmlns:a16="http://schemas.microsoft.com/office/drawing/2014/main" id="{14C6D85E-0142-4DFF-B466-C247FEB7B516}"/>
                </a:ext>
              </a:extLst>
            </p:cNvPr>
            <p:cNvSpPr/>
            <p:nvPr/>
          </p:nvSpPr>
          <p:spPr>
            <a:xfrm>
              <a:off x="7879309" y="1969493"/>
              <a:ext cx="2589299" cy="810227"/>
            </a:xfrm>
            <a:prstGeom prst="flowChartInputOutpu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5D9B9A0-A86B-4529-A93F-298E76C15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687" y="2555936"/>
            <a:ext cx="5771522" cy="387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2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6A05E3-F50D-4112-9D25-778397B5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Franklin Gothic Medium"/>
              </a:rPr>
              <a:t>Building up a plot</a:t>
            </a:r>
            <a:br>
              <a:rPr lang="en-GB" dirty="0">
                <a:latin typeface="Franklin Gothic Medium"/>
              </a:rPr>
            </a:br>
            <a:r>
              <a:rPr lang="en-GB" dirty="0">
                <a:latin typeface="Franklin Gothic Medium"/>
              </a:rPr>
              <a:t>Scatter plot</a:t>
            </a:r>
            <a:endParaRPr lang="en-GB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26369FB-0CE4-4658-B1E1-64633F4F79DF}"/>
              </a:ext>
            </a:extLst>
          </p:cNvPr>
          <p:cNvGrpSpPr/>
          <p:nvPr/>
        </p:nvGrpSpPr>
        <p:grpSpPr>
          <a:xfrm>
            <a:off x="136125" y="1198157"/>
            <a:ext cx="12055875" cy="1200329"/>
            <a:chOff x="1303529" y="331897"/>
            <a:chExt cx="11451616" cy="120032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8EF2BDE-DEAE-4AFF-9890-6EA2C73B9AF8}"/>
                </a:ext>
              </a:extLst>
            </p:cNvPr>
            <p:cNvSpPr/>
            <p:nvPr/>
          </p:nvSpPr>
          <p:spPr>
            <a:xfrm>
              <a:off x="2281489" y="966851"/>
              <a:ext cx="4542651" cy="235675"/>
            </a:xfrm>
            <a:prstGeom prst="rect">
              <a:avLst/>
            </a:prstGeom>
            <a:solidFill>
              <a:srgbClr val="8DC6A5">
                <a:alpha val="50000"/>
              </a:srgbClr>
            </a:solidFill>
            <a:ln>
              <a:solidFill>
                <a:srgbClr val="356D4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68BFA1C-CA9E-430A-9A85-29A043C1A536}"/>
                </a:ext>
              </a:extLst>
            </p:cNvPr>
            <p:cNvGrpSpPr/>
            <p:nvPr/>
          </p:nvGrpSpPr>
          <p:grpSpPr>
            <a:xfrm>
              <a:off x="1303529" y="331897"/>
              <a:ext cx="11451616" cy="1200329"/>
              <a:chOff x="181154" y="889206"/>
              <a:chExt cx="11451616" cy="120032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42B923B-95E1-476A-90DD-9AADF0EB13ED}"/>
                  </a:ext>
                </a:extLst>
              </p:cNvPr>
              <p:cNvGrpSpPr/>
              <p:nvPr/>
            </p:nvGrpSpPr>
            <p:grpSpPr>
              <a:xfrm>
                <a:off x="1159114" y="933410"/>
                <a:ext cx="9087881" cy="550659"/>
                <a:chOff x="909765" y="1322738"/>
                <a:chExt cx="9087881" cy="568899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8D53655-5B9F-48E2-A990-2F8429AE9C35}"/>
                    </a:ext>
                  </a:extLst>
                </p:cNvPr>
                <p:cNvSpPr/>
                <p:nvPr/>
              </p:nvSpPr>
              <p:spPr>
                <a:xfrm>
                  <a:off x="3248684" y="1322738"/>
                  <a:ext cx="6748962" cy="272635"/>
                </a:xfrm>
                <a:prstGeom prst="rect">
                  <a:avLst/>
                </a:prstGeom>
                <a:solidFill>
                  <a:srgbClr val="F79B7D">
                    <a:alpha val="50000"/>
                  </a:srgbClr>
                </a:solidFill>
                <a:ln>
                  <a:solidFill>
                    <a:srgbClr val="B13F1A">
                      <a:alpha val="50000"/>
                    </a:srgb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AD24A92-C372-4B3B-B775-E3723B459499}"/>
                    </a:ext>
                  </a:extLst>
                </p:cNvPr>
                <p:cNvSpPr/>
                <p:nvPr/>
              </p:nvSpPr>
              <p:spPr>
                <a:xfrm>
                  <a:off x="913722" y="1326879"/>
                  <a:ext cx="2261863" cy="280233"/>
                </a:xfrm>
                <a:prstGeom prst="rect">
                  <a:avLst/>
                </a:prstGeom>
                <a:solidFill>
                  <a:srgbClr val="80C7D8">
                    <a:alpha val="50000"/>
                  </a:srgbClr>
                </a:solidFill>
                <a:ln>
                  <a:solidFill>
                    <a:srgbClr val="43696E">
                      <a:alpha val="50000"/>
                    </a:srgb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4D50CFC-7F63-4E80-82B8-153513F41F42}"/>
                    </a:ext>
                  </a:extLst>
                </p:cNvPr>
                <p:cNvSpPr/>
                <p:nvPr/>
              </p:nvSpPr>
              <p:spPr>
                <a:xfrm>
                  <a:off x="909765" y="1648155"/>
                  <a:ext cx="3235581" cy="243482"/>
                </a:xfrm>
                <a:prstGeom prst="rect">
                  <a:avLst/>
                </a:prstGeom>
                <a:solidFill>
                  <a:srgbClr val="8DC6A5">
                    <a:alpha val="50000"/>
                  </a:srgbClr>
                </a:solidFill>
                <a:ln>
                  <a:solidFill>
                    <a:srgbClr val="356D4C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0619E58-1288-44D0-B1D9-902A64D0F656}"/>
                  </a:ext>
                </a:extLst>
              </p:cNvPr>
              <p:cNvSpPr/>
              <p:nvPr/>
            </p:nvSpPr>
            <p:spPr>
              <a:xfrm>
                <a:off x="181154" y="889206"/>
                <a:ext cx="11451616" cy="120032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800" dirty="0" err="1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US" sz="1800" b="0" cap="none" spc="0" dirty="0" err="1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gplot</a:t>
                </a:r>
                <a:r>
                  <a:rPr lang="en-US" sz="1800" b="0" cap="none" spc="0" dirty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(data = </a:t>
                </a:r>
                <a:r>
                  <a:rPr lang="en-US" sz="1800" b="0" cap="none" spc="0" dirty="0" err="1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gapminder</a:t>
                </a:r>
                <a:r>
                  <a:rPr lang="en-US" sz="1800" b="0" cap="none" spc="0" dirty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800" b="0" cap="none" spc="0" dirty="0" err="1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aes</a:t>
                </a:r>
                <a:r>
                  <a:rPr lang="en-US" sz="1800" b="0" cap="none" spc="0" dirty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(x = </a:t>
                </a:r>
                <a:r>
                  <a:rPr lang="en-US" sz="1800" b="0" cap="none" spc="0" dirty="0" err="1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gdpPerCap</a:t>
                </a:r>
                <a:r>
                  <a:rPr lang="en-US" sz="1800" b="0" cap="none" spc="0" dirty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, y = </a:t>
                </a:r>
                <a:r>
                  <a:rPr lang="en-US" sz="1800" b="0" cap="none" spc="0" dirty="0" err="1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lifeExp</a:t>
                </a:r>
                <a:r>
                  <a:rPr lang="en-US" sz="1800" b="0" cap="none" spc="0" dirty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800" b="0" cap="none" spc="0" dirty="0" err="1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colour</a:t>
                </a:r>
                <a:r>
                  <a:rPr lang="en-US" sz="1800" dirty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800" b="0" cap="none" spc="0" dirty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continent)) +</a:t>
                </a:r>
              </a:p>
              <a:p>
                <a:r>
                  <a:rPr lang="en-US" sz="1800" dirty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	   </a:t>
                </a:r>
                <a:r>
                  <a:rPr lang="en-US" sz="1800" dirty="0" err="1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geom_point</a:t>
                </a:r>
                <a:r>
                  <a:rPr lang="en-US" sz="1800" dirty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(alpha = 0.5)) +</a:t>
                </a:r>
              </a:p>
              <a:p>
                <a:r>
                  <a:rPr lang="en-US" sz="1800" dirty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	   </a:t>
                </a:r>
                <a:r>
                  <a:rPr lang="en-US" sz="1800" dirty="0" err="1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geom_smooth</a:t>
                </a:r>
                <a:r>
                  <a:rPr lang="en-US" sz="1800" dirty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(method = NULL, se = T) + </a:t>
                </a:r>
              </a:p>
              <a:p>
                <a:r>
                  <a:rPr lang="en-US" sz="1800" dirty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	   NULL</a:t>
                </a:r>
              </a:p>
            </p:txBody>
          </p:sp>
        </p:grpSp>
      </p:grpSp>
      <p:sp>
        <p:nvSpPr>
          <p:cNvPr id="15" name="Arrow: Up 14">
            <a:extLst>
              <a:ext uri="{FF2B5EF4-FFF2-40B4-BE49-F238E27FC236}">
                <a16:creationId xmlns:a16="http://schemas.microsoft.com/office/drawing/2014/main" id="{74CC2AB6-2669-442C-BF92-1BCEB1F3292A}"/>
              </a:ext>
            </a:extLst>
          </p:cNvPr>
          <p:cNvSpPr/>
          <p:nvPr/>
        </p:nvSpPr>
        <p:spPr>
          <a:xfrm>
            <a:off x="11799968" y="3607713"/>
            <a:ext cx="163767" cy="24052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024242-4E54-47E0-A90F-AAD472F3FC61}"/>
              </a:ext>
            </a:extLst>
          </p:cNvPr>
          <p:cNvGrpSpPr/>
          <p:nvPr/>
        </p:nvGrpSpPr>
        <p:grpSpPr>
          <a:xfrm>
            <a:off x="8820150" y="3678051"/>
            <a:ext cx="2772113" cy="2481737"/>
            <a:chOff x="6118231" y="1969493"/>
            <a:chExt cx="4350377" cy="370448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3574AAA-8BFE-47A4-9245-1161ADFA3BB6}"/>
                </a:ext>
              </a:extLst>
            </p:cNvPr>
            <p:cNvGrpSpPr/>
            <p:nvPr/>
          </p:nvGrpSpPr>
          <p:grpSpPr>
            <a:xfrm>
              <a:off x="6118231" y="2374607"/>
              <a:ext cx="4330389" cy="3299368"/>
              <a:chOff x="6018241" y="2674435"/>
              <a:chExt cx="4330389" cy="329936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E7FDBDF-5AE7-4F75-86CB-9EE44BAC7754}"/>
                  </a:ext>
                </a:extLst>
              </p:cNvPr>
              <p:cNvGrpSpPr/>
              <p:nvPr/>
            </p:nvGrpSpPr>
            <p:grpSpPr>
              <a:xfrm>
                <a:off x="7703208" y="2674435"/>
                <a:ext cx="2645422" cy="3200385"/>
                <a:chOff x="4898163" y="2170973"/>
                <a:chExt cx="2645422" cy="3200385"/>
              </a:xfrm>
            </p:grpSpPr>
            <p:sp>
              <p:nvSpPr>
                <p:cNvPr id="21" name="Flowchart: Data 20">
                  <a:extLst>
                    <a:ext uri="{FF2B5EF4-FFF2-40B4-BE49-F238E27FC236}">
                      <a16:creationId xmlns:a16="http://schemas.microsoft.com/office/drawing/2014/main" id="{5E12C8C4-F19B-411C-A51A-0D1B9DADA496}"/>
                    </a:ext>
                  </a:extLst>
                </p:cNvPr>
                <p:cNvSpPr/>
                <p:nvPr/>
              </p:nvSpPr>
              <p:spPr>
                <a:xfrm>
                  <a:off x="4954286" y="4561131"/>
                  <a:ext cx="2589299" cy="810227"/>
                </a:xfrm>
                <a:prstGeom prst="flowChartInputOutpu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2" name="Flowchart: Data 21">
                  <a:extLst>
                    <a:ext uri="{FF2B5EF4-FFF2-40B4-BE49-F238E27FC236}">
                      <a16:creationId xmlns:a16="http://schemas.microsoft.com/office/drawing/2014/main" id="{BFD1EB70-4055-4927-858F-09FFC10C93A5}"/>
                    </a:ext>
                  </a:extLst>
                </p:cNvPr>
                <p:cNvSpPr/>
                <p:nvPr/>
              </p:nvSpPr>
              <p:spPr>
                <a:xfrm>
                  <a:off x="4944301" y="4156018"/>
                  <a:ext cx="2589299" cy="810227"/>
                </a:xfrm>
                <a:prstGeom prst="flowChartInputOutpu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" name="Flowchart: Data 22">
                  <a:extLst>
                    <a:ext uri="{FF2B5EF4-FFF2-40B4-BE49-F238E27FC236}">
                      <a16:creationId xmlns:a16="http://schemas.microsoft.com/office/drawing/2014/main" id="{A3263CA4-B4D8-4AE4-8F1E-C3010203D893}"/>
                    </a:ext>
                  </a:extLst>
                </p:cNvPr>
                <p:cNvSpPr/>
                <p:nvPr/>
              </p:nvSpPr>
              <p:spPr>
                <a:xfrm>
                  <a:off x="4944301" y="3750904"/>
                  <a:ext cx="2589299" cy="810227"/>
                </a:xfrm>
                <a:prstGeom prst="flowChartInputOutpu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4" name="Flowchart: Data 23">
                  <a:extLst>
                    <a:ext uri="{FF2B5EF4-FFF2-40B4-BE49-F238E27FC236}">
                      <a16:creationId xmlns:a16="http://schemas.microsoft.com/office/drawing/2014/main" id="{A3D48E8F-EC30-4423-BBFB-78101ADA07F4}"/>
                    </a:ext>
                  </a:extLst>
                </p:cNvPr>
                <p:cNvSpPr/>
                <p:nvPr/>
              </p:nvSpPr>
              <p:spPr>
                <a:xfrm>
                  <a:off x="4930767" y="3345790"/>
                  <a:ext cx="2589299" cy="810227"/>
                </a:xfrm>
                <a:prstGeom prst="flowChartInputOutpu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" name="Flowchart: Data 24">
                  <a:extLst>
                    <a:ext uri="{FF2B5EF4-FFF2-40B4-BE49-F238E27FC236}">
                      <a16:creationId xmlns:a16="http://schemas.microsoft.com/office/drawing/2014/main" id="{2911BF42-DE93-45C8-8963-B54B0CB0EF18}"/>
                    </a:ext>
                  </a:extLst>
                </p:cNvPr>
                <p:cNvSpPr/>
                <p:nvPr/>
              </p:nvSpPr>
              <p:spPr>
                <a:xfrm>
                  <a:off x="4936218" y="2940676"/>
                  <a:ext cx="2589299" cy="810227"/>
                </a:xfrm>
                <a:prstGeom prst="flowChartInputOutpu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" name="Flowchart: Data 25">
                  <a:extLst>
                    <a:ext uri="{FF2B5EF4-FFF2-40B4-BE49-F238E27FC236}">
                      <a16:creationId xmlns:a16="http://schemas.microsoft.com/office/drawing/2014/main" id="{41F18DEC-03D1-4A51-B9F7-82115BA9AB0E}"/>
                    </a:ext>
                  </a:extLst>
                </p:cNvPr>
                <p:cNvSpPr/>
                <p:nvPr/>
              </p:nvSpPr>
              <p:spPr>
                <a:xfrm>
                  <a:off x="4922069" y="2535562"/>
                  <a:ext cx="2589299" cy="810227"/>
                </a:xfrm>
                <a:prstGeom prst="flowChartInputOutput">
                  <a:avLst/>
                </a:prstGeom>
                <a:solidFill>
                  <a:srgbClr val="FFC000"/>
                </a:solidFill>
                <a:ln>
                  <a:solidFill>
                    <a:srgbClr val="C48508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7" name="Flowchart: Data 26">
                  <a:extLst>
                    <a:ext uri="{FF2B5EF4-FFF2-40B4-BE49-F238E27FC236}">
                      <a16:creationId xmlns:a16="http://schemas.microsoft.com/office/drawing/2014/main" id="{3986F4E9-25D5-4F11-A2B0-6201717AEFD9}"/>
                    </a:ext>
                  </a:extLst>
                </p:cNvPr>
                <p:cNvSpPr/>
                <p:nvPr/>
              </p:nvSpPr>
              <p:spPr>
                <a:xfrm>
                  <a:off x="4898163" y="2170973"/>
                  <a:ext cx="2589299" cy="810227"/>
                </a:xfrm>
                <a:prstGeom prst="flowChartInputOutput">
                  <a:avLst/>
                </a:prstGeom>
                <a:solidFill>
                  <a:srgbClr val="F15927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FA7611-90A4-451D-A8A9-2A833B6B17FB}"/>
                  </a:ext>
                </a:extLst>
              </p:cNvPr>
              <p:cNvSpPr txBox="1"/>
              <p:nvPr/>
            </p:nvSpPr>
            <p:spPr>
              <a:xfrm>
                <a:off x="6018241" y="2757883"/>
                <a:ext cx="1708872" cy="3215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GB" sz="1400" b="1" dirty="0">
                    <a:solidFill>
                      <a:srgbClr val="33CCFF"/>
                    </a:solidFill>
                    <a:latin typeface="Google Sans"/>
                  </a:rPr>
                  <a:t>Theme</a:t>
                </a:r>
              </a:p>
              <a:p>
                <a:pPr algn="r"/>
                <a:endParaRPr lang="en-GB" sz="200" b="1" dirty="0">
                  <a:solidFill>
                    <a:srgbClr val="33CCFF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33CCFF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F15927"/>
                    </a:solidFill>
                    <a:latin typeface="Google Sans"/>
                  </a:rPr>
                  <a:t>Labels</a:t>
                </a:r>
              </a:p>
              <a:p>
                <a:pPr algn="r"/>
                <a:endParaRPr lang="en-GB" sz="200" b="1" dirty="0">
                  <a:solidFill>
                    <a:srgbClr val="F15927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FFC000"/>
                    </a:solidFill>
                    <a:latin typeface="Google Sans"/>
                  </a:rPr>
                  <a:t>Coordinates</a:t>
                </a:r>
              </a:p>
              <a:p>
                <a:pPr algn="r"/>
                <a:endParaRPr lang="en-GB" sz="200" b="1" dirty="0">
                  <a:solidFill>
                    <a:srgbClr val="FFC000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Google Sans"/>
                  </a:rPr>
                  <a:t>Facets</a:t>
                </a:r>
                <a:r>
                  <a:rPr lang="en-GB" sz="1400" b="1" dirty="0">
                    <a:solidFill>
                      <a:srgbClr val="202124"/>
                    </a:solidFill>
                    <a:latin typeface="Google Sans"/>
                  </a:rPr>
                  <a:t> 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7030A0"/>
                    </a:solidFill>
                    <a:latin typeface="Google Sans"/>
                  </a:rPr>
                  <a:t>Statistics</a:t>
                </a:r>
              </a:p>
              <a:p>
                <a:pPr algn="r"/>
                <a:endParaRPr lang="en-GB" sz="200" b="1" dirty="0">
                  <a:solidFill>
                    <a:srgbClr val="7030A0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00B050"/>
                    </a:solidFill>
                    <a:latin typeface="Google Sans"/>
                  </a:rPr>
                  <a:t>Geometries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C00000"/>
                    </a:solidFill>
                    <a:latin typeface="Google Sans"/>
                  </a:rPr>
                  <a:t>Aesthetics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accent1">
                        <a:lumMod val="75000"/>
                      </a:schemeClr>
                    </a:solidFill>
                    <a:latin typeface="Google Sans"/>
                  </a:rPr>
                  <a:t>Data</a:t>
                </a:r>
                <a:endParaRPr lang="en-GB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" name="Flowchart: Data 17">
              <a:extLst>
                <a:ext uri="{FF2B5EF4-FFF2-40B4-BE49-F238E27FC236}">
                  <a16:creationId xmlns:a16="http://schemas.microsoft.com/office/drawing/2014/main" id="{14C6D85E-0142-4DFF-B466-C247FEB7B516}"/>
                </a:ext>
              </a:extLst>
            </p:cNvPr>
            <p:cNvSpPr/>
            <p:nvPr/>
          </p:nvSpPr>
          <p:spPr>
            <a:xfrm>
              <a:off x="7879309" y="1969493"/>
              <a:ext cx="2589299" cy="810227"/>
            </a:xfrm>
            <a:prstGeom prst="flowChartInputOutpu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312AD46-2576-47AD-BBF1-4E977150CC5D}"/>
              </a:ext>
            </a:extLst>
          </p:cNvPr>
          <p:cNvSpPr txBox="1"/>
          <p:nvPr/>
        </p:nvSpPr>
        <p:spPr>
          <a:xfrm>
            <a:off x="424855" y="4530834"/>
            <a:ext cx="236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Note!</a:t>
            </a:r>
          </a:p>
          <a:p>
            <a:r>
              <a:rPr lang="en-GB" sz="1400" dirty="0"/>
              <a:t>If you include aesthetics/ groupings in the core </a:t>
            </a:r>
            <a:r>
              <a:rPr lang="en-GB" sz="1400" dirty="0" err="1"/>
              <a:t>ggplot</a:t>
            </a:r>
            <a:r>
              <a:rPr lang="en-GB" sz="1400" dirty="0"/>
              <a:t>() call, it will apply to </a:t>
            </a:r>
            <a:r>
              <a:rPr lang="en-GB" sz="1400" b="1" i="1" dirty="0"/>
              <a:t>all </a:t>
            </a:r>
            <a:r>
              <a:rPr lang="en-GB" sz="1400" dirty="0"/>
              <a:t>layers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63DF000-74F4-4734-B516-D7AFCEA88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016" y="2264835"/>
            <a:ext cx="6147313" cy="41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4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6A05E3-F50D-4112-9D25-778397B5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Franklin Gothic Medium"/>
              </a:rPr>
              <a:t>Building up a plot</a:t>
            </a:r>
            <a:br>
              <a:rPr lang="en-GB" dirty="0">
                <a:latin typeface="Franklin Gothic Medium"/>
              </a:rPr>
            </a:br>
            <a:r>
              <a:rPr lang="en-GB" dirty="0">
                <a:latin typeface="Franklin Gothic Medium"/>
              </a:rPr>
              <a:t>Scatter plot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616E7-1490-44AB-A341-898383F08313}"/>
              </a:ext>
            </a:extLst>
          </p:cNvPr>
          <p:cNvGrpSpPr/>
          <p:nvPr/>
        </p:nvGrpSpPr>
        <p:grpSpPr>
          <a:xfrm>
            <a:off x="461641" y="1343076"/>
            <a:ext cx="11564240" cy="2031325"/>
            <a:chOff x="1080413" y="1187007"/>
            <a:chExt cx="8828433" cy="203132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CC89BBE-8B77-4A12-B4CB-429495ED1A34}"/>
                </a:ext>
              </a:extLst>
            </p:cNvPr>
            <p:cNvSpPr/>
            <p:nvPr/>
          </p:nvSpPr>
          <p:spPr>
            <a:xfrm>
              <a:off x="1839418" y="2096833"/>
              <a:ext cx="2414932" cy="268327"/>
            </a:xfrm>
            <a:prstGeom prst="rect">
              <a:avLst/>
            </a:prstGeom>
            <a:solidFill>
              <a:srgbClr val="47B7EA">
                <a:alpha val="50000"/>
              </a:srgbClr>
            </a:solidFill>
            <a:ln>
              <a:solidFill>
                <a:srgbClr val="267082">
                  <a:alpha val="5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8EF2BDE-DEAE-4AFF-9890-6EA2C73B9AF8}"/>
                </a:ext>
              </a:extLst>
            </p:cNvPr>
            <p:cNvSpPr/>
            <p:nvPr/>
          </p:nvSpPr>
          <p:spPr>
            <a:xfrm>
              <a:off x="1839418" y="1813847"/>
              <a:ext cx="1696262" cy="236934"/>
            </a:xfrm>
            <a:prstGeom prst="rect">
              <a:avLst/>
            </a:prstGeom>
            <a:solidFill>
              <a:srgbClr val="8DC6A5">
                <a:alpha val="50000"/>
              </a:srgbClr>
            </a:solidFill>
            <a:ln>
              <a:solidFill>
                <a:srgbClr val="356D4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2B923B-95E1-476A-90DD-9AADF0EB13ED}"/>
                </a:ext>
              </a:extLst>
            </p:cNvPr>
            <p:cNvGrpSpPr/>
            <p:nvPr/>
          </p:nvGrpSpPr>
          <p:grpSpPr>
            <a:xfrm>
              <a:off x="1839418" y="1242364"/>
              <a:ext cx="7170593" cy="518612"/>
              <a:chOff x="1580877" y="1392194"/>
              <a:chExt cx="7170593" cy="53578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8D53655-5B9F-48E2-A990-2F8429AE9C35}"/>
                  </a:ext>
                </a:extLst>
              </p:cNvPr>
              <p:cNvSpPr/>
              <p:nvPr/>
            </p:nvSpPr>
            <p:spPr>
              <a:xfrm>
                <a:off x="3497379" y="1392194"/>
                <a:ext cx="5254091" cy="257660"/>
              </a:xfrm>
              <a:prstGeom prst="rect">
                <a:avLst/>
              </a:prstGeom>
              <a:solidFill>
                <a:srgbClr val="F79B7D">
                  <a:alpha val="50000"/>
                </a:srgbClr>
              </a:solidFill>
              <a:ln>
                <a:solidFill>
                  <a:srgbClr val="B13F1A">
                    <a:alpha val="5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AD24A92-C372-4B3B-B775-E3723B459499}"/>
                  </a:ext>
                </a:extLst>
              </p:cNvPr>
              <p:cNvSpPr/>
              <p:nvPr/>
            </p:nvSpPr>
            <p:spPr>
              <a:xfrm>
                <a:off x="1580877" y="1398953"/>
                <a:ext cx="1848662" cy="257660"/>
              </a:xfrm>
              <a:prstGeom prst="rect">
                <a:avLst/>
              </a:prstGeom>
              <a:solidFill>
                <a:srgbClr val="80C7D8">
                  <a:alpha val="50000"/>
                </a:srgbClr>
              </a:solidFill>
              <a:ln>
                <a:solidFill>
                  <a:srgbClr val="43696E">
                    <a:alpha val="5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4D50CFC-7F63-4E80-82B8-153513F41F42}"/>
                  </a:ext>
                </a:extLst>
              </p:cNvPr>
              <p:cNvSpPr/>
              <p:nvPr/>
            </p:nvSpPr>
            <p:spPr>
              <a:xfrm>
                <a:off x="1580877" y="1683201"/>
                <a:ext cx="2414932" cy="244782"/>
              </a:xfrm>
              <a:prstGeom prst="rect">
                <a:avLst/>
              </a:prstGeom>
              <a:solidFill>
                <a:srgbClr val="8DC6A5">
                  <a:alpha val="50000"/>
                </a:srgbClr>
              </a:solidFill>
              <a:ln>
                <a:solidFill>
                  <a:srgbClr val="356D4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619E58-1288-44D0-B1D9-902A64D0F656}"/>
                </a:ext>
              </a:extLst>
            </p:cNvPr>
            <p:cNvSpPr/>
            <p:nvPr/>
          </p:nvSpPr>
          <p:spPr>
            <a:xfrm>
              <a:off x="1080413" y="1187007"/>
              <a:ext cx="8828433" cy="203132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8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sz="18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gplot</a:t>
              </a:r>
              <a:r>
                <a:rPr lang="en-US" sz="18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(data = </a:t>
              </a:r>
              <a:r>
                <a:rPr lang="en-US" sz="18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gapminder</a:t>
              </a:r>
              <a:r>
                <a:rPr lang="en-US" sz="18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8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18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(x = </a:t>
              </a:r>
              <a:r>
                <a:rPr lang="en-US" sz="18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gdpPerCap</a:t>
              </a:r>
              <a:r>
                <a:rPr lang="en-US" sz="18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, y = </a:t>
              </a:r>
              <a:r>
                <a:rPr lang="en-US" sz="18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lifeExp</a:t>
              </a:r>
              <a:r>
                <a:rPr lang="en-US" sz="18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8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colour</a:t>
              </a:r>
              <a:r>
                <a:rPr lang="en-US" sz="18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= continent)) +</a:t>
              </a:r>
            </a:p>
            <a:p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   </a:t>
              </a:r>
              <a:r>
                <a:rPr lang="en-US" sz="18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geom_point</a:t>
              </a:r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(alpha = 0.5) +</a:t>
              </a:r>
            </a:p>
            <a:p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   </a:t>
              </a:r>
              <a:r>
                <a:rPr lang="en-US" sz="18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geom_smooth</a:t>
              </a:r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() + </a:t>
              </a:r>
            </a:p>
            <a:p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   </a:t>
              </a:r>
              <a:r>
                <a:rPr lang="en-US" sz="18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facet_wrap</a:t>
              </a:r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(~continent) +</a:t>
              </a:r>
            </a:p>
            <a:p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   NULL</a:t>
              </a:r>
            </a:p>
            <a:p>
              <a:r>
                <a:rPr lang="en-GB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endPara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" name="Arrow: Up 14">
            <a:extLst>
              <a:ext uri="{FF2B5EF4-FFF2-40B4-BE49-F238E27FC236}">
                <a16:creationId xmlns:a16="http://schemas.microsoft.com/office/drawing/2014/main" id="{74CC2AB6-2669-442C-BF92-1BCEB1F3292A}"/>
              </a:ext>
            </a:extLst>
          </p:cNvPr>
          <p:cNvSpPr/>
          <p:nvPr/>
        </p:nvSpPr>
        <p:spPr>
          <a:xfrm>
            <a:off x="11799968" y="3607713"/>
            <a:ext cx="163767" cy="24052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024242-4E54-47E0-A90F-AAD472F3FC61}"/>
              </a:ext>
            </a:extLst>
          </p:cNvPr>
          <p:cNvGrpSpPr/>
          <p:nvPr/>
        </p:nvGrpSpPr>
        <p:grpSpPr>
          <a:xfrm>
            <a:off x="8820150" y="3678051"/>
            <a:ext cx="2772113" cy="2481737"/>
            <a:chOff x="6118231" y="1969493"/>
            <a:chExt cx="4350377" cy="370448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3574AAA-8BFE-47A4-9245-1161ADFA3BB6}"/>
                </a:ext>
              </a:extLst>
            </p:cNvPr>
            <p:cNvGrpSpPr/>
            <p:nvPr/>
          </p:nvGrpSpPr>
          <p:grpSpPr>
            <a:xfrm>
              <a:off x="6118231" y="2374607"/>
              <a:ext cx="4330389" cy="3299368"/>
              <a:chOff x="6018241" y="2674435"/>
              <a:chExt cx="4330389" cy="329936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E7FDBDF-5AE7-4F75-86CB-9EE44BAC7754}"/>
                  </a:ext>
                </a:extLst>
              </p:cNvPr>
              <p:cNvGrpSpPr/>
              <p:nvPr/>
            </p:nvGrpSpPr>
            <p:grpSpPr>
              <a:xfrm>
                <a:off x="7703208" y="2674435"/>
                <a:ext cx="2645422" cy="3200385"/>
                <a:chOff x="4898163" y="2170973"/>
                <a:chExt cx="2645422" cy="3200385"/>
              </a:xfrm>
            </p:grpSpPr>
            <p:sp>
              <p:nvSpPr>
                <p:cNvPr id="21" name="Flowchart: Data 20">
                  <a:extLst>
                    <a:ext uri="{FF2B5EF4-FFF2-40B4-BE49-F238E27FC236}">
                      <a16:creationId xmlns:a16="http://schemas.microsoft.com/office/drawing/2014/main" id="{5E12C8C4-F19B-411C-A51A-0D1B9DADA496}"/>
                    </a:ext>
                  </a:extLst>
                </p:cNvPr>
                <p:cNvSpPr/>
                <p:nvPr/>
              </p:nvSpPr>
              <p:spPr>
                <a:xfrm>
                  <a:off x="4954286" y="4561131"/>
                  <a:ext cx="2589299" cy="810227"/>
                </a:xfrm>
                <a:prstGeom prst="flowChartInputOutpu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2" name="Flowchart: Data 21">
                  <a:extLst>
                    <a:ext uri="{FF2B5EF4-FFF2-40B4-BE49-F238E27FC236}">
                      <a16:creationId xmlns:a16="http://schemas.microsoft.com/office/drawing/2014/main" id="{BFD1EB70-4055-4927-858F-09FFC10C93A5}"/>
                    </a:ext>
                  </a:extLst>
                </p:cNvPr>
                <p:cNvSpPr/>
                <p:nvPr/>
              </p:nvSpPr>
              <p:spPr>
                <a:xfrm>
                  <a:off x="4944301" y="4156018"/>
                  <a:ext cx="2589299" cy="810227"/>
                </a:xfrm>
                <a:prstGeom prst="flowChartInputOutpu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" name="Flowchart: Data 22">
                  <a:extLst>
                    <a:ext uri="{FF2B5EF4-FFF2-40B4-BE49-F238E27FC236}">
                      <a16:creationId xmlns:a16="http://schemas.microsoft.com/office/drawing/2014/main" id="{A3263CA4-B4D8-4AE4-8F1E-C3010203D893}"/>
                    </a:ext>
                  </a:extLst>
                </p:cNvPr>
                <p:cNvSpPr/>
                <p:nvPr/>
              </p:nvSpPr>
              <p:spPr>
                <a:xfrm>
                  <a:off x="4944301" y="3750904"/>
                  <a:ext cx="2589299" cy="810227"/>
                </a:xfrm>
                <a:prstGeom prst="flowChartInputOutpu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4" name="Flowchart: Data 23">
                  <a:extLst>
                    <a:ext uri="{FF2B5EF4-FFF2-40B4-BE49-F238E27FC236}">
                      <a16:creationId xmlns:a16="http://schemas.microsoft.com/office/drawing/2014/main" id="{A3D48E8F-EC30-4423-BBFB-78101ADA07F4}"/>
                    </a:ext>
                  </a:extLst>
                </p:cNvPr>
                <p:cNvSpPr/>
                <p:nvPr/>
              </p:nvSpPr>
              <p:spPr>
                <a:xfrm>
                  <a:off x="4930767" y="3345790"/>
                  <a:ext cx="2589299" cy="810227"/>
                </a:xfrm>
                <a:prstGeom prst="flowChartInputOutpu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" name="Flowchart: Data 24">
                  <a:extLst>
                    <a:ext uri="{FF2B5EF4-FFF2-40B4-BE49-F238E27FC236}">
                      <a16:creationId xmlns:a16="http://schemas.microsoft.com/office/drawing/2014/main" id="{2911BF42-DE93-45C8-8963-B54B0CB0EF18}"/>
                    </a:ext>
                  </a:extLst>
                </p:cNvPr>
                <p:cNvSpPr/>
                <p:nvPr/>
              </p:nvSpPr>
              <p:spPr>
                <a:xfrm>
                  <a:off x="4936218" y="2940676"/>
                  <a:ext cx="2589299" cy="810227"/>
                </a:xfrm>
                <a:prstGeom prst="flowChartInputOutpu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" name="Flowchart: Data 25">
                  <a:extLst>
                    <a:ext uri="{FF2B5EF4-FFF2-40B4-BE49-F238E27FC236}">
                      <a16:creationId xmlns:a16="http://schemas.microsoft.com/office/drawing/2014/main" id="{41F18DEC-03D1-4A51-B9F7-82115BA9AB0E}"/>
                    </a:ext>
                  </a:extLst>
                </p:cNvPr>
                <p:cNvSpPr/>
                <p:nvPr/>
              </p:nvSpPr>
              <p:spPr>
                <a:xfrm>
                  <a:off x="4922069" y="2535562"/>
                  <a:ext cx="2589299" cy="810227"/>
                </a:xfrm>
                <a:prstGeom prst="flowChartInputOutput">
                  <a:avLst/>
                </a:prstGeom>
                <a:solidFill>
                  <a:srgbClr val="FFC000"/>
                </a:solidFill>
                <a:ln>
                  <a:solidFill>
                    <a:srgbClr val="C48508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7" name="Flowchart: Data 26">
                  <a:extLst>
                    <a:ext uri="{FF2B5EF4-FFF2-40B4-BE49-F238E27FC236}">
                      <a16:creationId xmlns:a16="http://schemas.microsoft.com/office/drawing/2014/main" id="{3986F4E9-25D5-4F11-A2B0-6201717AEFD9}"/>
                    </a:ext>
                  </a:extLst>
                </p:cNvPr>
                <p:cNvSpPr/>
                <p:nvPr/>
              </p:nvSpPr>
              <p:spPr>
                <a:xfrm>
                  <a:off x="4898163" y="2170973"/>
                  <a:ext cx="2589299" cy="810227"/>
                </a:xfrm>
                <a:prstGeom prst="flowChartInputOutput">
                  <a:avLst/>
                </a:prstGeom>
                <a:solidFill>
                  <a:srgbClr val="F15927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FA7611-90A4-451D-A8A9-2A833B6B17FB}"/>
                  </a:ext>
                </a:extLst>
              </p:cNvPr>
              <p:cNvSpPr txBox="1"/>
              <p:nvPr/>
            </p:nvSpPr>
            <p:spPr>
              <a:xfrm>
                <a:off x="6018241" y="2757883"/>
                <a:ext cx="1708872" cy="3215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GB" sz="1400" b="1" dirty="0">
                    <a:solidFill>
                      <a:srgbClr val="33CCFF"/>
                    </a:solidFill>
                    <a:latin typeface="Google Sans"/>
                  </a:rPr>
                  <a:t>Theme</a:t>
                </a:r>
              </a:p>
              <a:p>
                <a:pPr algn="r"/>
                <a:endParaRPr lang="en-GB" sz="200" b="1" dirty="0">
                  <a:solidFill>
                    <a:srgbClr val="33CCFF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33CCFF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F15927"/>
                    </a:solidFill>
                    <a:latin typeface="Google Sans"/>
                  </a:rPr>
                  <a:t>Labels</a:t>
                </a:r>
              </a:p>
              <a:p>
                <a:pPr algn="r"/>
                <a:endParaRPr lang="en-GB" sz="200" b="1" dirty="0">
                  <a:solidFill>
                    <a:srgbClr val="F15927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FFC000"/>
                    </a:solidFill>
                    <a:latin typeface="Google Sans"/>
                  </a:rPr>
                  <a:t>Coordinates</a:t>
                </a:r>
              </a:p>
              <a:p>
                <a:pPr algn="r"/>
                <a:endParaRPr lang="en-GB" sz="200" b="1" dirty="0">
                  <a:solidFill>
                    <a:srgbClr val="FFC000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Google Sans"/>
                  </a:rPr>
                  <a:t>Facets</a:t>
                </a:r>
                <a:r>
                  <a:rPr lang="en-GB" sz="1400" b="1" dirty="0">
                    <a:solidFill>
                      <a:srgbClr val="202124"/>
                    </a:solidFill>
                    <a:latin typeface="Google Sans"/>
                  </a:rPr>
                  <a:t> 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7030A0"/>
                    </a:solidFill>
                    <a:latin typeface="Google Sans"/>
                  </a:rPr>
                  <a:t>Statistics</a:t>
                </a:r>
              </a:p>
              <a:p>
                <a:pPr algn="r"/>
                <a:endParaRPr lang="en-GB" sz="200" b="1" dirty="0">
                  <a:solidFill>
                    <a:srgbClr val="7030A0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00B050"/>
                    </a:solidFill>
                    <a:latin typeface="Google Sans"/>
                  </a:rPr>
                  <a:t>Geometries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C00000"/>
                    </a:solidFill>
                    <a:latin typeface="Google Sans"/>
                  </a:rPr>
                  <a:t>Aesthetics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accent1">
                        <a:lumMod val="75000"/>
                      </a:schemeClr>
                    </a:solidFill>
                    <a:latin typeface="Google Sans"/>
                  </a:rPr>
                  <a:t>Data</a:t>
                </a:r>
                <a:endParaRPr lang="en-GB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" name="Flowchart: Data 17">
              <a:extLst>
                <a:ext uri="{FF2B5EF4-FFF2-40B4-BE49-F238E27FC236}">
                  <a16:creationId xmlns:a16="http://schemas.microsoft.com/office/drawing/2014/main" id="{14C6D85E-0142-4DFF-B466-C247FEB7B516}"/>
                </a:ext>
              </a:extLst>
            </p:cNvPr>
            <p:cNvSpPr/>
            <p:nvPr/>
          </p:nvSpPr>
          <p:spPr>
            <a:xfrm>
              <a:off x="7879309" y="1969493"/>
              <a:ext cx="2589299" cy="810227"/>
            </a:xfrm>
            <a:prstGeom prst="flowChartInputOutpu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DA5A5B93-F446-4093-8915-C29FFEA27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11" y="2614572"/>
            <a:ext cx="5787282" cy="394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0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6A05E3-F50D-4112-9D25-778397B5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Franklin Gothic Medium"/>
              </a:rPr>
              <a:t>Building up a plot</a:t>
            </a:r>
            <a:br>
              <a:rPr lang="en-GB" dirty="0">
                <a:latin typeface="Franklin Gothic Medium"/>
              </a:rPr>
            </a:br>
            <a:r>
              <a:rPr lang="en-GB" dirty="0">
                <a:latin typeface="Franklin Gothic Medium"/>
              </a:rPr>
              <a:t>Scatter plot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616E7-1490-44AB-A341-898383F08313}"/>
              </a:ext>
            </a:extLst>
          </p:cNvPr>
          <p:cNvGrpSpPr/>
          <p:nvPr/>
        </p:nvGrpSpPr>
        <p:grpSpPr>
          <a:xfrm>
            <a:off x="199649" y="1223563"/>
            <a:ext cx="11735470" cy="2031325"/>
            <a:chOff x="-835551" y="1249568"/>
            <a:chExt cx="11735470" cy="203132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CC89BBE-8B77-4A12-B4CB-429495ED1A34}"/>
                </a:ext>
              </a:extLst>
            </p:cNvPr>
            <p:cNvSpPr/>
            <p:nvPr/>
          </p:nvSpPr>
          <p:spPr>
            <a:xfrm>
              <a:off x="197048" y="2131438"/>
              <a:ext cx="3029034" cy="234349"/>
            </a:xfrm>
            <a:prstGeom prst="rect">
              <a:avLst/>
            </a:prstGeom>
            <a:solidFill>
              <a:srgbClr val="47B7EA">
                <a:alpha val="50000"/>
              </a:srgbClr>
            </a:solidFill>
            <a:ln>
              <a:solidFill>
                <a:srgbClr val="267082">
                  <a:alpha val="5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8EF2BDE-DEAE-4AFF-9890-6EA2C73B9AF8}"/>
                </a:ext>
              </a:extLst>
            </p:cNvPr>
            <p:cNvSpPr/>
            <p:nvPr/>
          </p:nvSpPr>
          <p:spPr>
            <a:xfrm>
              <a:off x="197048" y="1834820"/>
              <a:ext cx="1696262" cy="259931"/>
            </a:xfrm>
            <a:prstGeom prst="rect">
              <a:avLst/>
            </a:prstGeom>
            <a:solidFill>
              <a:srgbClr val="8DC6A5">
                <a:alpha val="50000"/>
              </a:srgbClr>
            </a:solidFill>
            <a:ln>
              <a:solidFill>
                <a:srgbClr val="356D4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D0B982A-EE27-4E3F-B237-B99904A89755}"/>
                </a:ext>
              </a:extLst>
            </p:cNvPr>
            <p:cNvSpPr/>
            <p:nvPr/>
          </p:nvSpPr>
          <p:spPr>
            <a:xfrm>
              <a:off x="188023" y="2408205"/>
              <a:ext cx="10335774" cy="562899"/>
            </a:xfrm>
            <a:prstGeom prst="rect">
              <a:avLst/>
            </a:prstGeom>
            <a:solidFill>
              <a:srgbClr val="F15927">
                <a:alpha val="50000"/>
              </a:srgbClr>
            </a:solidFill>
            <a:ln>
              <a:solidFill>
                <a:srgbClr val="D52610">
                  <a:alpha val="5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2B923B-95E1-476A-90DD-9AADF0EB13ED}"/>
                </a:ext>
              </a:extLst>
            </p:cNvPr>
            <p:cNvGrpSpPr/>
            <p:nvPr/>
          </p:nvGrpSpPr>
          <p:grpSpPr>
            <a:xfrm>
              <a:off x="197048" y="1275656"/>
              <a:ext cx="9438711" cy="528083"/>
              <a:chOff x="-61493" y="1426589"/>
              <a:chExt cx="9438711" cy="54557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8D53655-5B9F-48E2-A990-2F8429AE9C35}"/>
                  </a:ext>
                </a:extLst>
              </p:cNvPr>
              <p:cNvSpPr/>
              <p:nvPr/>
            </p:nvSpPr>
            <p:spPr>
              <a:xfrm>
                <a:off x="2358193" y="1442461"/>
                <a:ext cx="7019025" cy="257660"/>
              </a:xfrm>
              <a:prstGeom prst="rect">
                <a:avLst/>
              </a:prstGeom>
              <a:solidFill>
                <a:srgbClr val="F79B7D">
                  <a:alpha val="50000"/>
                </a:srgbClr>
              </a:solidFill>
              <a:ln>
                <a:solidFill>
                  <a:srgbClr val="B13F1A">
                    <a:alpha val="5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AD24A92-C372-4B3B-B775-E3723B459499}"/>
                  </a:ext>
                </a:extLst>
              </p:cNvPr>
              <p:cNvSpPr/>
              <p:nvPr/>
            </p:nvSpPr>
            <p:spPr>
              <a:xfrm>
                <a:off x="-61492" y="1426589"/>
                <a:ext cx="2345452" cy="257660"/>
              </a:xfrm>
              <a:prstGeom prst="rect">
                <a:avLst/>
              </a:prstGeom>
              <a:solidFill>
                <a:srgbClr val="80C7D8">
                  <a:alpha val="50000"/>
                </a:srgbClr>
              </a:solidFill>
              <a:ln>
                <a:solidFill>
                  <a:srgbClr val="43696E">
                    <a:alpha val="5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4D50CFC-7F63-4E80-82B8-153513F41F42}"/>
                  </a:ext>
                </a:extLst>
              </p:cNvPr>
              <p:cNvSpPr/>
              <p:nvPr/>
            </p:nvSpPr>
            <p:spPr>
              <a:xfrm>
                <a:off x="-61493" y="1719338"/>
                <a:ext cx="3224341" cy="252825"/>
              </a:xfrm>
              <a:prstGeom prst="rect">
                <a:avLst/>
              </a:prstGeom>
              <a:solidFill>
                <a:srgbClr val="8DC6A5">
                  <a:alpha val="50000"/>
                </a:srgbClr>
              </a:solidFill>
              <a:ln>
                <a:solidFill>
                  <a:srgbClr val="356D4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619E58-1288-44D0-B1D9-902A64D0F656}"/>
                </a:ext>
              </a:extLst>
            </p:cNvPr>
            <p:cNvSpPr/>
            <p:nvPr/>
          </p:nvSpPr>
          <p:spPr>
            <a:xfrm>
              <a:off x="-835551" y="1249568"/>
              <a:ext cx="11735470" cy="203132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8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sz="18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gplot</a:t>
              </a:r>
              <a:r>
                <a:rPr lang="en-US" sz="18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(data = </a:t>
              </a:r>
              <a:r>
                <a:rPr lang="en-US" sz="18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gapminder</a:t>
              </a:r>
              <a:r>
                <a:rPr lang="en-US" sz="18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8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18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(x = </a:t>
              </a:r>
              <a:r>
                <a:rPr lang="en-US" sz="18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gdpPerCap</a:t>
              </a:r>
              <a:r>
                <a:rPr lang="en-US" sz="18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, y = </a:t>
              </a:r>
              <a:r>
                <a:rPr lang="en-US" sz="18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lifeExp</a:t>
              </a:r>
              <a:r>
                <a:rPr lang="en-US" sz="18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8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colour</a:t>
              </a:r>
              <a:r>
                <a:rPr lang="en-US" sz="18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= continent)) +</a:t>
              </a:r>
            </a:p>
            <a:p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   </a:t>
              </a:r>
              <a:r>
                <a:rPr lang="en-US" sz="18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geom_point</a:t>
              </a:r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(alpha = 0.5) +</a:t>
              </a:r>
            </a:p>
            <a:p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   </a:t>
              </a:r>
              <a:r>
                <a:rPr lang="en-US" sz="18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geom_smooth</a:t>
              </a:r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() + </a:t>
              </a:r>
            </a:p>
            <a:p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   </a:t>
              </a:r>
              <a:r>
                <a:rPr lang="en-US" sz="18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facet_wrap</a:t>
              </a:r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(~continent) +</a:t>
              </a:r>
            </a:p>
            <a:p>
              <a:r>
                <a:rPr lang="en-GB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   labs(title = “Life expectancy at birth vs. Per capita GDP“, x = “</a:t>
              </a:r>
              <a:r>
                <a:rPr lang="en-GB" sz="18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gdpPercap</a:t>
              </a:r>
              <a:r>
                <a:rPr lang="en-GB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", </a:t>
              </a:r>
            </a:p>
            <a:p>
              <a:r>
                <a:rPr lang="en-GB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			    y = “</a:t>
              </a:r>
              <a:r>
                <a:rPr lang="en-GB" sz="18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lifeExp</a:t>
              </a:r>
              <a:r>
                <a:rPr lang="en-GB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”, fill = “Continent") +</a:t>
              </a:r>
              <a:endParaRPr lang="en-US" sz="1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   NULL</a:t>
              </a:r>
              <a:endPara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" name="Arrow: Up 14">
            <a:extLst>
              <a:ext uri="{FF2B5EF4-FFF2-40B4-BE49-F238E27FC236}">
                <a16:creationId xmlns:a16="http://schemas.microsoft.com/office/drawing/2014/main" id="{74CC2AB6-2669-442C-BF92-1BCEB1F3292A}"/>
              </a:ext>
            </a:extLst>
          </p:cNvPr>
          <p:cNvSpPr/>
          <p:nvPr/>
        </p:nvSpPr>
        <p:spPr>
          <a:xfrm>
            <a:off x="11799968" y="3607713"/>
            <a:ext cx="163767" cy="24052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024242-4E54-47E0-A90F-AAD472F3FC61}"/>
              </a:ext>
            </a:extLst>
          </p:cNvPr>
          <p:cNvGrpSpPr/>
          <p:nvPr/>
        </p:nvGrpSpPr>
        <p:grpSpPr>
          <a:xfrm>
            <a:off x="8820150" y="3678051"/>
            <a:ext cx="2772113" cy="2481737"/>
            <a:chOff x="6118231" y="1969493"/>
            <a:chExt cx="4350377" cy="370448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3574AAA-8BFE-47A4-9245-1161ADFA3BB6}"/>
                </a:ext>
              </a:extLst>
            </p:cNvPr>
            <p:cNvGrpSpPr/>
            <p:nvPr/>
          </p:nvGrpSpPr>
          <p:grpSpPr>
            <a:xfrm>
              <a:off x="6118231" y="2374607"/>
              <a:ext cx="4330389" cy="3299368"/>
              <a:chOff x="6018241" y="2674435"/>
              <a:chExt cx="4330389" cy="329936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E7FDBDF-5AE7-4F75-86CB-9EE44BAC7754}"/>
                  </a:ext>
                </a:extLst>
              </p:cNvPr>
              <p:cNvGrpSpPr/>
              <p:nvPr/>
            </p:nvGrpSpPr>
            <p:grpSpPr>
              <a:xfrm>
                <a:off x="7703208" y="2674435"/>
                <a:ext cx="2645422" cy="3200385"/>
                <a:chOff x="4898163" y="2170973"/>
                <a:chExt cx="2645422" cy="3200385"/>
              </a:xfrm>
            </p:grpSpPr>
            <p:sp>
              <p:nvSpPr>
                <p:cNvPr id="21" name="Flowchart: Data 20">
                  <a:extLst>
                    <a:ext uri="{FF2B5EF4-FFF2-40B4-BE49-F238E27FC236}">
                      <a16:creationId xmlns:a16="http://schemas.microsoft.com/office/drawing/2014/main" id="{5E12C8C4-F19B-411C-A51A-0D1B9DADA496}"/>
                    </a:ext>
                  </a:extLst>
                </p:cNvPr>
                <p:cNvSpPr/>
                <p:nvPr/>
              </p:nvSpPr>
              <p:spPr>
                <a:xfrm>
                  <a:off x="4954286" y="4561131"/>
                  <a:ext cx="2589299" cy="810227"/>
                </a:xfrm>
                <a:prstGeom prst="flowChartInputOutpu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2" name="Flowchart: Data 21">
                  <a:extLst>
                    <a:ext uri="{FF2B5EF4-FFF2-40B4-BE49-F238E27FC236}">
                      <a16:creationId xmlns:a16="http://schemas.microsoft.com/office/drawing/2014/main" id="{BFD1EB70-4055-4927-858F-09FFC10C93A5}"/>
                    </a:ext>
                  </a:extLst>
                </p:cNvPr>
                <p:cNvSpPr/>
                <p:nvPr/>
              </p:nvSpPr>
              <p:spPr>
                <a:xfrm>
                  <a:off x="4944301" y="4156018"/>
                  <a:ext cx="2589299" cy="810227"/>
                </a:xfrm>
                <a:prstGeom prst="flowChartInputOutpu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" name="Flowchart: Data 22">
                  <a:extLst>
                    <a:ext uri="{FF2B5EF4-FFF2-40B4-BE49-F238E27FC236}">
                      <a16:creationId xmlns:a16="http://schemas.microsoft.com/office/drawing/2014/main" id="{A3263CA4-B4D8-4AE4-8F1E-C3010203D893}"/>
                    </a:ext>
                  </a:extLst>
                </p:cNvPr>
                <p:cNvSpPr/>
                <p:nvPr/>
              </p:nvSpPr>
              <p:spPr>
                <a:xfrm>
                  <a:off x="4944301" y="3750904"/>
                  <a:ext cx="2589299" cy="810227"/>
                </a:xfrm>
                <a:prstGeom prst="flowChartInputOutpu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4" name="Flowchart: Data 23">
                  <a:extLst>
                    <a:ext uri="{FF2B5EF4-FFF2-40B4-BE49-F238E27FC236}">
                      <a16:creationId xmlns:a16="http://schemas.microsoft.com/office/drawing/2014/main" id="{A3D48E8F-EC30-4423-BBFB-78101ADA07F4}"/>
                    </a:ext>
                  </a:extLst>
                </p:cNvPr>
                <p:cNvSpPr/>
                <p:nvPr/>
              </p:nvSpPr>
              <p:spPr>
                <a:xfrm>
                  <a:off x="4930767" y="3345790"/>
                  <a:ext cx="2589299" cy="810227"/>
                </a:xfrm>
                <a:prstGeom prst="flowChartInputOutpu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" name="Flowchart: Data 24">
                  <a:extLst>
                    <a:ext uri="{FF2B5EF4-FFF2-40B4-BE49-F238E27FC236}">
                      <a16:creationId xmlns:a16="http://schemas.microsoft.com/office/drawing/2014/main" id="{2911BF42-DE93-45C8-8963-B54B0CB0EF18}"/>
                    </a:ext>
                  </a:extLst>
                </p:cNvPr>
                <p:cNvSpPr/>
                <p:nvPr/>
              </p:nvSpPr>
              <p:spPr>
                <a:xfrm>
                  <a:off x="4936218" y="2940676"/>
                  <a:ext cx="2589299" cy="810227"/>
                </a:xfrm>
                <a:prstGeom prst="flowChartInputOutpu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" name="Flowchart: Data 25">
                  <a:extLst>
                    <a:ext uri="{FF2B5EF4-FFF2-40B4-BE49-F238E27FC236}">
                      <a16:creationId xmlns:a16="http://schemas.microsoft.com/office/drawing/2014/main" id="{41F18DEC-03D1-4A51-B9F7-82115BA9AB0E}"/>
                    </a:ext>
                  </a:extLst>
                </p:cNvPr>
                <p:cNvSpPr/>
                <p:nvPr/>
              </p:nvSpPr>
              <p:spPr>
                <a:xfrm>
                  <a:off x="4922069" y="2535562"/>
                  <a:ext cx="2589299" cy="810227"/>
                </a:xfrm>
                <a:prstGeom prst="flowChartInputOutput">
                  <a:avLst/>
                </a:prstGeom>
                <a:solidFill>
                  <a:srgbClr val="FFC000"/>
                </a:solidFill>
                <a:ln>
                  <a:solidFill>
                    <a:srgbClr val="C48508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7" name="Flowchart: Data 26">
                  <a:extLst>
                    <a:ext uri="{FF2B5EF4-FFF2-40B4-BE49-F238E27FC236}">
                      <a16:creationId xmlns:a16="http://schemas.microsoft.com/office/drawing/2014/main" id="{3986F4E9-25D5-4F11-A2B0-6201717AEFD9}"/>
                    </a:ext>
                  </a:extLst>
                </p:cNvPr>
                <p:cNvSpPr/>
                <p:nvPr/>
              </p:nvSpPr>
              <p:spPr>
                <a:xfrm>
                  <a:off x="4898163" y="2170973"/>
                  <a:ext cx="2589299" cy="810227"/>
                </a:xfrm>
                <a:prstGeom prst="flowChartInputOutput">
                  <a:avLst/>
                </a:prstGeom>
                <a:solidFill>
                  <a:srgbClr val="F15927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FA7611-90A4-451D-A8A9-2A833B6B17FB}"/>
                  </a:ext>
                </a:extLst>
              </p:cNvPr>
              <p:cNvSpPr txBox="1"/>
              <p:nvPr/>
            </p:nvSpPr>
            <p:spPr>
              <a:xfrm>
                <a:off x="6018241" y="2757883"/>
                <a:ext cx="1708872" cy="3215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GB" sz="1400" b="1" dirty="0">
                    <a:solidFill>
                      <a:srgbClr val="33CCFF"/>
                    </a:solidFill>
                    <a:latin typeface="Google Sans"/>
                  </a:rPr>
                  <a:t>Theme</a:t>
                </a:r>
              </a:p>
              <a:p>
                <a:pPr algn="r"/>
                <a:endParaRPr lang="en-GB" sz="200" b="1" dirty="0">
                  <a:solidFill>
                    <a:srgbClr val="33CCFF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33CCFF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F15927"/>
                    </a:solidFill>
                    <a:latin typeface="Google Sans"/>
                  </a:rPr>
                  <a:t>Labels</a:t>
                </a:r>
              </a:p>
              <a:p>
                <a:pPr algn="r"/>
                <a:endParaRPr lang="en-GB" sz="200" b="1" dirty="0">
                  <a:solidFill>
                    <a:srgbClr val="F15927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FFC000"/>
                    </a:solidFill>
                    <a:latin typeface="Google Sans"/>
                  </a:rPr>
                  <a:t>Coordinates</a:t>
                </a:r>
              </a:p>
              <a:p>
                <a:pPr algn="r"/>
                <a:endParaRPr lang="en-GB" sz="200" b="1" dirty="0">
                  <a:solidFill>
                    <a:srgbClr val="FFC000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Google Sans"/>
                  </a:rPr>
                  <a:t>Facets</a:t>
                </a:r>
                <a:r>
                  <a:rPr lang="en-GB" sz="1400" b="1" dirty="0">
                    <a:solidFill>
                      <a:srgbClr val="202124"/>
                    </a:solidFill>
                    <a:latin typeface="Google Sans"/>
                  </a:rPr>
                  <a:t> 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7030A0"/>
                    </a:solidFill>
                    <a:latin typeface="Google Sans"/>
                  </a:rPr>
                  <a:t>Statistics</a:t>
                </a:r>
              </a:p>
              <a:p>
                <a:pPr algn="r"/>
                <a:endParaRPr lang="en-GB" sz="200" b="1" dirty="0">
                  <a:solidFill>
                    <a:srgbClr val="7030A0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00B050"/>
                    </a:solidFill>
                    <a:latin typeface="Google Sans"/>
                  </a:rPr>
                  <a:t>Geometries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C00000"/>
                    </a:solidFill>
                    <a:latin typeface="Google Sans"/>
                  </a:rPr>
                  <a:t>Aesthetics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accent1">
                        <a:lumMod val="75000"/>
                      </a:schemeClr>
                    </a:solidFill>
                    <a:latin typeface="Google Sans"/>
                  </a:rPr>
                  <a:t>Data</a:t>
                </a:r>
                <a:endParaRPr lang="en-GB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" name="Flowchart: Data 17">
              <a:extLst>
                <a:ext uri="{FF2B5EF4-FFF2-40B4-BE49-F238E27FC236}">
                  <a16:creationId xmlns:a16="http://schemas.microsoft.com/office/drawing/2014/main" id="{14C6D85E-0142-4DFF-B466-C247FEB7B516}"/>
                </a:ext>
              </a:extLst>
            </p:cNvPr>
            <p:cNvSpPr/>
            <p:nvPr/>
          </p:nvSpPr>
          <p:spPr>
            <a:xfrm>
              <a:off x="7879309" y="1969493"/>
              <a:ext cx="2589299" cy="810227"/>
            </a:xfrm>
            <a:prstGeom prst="flowChartInputOutpu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AAECB8A-5AB7-4518-ABC4-54106E63E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530" y="3088798"/>
            <a:ext cx="5103256" cy="346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1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ADC347-69CA-4AEF-B478-2902CC2EB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118" y="3949448"/>
            <a:ext cx="4326778" cy="28700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96A05E3-F50D-4112-9D25-778397B5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Franklin Gothic Medium"/>
              </a:rPr>
              <a:t>Building up a plot</a:t>
            </a:r>
            <a:br>
              <a:rPr lang="en-GB" dirty="0">
                <a:latin typeface="Franklin Gothic Medium"/>
              </a:rPr>
            </a:br>
            <a:r>
              <a:rPr lang="en-GB" dirty="0">
                <a:latin typeface="Franklin Gothic Medium"/>
              </a:rPr>
              <a:t>Scatter plot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616E7-1490-44AB-A341-898383F08313}"/>
              </a:ext>
            </a:extLst>
          </p:cNvPr>
          <p:cNvGrpSpPr/>
          <p:nvPr/>
        </p:nvGrpSpPr>
        <p:grpSpPr>
          <a:xfrm>
            <a:off x="417251" y="1133872"/>
            <a:ext cx="11546484" cy="3139321"/>
            <a:chOff x="1032968" y="1159877"/>
            <a:chExt cx="8828433" cy="31393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CC89BBE-8B77-4A12-B4CB-429495ED1A34}"/>
                </a:ext>
              </a:extLst>
            </p:cNvPr>
            <p:cNvSpPr/>
            <p:nvPr/>
          </p:nvSpPr>
          <p:spPr>
            <a:xfrm>
              <a:off x="1825841" y="2047912"/>
              <a:ext cx="2414932" cy="264107"/>
            </a:xfrm>
            <a:prstGeom prst="rect">
              <a:avLst/>
            </a:prstGeom>
            <a:solidFill>
              <a:srgbClr val="47B7EA">
                <a:alpha val="50000"/>
              </a:srgbClr>
            </a:solidFill>
            <a:ln>
              <a:solidFill>
                <a:srgbClr val="267082">
                  <a:alpha val="5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8EF2BDE-DEAE-4AFF-9890-6EA2C73B9AF8}"/>
                </a:ext>
              </a:extLst>
            </p:cNvPr>
            <p:cNvSpPr/>
            <p:nvPr/>
          </p:nvSpPr>
          <p:spPr>
            <a:xfrm>
              <a:off x="1825841" y="1766924"/>
              <a:ext cx="1571687" cy="252324"/>
            </a:xfrm>
            <a:prstGeom prst="rect">
              <a:avLst/>
            </a:prstGeom>
            <a:solidFill>
              <a:srgbClr val="8DC6A5">
                <a:alpha val="50000"/>
              </a:srgbClr>
            </a:solidFill>
            <a:ln>
              <a:solidFill>
                <a:srgbClr val="356D4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AC70A83-B9D3-406E-A9A9-19023C5C2468}"/>
                </a:ext>
              </a:extLst>
            </p:cNvPr>
            <p:cNvSpPr/>
            <p:nvPr/>
          </p:nvSpPr>
          <p:spPr>
            <a:xfrm>
              <a:off x="1825841" y="2873094"/>
              <a:ext cx="4823776" cy="1058990"/>
            </a:xfrm>
            <a:prstGeom prst="rect">
              <a:avLst/>
            </a:prstGeom>
            <a:solidFill>
              <a:srgbClr val="A3DBF5">
                <a:alpha val="50000"/>
              </a:srgbClr>
            </a:solidFill>
            <a:ln>
              <a:solidFill>
                <a:srgbClr val="1484B6">
                  <a:alpha val="5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D0B982A-EE27-4E3F-B237-B99904A89755}"/>
                </a:ext>
              </a:extLst>
            </p:cNvPr>
            <p:cNvSpPr/>
            <p:nvPr/>
          </p:nvSpPr>
          <p:spPr>
            <a:xfrm>
              <a:off x="1825841" y="2342040"/>
              <a:ext cx="7910344" cy="503391"/>
            </a:xfrm>
            <a:prstGeom prst="rect">
              <a:avLst/>
            </a:prstGeom>
            <a:solidFill>
              <a:srgbClr val="F15927">
                <a:alpha val="50000"/>
              </a:srgbClr>
            </a:solidFill>
            <a:ln>
              <a:solidFill>
                <a:srgbClr val="D52610">
                  <a:alpha val="5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2B923B-95E1-476A-90DD-9AADF0EB13ED}"/>
                </a:ext>
              </a:extLst>
            </p:cNvPr>
            <p:cNvGrpSpPr/>
            <p:nvPr/>
          </p:nvGrpSpPr>
          <p:grpSpPr>
            <a:xfrm>
              <a:off x="1825841" y="1204881"/>
              <a:ext cx="7196436" cy="535058"/>
              <a:chOff x="1567300" y="1353467"/>
              <a:chExt cx="7196436" cy="5527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8D53655-5B9F-48E2-A990-2F8429AE9C35}"/>
                  </a:ext>
                </a:extLst>
              </p:cNvPr>
              <p:cNvSpPr/>
              <p:nvPr/>
            </p:nvSpPr>
            <p:spPr>
              <a:xfrm>
                <a:off x="3394615" y="1353467"/>
                <a:ext cx="5369121" cy="260681"/>
              </a:xfrm>
              <a:prstGeom prst="rect">
                <a:avLst/>
              </a:prstGeom>
              <a:solidFill>
                <a:srgbClr val="F79B7D">
                  <a:alpha val="50000"/>
                </a:srgbClr>
              </a:solidFill>
              <a:ln>
                <a:solidFill>
                  <a:srgbClr val="B13F1A">
                    <a:alpha val="5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AD24A92-C372-4B3B-B775-E3723B459499}"/>
                  </a:ext>
                </a:extLst>
              </p:cNvPr>
              <p:cNvSpPr/>
              <p:nvPr/>
            </p:nvSpPr>
            <p:spPr>
              <a:xfrm>
                <a:off x="1567301" y="1361171"/>
                <a:ext cx="1759360" cy="260681"/>
              </a:xfrm>
              <a:prstGeom prst="rect">
                <a:avLst/>
              </a:prstGeom>
              <a:solidFill>
                <a:srgbClr val="80C7D8">
                  <a:alpha val="50000"/>
                </a:srgbClr>
              </a:solidFill>
              <a:ln>
                <a:solidFill>
                  <a:srgbClr val="43696E">
                    <a:alpha val="5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4D50CFC-7F63-4E80-82B8-153513F41F42}"/>
                  </a:ext>
                </a:extLst>
              </p:cNvPr>
              <p:cNvSpPr/>
              <p:nvPr/>
            </p:nvSpPr>
            <p:spPr>
              <a:xfrm>
                <a:off x="1567300" y="1645565"/>
                <a:ext cx="2506024" cy="260681"/>
              </a:xfrm>
              <a:prstGeom prst="rect">
                <a:avLst/>
              </a:prstGeom>
              <a:solidFill>
                <a:srgbClr val="8DC6A5">
                  <a:alpha val="50000"/>
                </a:srgbClr>
              </a:solidFill>
              <a:ln>
                <a:solidFill>
                  <a:srgbClr val="356D4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619E58-1288-44D0-B1D9-902A64D0F656}"/>
                </a:ext>
              </a:extLst>
            </p:cNvPr>
            <p:cNvSpPr/>
            <p:nvPr/>
          </p:nvSpPr>
          <p:spPr>
            <a:xfrm>
              <a:off x="1032968" y="1159877"/>
              <a:ext cx="8828433" cy="31393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8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sz="18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gplot</a:t>
              </a:r>
              <a:r>
                <a:rPr lang="en-US" sz="18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(data = </a:t>
              </a:r>
              <a:r>
                <a:rPr lang="en-US" sz="18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gapminder</a:t>
              </a:r>
              <a:r>
                <a:rPr lang="en-US" sz="18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8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18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(x = </a:t>
              </a:r>
              <a:r>
                <a:rPr lang="en-US" sz="18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gdpPerCap</a:t>
              </a:r>
              <a:r>
                <a:rPr lang="en-US" sz="18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, y = </a:t>
              </a:r>
              <a:r>
                <a:rPr lang="en-US" sz="18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lifeExp</a:t>
              </a:r>
              <a:r>
                <a:rPr lang="en-US" sz="18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8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colour</a:t>
              </a:r>
              <a:r>
                <a:rPr lang="en-US" sz="18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= continent)) +</a:t>
              </a:r>
            </a:p>
            <a:p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   </a:t>
              </a:r>
              <a:r>
                <a:rPr lang="en-US" sz="18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geom_point</a:t>
              </a:r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(alpha = 0.5) +</a:t>
              </a:r>
            </a:p>
            <a:p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   </a:t>
              </a:r>
              <a:r>
                <a:rPr lang="en-US" sz="18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geom_smooth</a:t>
              </a:r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() + </a:t>
              </a:r>
            </a:p>
            <a:p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   </a:t>
              </a:r>
              <a:r>
                <a:rPr lang="en-US" sz="18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facet_wrap</a:t>
              </a:r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(~continent) +</a:t>
              </a:r>
            </a:p>
            <a:p>
              <a:r>
                <a:rPr lang="en-GB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   labs(title = “Life expectancy at birth vs. Per capita GDP“, x = “</a:t>
              </a:r>
              <a:r>
                <a:rPr lang="en-GB" sz="18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gdpPercap</a:t>
              </a:r>
              <a:r>
                <a:rPr lang="en-GB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", </a:t>
              </a:r>
            </a:p>
            <a:p>
              <a:r>
                <a:rPr lang="en-GB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			   y = “</a:t>
              </a:r>
              <a:r>
                <a:rPr lang="en-GB" sz="18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lifeExp</a:t>
              </a:r>
              <a:r>
                <a:rPr lang="en-GB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”, fill = “Continent") +</a:t>
              </a:r>
              <a:endParaRPr lang="en-US" sz="1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   </a:t>
              </a:r>
              <a:r>
                <a:rPr lang="en-US" sz="18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theme_light</a:t>
              </a:r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() +</a:t>
              </a:r>
            </a:p>
            <a:p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   theme(</a:t>
              </a:r>
              <a:r>
                <a:rPr lang="en-US" sz="18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axis.text.x</a:t>
              </a:r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8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element_text</a:t>
              </a:r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(angle = 45),</a:t>
              </a:r>
            </a:p>
            <a:p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         	      </a:t>
              </a:r>
              <a:r>
                <a:rPr lang="en-US" sz="18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axis.text</a:t>
              </a:r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8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element_text</a:t>
              </a:r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(size = 7),</a:t>
              </a:r>
            </a:p>
            <a:p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        		      </a:t>
              </a:r>
              <a:r>
                <a:rPr lang="en-US" sz="18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legend.position</a:t>
              </a:r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= "bottom") +</a:t>
              </a:r>
            </a:p>
            <a:p>
              <a:r>
                <a:rPr lang="en-US" sz="18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   NULL</a:t>
              </a:r>
              <a:endPara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" name="Arrow: Up 14">
            <a:extLst>
              <a:ext uri="{FF2B5EF4-FFF2-40B4-BE49-F238E27FC236}">
                <a16:creationId xmlns:a16="http://schemas.microsoft.com/office/drawing/2014/main" id="{74CC2AB6-2669-442C-BF92-1BCEB1F3292A}"/>
              </a:ext>
            </a:extLst>
          </p:cNvPr>
          <p:cNvSpPr/>
          <p:nvPr/>
        </p:nvSpPr>
        <p:spPr>
          <a:xfrm>
            <a:off x="11799968" y="3607713"/>
            <a:ext cx="163767" cy="24052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024242-4E54-47E0-A90F-AAD472F3FC61}"/>
              </a:ext>
            </a:extLst>
          </p:cNvPr>
          <p:cNvGrpSpPr/>
          <p:nvPr/>
        </p:nvGrpSpPr>
        <p:grpSpPr>
          <a:xfrm>
            <a:off x="8820150" y="3678051"/>
            <a:ext cx="2772113" cy="2481737"/>
            <a:chOff x="6118231" y="1969493"/>
            <a:chExt cx="4350377" cy="370448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3574AAA-8BFE-47A4-9245-1161ADFA3BB6}"/>
                </a:ext>
              </a:extLst>
            </p:cNvPr>
            <p:cNvGrpSpPr/>
            <p:nvPr/>
          </p:nvGrpSpPr>
          <p:grpSpPr>
            <a:xfrm>
              <a:off x="6118231" y="2374607"/>
              <a:ext cx="4330389" cy="3299368"/>
              <a:chOff x="6018241" y="2674435"/>
              <a:chExt cx="4330389" cy="329936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E7FDBDF-5AE7-4F75-86CB-9EE44BAC7754}"/>
                  </a:ext>
                </a:extLst>
              </p:cNvPr>
              <p:cNvGrpSpPr/>
              <p:nvPr/>
            </p:nvGrpSpPr>
            <p:grpSpPr>
              <a:xfrm>
                <a:off x="7703208" y="2674435"/>
                <a:ext cx="2645422" cy="3200385"/>
                <a:chOff x="4898163" y="2170973"/>
                <a:chExt cx="2645422" cy="3200385"/>
              </a:xfrm>
            </p:grpSpPr>
            <p:sp>
              <p:nvSpPr>
                <p:cNvPr id="21" name="Flowchart: Data 20">
                  <a:extLst>
                    <a:ext uri="{FF2B5EF4-FFF2-40B4-BE49-F238E27FC236}">
                      <a16:creationId xmlns:a16="http://schemas.microsoft.com/office/drawing/2014/main" id="{5E12C8C4-F19B-411C-A51A-0D1B9DADA496}"/>
                    </a:ext>
                  </a:extLst>
                </p:cNvPr>
                <p:cNvSpPr/>
                <p:nvPr/>
              </p:nvSpPr>
              <p:spPr>
                <a:xfrm>
                  <a:off x="4954286" y="4561131"/>
                  <a:ext cx="2589299" cy="810227"/>
                </a:xfrm>
                <a:prstGeom prst="flowChartInputOutpu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2" name="Flowchart: Data 21">
                  <a:extLst>
                    <a:ext uri="{FF2B5EF4-FFF2-40B4-BE49-F238E27FC236}">
                      <a16:creationId xmlns:a16="http://schemas.microsoft.com/office/drawing/2014/main" id="{BFD1EB70-4055-4927-858F-09FFC10C93A5}"/>
                    </a:ext>
                  </a:extLst>
                </p:cNvPr>
                <p:cNvSpPr/>
                <p:nvPr/>
              </p:nvSpPr>
              <p:spPr>
                <a:xfrm>
                  <a:off x="4944301" y="4156018"/>
                  <a:ext cx="2589299" cy="810227"/>
                </a:xfrm>
                <a:prstGeom prst="flowChartInputOutpu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" name="Flowchart: Data 22">
                  <a:extLst>
                    <a:ext uri="{FF2B5EF4-FFF2-40B4-BE49-F238E27FC236}">
                      <a16:creationId xmlns:a16="http://schemas.microsoft.com/office/drawing/2014/main" id="{A3263CA4-B4D8-4AE4-8F1E-C3010203D893}"/>
                    </a:ext>
                  </a:extLst>
                </p:cNvPr>
                <p:cNvSpPr/>
                <p:nvPr/>
              </p:nvSpPr>
              <p:spPr>
                <a:xfrm>
                  <a:off x="4944301" y="3750904"/>
                  <a:ext cx="2589299" cy="810227"/>
                </a:xfrm>
                <a:prstGeom prst="flowChartInputOutpu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4" name="Flowchart: Data 23">
                  <a:extLst>
                    <a:ext uri="{FF2B5EF4-FFF2-40B4-BE49-F238E27FC236}">
                      <a16:creationId xmlns:a16="http://schemas.microsoft.com/office/drawing/2014/main" id="{A3D48E8F-EC30-4423-BBFB-78101ADA07F4}"/>
                    </a:ext>
                  </a:extLst>
                </p:cNvPr>
                <p:cNvSpPr/>
                <p:nvPr/>
              </p:nvSpPr>
              <p:spPr>
                <a:xfrm>
                  <a:off x="4930767" y="3345790"/>
                  <a:ext cx="2589299" cy="810227"/>
                </a:xfrm>
                <a:prstGeom prst="flowChartInputOutpu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" name="Flowchart: Data 24">
                  <a:extLst>
                    <a:ext uri="{FF2B5EF4-FFF2-40B4-BE49-F238E27FC236}">
                      <a16:creationId xmlns:a16="http://schemas.microsoft.com/office/drawing/2014/main" id="{2911BF42-DE93-45C8-8963-B54B0CB0EF18}"/>
                    </a:ext>
                  </a:extLst>
                </p:cNvPr>
                <p:cNvSpPr/>
                <p:nvPr/>
              </p:nvSpPr>
              <p:spPr>
                <a:xfrm>
                  <a:off x="4936218" y="2940676"/>
                  <a:ext cx="2589299" cy="810227"/>
                </a:xfrm>
                <a:prstGeom prst="flowChartInputOutpu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" name="Flowchart: Data 25">
                  <a:extLst>
                    <a:ext uri="{FF2B5EF4-FFF2-40B4-BE49-F238E27FC236}">
                      <a16:creationId xmlns:a16="http://schemas.microsoft.com/office/drawing/2014/main" id="{41F18DEC-03D1-4A51-B9F7-82115BA9AB0E}"/>
                    </a:ext>
                  </a:extLst>
                </p:cNvPr>
                <p:cNvSpPr/>
                <p:nvPr/>
              </p:nvSpPr>
              <p:spPr>
                <a:xfrm>
                  <a:off x="4922069" y="2535562"/>
                  <a:ext cx="2589299" cy="810227"/>
                </a:xfrm>
                <a:prstGeom prst="flowChartInputOutput">
                  <a:avLst/>
                </a:prstGeom>
                <a:solidFill>
                  <a:srgbClr val="FFC000"/>
                </a:solidFill>
                <a:ln>
                  <a:solidFill>
                    <a:srgbClr val="C48508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7" name="Flowchart: Data 26">
                  <a:extLst>
                    <a:ext uri="{FF2B5EF4-FFF2-40B4-BE49-F238E27FC236}">
                      <a16:creationId xmlns:a16="http://schemas.microsoft.com/office/drawing/2014/main" id="{3986F4E9-25D5-4F11-A2B0-6201717AEFD9}"/>
                    </a:ext>
                  </a:extLst>
                </p:cNvPr>
                <p:cNvSpPr/>
                <p:nvPr/>
              </p:nvSpPr>
              <p:spPr>
                <a:xfrm>
                  <a:off x="4898163" y="2170973"/>
                  <a:ext cx="2589299" cy="810227"/>
                </a:xfrm>
                <a:prstGeom prst="flowChartInputOutput">
                  <a:avLst/>
                </a:prstGeom>
                <a:solidFill>
                  <a:srgbClr val="F15927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FA7611-90A4-451D-A8A9-2A833B6B17FB}"/>
                  </a:ext>
                </a:extLst>
              </p:cNvPr>
              <p:cNvSpPr txBox="1"/>
              <p:nvPr/>
            </p:nvSpPr>
            <p:spPr>
              <a:xfrm>
                <a:off x="6018241" y="2757883"/>
                <a:ext cx="1708872" cy="3215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GB" sz="1400" b="1" dirty="0">
                    <a:solidFill>
                      <a:srgbClr val="33CCFF"/>
                    </a:solidFill>
                    <a:latin typeface="Google Sans"/>
                  </a:rPr>
                  <a:t>Theme</a:t>
                </a:r>
              </a:p>
              <a:p>
                <a:pPr algn="r"/>
                <a:endParaRPr lang="en-GB" sz="200" b="1" dirty="0">
                  <a:solidFill>
                    <a:srgbClr val="33CCFF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33CCFF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F15927"/>
                    </a:solidFill>
                    <a:latin typeface="Google Sans"/>
                  </a:rPr>
                  <a:t>Labels</a:t>
                </a:r>
              </a:p>
              <a:p>
                <a:pPr algn="r"/>
                <a:endParaRPr lang="en-GB" sz="200" b="1" dirty="0">
                  <a:solidFill>
                    <a:srgbClr val="F15927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FFC000"/>
                    </a:solidFill>
                    <a:latin typeface="Google Sans"/>
                  </a:rPr>
                  <a:t>Coordinates</a:t>
                </a:r>
              </a:p>
              <a:p>
                <a:pPr algn="r"/>
                <a:endParaRPr lang="en-GB" sz="200" b="1" dirty="0">
                  <a:solidFill>
                    <a:srgbClr val="FFC000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Google Sans"/>
                  </a:rPr>
                  <a:t>Facets</a:t>
                </a:r>
                <a:r>
                  <a:rPr lang="en-GB" sz="1400" b="1" dirty="0">
                    <a:solidFill>
                      <a:srgbClr val="202124"/>
                    </a:solidFill>
                    <a:latin typeface="Google Sans"/>
                  </a:rPr>
                  <a:t> 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7030A0"/>
                    </a:solidFill>
                    <a:latin typeface="Google Sans"/>
                  </a:rPr>
                  <a:t>Statistics</a:t>
                </a:r>
              </a:p>
              <a:p>
                <a:pPr algn="r"/>
                <a:endParaRPr lang="en-GB" sz="200" b="1" dirty="0">
                  <a:solidFill>
                    <a:srgbClr val="7030A0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00B050"/>
                    </a:solidFill>
                    <a:latin typeface="Google Sans"/>
                  </a:rPr>
                  <a:t>Geometries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C00000"/>
                    </a:solidFill>
                    <a:latin typeface="Google Sans"/>
                  </a:rPr>
                  <a:t>Aesthetics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accent1">
                        <a:lumMod val="75000"/>
                      </a:schemeClr>
                    </a:solidFill>
                    <a:latin typeface="Google Sans"/>
                  </a:rPr>
                  <a:t>Data</a:t>
                </a:r>
                <a:endParaRPr lang="en-GB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" name="Flowchart: Data 17">
              <a:extLst>
                <a:ext uri="{FF2B5EF4-FFF2-40B4-BE49-F238E27FC236}">
                  <a16:creationId xmlns:a16="http://schemas.microsoft.com/office/drawing/2014/main" id="{14C6D85E-0142-4DFF-B466-C247FEB7B516}"/>
                </a:ext>
              </a:extLst>
            </p:cNvPr>
            <p:cNvSpPr/>
            <p:nvPr/>
          </p:nvSpPr>
          <p:spPr>
            <a:xfrm>
              <a:off x="7879309" y="1969493"/>
              <a:ext cx="2589299" cy="810227"/>
            </a:xfrm>
            <a:prstGeom prst="flowChartInputOutpu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92623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6A05E3-F50D-4112-9D25-778397B5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Franklin Gothic Medium"/>
              </a:rPr>
              <a:t>Visualisations and Tables in R</a:t>
            </a:r>
            <a:br>
              <a:rPr lang="en-GB" dirty="0">
                <a:latin typeface="Franklin Gothic Medium"/>
              </a:rPr>
            </a:br>
            <a:r>
              <a:rPr lang="en-GB" dirty="0">
                <a:latin typeface="Franklin Gothic Medium"/>
              </a:rPr>
              <a:t>Histograms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7DE93-1D91-497B-853A-4A68F868889D}"/>
              </a:ext>
            </a:extLst>
          </p:cNvPr>
          <p:cNvSpPr txBox="1"/>
          <p:nvPr/>
        </p:nvSpPr>
        <p:spPr>
          <a:xfrm>
            <a:off x="632883" y="1332637"/>
            <a:ext cx="112204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gapminder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lifeExp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	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(y = ..density..),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binwidth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2, colour = "black", 						   fill = 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 +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	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geom_density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(colour = continent, fill = continent), alpha = 0.1) +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labs(title = "Life Expectancy", x = "Life Expectancy", y = "Density") +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theme_light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NULL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796B1A-6540-462E-B966-EF01FE79A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048" y="3004433"/>
            <a:ext cx="5836514" cy="3708400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23D2D263-3F9B-443B-BA27-40238AC96C0A}"/>
              </a:ext>
            </a:extLst>
          </p:cNvPr>
          <p:cNvSpPr/>
          <p:nvPr/>
        </p:nvSpPr>
        <p:spPr>
          <a:xfrm>
            <a:off x="11799968" y="3607713"/>
            <a:ext cx="163767" cy="24052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89FC1A-6BBC-4507-ABE4-C1703FE8ED12}"/>
              </a:ext>
            </a:extLst>
          </p:cNvPr>
          <p:cNvGrpSpPr/>
          <p:nvPr/>
        </p:nvGrpSpPr>
        <p:grpSpPr>
          <a:xfrm>
            <a:off x="8820150" y="3678051"/>
            <a:ext cx="2772113" cy="2481737"/>
            <a:chOff x="6118231" y="1969493"/>
            <a:chExt cx="4350377" cy="370448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B49ED30-6BD4-429F-BA00-6FC50AEE0FBF}"/>
                </a:ext>
              </a:extLst>
            </p:cNvPr>
            <p:cNvGrpSpPr/>
            <p:nvPr/>
          </p:nvGrpSpPr>
          <p:grpSpPr>
            <a:xfrm>
              <a:off x="6118231" y="2374607"/>
              <a:ext cx="4330389" cy="3299368"/>
              <a:chOff x="6018241" y="2674435"/>
              <a:chExt cx="4330389" cy="329936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6D5D256-C6AB-444D-9343-5C5ADF4BF03B}"/>
                  </a:ext>
                </a:extLst>
              </p:cNvPr>
              <p:cNvGrpSpPr/>
              <p:nvPr/>
            </p:nvGrpSpPr>
            <p:grpSpPr>
              <a:xfrm>
                <a:off x="7703208" y="2674435"/>
                <a:ext cx="2645422" cy="3200385"/>
                <a:chOff x="4898163" y="2170973"/>
                <a:chExt cx="2645422" cy="3200385"/>
              </a:xfrm>
            </p:grpSpPr>
            <p:sp>
              <p:nvSpPr>
                <p:cNvPr id="15" name="Flowchart: Data 14">
                  <a:extLst>
                    <a:ext uri="{FF2B5EF4-FFF2-40B4-BE49-F238E27FC236}">
                      <a16:creationId xmlns:a16="http://schemas.microsoft.com/office/drawing/2014/main" id="{6EC224A3-38E5-4560-AB6F-730763B0CB48}"/>
                    </a:ext>
                  </a:extLst>
                </p:cNvPr>
                <p:cNvSpPr/>
                <p:nvPr/>
              </p:nvSpPr>
              <p:spPr>
                <a:xfrm>
                  <a:off x="4954286" y="4561131"/>
                  <a:ext cx="2589299" cy="810227"/>
                </a:xfrm>
                <a:prstGeom prst="flowChartInputOutpu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6" name="Flowchart: Data 15">
                  <a:extLst>
                    <a:ext uri="{FF2B5EF4-FFF2-40B4-BE49-F238E27FC236}">
                      <a16:creationId xmlns:a16="http://schemas.microsoft.com/office/drawing/2014/main" id="{DD28428C-48B6-425D-A12D-81F96286D880}"/>
                    </a:ext>
                  </a:extLst>
                </p:cNvPr>
                <p:cNvSpPr/>
                <p:nvPr/>
              </p:nvSpPr>
              <p:spPr>
                <a:xfrm>
                  <a:off x="4944301" y="4156018"/>
                  <a:ext cx="2589299" cy="810227"/>
                </a:xfrm>
                <a:prstGeom prst="flowChartInputOutpu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" name="Flowchart: Data 16">
                  <a:extLst>
                    <a:ext uri="{FF2B5EF4-FFF2-40B4-BE49-F238E27FC236}">
                      <a16:creationId xmlns:a16="http://schemas.microsoft.com/office/drawing/2014/main" id="{35C25A0D-AE12-4167-936E-6E7A7EB6F13A}"/>
                    </a:ext>
                  </a:extLst>
                </p:cNvPr>
                <p:cNvSpPr/>
                <p:nvPr/>
              </p:nvSpPr>
              <p:spPr>
                <a:xfrm>
                  <a:off x="4944301" y="3750904"/>
                  <a:ext cx="2589299" cy="810227"/>
                </a:xfrm>
                <a:prstGeom prst="flowChartInputOutpu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" name="Flowchart: Data 17">
                  <a:extLst>
                    <a:ext uri="{FF2B5EF4-FFF2-40B4-BE49-F238E27FC236}">
                      <a16:creationId xmlns:a16="http://schemas.microsoft.com/office/drawing/2014/main" id="{CE0A4ACF-A521-48BA-9F9C-06FBEB0D4E17}"/>
                    </a:ext>
                  </a:extLst>
                </p:cNvPr>
                <p:cNvSpPr/>
                <p:nvPr/>
              </p:nvSpPr>
              <p:spPr>
                <a:xfrm>
                  <a:off x="4930767" y="3345790"/>
                  <a:ext cx="2589299" cy="810227"/>
                </a:xfrm>
                <a:prstGeom prst="flowChartInputOutpu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" name="Flowchart: Data 18">
                  <a:extLst>
                    <a:ext uri="{FF2B5EF4-FFF2-40B4-BE49-F238E27FC236}">
                      <a16:creationId xmlns:a16="http://schemas.microsoft.com/office/drawing/2014/main" id="{2609A3A9-1D03-4894-95A0-1F5B46D09C1A}"/>
                    </a:ext>
                  </a:extLst>
                </p:cNvPr>
                <p:cNvSpPr/>
                <p:nvPr/>
              </p:nvSpPr>
              <p:spPr>
                <a:xfrm>
                  <a:off x="4936218" y="2940676"/>
                  <a:ext cx="2589299" cy="810227"/>
                </a:xfrm>
                <a:prstGeom prst="flowChartInputOutpu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" name="Flowchart: Data 19">
                  <a:extLst>
                    <a:ext uri="{FF2B5EF4-FFF2-40B4-BE49-F238E27FC236}">
                      <a16:creationId xmlns:a16="http://schemas.microsoft.com/office/drawing/2014/main" id="{31AFB2A7-6A5F-4A95-9941-E78277A168BE}"/>
                    </a:ext>
                  </a:extLst>
                </p:cNvPr>
                <p:cNvSpPr/>
                <p:nvPr/>
              </p:nvSpPr>
              <p:spPr>
                <a:xfrm>
                  <a:off x="4922069" y="2535562"/>
                  <a:ext cx="2589299" cy="810227"/>
                </a:xfrm>
                <a:prstGeom prst="flowChartInputOutput">
                  <a:avLst/>
                </a:prstGeom>
                <a:solidFill>
                  <a:srgbClr val="FFC000"/>
                </a:solidFill>
                <a:ln>
                  <a:solidFill>
                    <a:srgbClr val="C48508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" name="Flowchart: Data 20">
                  <a:extLst>
                    <a:ext uri="{FF2B5EF4-FFF2-40B4-BE49-F238E27FC236}">
                      <a16:creationId xmlns:a16="http://schemas.microsoft.com/office/drawing/2014/main" id="{01325E32-87BB-473B-8D29-6DE4025D620A}"/>
                    </a:ext>
                  </a:extLst>
                </p:cNvPr>
                <p:cNvSpPr/>
                <p:nvPr/>
              </p:nvSpPr>
              <p:spPr>
                <a:xfrm>
                  <a:off x="4898163" y="2170973"/>
                  <a:ext cx="2589299" cy="810227"/>
                </a:xfrm>
                <a:prstGeom prst="flowChartInputOutput">
                  <a:avLst/>
                </a:prstGeom>
                <a:solidFill>
                  <a:srgbClr val="F15927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6F855D-989E-48FF-923B-416449D61FD7}"/>
                  </a:ext>
                </a:extLst>
              </p:cNvPr>
              <p:cNvSpPr txBox="1"/>
              <p:nvPr/>
            </p:nvSpPr>
            <p:spPr>
              <a:xfrm>
                <a:off x="6018241" y="2757883"/>
                <a:ext cx="1708872" cy="3215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GB" sz="1400" b="1" dirty="0">
                    <a:solidFill>
                      <a:srgbClr val="33CCFF"/>
                    </a:solidFill>
                    <a:latin typeface="Google Sans"/>
                  </a:rPr>
                  <a:t>Theme</a:t>
                </a:r>
              </a:p>
              <a:p>
                <a:pPr algn="r"/>
                <a:endParaRPr lang="en-GB" sz="200" b="1" dirty="0">
                  <a:solidFill>
                    <a:srgbClr val="33CCFF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33CCFF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F15927"/>
                    </a:solidFill>
                    <a:latin typeface="Google Sans"/>
                  </a:rPr>
                  <a:t>Labels</a:t>
                </a:r>
              </a:p>
              <a:p>
                <a:pPr algn="r"/>
                <a:endParaRPr lang="en-GB" sz="200" b="1" dirty="0">
                  <a:solidFill>
                    <a:srgbClr val="F15927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FFC000"/>
                    </a:solidFill>
                    <a:latin typeface="Google Sans"/>
                  </a:rPr>
                  <a:t>Coordinates</a:t>
                </a:r>
              </a:p>
              <a:p>
                <a:pPr algn="r"/>
                <a:endParaRPr lang="en-GB" sz="200" b="1" dirty="0">
                  <a:solidFill>
                    <a:srgbClr val="FFC000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Google Sans"/>
                  </a:rPr>
                  <a:t>Facets</a:t>
                </a:r>
                <a:r>
                  <a:rPr lang="en-GB" sz="1400" b="1" dirty="0">
                    <a:solidFill>
                      <a:srgbClr val="202124"/>
                    </a:solidFill>
                    <a:latin typeface="Google Sans"/>
                  </a:rPr>
                  <a:t> 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7030A0"/>
                    </a:solidFill>
                    <a:latin typeface="Google Sans"/>
                  </a:rPr>
                  <a:t>Statistics</a:t>
                </a:r>
              </a:p>
              <a:p>
                <a:pPr algn="r"/>
                <a:endParaRPr lang="en-GB" sz="200" b="1" dirty="0">
                  <a:solidFill>
                    <a:srgbClr val="7030A0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00B050"/>
                    </a:solidFill>
                    <a:latin typeface="Google Sans"/>
                  </a:rPr>
                  <a:t>Geometries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C00000"/>
                    </a:solidFill>
                    <a:latin typeface="Google Sans"/>
                  </a:rPr>
                  <a:t>Aesthetics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accent1">
                        <a:lumMod val="75000"/>
                      </a:schemeClr>
                    </a:solidFill>
                    <a:latin typeface="Google Sans"/>
                  </a:rPr>
                  <a:t>Data</a:t>
                </a:r>
                <a:endParaRPr lang="en-GB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" name="Flowchart: Data 11">
              <a:extLst>
                <a:ext uri="{FF2B5EF4-FFF2-40B4-BE49-F238E27FC236}">
                  <a16:creationId xmlns:a16="http://schemas.microsoft.com/office/drawing/2014/main" id="{3CDC005D-0AFD-418E-B991-10AE24F5CE69}"/>
                </a:ext>
              </a:extLst>
            </p:cNvPr>
            <p:cNvSpPr/>
            <p:nvPr/>
          </p:nvSpPr>
          <p:spPr>
            <a:xfrm>
              <a:off x="7879309" y="1969493"/>
              <a:ext cx="2589299" cy="810227"/>
            </a:xfrm>
            <a:prstGeom prst="flowChartInputOutpu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50951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B561FF2-EA4A-4E72-89E4-60217033E278}"/>
              </a:ext>
            </a:extLst>
          </p:cNvPr>
          <p:cNvSpPr/>
          <p:nvPr/>
        </p:nvSpPr>
        <p:spPr>
          <a:xfrm>
            <a:off x="1361240" y="2248637"/>
            <a:ext cx="1417471" cy="21935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C48508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6A05E3-F50D-4112-9D25-778397B5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Franklin Gothic Medium"/>
              </a:rPr>
              <a:t>Visualisations and Tables in R</a:t>
            </a:r>
            <a:br>
              <a:rPr lang="en-GB" dirty="0">
                <a:latin typeface="Franklin Gothic Medium"/>
              </a:rPr>
            </a:br>
            <a:r>
              <a:rPr lang="en-GB" dirty="0">
                <a:latin typeface="Franklin Gothic Medium"/>
              </a:rPr>
              <a:t>Box plots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DA9D6-4BE6-419C-AB89-7E87CBF51353}"/>
              </a:ext>
            </a:extLst>
          </p:cNvPr>
          <p:cNvSpPr txBox="1"/>
          <p:nvPr/>
        </p:nvSpPr>
        <p:spPr>
          <a:xfrm>
            <a:off x="358717" y="1154491"/>
            <a:ext cx="115231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gapminder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fct_reorder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(continent,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lifeExp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y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lifeExp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fill = continent))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	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outlier.color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NA)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	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geom_jitter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(alpha = 0.2)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	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scale_y_continuous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(breaks = round(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(min(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gapminder$lifeExp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max(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gapminder$lifeExp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by = 								 10),0))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	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coord_flip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	    labs(title = "Boxplot of life expectancy by continent", x = "Life Expectancy", y = "Continent")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	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theme_light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	    theme(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legend.position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"none") +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	    NULL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9F19FC0E-1192-4815-BDDE-6696EF0A1240}"/>
              </a:ext>
            </a:extLst>
          </p:cNvPr>
          <p:cNvSpPr/>
          <p:nvPr/>
        </p:nvSpPr>
        <p:spPr>
          <a:xfrm>
            <a:off x="11799968" y="3607713"/>
            <a:ext cx="163767" cy="24052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8EE6547-8550-44FB-9101-974272630389}"/>
              </a:ext>
            </a:extLst>
          </p:cNvPr>
          <p:cNvGrpSpPr/>
          <p:nvPr/>
        </p:nvGrpSpPr>
        <p:grpSpPr>
          <a:xfrm>
            <a:off x="8820150" y="3678051"/>
            <a:ext cx="2772113" cy="2481737"/>
            <a:chOff x="6118231" y="1969493"/>
            <a:chExt cx="4350377" cy="370448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4F7DF3C-D76A-49B8-8F12-0AC46523DABA}"/>
                </a:ext>
              </a:extLst>
            </p:cNvPr>
            <p:cNvGrpSpPr/>
            <p:nvPr/>
          </p:nvGrpSpPr>
          <p:grpSpPr>
            <a:xfrm>
              <a:off x="6118231" y="2374607"/>
              <a:ext cx="4330389" cy="3299368"/>
              <a:chOff x="6018241" y="2674435"/>
              <a:chExt cx="4330389" cy="329936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7315EC5-6653-4FF1-A33F-D89722728597}"/>
                  </a:ext>
                </a:extLst>
              </p:cNvPr>
              <p:cNvGrpSpPr/>
              <p:nvPr/>
            </p:nvGrpSpPr>
            <p:grpSpPr>
              <a:xfrm>
                <a:off x="7703208" y="2674435"/>
                <a:ext cx="2645422" cy="3200385"/>
                <a:chOff x="4898163" y="2170973"/>
                <a:chExt cx="2645422" cy="3200385"/>
              </a:xfrm>
            </p:grpSpPr>
            <p:sp>
              <p:nvSpPr>
                <p:cNvPr id="13" name="Flowchart: Data 12">
                  <a:extLst>
                    <a:ext uri="{FF2B5EF4-FFF2-40B4-BE49-F238E27FC236}">
                      <a16:creationId xmlns:a16="http://schemas.microsoft.com/office/drawing/2014/main" id="{1F6ABB78-E466-4253-885E-7FE0BB81525A}"/>
                    </a:ext>
                  </a:extLst>
                </p:cNvPr>
                <p:cNvSpPr/>
                <p:nvPr/>
              </p:nvSpPr>
              <p:spPr>
                <a:xfrm>
                  <a:off x="4954286" y="4561131"/>
                  <a:ext cx="2589299" cy="810227"/>
                </a:xfrm>
                <a:prstGeom prst="flowChartInputOutpu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" name="Flowchart: Data 13">
                  <a:extLst>
                    <a:ext uri="{FF2B5EF4-FFF2-40B4-BE49-F238E27FC236}">
                      <a16:creationId xmlns:a16="http://schemas.microsoft.com/office/drawing/2014/main" id="{170E9481-CE18-44E0-B3E9-C6FFEFF04130}"/>
                    </a:ext>
                  </a:extLst>
                </p:cNvPr>
                <p:cNvSpPr/>
                <p:nvPr/>
              </p:nvSpPr>
              <p:spPr>
                <a:xfrm>
                  <a:off x="4944301" y="4156018"/>
                  <a:ext cx="2589299" cy="810227"/>
                </a:xfrm>
                <a:prstGeom prst="flowChartInputOutpu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" name="Flowchart: Data 14">
                  <a:extLst>
                    <a:ext uri="{FF2B5EF4-FFF2-40B4-BE49-F238E27FC236}">
                      <a16:creationId xmlns:a16="http://schemas.microsoft.com/office/drawing/2014/main" id="{0E3B92BE-FC73-44CC-A767-B3040F1E65C3}"/>
                    </a:ext>
                  </a:extLst>
                </p:cNvPr>
                <p:cNvSpPr/>
                <p:nvPr/>
              </p:nvSpPr>
              <p:spPr>
                <a:xfrm>
                  <a:off x="4944301" y="3750904"/>
                  <a:ext cx="2589299" cy="810227"/>
                </a:xfrm>
                <a:prstGeom prst="flowChartInputOutpu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6" name="Flowchart: Data 15">
                  <a:extLst>
                    <a:ext uri="{FF2B5EF4-FFF2-40B4-BE49-F238E27FC236}">
                      <a16:creationId xmlns:a16="http://schemas.microsoft.com/office/drawing/2014/main" id="{46E756D4-D95F-418C-A466-B788D03C131C}"/>
                    </a:ext>
                  </a:extLst>
                </p:cNvPr>
                <p:cNvSpPr/>
                <p:nvPr/>
              </p:nvSpPr>
              <p:spPr>
                <a:xfrm>
                  <a:off x="4930767" y="3345790"/>
                  <a:ext cx="2589299" cy="810227"/>
                </a:xfrm>
                <a:prstGeom prst="flowChartInputOutpu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" name="Flowchart: Data 16">
                  <a:extLst>
                    <a:ext uri="{FF2B5EF4-FFF2-40B4-BE49-F238E27FC236}">
                      <a16:creationId xmlns:a16="http://schemas.microsoft.com/office/drawing/2014/main" id="{FEAC1627-4FE0-4607-9D8E-68BF9B2E28E7}"/>
                    </a:ext>
                  </a:extLst>
                </p:cNvPr>
                <p:cNvSpPr/>
                <p:nvPr/>
              </p:nvSpPr>
              <p:spPr>
                <a:xfrm>
                  <a:off x="4936218" y="2940676"/>
                  <a:ext cx="2589299" cy="810227"/>
                </a:xfrm>
                <a:prstGeom prst="flowChartInputOutpu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" name="Flowchart: Data 17">
                  <a:extLst>
                    <a:ext uri="{FF2B5EF4-FFF2-40B4-BE49-F238E27FC236}">
                      <a16:creationId xmlns:a16="http://schemas.microsoft.com/office/drawing/2014/main" id="{7082974F-D43A-4CEC-82E2-1171488A4DB1}"/>
                    </a:ext>
                  </a:extLst>
                </p:cNvPr>
                <p:cNvSpPr/>
                <p:nvPr/>
              </p:nvSpPr>
              <p:spPr>
                <a:xfrm>
                  <a:off x="4922069" y="2535562"/>
                  <a:ext cx="2589299" cy="810227"/>
                </a:xfrm>
                <a:prstGeom prst="flowChartInputOutput">
                  <a:avLst/>
                </a:prstGeom>
                <a:solidFill>
                  <a:srgbClr val="FFC000"/>
                </a:solidFill>
                <a:ln>
                  <a:solidFill>
                    <a:srgbClr val="C48508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" name="Flowchart: Data 18">
                  <a:extLst>
                    <a:ext uri="{FF2B5EF4-FFF2-40B4-BE49-F238E27FC236}">
                      <a16:creationId xmlns:a16="http://schemas.microsoft.com/office/drawing/2014/main" id="{FDC3FDA7-680C-4455-A0BF-79F7933F0702}"/>
                    </a:ext>
                  </a:extLst>
                </p:cNvPr>
                <p:cNvSpPr/>
                <p:nvPr/>
              </p:nvSpPr>
              <p:spPr>
                <a:xfrm>
                  <a:off x="4898163" y="2170973"/>
                  <a:ext cx="2589299" cy="810227"/>
                </a:xfrm>
                <a:prstGeom prst="flowChartInputOutput">
                  <a:avLst/>
                </a:prstGeom>
                <a:solidFill>
                  <a:srgbClr val="F15927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A73F90-F479-40F0-B051-99E439607987}"/>
                  </a:ext>
                </a:extLst>
              </p:cNvPr>
              <p:cNvSpPr txBox="1"/>
              <p:nvPr/>
            </p:nvSpPr>
            <p:spPr>
              <a:xfrm>
                <a:off x="6018241" y="2757883"/>
                <a:ext cx="1708872" cy="3215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GB" sz="1400" b="1" dirty="0">
                    <a:solidFill>
                      <a:srgbClr val="33CCFF"/>
                    </a:solidFill>
                    <a:latin typeface="Google Sans"/>
                  </a:rPr>
                  <a:t>Theme</a:t>
                </a:r>
              </a:p>
              <a:p>
                <a:pPr algn="r"/>
                <a:endParaRPr lang="en-GB" sz="200" b="1" dirty="0">
                  <a:solidFill>
                    <a:srgbClr val="33CCFF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33CCFF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F15927"/>
                    </a:solidFill>
                    <a:latin typeface="Google Sans"/>
                  </a:rPr>
                  <a:t>Labels</a:t>
                </a:r>
              </a:p>
              <a:p>
                <a:pPr algn="r"/>
                <a:endParaRPr lang="en-GB" sz="200" b="1" dirty="0">
                  <a:solidFill>
                    <a:srgbClr val="F15927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FFC000"/>
                    </a:solidFill>
                    <a:latin typeface="Google Sans"/>
                  </a:rPr>
                  <a:t>Coordinates</a:t>
                </a:r>
              </a:p>
              <a:p>
                <a:pPr algn="r"/>
                <a:endParaRPr lang="en-GB" sz="200" b="1" dirty="0">
                  <a:solidFill>
                    <a:srgbClr val="FFC000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Google Sans"/>
                  </a:rPr>
                  <a:t>Facets</a:t>
                </a:r>
                <a:r>
                  <a:rPr lang="en-GB" sz="1400" b="1" dirty="0">
                    <a:solidFill>
                      <a:srgbClr val="202124"/>
                    </a:solidFill>
                    <a:latin typeface="Google Sans"/>
                  </a:rPr>
                  <a:t> 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7030A0"/>
                    </a:solidFill>
                    <a:latin typeface="Google Sans"/>
                  </a:rPr>
                  <a:t>Statistics</a:t>
                </a:r>
              </a:p>
              <a:p>
                <a:pPr algn="r"/>
                <a:endParaRPr lang="en-GB" sz="200" b="1" dirty="0">
                  <a:solidFill>
                    <a:srgbClr val="7030A0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00B050"/>
                    </a:solidFill>
                    <a:latin typeface="Google Sans"/>
                  </a:rPr>
                  <a:t>Geometries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C00000"/>
                    </a:solidFill>
                    <a:latin typeface="Google Sans"/>
                  </a:rPr>
                  <a:t>Aesthetics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accent1">
                        <a:lumMod val="75000"/>
                      </a:schemeClr>
                    </a:solidFill>
                    <a:latin typeface="Google Sans"/>
                  </a:rPr>
                  <a:t>Data</a:t>
                </a:r>
                <a:endParaRPr lang="en-GB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0" name="Flowchart: Data 9">
              <a:extLst>
                <a:ext uri="{FF2B5EF4-FFF2-40B4-BE49-F238E27FC236}">
                  <a16:creationId xmlns:a16="http://schemas.microsoft.com/office/drawing/2014/main" id="{9222B8D0-111D-4E91-8700-E9E965EE785B}"/>
                </a:ext>
              </a:extLst>
            </p:cNvPr>
            <p:cNvSpPr/>
            <p:nvPr/>
          </p:nvSpPr>
          <p:spPr>
            <a:xfrm>
              <a:off x="7879309" y="1969493"/>
              <a:ext cx="2589299" cy="810227"/>
            </a:xfrm>
            <a:prstGeom prst="flowChartInputOutpu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9646CEB-C8EA-4439-BB3A-7337EFB08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16" y="3178699"/>
            <a:ext cx="5790293" cy="34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6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6A05E3-F50D-4112-9D25-778397B5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Franklin Gothic Medium"/>
              </a:rPr>
              <a:t>Visualisations and Tables in R</a:t>
            </a:r>
            <a:br>
              <a:rPr lang="en-GB" dirty="0">
                <a:latin typeface="Franklin Gothic Medium"/>
              </a:rPr>
            </a:br>
            <a:r>
              <a:rPr lang="en-GB" dirty="0">
                <a:latin typeface="Franklin Gothic Medium"/>
              </a:rPr>
              <a:t>Plotting additional features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5A3C2-E923-4DDD-917F-F0BA70BE6AC7}"/>
              </a:ext>
            </a:extLst>
          </p:cNvPr>
          <p:cNvSpPr txBox="1"/>
          <p:nvPr/>
        </p:nvSpPr>
        <p:spPr>
          <a:xfrm>
            <a:off x="328730" y="1310326"/>
            <a:ext cx="112517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See workbook for developing this plot by wrangling new features based on the </a:t>
            </a:r>
            <a:r>
              <a:rPr lang="en-GB" dirty="0" err="1"/>
              <a:t>gapminder</a:t>
            </a:r>
            <a:r>
              <a:rPr lang="en-GB" dirty="0"/>
              <a:t>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F2D26-F1A6-4992-A585-971660DE3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899" y="1704421"/>
            <a:ext cx="7912201" cy="491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80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6A05E3-F50D-4112-9D25-778397B5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Franklin Gothic Medium"/>
              </a:rPr>
              <a:t>Visualisations and Tables in R</a:t>
            </a:r>
            <a:br>
              <a:rPr lang="en-GB" dirty="0">
                <a:latin typeface="Franklin Gothic Medium"/>
              </a:rPr>
            </a:br>
            <a:r>
              <a:rPr lang="en-GB" dirty="0">
                <a:latin typeface="Franklin Gothic Medium"/>
              </a:rPr>
              <a:t>Interactive graphs using </a:t>
            </a:r>
            <a:r>
              <a:rPr lang="en-GB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en-GB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980BD-98F9-4608-B183-E96538286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388" y="3515557"/>
            <a:ext cx="5147783" cy="32245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B413CA-708B-4D55-930B-67ACDF571701}"/>
              </a:ext>
            </a:extLst>
          </p:cNvPr>
          <p:cNvSpPr txBox="1"/>
          <p:nvPr/>
        </p:nvSpPr>
        <p:spPr>
          <a:xfrm>
            <a:off x="350196" y="1363047"/>
            <a:ext cx="8394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Can pass </a:t>
            </a:r>
            <a:r>
              <a:rPr lang="en-GB" sz="2000" dirty="0" err="1"/>
              <a:t>ggplot</a:t>
            </a:r>
            <a:r>
              <a:rPr lang="en-GB" sz="2000" dirty="0"/>
              <a:t> objects to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ggplotly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000" dirty="0"/>
              <a:t>functions in 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sz="2000" dirty="0"/>
              <a:t>library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E8FB2-EE12-49A5-B1F9-DD8F03E39C9A}"/>
              </a:ext>
            </a:extLst>
          </p:cNvPr>
          <p:cNvSpPr txBox="1"/>
          <p:nvPr/>
        </p:nvSpPr>
        <p:spPr>
          <a:xfrm>
            <a:off x="350196" y="1787779"/>
            <a:ext cx="1129730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ggp_for_plotly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df_rate_change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		  filter(country %in%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countries_to_plot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 = year, y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life_exp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colour = country)) +</a:t>
            </a:r>
          </a:p>
          <a:p>
            <a:pPr lvl="2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(text = paste0("Country: ",country,</a:t>
            </a:r>
          </a:p>
          <a:p>
            <a:pPr lvl="2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"&lt;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&gt;Year: ",year,</a:t>
            </a:r>
          </a:p>
          <a:p>
            <a:pPr lvl="2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"&lt;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&gt;Life Expectancy: ",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life_exp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2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"&lt;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&gt;Life Expectancy (% change): ",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pc_lifeexp_change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))) +</a:t>
            </a:r>
          </a:p>
          <a:p>
            <a:pPr lvl="2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lvl="2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scale_x_continuous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(breaks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(min(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df_rate_change$year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 max(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df_rate_change$year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 by = 5)) +</a:t>
            </a:r>
          </a:p>
          <a:p>
            <a:pPr lvl="2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labs(title = "Change in life expectancy over time", x = "Year", y = "Life expectancy (years)") +</a:t>
            </a:r>
          </a:p>
          <a:p>
            <a:pPr lvl="2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theme_light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lvl="2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2DCB81-8728-45F3-9F63-09D4D46516A9}"/>
              </a:ext>
            </a:extLst>
          </p:cNvPr>
          <p:cNvSpPr txBox="1"/>
          <p:nvPr/>
        </p:nvSpPr>
        <p:spPr>
          <a:xfrm>
            <a:off x="530184" y="4776787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ggp_for_plotly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tooltip = "text")</a:t>
            </a:r>
          </a:p>
        </p:txBody>
      </p:sp>
    </p:spTree>
    <p:extLst>
      <p:ext uri="{BB962C8B-B14F-4D97-AF65-F5344CB8AC3E}">
        <p14:creationId xmlns:p14="http://schemas.microsoft.com/office/powerpoint/2010/main" val="2102116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6A05E3-F50D-4112-9D25-778397B5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Franklin Gothic Medium"/>
              </a:rPr>
              <a:t>Considerations and references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C11D63-55C4-436C-9228-11E29D0E99C8}"/>
              </a:ext>
            </a:extLst>
          </p:cNvPr>
          <p:cNvSpPr txBox="1"/>
          <p:nvPr/>
        </p:nvSpPr>
        <p:spPr>
          <a:xfrm>
            <a:off x="458009" y="1365270"/>
            <a:ext cx="1101441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Colourblind friendly colours 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GB" sz="1800" dirty="0">
                <a:hlinkClick r:id="rId3"/>
              </a:rPr>
              <a:t>https://cran.r-project.org/web/packages/viridis/vignettes/intro-to-viridis.html</a:t>
            </a:r>
            <a:endParaRPr lang="en-GB" sz="1800" dirty="0"/>
          </a:p>
          <a:p>
            <a:pPr marL="891540" lvl="1" indent="-3429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/>
              <a:t>Cheatsheet</a:t>
            </a:r>
            <a:endParaRPr lang="en-GB" sz="1800" dirty="0"/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hlinkClick r:id="rId4"/>
              </a:rPr>
              <a:t>https://ggplot2.tidyverse.org/#cheatsheet</a:t>
            </a: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R Gallery 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GB" sz="1800" dirty="0">
                <a:hlinkClick r:id="rId5"/>
              </a:rPr>
              <a:t>https://r-graph-gallery.com/</a:t>
            </a:r>
            <a:endParaRPr lang="en-GB" sz="1800" dirty="0"/>
          </a:p>
          <a:p>
            <a:pPr marL="891540" lvl="1" indent="-3429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Readability over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Mapping correct aesthetics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hlinkClick r:id="rId6"/>
              </a:rPr>
              <a:t>https://www.datanovia.com/en/blog/ggplot-themes-gallery/</a:t>
            </a: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hlinkClick r:id="rId7"/>
              </a:rPr>
              <a:t>https://rpubs.com/hadley/ggplot2-layers</a:t>
            </a: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hlinkClick r:id="rId8"/>
              </a:rPr>
              <a:t>https://ggplot2.tidyverse.org/articles/ggplot2-specs.html</a:t>
            </a: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hlinkClick r:id="rId9"/>
              </a:rPr>
              <a:t>https://ggplot2.tidyverse.org/reference/geom_smooth.html</a:t>
            </a: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hlinkClick r:id="rId10"/>
              </a:rPr>
              <a:t>https://ggplot2.tidyverse.org/reference/</a:t>
            </a:r>
            <a:endParaRPr lang="en-GB" sz="1800" dirty="0"/>
          </a:p>
          <a:p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69092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6A05E3-F50D-4112-9D25-778397B5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+mn-lt"/>
                <a:cs typeface="Courier New" panose="02070309020205020404" pitchFamily="49" charset="0"/>
              </a:rPr>
              <a:t>Recap</a:t>
            </a:r>
            <a:endParaRPr lang="en-GB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10F2E-9270-4E48-873F-EE77E67EA0C4}"/>
              </a:ext>
            </a:extLst>
          </p:cNvPr>
          <p:cNvSpPr txBox="1"/>
          <p:nvPr/>
        </p:nvSpPr>
        <p:spPr>
          <a:xfrm>
            <a:off x="593890" y="1630836"/>
            <a:ext cx="5999744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GB" dirty="0">
                <a:cs typeface="Courier New" panose="02070309020205020404" pitchFamily="49" charset="0"/>
              </a:rPr>
              <a:t> is an R package which includes </a:t>
            </a:r>
            <a:r>
              <a:rPr lang="en-GB" dirty="0"/>
              <a:t>a collection of R packages popular for data analyses.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As of version 1.3.0,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GB" dirty="0"/>
              <a:t> contains 8 packages which cover data load, wrangling, programming and visualisation.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They all follow the same grammar, design philosophy and data 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This workshop will focus 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  <a:r>
              <a:rPr lang="en-GB" dirty="0"/>
              <a:t> to create graphs and visualisations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348559-9307-4487-900B-2862E4830A07}"/>
              </a:ext>
            </a:extLst>
          </p:cNvPr>
          <p:cNvGrpSpPr/>
          <p:nvPr/>
        </p:nvGrpSpPr>
        <p:grpSpPr>
          <a:xfrm>
            <a:off x="6631571" y="1625368"/>
            <a:ext cx="5401142" cy="4445875"/>
            <a:chOff x="6631571" y="1625368"/>
            <a:chExt cx="5401142" cy="444587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E1903B7E-ADB3-476A-881C-FE166CB8FD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2896" y="4256036"/>
              <a:ext cx="1556050" cy="1803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48F6C2B5-63D5-44B4-8CC7-383FA2F3A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4482" y="4267612"/>
              <a:ext cx="1561894" cy="1803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6AC827AB-7960-4695-AB9D-16183E3692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8021" y="2946490"/>
              <a:ext cx="1561894" cy="1803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2A7BC1C9-FCB4-4A6E-8CD3-7AB6D1819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1571" y="4251580"/>
              <a:ext cx="1556050" cy="1803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9349D5CB-163B-4935-81D3-2DAAD786A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0613" y="2946490"/>
              <a:ext cx="1556050" cy="1803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767E5F60-5265-4650-81DD-868A71422D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5738" y="1625368"/>
              <a:ext cx="1556050" cy="1803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724B5A88-25E7-4B3D-8DD3-7594196F9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6663" y="2946490"/>
              <a:ext cx="1556050" cy="1803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>
              <a:extLst>
                <a:ext uri="{FF2B5EF4-FFF2-40B4-BE49-F238E27FC236}">
                  <a16:creationId xmlns:a16="http://schemas.microsoft.com/office/drawing/2014/main" id="{A3FA3024-7AEE-47C9-8D5A-8E41976D3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8638" y="1625368"/>
              <a:ext cx="1556050" cy="1803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7E1A471-82A0-4F8B-BF5F-196121C003FB}"/>
              </a:ext>
            </a:extLst>
          </p:cNvPr>
          <p:cNvSpPr txBox="1"/>
          <p:nvPr/>
        </p:nvSpPr>
        <p:spPr>
          <a:xfrm>
            <a:off x="7607462" y="6082819"/>
            <a:ext cx="6094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https://www.tidyverse.org/packages/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B04784-0DA0-4DC5-96F8-53914B5D23A0}"/>
              </a:ext>
            </a:extLst>
          </p:cNvPr>
          <p:cNvSpPr txBox="1"/>
          <p:nvPr/>
        </p:nvSpPr>
        <p:spPr>
          <a:xfrm>
            <a:off x="8920613" y="1273010"/>
            <a:ext cx="16817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library(</a:t>
            </a:r>
            <a:r>
              <a:rPr lang="en-GB" sz="1600" dirty="0" err="1"/>
              <a:t>tidyverse</a:t>
            </a:r>
            <a:r>
              <a:rPr lang="en-GB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714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6A05E3-F50D-4112-9D25-778397B5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gapminder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recap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C661F-E853-42BB-A401-EA941AA9B612}"/>
              </a:ext>
            </a:extLst>
          </p:cNvPr>
          <p:cNvSpPr txBox="1"/>
          <p:nvPr/>
        </p:nvSpPr>
        <p:spPr>
          <a:xfrm>
            <a:off x="306278" y="1381986"/>
            <a:ext cx="1133678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names(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gapminder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2000" dirty="0"/>
              <a:t>– </a:t>
            </a:r>
            <a:r>
              <a:rPr lang="en-GB" sz="1600" dirty="0"/>
              <a:t>functions to get or set the names of an object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GB" sz="1400" dirty="0" err="1"/>
              <a:t>LifeExp</a:t>
            </a:r>
            <a:r>
              <a:rPr lang="en-GB" sz="1400" dirty="0"/>
              <a:t> - life expectancy at birth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Pop - total population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GB" sz="1400" dirty="0" err="1"/>
              <a:t>gdpPercap</a:t>
            </a:r>
            <a:r>
              <a:rPr lang="en-GB" sz="1400" dirty="0"/>
              <a:t> - per-capita GDP (Gross domestic product given in units of international dollars)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gapminder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2000" dirty="0"/>
              <a:t>- </a:t>
            </a:r>
            <a:r>
              <a:rPr lang="en-GB" sz="1600" dirty="0"/>
              <a:t>generic function used to produce result summaries of the results of various model fitting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gapminder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2000" dirty="0"/>
              <a:t>- </a:t>
            </a:r>
            <a:r>
              <a:rPr lang="en-GB" sz="1600" dirty="0"/>
              <a:t>Compactly display the internal structure of an R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F8D334-7F66-49E9-9A05-F8C9E30CE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585" y="3429000"/>
            <a:ext cx="9104169" cy="309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9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6A05E3-F50D-4112-9D25-778397B5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n-lt"/>
                <a:cs typeface="Courier New" panose="02070309020205020404" pitchFamily="49" charset="0"/>
              </a:rPr>
              <a:t>Visualisations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841AE-B853-41E5-AE9D-B9FAC4CF165B}"/>
              </a:ext>
            </a:extLst>
          </p:cNvPr>
          <p:cNvSpPr txBox="1"/>
          <p:nvPr/>
        </p:nvSpPr>
        <p:spPr>
          <a:xfrm>
            <a:off x="593889" y="1630837"/>
            <a:ext cx="55021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R package for producing statistical/ data graphics.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Based on ‘The Grammar of Graphics’.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Designed to work iteratively to build up the graphic from ‘layers’.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/>
          </a:p>
          <a:p>
            <a:endParaRPr lang="en-US" altLang="en-US" sz="1800" dirty="0">
              <a:solidFill>
                <a:srgbClr val="172431"/>
              </a:solidFill>
              <a:latin typeface="var(--bs-font-monospace)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48A1E5-1895-4577-8335-4C10589A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040" y="189812"/>
            <a:ext cx="1295387" cy="1500490"/>
          </a:xfrm>
          <a:prstGeom prst="rect">
            <a:avLst/>
          </a:prstGeom>
        </p:spPr>
      </p:pic>
      <p:sp>
        <p:nvSpPr>
          <p:cNvPr id="19" name="Arrow: Up 18">
            <a:extLst>
              <a:ext uri="{FF2B5EF4-FFF2-40B4-BE49-F238E27FC236}">
                <a16:creationId xmlns:a16="http://schemas.microsoft.com/office/drawing/2014/main" id="{3761F8C7-8C00-4EBB-8DE2-47EF0EA69288}"/>
              </a:ext>
            </a:extLst>
          </p:cNvPr>
          <p:cNvSpPr/>
          <p:nvPr/>
        </p:nvSpPr>
        <p:spPr>
          <a:xfrm>
            <a:off x="11144755" y="2067464"/>
            <a:ext cx="257006" cy="35903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250F82-ED83-4D75-8010-97C39B40411C}"/>
              </a:ext>
            </a:extLst>
          </p:cNvPr>
          <p:cNvSpPr txBox="1"/>
          <p:nvPr/>
        </p:nvSpPr>
        <p:spPr>
          <a:xfrm>
            <a:off x="593889" y="4396166"/>
            <a:ext cx="61211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800" dirty="0"/>
              <a:t>– initializes a </a:t>
            </a:r>
            <a:r>
              <a:rPr lang="en-GB" sz="1800" dirty="0" err="1"/>
              <a:t>ggplot</a:t>
            </a:r>
            <a:r>
              <a:rPr lang="en-GB" sz="1800" dirty="0"/>
              <a:t> object.</a:t>
            </a:r>
          </a:p>
          <a:p>
            <a:pPr algn="ctr"/>
            <a:endParaRPr lang="en-GB" sz="1800" dirty="0"/>
          </a:p>
          <a:p>
            <a:pPr algn="ctr"/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724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24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724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243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other aesthetics))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FBF091-A853-407E-A95D-6194E279CF92}"/>
              </a:ext>
            </a:extLst>
          </p:cNvPr>
          <p:cNvGrpSpPr/>
          <p:nvPr/>
        </p:nvGrpSpPr>
        <p:grpSpPr>
          <a:xfrm>
            <a:off x="6365586" y="2067464"/>
            <a:ext cx="4350377" cy="3778692"/>
            <a:chOff x="6118231" y="1969493"/>
            <a:chExt cx="4350377" cy="377869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9641AE-D5F4-4ED7-8ADF-A99BD3788A88}"/>
                </a:ext>
              </a:extLst>
            </p:cNvPr>
            <p:cNvGrpSpPr/>
            <p:nvPr/>
          </p:nvGrpSpPr>
          <p:grpSpPr>
            <a:xfrm>
              <a:off x="6118231" y="2374607"/>
              <a:ext cx="4330389" cy="3373578"/>
              <a:chOff x="6018241" y="2674435"/>
              <a:chExt cx="4330389" cy="337357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E7A4895-2268-4EA8-BFA3-11DF9C80B10C}"/>
                  </a:ext>
                </a:extLst>
              </p:cNvPr>
              <p:cNvGrpSpPr/>
              <p:nvPr/>
            </p:nvGrpSpPr>
            <p:grpSpPr>
              <a:xfrm>
                <a:off x="7703208" y="2674435"/>
                <a:ext cx="2645422" cy="3200385"/>
                <a:chOff x="4898163" y="2170973"/>
                <a:chExt cx="2645422" cy="3200385"/>
              </a:xfrm>
            </p:grpSpPr>
            <p:sp>
              <p:nvSpPr>
                <p:cNvPr id="8" name="Flowchart: Data 7">
                  <a:extLst>
                    <a:ext uri="{FF2B5EF4-FFF2-40B4-BE49-F238E27FC236}">
                      <a16:creationId xmlns:a16="http://schemas.microsoft.com/office/drawing/2014/main" id="{536D9CC0-D5EA-4323-9AAF-FE895194CD8D}"/>
                    </a:ext>
                  </a:extLst>
                </p:cNvPr>
                <p:cNvSpPr/>
                <p:nvPr/>
              </p:nvSpPr>
              <p:spPr>
                <a:xfrm>
                  <a:off x="4954286" y="4561131"/>
                  <a:ext cx="2589299" cy="810227"/>
                </a:xfrm>
                <a:prstGeom prst="flowChartInputOutpu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" name="Flowchart: Data 9">
                  <a:extLst>
                    <a:ext uri="{FF2B5EF4-FFF2-40B4-BE49-F238E27FC236}">
                      <a16:creationId xmlns:a16="http://schemas.microsoft.com/office/drawing/2014/main" id="{7B18F289-D3C9-4FBD-9E1F-704D10C38DE4}"/>
                    </a:ext>
                  </a:extLst>
                </p:cNvPr>
                <p:cNvSpPr/>
                <p:nvPr/>
              </p:nvSpPr>
              <p:spPr>
                <a:xfrm>
                  <a:off x="4944301" y="4156018"/>
                  <a:ext cx="2589299" cy="810227"/>
                </a:xfrm>
                <a:prstGeom prst="flowChartInputOutpu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" name="Flowchart: Data 10">
                  <a:extLst>
                    <a:ext uri="{FF2B5EF4-FFF2-40B4-BE49-F238E27FC236}">
                      <a16:creationId xmlns:a16="http://schemas.microsoft.com/office/drawing/2014/main" id="{690EBB35-0C25-482F-9983-A0CD42C5CF51}"/>
                    </a:ext>
                  </a:extLst>
                </p:cNvPr>
                <p:cNvSpPr/>
                <p:nvPr/>
              </p:nvSpPr>
              <p:spPr>
                <a:xfrm>
                  <a:off x="4944301" y="3750904"/>
                  <a:ext cx="2589299" cy="810227"/>
                </a:xfrm>
                <a:prstGeom prst="flowChartInputOutpu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" name="Flowchart: Data 11">
                  <a:extLst>
                    <a:ext uri="{FF2B5EF4-FFF2-40B4-BE49-F238E27FC236}">
                      <a16:creationId xmlns:a16="http://schemas.microsoft.com/office/drawing/2014/main" id="{71F19FE3-A816-4A24-8DAC-3FF52EFAE02B}"/>
                    </a:ext>
                  </a:extLst>
                </p:cNvPr>
                <p:cNvSpPr/>
                <p:nvPr/>
              </p:nvSpPr>
              <p:spPr>
                <a:xfrm>
                  <a:off x="4930767" y="3345790"/>
                  <a:ext cx="2589299" cy="810227"/>
                </a:xfrm>
                <a:prstGeom prst="flowChartInputOutpu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" name="Flowchart: Data 12">
                  <a:extLst>
                    <a:ext uri="{FF2B5EF4-FFF2-40B4-BE49-F238E27FC236}">
                      <a16:creationId xmlns:a16="http://schemas.microsoft.com/office/drawing/2014/main" id="{24DB70E2-368A-4655-8B3E-410209A64AED}"/>
                    </a:ext>
                  </a:extLst>
                </p:cNvPr>
                <p:cNvSpPr/>
                <p:nvPr/>
              </p:nvSpPr>
              <p:spPr>
                <a:xfrm>
                  <a:off x="4936218" y="2940676"/>
                  <a:ext cx="2589299" cy="810227"/>
                </a:xfrm>
                <a:prstGeom prst="flowChartInputOutpu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" name="Flowchart: Data 13">
                  <a:extLst>
                    <a:ext uri="{FF2B5EF4-FFF2-40B4-BE49-F238E27FC236}">
                      <a16:creationId xmlns:a16="http://schemas.microsoft.com/office/drawing/2014/main" id="{24D8A8CC-2B08-4D02-80F1-51515E276333}"/>
                    </a:ext>
                  </a:extLst>
                </p:cNvPr>
                <p:cNvSpPr/>
                <p:nvPr/>
              </p:nvSpPr>
              <p:spPr>
                <a:xfrm>
                  <a:off x="4922069" y="2535562"/>
                  <a:ext cx="2589299" cy="810227"/>
                </a:xfrm>
                <a:prstGeom prst="flowChartInputOutput">
                  <a:avLst/>
                </a:prstGeom>
                <a:solidFill>
                  <a:srgbClr val="FFC000"/>
                </a:solidFill>
                <a:ln>
                  <a:solidFill>
                    <a:srgbClr val="C48508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" name="Flowchart: Data 14">
                  <a:extLst>
                    <a:ext uri="{FF2B5EF4-FFF2-40B4-BE49-F238E27FC236}">
                      <a16:creationId xmlns:a16="http://schemas.microsoft.com/office/drawing/2014/main" id="{063DC29B-D993-4E85-9BC2-3737858D6BF9}"/>
                    </a:ext>
                  </a:extLst>
                </p:cNvPr>
                <p:cNvSpPr/>
                <p:nvPr/>
              </p:nvSpPr>
              <p:spPr>
                <a:xfrm>
                  <a:off x="4898163" y="2170973"/>
                  <a:ext cx="2589299" cy="810227"/>
                </a:xfrm>
                <a:prstGeom prst="flowChartInputOutput">
                  <a:avLst/>
                </a:prstGeom>
                <a:solidFill>
                  <a:srgbClr val="F15927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F3B3040-61CC-42A8-9181-924B8759BD96}"/>
                  </a:ext>
                </a:extLst>
              </p:cNvPr>
              <p:cNvSpPr txBox="1"/>
              <p:nvPr/>
            </p:nvSpPr>
            <p:spPr>
              <a:xfrm>
                <a:off x="6018241" y="2757882"/>
                <a:ext cx="1708873" cy="3290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GB" b="1" dirty="0">
                    <a:solidFill>
                      <a:srgbClr val="33CCFF"/>
                    </a:solidFill>
                    <a:latin typeface="Google Sans"/>
                  </a:rPr>
                  <a:t>Theme</a:t>
                </a:r>
              </a:p>
              <a:p>
                <a:pPr algn="r"/>
                <a:endParaRPr lang="en-GB" sz="500" b="1" dirty="0">
                  <a:solidFill>
                    <a:srgbClr val="33CCFF"/>
                  </a:solidFill>
                  <a:latin typeface="Google Sans"/>
                </a:endParaRPr>
              </a:p>
              <a:p>
                <a:pPr algn="r"/>
                <a:r>
                  <a:rPr lang="en-GB" b="1" dirty="0">
                    <a:solidFill>
                      <a:srgbClr val="F15927"/>
                    </a:solidFill>
                    <a:latin typeface="Google Sans"/>
                  </a:rPr>
                  <a:t>Labels</a:t>
                </a:r>
              </a:p>
              <a:p>
                <a:pPr algn="r"/>
                <a:endParaRPr lang="en-GB" sz="5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b="1" dirty="0">
                    <a:solidFill>
                      <a:srgbClr val="FFC000"/>
                    </a:solidFill>
                    <a:latin typeface="Google Sans"/>
                  </a:rPr>
                  <a:t>Coordinates</a:t>
                </a:r>
              </a:p>
              <a:p>
                <a:pPr algn="r"/>
                <a:endParaRPr lang="en-GB" sz="5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Google Sans"/>
                  </a:rPr>
                  <a:t>Facets</a:t>
                </a:r>
                <a:r>
                  <a:rPr lang="en-GB" b="1" dirty="0">
                    <a:solidFill>
                      <a:srgbClr val="202124"/>
                    </a:solidFill>
                    <a:latin typeface="Google Sans"/>
                  </a:rPr>
                  <a:t> </a:t>
                </a:r>
              </a:p>
              <a:p>
                <a:pPr algn="r"/>
                <a:endParaRPr lang="en-GB" sz="5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b="1" dirty="0">
                    <a:solidFill>
                      <a:srgbClr val="7030A0"/>
                    </a:solidFill>
                    <a:latin typeface="Google Sans"/>
                  </a:rPr>
                  <a:t>Statistics</a:t>
                </a:r>
              </a:p>
              <a:p>
                <a:pPr algn="r"/>
                <a:endParaRPr lang="en-GB" sz="5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b="1" dirty="0">
                    <a:solidFill>
                      <a:srgbClr val="00B050"/>
                    </a:solidFill>
                    <a:latin typeface="Google Sans"/>
                  </a:rPr>
                  <a:t>Geometries</a:t>
                </a:r>
              </a:p>
              <a:p>
                <a:pPr algn="r"/>
                <a:endParaRPr lang="en-GB" sz="5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b="1" dirty="0">
                    <a:solidFill>
                      <a:srgbClr val="C00000"/>
                    </a:solidFill>
                    <a:latin typeface="Google Sans"/>
                  </a:rPr>
                  <a:t>Aesthetics</a:t>
                </a:r>
              </a:p>
              <a:p>
                <a:pPr algn="r"/>
                <a:endParaRPr lang="en-GB" sz="5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b="1" dirty="0">
                    <a:solidFill>
                      <a:schemeClr val="accent1">
                        <a:lumMod val="75000"/>
                      </a:schemeClr>
                    </a:solidFill>
                    <a:latin typeface="Google Sans"/>
                  </a:rPr>
                  <a:t>Data</a:t>
                </a:r>
                <a:endParaRPr lang="en-GB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" name="Flowchart: Data 16">
              <a:extLst>
                <a:ext uri="{FF2B5EF4-FFF2-40B4-BE49-F238E27FC236}">
                  <a16:creationId xmlns:a16="http://schemas.microsoft.com/office/drawing/2014/main" id="{3C39EFB6-4F0A-4603-8E70-AA5AE9706B46}"/>
                </a:ext>
              </a:extLst>
            </p:cNvPr>
            <p:cNvSpPr/>
            <p:nvPr/>
          </p:nvSpPr>
          <p:spPr>
            <a:xfrm>
              <a:off x="7879309" y="1969493"/>
              <a:ext cx="2589299" cy="810227"/>
            </a:xfrm>
            <a:prstGeom prst="flowChartInputOutpu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8078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6A05E3-F50D-4112-9D25-778397B5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>
                <a:latin typeface="Franklin Gothic Medium"/>
              </a:rPr>
              <a:t>Building up a plot</a:t>
            </a:r>
            <a:br>
              <a:rPr lang="en-GB" sz="2400" dirty="0">
                <a:latin typeface="Franklin Gothic Medium"/>
              </a:rPr>
            </a:br>
            <a:r>
              <a:rPr lang="en-GB" sz="2400" dirty="0">
                <a:latin typeface="Franklin Gothic Medium"/>
              </a:rPr>
              <a:t>Scatter plot</a:t>
            </a: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8E586-C872-42A4-8A53-0F43A36EC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85" y="2926270"/>
            <a:ext cx="5912275" cy="3620439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A3CBF8D8-8FAA-4B30-B3E9-9922F7034A44}"/>
              </a:ext>
            </a:extLst>
          </p:cNvPr>
          <p:cNvSpPr/>
          <p:nvPr/>
        </p:nvSpPr>
        <p:spPr>
          <a:xfrm>
            <a:off x="11799968" y="3607713"/>
            <a:ext cx="163767" cy="24052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3120D8-42DD-40A1-AFD7-002EEBEDF63F}"/>
              </a:ext>
            </a:extLst>
          </p:cNvPr>
          <p:cNvGrpSpPr/>
          <p:nvPr/>
        </p:nvGrpSpPr>
        <p:grpSpPr>
          <a:xfrm>
            <a:off x="8820364" y="3678051"/>
            <a:ext cx="2771898" cy="2558484"/>
            <a:chOff x="6118568" y="1969493"/>
            <a:chExt cx="4350040" cy="381904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568CB9C-83CD-4F73-ABA0-5D3C95E2A067}"/>
                </a:ext>
              </a:extLst>
            </p:cNvPr>
            <p:cNvGrpSpPr/>
            <p:nvPr/>
          </p:nvGrpSpPr>
          <p:grpSpPr>
            <a:xfrm>
              <a:off x="6118568" y="2319935"/>
              <a:ext cx="4330052" cy="3468602"/>
              <a:chOff x="6018578" y="2619763"/>
              <a:chExt cx="4330052" cy="346860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8E0EFE9-4FE3-486C-B9B2-4BAC0337F3AE}"/>
                  </a:ext>
                </a:extLst>
              </p:cNvPr>
              <p:cNvGrpSpPr/>
              <p:nvPr/>
            </p:nvGrpSpPr>
            <p:grpSpPr>
              <a:xfrm>
                <a:off x="7703208" y="2674435"/>
                <a:ext cx="2645422" cy="3200385"/>
                <a:chOff x="4898163" y="2170973"/>
                <a:chExt cx="2645422" cy="3200385"/>
              </a:xfrm>
            </p:grpSpPr>
            <p:sp>
              <p:nvSpPr>
                <p:cNvPr id="14" name="Flowchart: Data 13">
                  <a:extLst>
                    <a:ext uri="{FF2B5EF4-FFF2-40B4-BE49-F238E27FC236}">
                      <a16:creationId xmlns:a16="http://schemas.microsoft.com/office/drawing/2014/main" id="{4C3FDCAF-BD5B-4F4A-B085-BE38DE4AA297}"/>
                    </a:ext>
                  </a:extLst>
                </p:cNvPr>
                <p:cNvSpPr/>
                <p:nvPr/>
              </p:nvSpPr>
              <p:spPr>
                <a:xfrm>
                  <a:off x="4954286" y="4561131"/>
                  <a:ext cx="2589299" cy="810227"/>
                </a:xfrm>
                <a:prstGeom prst="flowChartInputOutpu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800" dirty="0"/>
                </a:p>
              </p:txBody>
            </p:sp>
            <p:sp>
              <p:nvSpPr>
                <p:cNvPr id="15" name="Flowchart: Data 14">
                  <a:extLst>
                    <a:ext uri="{FF2B5EF4-FFF2-40B4-BE49-F238E27FC236}">
                      <a16:creationId xmlns:a16="http://schemas.microsoft.com/office/drawing/2014/main" id="{3FC2E3E5-FFA0-4ED1-89D4-E3619561C434}"/>
                    </a:ext>
                  </a:extLst>
                </p:cNvPr>
                <p:cNvSpPr/>
                <p:nvPr/>
              </p:nvSpPr>
              <p:spPr>
                <a:xfrm>
                  <a:off x="4944301" y="4156018"/>
                  <a:ext cx="2589299" cy="810227"/>
                </a:xfrm>
                <a:prstGeom prst="flowChartInputOutpu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800" dirty="0"/>
                </a:p>
              </p:txBody>
            </p:sp>
            <p:sp>
              <p:nvSpPr>
                <p:cNvPr id="16" name="Flowchart: Data 15">
                  <a:extLst>
                    <a:ext uri="{FF2B5EF4-FFF2-40B4-BE49-F238E27FC236}">
                      <a16:creationId xmlns:a16="http://schemas.microsoft.com/office/drawing/2014/main" id="{7DC888BC-C0E4-41F9-B7F9-86F842F4906B}"/>
                    </a:ext>
                  </a:extLst>
                </p:cNvPr>
                <p:cNvSpPr/>
                <p:nvPr/>
              </p:nvSpPr>
              <p:spPr>
                <a:xfrm>
                  <a:off x="4944301" y="3750904"/>
                  <a:ext cx="2589299" cy="810227"/>
                </a:xfrm>
                <a:prstGeom prst="flowChartInputOutpu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800" dirty="0"/>
                </a:p>
              </p:txBody>
            </p:sp>
            <p:sp>
              <p:nvSpPr>
                <p:cNvPr id="17" name="Flowchart: Data 16">
                  <a:extLst>
                    <a:ext uri="{FF2B5EF4-FFF2-40B4-BE49-F238E27FC236}">
                      <a16:creationId xmlns:a16="http://schemas.microsoft.com/office/drawing/2014/main" id="{133D3FE0-7263-40EE-8ED8-D15FE4110F64}"/>
                    </a:ext>
                  </a:extLst>
                </p:cNvPr>
                <p:cNvSpPr/>
                <p:nvPr/>
              </p:nvSpPr>
              <p:spPr>
                <a:xfrm>
                  <a:off x="4930767" y="3345790"/>
                  <a:ext cx="2589299" cy="810227"/>
                </a:xfrm>
                <a:prstGeom prst="flowChartInputOutpu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800" dirty="0"/>
                </a:p>
              </p:txBody>
            </p:sp>
            <p:sp>
              <p:nvSpPr>
                <p:cNvPr id="18" name="Flowchart: Data 17">
                  <a:extLst>
                    <a:ext uri="{FF2B5EF4-FFF2-40B4-BE49-F238E27FC236}">
                      <a16:creationId xmlns:a16="http://schemas.microsoft.com/office/drawing/2014/main" id="{8CD25F32-E00C-41E6-B9EF-05784CDB8E97}"/>
                    </a:ext>
                  </a:extLst>
                </p:cNvPr>
                <p:cNvSpPr/>
                <p:nvPr/>
              </p:nvSpPr>
              <p:spPr>
                <a:xfrm>
                  <a:off x="4936218" y="2940676"/>
                  <a:ext cx="2589299" cy="810227"/>
                </a:xfrm>
                <a:prstGeom prst="flowChartInputOutpu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800" dirty="0"/>
                </a:p>
              </p:txBody>
            </p:sp>
            <p:sp>
              <p:nvSpPr>
                <p:cNvPr id="19" name="Flowchart: Data 18">
                  <a:extLst>
                    <a:ext uri="{FF2B5EF4-FFF2-40B4-BE49-F238E27FC236}">
                      <a16:creationId xmlns:a16="http://schemas.microsoft.com/office/drawing/2014/main" id="{1BD95A65-84B1-4F09-B036-51A2371E339A}"/>
                    </a:ext>
                  </a:extLst>
                </p:cNvPr>
                <p:cNvSpPr/>
                <p:nvPr/>
              </p:nvSpPr>
              <p:spPr>
                <a:xfrm>
                  <a:off x="4922069" y="2535562"/>
                  <a:ext cx="2589299" cy="810227"/>
                </a:xfrm>
                <a:prstGeom prst="flowChartInputOutput">
                  <a:avLst/>
                </a:prstGeom>
                <a:solidFill>
                  <a:srgbClr val="FFC000"/>
                </a:solidFill>
                <a:ln>
                  <a:solidFill>
                    <a:srgbClr val="C48508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800" dirty="0"/>
                </a:p>
              </p:txBody>
            </p:sp>
            <p:sp>
              <p:nvSpPr>
                <p:cNvPr id="20" name="Flowchart: Data 19">
                  <a:extLst>
                    <a:ext uri="{FF2B5EF4-FFF2-40B4-BE49-F238E27FC236}">
                      <a16:creationId xmlns:a16="http://schemas.microsoft.com/office/drawing/2014/main" id="{047F878C-828E-480E-8BA6-7E70D963E687}"/>
                    </a:ext>
                  </a:extLst>
                </p:cNvPr>
                <p:cNvSpPr/>
                <p:nvPr/>
              </p:nvSpPr>
              <p:spPr>
                <a:xfrm>
                  <a:off x="4898163" y="2170973"/>
                  <a:ext cx="2589299" cy="810227"/>
                </a:xfrm>
                <a:prstGeom prst="flowChartInputOutput">
                  <a:avLst/>
                </a:prstGeom>
                <a:solidFill>
                  <a:srgbClr val="F15927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800" dirty="0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D12573-CBDB-489E-9A88-F9C151E6503D}"/>
                  </a:ext>
                </a:extLst>
              </p:cNvPr>
              <p:cNvSpPr txBox="1"/>
              <p:nvPr/>
            </p:nvSpPr>
            <p:spPr>
              <a:xfrm>
                <a:off x="6018578" y="2619763"/>
                <a:ext cx="1708872" cy="34686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GB" sz="1400" b="1" dirty="0">
                    <a:solidFill>
                      <a:srgbClr val="33CCFF"/>
                    </a:solidFill>
                    <a:latin typeface="Google Sans"/>
                  </a:rPr>
                  <a:t>Theme</a:t>
                </a:r>
              </a:p>
              <a:p>
                <a:pPr algn="r"/>
                <a:endParaRPr lang="en-GB" sz="300" b="1" dirty="0">
                  <a:solidFill>
                    <a:srgbClr val="33CCFF"/>
                  </a:solidFill>
                  <a:latin typeface="Google Sans"/>
                </a:endParaRPr>
              </a:p>
              <a:p>
                <a:pPr algn="r"/>
                <a:endParaRPr lang="en-GB" sz="300" b="1" dirty="0">
                  <a:solidFill>
                    <a:srgbClr val="33CCFF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F15927"/>
                    </a:solidFill>
                    <a:latin typeface="Google Sans"/>
                  </a:rPr>
                  <a:t>Labels</a:t>
                </a:r>
              </a:p>
              <a:p>
                <a:pPr algn="r"/>
                <a:endParaRPr lang="en-GB" sz="300" b="1" dirty="0">
                  <a:solidFill>
                    <a:srgbClr val="F15927"/>
                  </a:solidFill>
                  <a:latin typeface="Google Sans"/>
                </a:endParaRPr>
              </a:p>
              <a:p>
                <a:pPr algn="r"/>
                <a:endParaRPr lang="en-GB" sz="3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FFC000"/>
                    </a:solidFill>
                    <a:latin typeface="Google Sans"/>
                  </a:rPr>
                  <a:t>Coordinates</a:t>
                </a:r>
              </a:p>
              <a:p>
                <a:pPr algn="r"/>
                <a:endParaRPr lang="en-GB" sz="300" b="1" dirty="0">
                  <a:solidFill>
                    <a:srgbClr val="FFC000"/>
                  </a:solidFill>
                  <a:latin typeface="Google Sans"/>
                </a:endParaRPr>
              </a:p>
              <a:p>
                <a:pPr algn="r"/>
                <a:endParaRPr lang="en-GB" sz="3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Google Sans"/>
                  </a:rPr>
                  <a:t>Facets</a:t>
                </a:r>
                <a:r>
                  <a:rPr lang="en-GB" sz="1400" b="1" dirty="0">
                    <a:solidFill>
                      <a:srgbClr val="202124"/>
                    </a:solidFill>
                    <a:latin typeface="Google Sans"/>
                  </a:rPr>
                  <a:t> </a:t>
                </a:r>
              </a:p>
              <a:p>
                <a:pPr algn="r"/>
                <a:endParaRPr lang="en-GB" sz="3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7030A0"/>
                    </a:solidFill>
                    <a:latin typeface="Google Sans"/>
                  </a:rPr>
                  <a:t>Statistics</a:t>
                </a:r>
              </a:p>
              <a:p>
                <a:pPr algn="r"/>
                <a:endParaRPr lang="en-GB" sz="300" b="1" dirty="0">
                  <a:solidFill>
                    <a:srgbClr val="7030A0"/>
                  </a:solidFill>
                  <a:latin typeface="Google Sans"/>
                </a:endParaRPr>
              </a:p>
              <a:p>
                <a:pPr algn="r"/>
                <a:endParaRPr lang="en-GB" sz="3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00B050"/>
                    </a:solidFill>
                    <a:latin typeface="Google Sans"/>
                  </a:rPr>
                  <a:t>Geometries</a:t>
                </a:r>
              </a:p>
              <a:p>
                <a:pPr algn="r"/>
                <a:endParaRPr lang="en-GB" sz="3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C00000"/>
                    </a:solidFill>
                    <a:latin typeface="Google Sans"/>
                  </a:rPr>
                  <a:t>Aesthetics</a:t>
                </a:r>
              </a:p>
              <a:p>
                <a:pPr algn="r"/>
                <a:endParaRPr lang="en-GB" sz="3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accent1">
                        <a:lumMod val="75000"/>
                      </a:schemeClr>
                    </a:solidFill>
                    <a:latin typeface="Google Sans"/>
                  </a:rPr>
                  <a:t>Data</a:t>
                </a:r>
                <a:endParaRPr lang="en-GB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" name="Flowchart: Data 10">
              <a:extLst>
                <a:ext uri="{FF2B5EF4-FFF2-40B4-BE49-F238E27FC236}">
                  <a16:creationId xmlns:a16="http://schemas.microsoft.com/office/drawing/2014/main" id="{6B8171C7-F224-4BD7-BF9E-BBBCBC4E3A0C}"/>
                </a:ext>
              </a:extLst>
            </p:cNvPr>
            <p:cNvSpPr/>
            <p:nvPr/>
          </p:nvSpPr>
          <p:spPr>
            <a:xfrm>
              <a:off x="7879309" y="1969493"/>
              <a:ext cx="2589299" cy="810227"/>
            </a:xfrm>
            <a:prstGeom prst="flowChartInputOutpu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6BC743-F6E7-4752-AF78-7AE3D81EAB16}"/>
              </a:ext>
            </a:extLst>
          </p:cNvPr>
          <p:cNvGrpSpPr/>
          <p:nvPr/>
        </p:nvGrpSpPr>
        <p:grpSpPr>
          <a:xfrm>
            <a:off x="1990634" y="1419292"/>
            <a:ext cx="9809334" cy="707886"/>
            <a:chOff x="1990634" y="1419292"/>
            <a:chExt cx="9809334" cy="70788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AD1B97D-BC6A-4CDA-8D77-7C2A62D5B7D8}"/>
                </a:ext>
              </a:extLst>
            </p:cNvPr>
            <p:cNvGrpSpPr/>
            <p:nvPr/>
          </p:nvGrpSpPr>
          <p:grpSpPr>
            <a:xfrm>
              <a:off x="3135357" y="1419292"/>
              <a:ext cx="7491213" cy="379640"/>
              <a:chOff x="3135357" y="1419292"/>
              <a:chExt cx="7491213" cy="37964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36442AF-14E8-4230-B976-3344DC9B3132}"/>
                  </a:ext>
                </a:extLst>
              </p:cNvPr>
              <p:cNvSpPr/>
              <p:nvPr/>
            </p:nvSpPr>
            <p:spPr>
              <a:xfrm>
                <a:off x="5782429" y="1419292"/>
                <a:ext cx="4844141" cy="379640"/>
              </a:xfrm>
              <a:prstGeom prst="rect">
                <a:avLst/>
              </a:prstGeom>
              <a:solidFill>
                <a:srgbClr val="F79B7D">
                  <a:alpha val="50000"/>
                </a:srgbClr>
              </a:solidFill>
              <a:ln>
                <a:solidFill>
                  <a:srgbClr val="B13F1A">
                    <a:alpha val="5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1DC7E4-8D9F-4EED-8BE5-7A52DD519C9E}"/>
                  </a:ext>
                </a:extLst>
              </p:cNvPr>
              <p:cNvSpPr/>
              <p:nvPr/>
            </p:nvSpPr>
            <p:spPr>
              <a:xfrm>
                <a:off x="3135357" y="1419292"/>
                <a:ext cx="2520860" cy="379640"/>
              </a:xfrm>
              <a:prstGeom prst="rect">
                <a:avLst/>
              </a:prstGeom>
              <a:solidFill>
                <a:srgbClr val="80C7D8">
                  <a:alpha val="50000"/>
                </a:srgbClr>
              </a:solidFill>
              <a:ln>
                <a:solidFill>
                  <a:srgbClr val="43696E">
                    <a:alpha val="5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DA51F1-3D4D-4C88-91C5-D2200B9922B4}"/>
                </a:ext>
              </a:extLst>
            </p:cNvPr>
            <p:cNvSpPr/>
            <p:nvPr/>
          </p:nvSpPr>
          <p:spPr>
            <a:xfrm>
              <a:off x="1990634" y="1419292"/>
              <a:ext cx="980933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sz="20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gplot</a:t>
              </a:r>
              <a:r>
                <a:rPr lang="en-US" sz="20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(data = </a:t>
              </a:r>
              <a:r>
                <a:rPr lang="en-US" sz="20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gapminder</a:t>
              </a:r>
              <a:r>
                <a:rPr lang="en-US" sz="20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20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(x = </a:t>
              </a:r>
              <a:r>
                <a:rPr lang="en-US" sz="20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gdpPerCap</a:t>
              </a:r>
              <a:r>
                <a:rPr lang="en-US" sz="20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, y = </a:t>
              </a:r>
              <a:r>
                <a:rPr lang="en-US" sz="20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lifeExp</a:t>
              </a:r>
              <a:r>
                <a:rPr lang="en-US" sz="20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r>
                <a:rPr lang="en-US" sz="20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   NULL</a:t>
              </a:r>
              <a:r>
                <a:rPr lang="en-US" sz="20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13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6A05E3-F50D-4112-9D25-778397B5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Franklin Gothic Medium"/>
              </a:rPr>
              <a:t>Building up a plot</a:t>
            </a:r>
            <a:br>
              <a:rPr lang="en-GB" dirty="0">
                <a:latin typeface="Franklin Gothic Medium"/>
              </a:rPr>
            </a:br>
            <a:r>
              <a:rPr lang="en-GB" dirty="0">
                <a:latin typeface="Franklin Gothic Medium"/>
              </a:rPr>
              <a:t>Scatter plot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6B19D7-E93C-49C2-9B89-481855843513}"/>
              </a:ext>
            </a:extLst>
          </p:cNvPr>
          <p:cNvGrpSpPr/>
          <p:nvPr/>
        </p:nvGrpSpPr>
        <p:grpSpPr>
          <a:xfrm>
            <a:off x="568171" y="1368714"/>
            <a:ext cx="11623829" cy="1200329"/>
            <a:chOff x="568171" y="1368714"/>
            <a:chExt cx="11623829" cy="120032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F68AAE0-B3B7-4654-9B04-AA05A8190E4A}"/>
                </a:ext>
              </a:extLst>
            </p:cNvPr>
            <p:cNvGrpSpPr/>
            <p:nvPr/>
          </p:nvGrpSpPr>
          <p:grpSpPr>
            <a:xfrm>
              <a:off x="1874927" y="1368715"/>
              <a:ext cx="8991341" cy="777388"/>
              <a:chOff x="1874927" y="1368715"/>
              <a:chExt cx="8991341" cy="77738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9B41E0-B502-452E-A44E-35CDEDDCE5AC}"/>
                  </a:ext>
                </a:extLst>
              </p:cNvPr>
              <p:cNvSpPr/>
              <p:nvPr/>
            </p:nvSpPr>
            <p:spPr>
              <a:xfrm>
                <a:off x="5237390" y="1368715"/>
                <a:ext cx="5628878" cy="379640"/>
              </a:xfrm>
              <a:prstGeom prst="rect">
                <a:avLst/>
              </a:prstGeom>
              <a:solidFill>
                <a:srgbClr val="F79B7D">
                  <a:alpha val="50000"/>
                </a:srgbClr>
              </a:solidFill>
              <a:ln>
                <a:solidFill>
                  <a:srgbClr val="B13F1A">
                    <a:alpha val="5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DA03EC5-3F32-4962-9F0F-934F09EE192C}"/>
                  </a:ext>
                </a:extLst>
              </p:cNvPr>
              <p:cNvSpPr/>
              <p:nvPr/>
            </p:nvSpPr>
            <p:spPr>
              <a:xfrm>
                <a:off x="1874928" y="1368715"/>
                <a:ext cx="3123200" cy="379640"/>
              </a:xfrm>
              <a:prstGeom prst="rect">
                <a:avLst/>
              </a:prstGeom>
              <a:solidFill>
                <a:srgbClr val="80C7D8">
                  <a:alpha val="50000"/>
                </a:srgbClr>
              </a:solidFill>
              <a:ln>
                <a:solidFill>
                  <a:srgbClr val="43696E">
                    <a:alpha val="5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2E876F1-BAF2-4B72-8EED-C5EBC5C77839}"/>
                  </a:ext>
                </a:extLst>
              </p:cNvPr>
              <p:cNvSpPr/>
              <p:nvPr/>
            </p:nvSpPr>
            <p:spPr>
              <a:xfrm>
                <a:off x="1874927" y="1766463"/>
                <a:ext cx="2341965" cy="379640"/>
              </a:xfrm>
              <a:prstGeom prst="rect">
                <a:avLst/>
              </a:prstGeom>
              <a:solidFill>
                <a:srgbClr val="8DC6A5">
                  <a:alpha val="50000"/>
                </a:srgbClr>
              </a:solidFill>
              <a:ln>
                <a:solidFill>
                  <a:srgbClr val="356D4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6A5B2F-6872-4CFD-AEB4-9FAE983E6F51}"/>
                </a:ext>
              </a:extLst>
            </p:cNvPr>
            <p:cNvSpPr/>
            <p:nvPr/>
          </p:nvSpPr>
          <p:spPr>
            <a:xfrm>
              <a:off x="568171" y="1368714"/>
              <a:ext cx="11623829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sz="24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gplot</a:t>
              </a:r>
              <a:r>
                <a:rPr lang="en-US" sz="24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(data = </a:t>
              </a:r>
              <a:r>
                <a:rPr lang="en-US" sz="24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gapminder</a:t>
              </a:r>
              <a:r>
                <a:rPr lang="en-US" sz="24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4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24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(x = </a:t>
              </a:r>
              <a:r>
                <a:rPr lang="en-US" sz="24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gdpPerCap</a:t>
              </a:r>
              <a:r>
                <a:rPr lang="en-US" sz="24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, y = </a:t>
              </a:r>
              <a:r>
                <a:rPr lang="en-US" sz="24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lifeExp</a:t>
              </a:r>
              <a:r>
                <a:rPr lang="en-US" sz="24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r>
                <a:rPr lang="en-US" sz="24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	 </a:t>
              </a:r>
              <a:r>
                <a:rPr lang="en-US" sz="24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geom_point</a:t>
              </a:r>
              <a:r>
                <a:rPr lang="en-US" sz="24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() +</a:t>
              </a:r>
            </a:p>
            <a:p>
              <a:r>
                <a:rPr lang="en-US" sz="24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	 NULL</a:t>
              </a:r>
            </a:p>
          </p:txBody>
        </p:sp>
      </p:grpSp>
      <p:sp>
        <p:nvSpPr>
          <p:cNvPr id="8" name="Arrow: Up 7">
            <a:extLst>
              <a:ext uri="{FF2B5EF4-FFF2-40B4-BE49-F238E27FC236}">
                <a16:creationId xmlns:a16="http://schemas.microsoft.com/office/drawing/2014/main" id="{A3CBF8D8-8FAA-4B30-B3E9-9922F7034A44}"/>
              </a:ext>
            </a:extLst>
          </p:cNvPr>
          <p:cNvSpPr/>
          <p:nvPr/>
        </p:nvSpPr>
        <p:spPr>
          <a:xfrm>
            <a:off x="11799968" y="3607713"/>
            <a:ext cx="163767" cy="24052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3120D8-42DD-40A1-AFD7-002EEBEDF63F}"/>
              </a:ext>
            </a:extLst>
          </p:cNvPr>
          <p:cNvGrpSpPr/>
          <p:nvPr/>
        </p:nvGrpSpPr>
        <p:grpSpPr>
          <a:xfrm>
            <a:off x="8820150" y="3678051"/>
            <a:ext cx="2772113" cy="2481737"/>
            <a:chOff x="6118231" y="1969493"/>
            <a:chExt cx="4350377" cy="370448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568CB9C-83CD-4F73-ABA0-5D3C95E2A067}"/>
                </a:ext>
              </a:extLst>
            </p:cNvPr>
            <p:cNvGrpSpPr/>
            <p:nvPr/>
          </p:nvGrpSpPr>
          <p:grpSpPr>
            <a:xfrm>
              <a:off x="6118231" y="2374607"/>
              <a:ext cx="4330389" cy="3299368"/>
              <a:chOff x="6018241" y="2674435"/>
              <a:chExt cx="4330389" cy="329936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8E0EFE9-4FE3-486C-B9B2-4BAC0337F3AE}"/>
                  </a:ext>
                </a:extLst>
              </p:cNvPr>
              <p:cNvGrpSpPr/>
              <p:nvPr/>
            </p:nvGrpSpPr>
            <p:grpSpPr>
              <a:xfrm>
                <a:off x="7703208" y="2674435"/>
                <a:ext cx="2645422" cy="3200385"/>
                <a:chOff x="4898163" y="2170973"/>
                <a:chExt cx="2645422" cy="3200385"/>
              </a:xfrm>
            </p:grpSpPr>
            <p:sp>
              <p:nvSpPr>
                <p:cNvPr id="14" name="Flowchart: Data 13">
                  <a:extLst>
                    <a:ext uri="{FF2B5EF4-FFF2-40B4-BE49-F238E27FC236}">
                      <a16:creationId xmlns:a16="http://schemas.microsoft.com/office/drawing/2014/main" id="{4C3FDCAF-BD5B-4F4A-B085-BE38DE4AA297}"/>
                    </a:ext>
                  </a:extLst>
                </p:cNvPr>
                <p:cNvSpPr/>
                <p:nvPr/>
              </p:nvSpPr>
              <p:spPr>
                <a:xfrm>
                  <a:off x="4954286" y="4561131"/>
                  <a:ext cx="2589299" cy="810227"/>
                </a:xfrm>
                <a:prstGeom prst="flowChartInputOutpu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" name="Flowchart: Data 14">
                  <a:extLst>
                    <a:ext uri="{FF2B5EF4-FFF2-40B4-BE49-F238E27FC236}">
                      <a16:creationId xmlns:a16="http://schemas.microsoft.com/office/drawing/2014/main" id="{3FC2E3E5-FFA0-4ED1-89D4-E3619561C434}"/>
                    </a:ext>
                  </a:extLst>
                </p:cNvPr>
                <p:cNvSpPr/>
                <p:nvPr/>
              </p:nvSpPr>
              <p:spPr>
                <a:xfrm>
                  <a:off x="4944301" y="4156018"/>
                  <a:ext cx="2589299" cy="810227"/>
                </a:xfrm>
                <a:prstGeom prst="flowChartInputOutpu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6" name="Flowchart: Data 15">
                  <a:extLst>
                    <a:ext uri="{FF2B5EF4-FFF2-40B4-BE49-F238E27FC236}">
                      <a16:creationId xmlns:a16="http://schemas.microsoft.com/office/drawing/2014/main" id="{7DC888BC-C0E4-41F9-B7F9-86F842F4906B}"/>
                    </a:ext>
                  </a:extLst>
                </p:cNvPr>
                <p:cNvSpPr/>
                <p:nvPr/>
              </p:nvSpPr>
              <p:spPr>
                <a:xfrm>
                  <a:off x="4944301" y="3750904"/>
                  <a:ext cx="2589299" cy="810227"/>
                </a:xfrm>
                <a:prstGeom prst="flowChartInputOutpu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" name="Flowchart: Data 16">
                  <a:extLst>
                    <a:ext uri="{FF2B5EF4-FFF2-40B4-BE49-F238E27FC236}">
                      <a16:creationId xmlns:a16="http://schemas.microsoft.com/office/drawing/2014/main" id="{133D3FE0-7263-40EE-8ED8-D15FE4110F64}"/>
                    </a:ext>
                  </a:extLst>
                </p:cNvPr>
                <p:cNvSpPr/>
                <p:nvPr/>
              </p:nvSpPr>
              <p:spPr>
                <a:xfrm>
                  <a:off x="4930767" y="3345790"/>
                  <a:ext cx="2589299" cy="810227"/>
                </a:xfrm>
                <a:prstGeom prst="flowChartInputOutpu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" name="Flowchart: Data 17">
                  <a:extLst>
                    <a:ext uri="{FF2B5EF4-FFF2-40B4-BE49-F238E27FC236}">
                      <a16:creationId xmlns:a16="http://schemas.microsoft.com/office/drawing/2014/main" id="{8CD25F32-E00C-41E6-B9EF-05784CDB8E97}"/>
                    </a:ext>
                  </a:extLst>
                </p:cNvPr>
                <p:cNvSpPr/>
                <p:nvPr/>
              </p:nvSpPr>
              <p:spPr>
                <a:xfrm>
                  <a:off x="4936218" y="2940676"/>
                  <a:ext cx="2589299" cy="810227"/>
                </a:xfrm>
                <a:prstGeom prst="flowChartInputOutpu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" name="Flowchart: Data 18">
                  <a:extLst>
                    <a:ext uri="{FF2B5EF4-FFF2-40B4-BE49-F238E27FC236}">
                      <a16:creationId xmlns:a16="http://schemas.microsoft.com/office/drawing/2014/main" id="{1BD95A65-84B1-4F09-B036-51A2371E339A}"/>
                    </a:ext>
                  </a:extLst>
                </p:cNvPr>
                <p:cNvSpPr/>
                <p:nvPr/>
              </p:nvSpPr>
              <p:spPr>
                <a:xfrm>
                  <a:off x="4922069" y="2535562"/>
                  <a:ext cx="2589299" cy="810227"/>
                </a:xfrm>
                <a:prstGeom prst="flowChartInputOutput">
                  <a:avLst/>
                </a:prstGeom>
                <a:solidFill>
                  <a:srgbClr val="FFC000"/>
                </a:solidFill>
                <a:ln>
                  <a:solidFill>
                    <a:srgbClr val="C48508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" name="Flowchart: Data 19">
                  <a:extLst>
                    <a:ext uri="{FF2B5EF4-FFF2-40B4-BE49-F238E27FC236}">
                      <a16:creationId xmlns:a16="http://schemas.microsoft.com/office/drawing/2014/main" id="{047F878C-828E-480E-8BA6-7E70D963E687}"/>
                    </a:ext>
                  </a:extLst>
                </p:cNvPr>
                <p:cNvSpPr/>
                <p:nvPr/>
              </p:nvSpPr>
              <p:spPr>
                <a:xfrm>
                  <a:off x="4898163" y="2170973"/>
                  <a:ext cx="2589299" cy="810227"/>
                </a:xfrm>
                <a:prstGeom prst="flowChartInputOutput">
                  <a:avLst/>
                </a:prstGeom>
                <a:solidFill>
                  <a:srgbClr val="F15927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D12573-CBDB-489E-9A88-F9C151E6503D}"/>
                  </a:ext>
                </a:extLst>
              </p:cNvPr>
              <p:cNvSpPr txBox="1"/>
              <p:nvPr/>
            </p:nvSpPr>
            <p:spPr>
              <a:xfrm>
                <a:off x="6018241" y="2757883"/>
                <a:ext cx="1708872" cy="3215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GB" sz="1400" b="1" dirty="0">
                    <a:solidFill>
                      <a:srgbClr val="33CCFF"/>
                    </a:solidFill>
                    <a:latin typeface="Google Sans"/>
                  </a:rPr>
                  <a:t>Theme</a:t>
                </a:r>
              </a:p>
              <a:p>
                <a:pPr algn="r"/>
                <a:endParaRPr lang="en-GB" sz="200" b="1" dirty="0">
                  <a:solidFill>
                    <a:srgbClr val="33CCFF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33CCFF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F15927"/>
                    </a:solidFill>
                    <a:latin typeface="Google Sans"/>
                  </a:rPr>
                  <a:t>Labels</a:t>
                </a:r>
              </a:p>
              <a:p>
                <a:pPr algn="r"/>
                <a:endParaRPr lang="en-GB" sz="200" b="1" dirty="0">
                  <a:solidFill>
                    <a:srgbClr val="F15927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FFC000"/>
                    </a:solidFill>
                    <a:latin typeface="Google Sans"/>
                  </a:rPr>
                  <a:t>Coordinates</a:t>
                </a:r>
              </a:p>
              <a:p>
                <a:pPr algn="r"/>
                <a:endParaRPr lang="en-GB" sz="200" b="1" dirty="0">
                  <a:solidFill>
                    <a:srgbClr val="FFC000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Google Sans"/>
                  </a:rPr>
                  <a:t>Facets</a:t>
                </a:r>
                <a:r>
                  <a:rPr lang="en-GB" sz="1400" b="1" dirty="0">
                    <a:solidFill>
                      <a:srgbClr val="202124"/>
                    </a:solidFill>
                    <a:latin typeface="Google Sans"/>
                  </a:rPr>
                  <a:t> 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7030A0"/>
                    </a:solidFill>
                    <a:latin typeface="Google Sans"/>
                  </a:rPr>
                  <a:t>Statistics</a:t>
                </a:r>
              </a:p>
              <a:p>
                <a:pPr algn="r"/>
                <a:endParaRPr lang="en-GB" sz="200" b="1" dirty="0">
                  <a:solidFill>
                    <a:srgbClr val="7030A0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00B050"/>
                    </a:solidFill>
                    <a:latin typeface="Google Sans"/>
                  </a:rPr>
                  <a:t>Geometries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C00000"/>
                    </a:solidFill>
                    <a:latin typeface="Google Sans"/>
                  </a:rPr>
                  <a:t>Aesthetics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accent1">
                        <a:lumMod val="75000"/>
                      </a:schemeClr>
                    </a:solidFill>
                    <a:latin typeface="Google Sans"/>
                  </a:rPr>
                  <a:t>Data</a:t>
                </a:r>
                <a:endParaRPr lang="en-GB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" name="Flowchart: Data 10">
              <a:extLst>
                <a:ext uri="{FF2B5EF4-FFF2-40B4-BE49-F238E27FC236}">
                  <a16:creationId xmlns:a16="http://schemas.microsoft.com/office/drawing/2014/main" id="{6B8171C7-F224-4BD7-BF9E-BBBCBC4E3A0C}"/>
                </a:ext>
              </a:extLst>
            </p:cNvPr>
            <p:cNvSpPr/>
            <p:nvPr/>
          </p:nvSpPr>
          <p:spPr>
            <a:xfrm>
              <a:off x="7879309" y="1969493"/>
              <a:ext cx="2589299" cy="810227"/>
            </a:xfrm>
            <a:prstGeom prst="flowChartInputOutpu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57ECC33F-5AF9-4C1E-99AA-739D939D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349" y="2849385"/>
            <a:ext cx="5867735" cy="370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7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6A05E3-F50D-4112-9D25-778397B5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Franklin Gothic Medium"/>
              </a:rPr>
              <a:t>Building up a plot</a:t>
            </a:r>
            <a:br>
              <a:rPr lang="en-GB" dirty="0">
                <a:latin typeface="Franklin Gothic Medium"/>
              </a:rPr>
            </a:br>
            <a:r>
              <a:rPr lang="en-GB" dirty="0">
                <a:latin typeface="Franklin Gothic Medium"/>
              </a:rPr>
              <a:t>Scatter plot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246585-24AC-432C-A57D-4E703CA1E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977" y="2837845"/>
            <a:ext cx="5812700" cy="371878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61E6565-6221-4862-99DA-77ADD30AF933}"/>
              </a:ext>
            </a:extLst>
          </p:cNvPr>
          <p:cNvGrpSpPr/>
          <p:nvPr/>
        </p:nvGrpSpPr>
        <p:grpSpPr>
          <a:xfrm>
            <a:off x="397511" y="1264720"/>
            <a:ext cx="11484340" cy="1200329"/>
            <a:chOff x="397511" y="1264720"/>
            <a:chExt cx="11484340" cy="120032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2B923B-95E1-476A-90DD-9AADF0EB13ED}"/>
                </a:ext>
              </a:extLst>
            </p:cNvPr>
            <p:cNvGrpSpPr/>
            <p:nvPr/>
          </p:nvGrpSpPr>
          <p:grpSpPr>
            <a:xfrm>
              <a:off x="1785950" y="1267742"/>
              <a:ext cx="8991541" cy="827389"/>
              <a:chOff x="1785950" y="1267742"/>
              <a:chExt cx="8991541" cy="82738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8D53655-5B9F-48E2-A990-2F8429AE9C35}"/>
                  </a:ext>
                </a:extLst>
              </p:cNvPr>
              <p:cNvSpPr/>
              <p:nvPr/>
            </p:nvSpPr>
            <p:spPr>
              <a:xfrm>
                <a:off x="5136465" y="1267742"/>
                <a:ext cx="5641026" cy="379640"/>
              </a:xfrm>
              <a:prstGeom prst="rect">
                <a:avLst/>
              </a:prstGeom>
              <a:solidFill>
                <a:srgbClr val="F79B7D">
                  <a:alpha val="50000"/>
                </a:srgbClr>
              </a:solidFill>
              <a:ln>
                <a:solidFill>
                  <a:srgbClr val="B13F1A">
                    <a:alpha val="5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AD24A92-C372-4B3B-B775-E3723B459499}"/>
                  </a:ext>
                </a:extLst>
              </p:cNvPr>
              <p:cNvSpPr/>
              <p:nvPr/>
            </p:nvSpPr>
            <p:spPr>
              <a:xfrm>
                <a:off x="1785950" y="1277755"/>
                <a:ext cx="3096767" cy="379640"/>
              </a:xfrm>
              <a:prstGeom prst="rect">
                <a:avLst/>
              </a:prstGeom>
              <a:solidFill>
                <a:srgbClr val="80C7D8">
                  <a:alpha val="50000"/>
                </a:srgbClr>
              </a:solidFill>
              <a:ln>
                <a:solidFill>
                  <a:srgbClr val="43696E">
                    <a:alpha val="5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4D50CFC-7F63-4E80-82B8-153513F41F42}"/>
                  </a:ext>
                </a:extLst>
              </p:cNvPr>
              <p:cNvSpPr/>
              <p:nvPr/>
            </p:nvSpPr>
            <p:spPr>
              <a:xfrm>
                <a:off x="1785950" y="1715491"/>
                <a:ext cx="6124054" cy="379640"/>
              </a:xfrm>
              <a:prstGeom prst="rect">
                <a:avLst/>
              </a:prstGeom>
              <a:solidFill>
                <a:srgbClr val="8DC6A5">
                  <a:alpha val="50000"/>
                </a:srgbClr>
              </a:solidFill>
              <a:ln>
                <a:solidFill>
                  <a:srgbClr val="356D4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619E58-1288-44D0-B1D9-902A64D0F656}"/>
                </a:ext>
              </a:extLst>
            </p:cNvPr>
            <p:cNvSpPr/>
            <p:nvPr/>
          </p:nvSpPr>
          <p:spPr>
            <a:xfrm>
              <a:off x="397511" y="1264720"/>
              <a:ext cx="11484340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sz="24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gplot</a:t>
              </a:r>
              <a:r>
                <a:rPr lang="en-US" sz="24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(data = </a:t>
              </a:r>
              <a:r>
                <a:rPr lang="en-US" sz="24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gapminder</a:t>
              </a:r>
              <a:r>
                <a:rPr lang="en-US" sz="24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4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24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(x = </a:t>
              </a:r>
              <a:r>
                <a:rPr lang="en-US" sz="24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gdpPerCap</a:t>
              </a:r>
              <a:r>
                <a:rPr lang="en-US" sz="24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, y = </a:t>
              </a:r>
              <a:r>
                <a:rPr lang="en-US" sz="24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lifeExp</a:t>
              </a:r>
              <a:r>
                <a:rPr lang="en-US" sz="24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r>
                <a:rPr lang="en-US" sz="24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	 </a:t>
              </a:r>
              <a:r>
                <a:rPr lang="en-US" sz="24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geom_point</a:t>
              </a:r>
              <a:r>
                <a:rPr lang="en-US" sz="24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24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colour</a:t>
              </a:r>
              <a:r>
                <a:rPr lang="en-US" sz="24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= continent)) +</a:t>
              </a:r>
            </a:p>
            <a:p>
              <a:r>
                <a:rPr lang="en-US" sz="24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	NULL</a:t>
              </a:r>
            </a:p>
          </p:txBody>
        </p:sp>
      </p:grpSp>
      <p:sp>
        <p:nvSpPr>
          <p:cNvPr id="15" name="Arrow: Up 14">
            <a:extLst>
              <a:ext uri="{FF2B5EF4-FFF2-40B4-BE49-F238E27FC236}">
                <a16:creationId xmlns:a16="http://schemas.microsoft.com/office/drawing/2014/main" id="{9497F4E8-E449-4EB8-8610-3CB46248D4E5}"/>
              </a:ext>
            </a:extLst>
          </p:cNvPr>
          <p:cNvSpPr/>
          <p:nvPr/>
        </p:nvSpPr>
        <p:spPr>
          <a:xfrm>
            <a:off x="11799968" y="3607713"/>
            <a:ext cx="163767" cy="24052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3ABAE9-B7B8-4634-BB36-B5292A8CE5C1}"/>
              </a:ext>
            </a:extLst>
          </p:cNvPr>
          <p:cNvGrpSpPr/>
          <p:nvPr/>
        </p:nvGrpSpPr>
        <p:grpSpPr>
          <a:xfrm>
            <a:off x="8820150" y="3678051"/>
            <a:ext cx="2772113" cy="2481737"/>
            <a:chOff x="6118231" y="1969493"/>
            <a:chExt cx="4350377" cy="370448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4EDA22-B302-4A6B-8929-464FBB825531}"/>
                </a:ext>
              </a:extLst>
            </p:cNvPr>
            <p:cNvGrpSpPr/>
            <p:nvPr/>
          </p:nvGrpSpPr>
          <p:grpSpPr>
            <a:xfrm>
              <a:off x="6118231" y="2374607"/>
              <a:ext cx="4330389" cy="3299368"/>
              <a:chOff x="6018241" y="2674435"/>
              <a:chExt cx="4330389" cy="329936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4229694-FAD3-4B7E-96A7-F1793F4DCD82}"/>
                  </a:ext>
                </a:extLst>
              </p:cNvPr>
              <p:cNvGrpSpPr/>
              <p:nvPr/>
            </p:nvGrpSpPr>
            <p:grpSpPr>
              <a:xfrm>
                <a:off x="7703208" y="2674435"/>
                <a:ext cx="2645422" cy="3200385"/>
                <a:chOff x="4898163" y="2170973"/>
                <a:chExt cx="2645422" cy="3200385"/>
              </a:xfrm>
            </p:grpSpPr>
            <p:sp>
              <p:nvSpPr>
                <p:cNvPr id="21" name="Flowchart: Data 20">
                  <a:extLst>
                    <a:ext uri="{FF2B5EF4-FFF2-40B4-BE49-F238E27FC236}">
                      <a16:creationId xmlns:a16="http://schemas.microsoft.com/office/drawing/2014/main" id="{5A585699-6A92-4B2C-9D42-E0712F90E621}"/>
                    </a:ext>
                  </a:extLst>
                </p:cNvPr>
                <p:cNvSpPr/>
                <p:nvPr/>
              </p:nvSpPr>
              <p:spPr>
                <a:xfrm>
                  <a:off x="4954286" y="4561131"/>
                  <a:ext cx="2589299" cy="810227"/>
                </a:xfrm>
                <a:prstGeom prst="flowChartInputOutpu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2" name="Flowchart: Data 21">
                  <a:extLst>
                    <a:ext uri="{FF2B5EF4-FFF2-40B4-BE49-F238E27FC236}">
                      <a16:creationId xmlns:a16="http://schemas.microsoft.com/office/drawing/2014/main" id="{851DBE59-872A-4D2C-A3F6-2B7B54C3D204}"/>
                    </a:ext>
                  </a:extLst>
                </p:cNvPr>
                <p:cNvSpPr/>
                <p:nvPr/>
              </p:nvSpPr>
              <p:spPr>
                <a:xfrm>
                  <a:off x="4944301" y="4156018"/>
                  <a:ext cx="2589299" cy="810227"/>
                </a:xfrm>
                <a:prstGeom prst="flowChartInputOutpu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" name="Flowchart: Data 22">
                  <a:extLst>
                    <a:ext uri="{FF2B5EF4-FFF2-40B4-BE49-F238E27FC236}">
                      <a16:creationId xmlns:a16="http://schemas.microsoft.com/office/drawing/2014/main" id="{1532E4BC-754D-4DCA-9000-886AD920611C}"/>
                    </a:ext>
                  </a:extLst>
                </p:cNvPr>
                <p:cNvSpPr/>
                <p:nvPr/>
              </p:nvSpPr>
              <p:spPr>
                <a:xfrm>
                  <a:off x="4944301" y="3750904"/>
                  <a:ext cx="2589299" cy="810227"/>
                </a:xfrm>
                <a:prstGeom prst="flowChartInputOutpu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4" name="Flowchart: Data 23">
                  <a:extLst>
                    <a:ext uri="{FF2B5EF4-FFF2-40B4-BE49-F238E27FC236}">
                      <a16:creationId xmlns:a16="http://schemas.microsoft.com/office/drawing/2014/main" id="{BB044D5D-EAA9-4371-B2F7-0842ED99C23D}"/>
                    </a:ext>
                  </a:extLst>
                </p:cNvPr>
                <p:cNvSpPr/>
                <p:nvPr/>
              </p:nvSpPr>
              <p:spPr>
                <a:xfrm>
                  <a:off x="4930767" y="3345790"/>
                  <a:ext cx="2589299" cy="810227"/>
                </a:xfrm>
                <a:prstGeom prst="flowChartInputOutpu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" name="Flowchart: Data 24">
                  <a:extLst>
                    <a:ext uri="{FF2B5EF4-FFF2-40B4-BE49-F238E27FC236}">
                      <a16:creationId xmlns:a16="http://schemas.microsoft.com/office/drawing/2014/main" id="{BE702382-38ED-4813-A4B1-D09E32A9658D}"/>
                    </a:ext>
                  </a:extLst>
                </p:cNvPr>
                <p:cNvSpPr/>
                <p:nvPr/>
              </p:nvSpPr>
              <p:spPr>
                <a:xfrm>
                  <a:off x="4936218" y="2940676"/>
                  <a:ext cx="2589299" cy="810227"/>
                </a:xfrm>
                <a:prstGeom prst="flowChartInputOutpu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" name="Flowchart: Data 25">
                  <a:extLst>
                    <a:ext uri="{FF2B5EF4-FFF2-40B4-BE49-F238E27FC236}">
                      <a16:creationId xmlns:a16="http://schemas.microsoft.com/office/drawing/2014/main" id="{9603B30F-F50B-4613-A0F6-637C24A27091}"/>
                    </a:ext>
                  </a:extLst>
                </p:cNvPr>
                <p:cNvSpPr/>
                <p:nvPr/>
              </p:nvSpPr>
              <p:spPr>
                <a:xfrm>
                  <a:off x="4922069" y="2535562"/>
                  <a:ext cx="2589299" cy="810227"/>
                </a:xfrm>
                <a:prstGeom prst="flowChartInputOutput">
                  <a:avLst/>
                </a:prstGeom>
                <a:solidFill>
                  <a:srgbClr val="FFC000"/>
                </a:solidFill>
                <a:ln>
                  <a:solidFill>
                    <a:srgbClr val="C48508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7" name="Flowchart: Data 26">
                  <a:extLst>
                    <a:ext uri="{FF2B5EF4-FFF2-40B4-BE49-F238E27FC236}">
                      <a16:creationId xmlns:a16="http://schemas.microsoft.com/office/drawing/2014/main" id="{7E942E31-B9AD-4259-A0FB-22FFADE52A7D}"/>
                    </a:ext>
                  </a:extLst>
                </p:cNvPr>
                <p:cNvSpPr/>
                <p:nvPr/>
              </p:nvSpPr>
              <p:spPr>
                <a:xfrm>
                  <a:off x="4898163" y="2170973"/>
                  <a:ext cx="2589299" cy="810227"/>
                </a:xfrm>
                <a:prstGeom prst="flowChartInputOutput">
                  <a:avLst/>
                </a:prstGeom>
                <a:solidFill>
                  <a:srgbClr val="F15927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2DA486-D3B7-4100-A1E5-011C8953D135}"/>
                  </a:ext>
                </a:extLst>
              </p:cNvPr>
              <p:cNvSpPr txBox="1"/>
              <p:nvPr/>
            </p:nvSpPr>
            <p:spPr>
              <a:xfrm>
                <a:off x="6018241" y="2757883"/>
                <a:ext cx="1708872" cy="3215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GB" sz="1400" b="1" dirty="0">
                    <a:solidFill>
                      <a:srgbClr val="33CCFF"/>
                    </a:solidFill>
                    <a:latin typeface="Google Sans"/>
                  </a:rPr>
                  <a:t>Theme</a:t>
                </a:r>
              </a:p>
              <a:p>
                <a:pPr algn="r"/>
                <a:endParaRPr lang="en-GB" sz="200" b="1" dirty="0">
                  <a:solidFill>
                    <a:srgbClr val="33CCFF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33CCFF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F15927"/>
                    </a:solidFill>
                    <a:latin typeface="Google Sans"/>
                  </a:rPr>
                  <a:t>Labels</a:t>
                </a:r>
              </a:p>
              <a:p>
                <a:pPr algn="r"/>
                <a:endParaRPr lang="en-GB" sz="200" b="1" dirty="0">
                  <a:solidFill>
                    <a:srgbClr val="F15927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FFC000"/>
                    </a:solidFill>
                    <a:latin typeface="Google Sans"/>
                  </a:rPr>
                  <a:t>Coordinates</a:t>
                </a:r>
              </a:p>
              <a:p>
                <a:pPr algn="r"/>
                <a:endParaRPr lang="en-GB" sz="200" b="1" dirty="0">
                  <a:solidFill>
                    <a:srgbClr val="FFC000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Google Sans"/>
                  </a:rPr>
                  <a:t>Facets</a:t>
                </a:r>
                <a:r>
                  <a:rPr lang="en-GB" sz="1400" b="1" dirty="0">
                    <a:solidFill>
                      <a:srgbClr val="202124"/>
                    </a:solidFill>
                    <a:latin typeface="Google Sans"/>
                  </a:rPr>
                  <a:t> 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7030A0"/>
                    </a:solidFill>
                    <a:latin typeface="Google Sans"/>
                  </a:rPr>
                  <a:t>Statistics</a:t>
                </a:r>
              </a:p>
              <a:p>
                <a:pPr algn="r"/>
                <a:endParaRPr lang="en-GB" sz="200" b="1" dirty="0">
                  <a:solidFill>
                    <a:srgbClr val="7030A0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00B050"/>
                    </a:solidFill>
                    <a:latin typeface="Google Sans"/>
                  </a:rPr>
                  <a:t>Geometries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C00000"/>
                    </a:solidFill>
                    <a:latin typeface="Google Sans"/>
                  </a:rPr>
                  <a:t>Aesthetics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accent1">
                        <a:lumMod val="75000"/>
                      </a:schemeClr>
                    </a:solidFill>
                    <a:latin typeface="Google Sans"/>
                  </a:rPr>
                  <a:t>Data</a:t>
                </a:r>
                <a:endParaRPr lang="en-GB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" name="Flowchart: Data 17">
              <a:extLst>
                <a:ext uri="{FF2B5EF4-FFF2-40B4-BE49-F238E27FC236}">
                  <a16:creationId xmlns:a16="http://schemas.microsoft.com/office/drawing/2014/main" id="{3E36C04D-76ED-44B7-AA3F-FE45C344D016}"/>
                </a:ext>
              </a:extLst>
            </p:cNvPr>
            <p:cNvSpPr/>
            <p:nvPr/>
          </p:nvSpPr>
          <p:spPr>
            <a:xfrm>
              <a:off x="7879309" y="1969493"/>
              <a:ext cx="2589299" cy="810227"/>
            </a:xfrm>
            <a:prstGeom prst="flowChartInputOutpu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6773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8B2B951-F535-4519-ADAA-F5EBC7CF3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178" y="1481819"/>
            <a:ext cx="3447462" cy="213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96A05E3-F50D-4112-9D25-778397B5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Franklin Gothic Medium"/>
              </a:rPr>
              <a:t>Building up a plot</a:t>
            </a:r>
            <a:br>
              <a:rPr lang="en-GB" dirty="0">
                <a:latin typeface="Franklin Gothic Medium"/>
              </a:rPr>
            </a:br>
            <a:r>
              <a:rPr lang="en-GB" dirty="0">
                <a:latin typeface="Franklin Gothic Medium"/>
              </a:rPr>
              <a:t>Scatter plot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B4B5A-3FD7-4A4C-AB20-026832467379}"/>
              </a:ext>
            </a:extLst>
          </p:cNvPr>
          <p:cNvSpPr txBox="1"/>
          <p:nvPr/>
        </p:nvSpPr>
        <p:spPr>
          <a:xfrm>
            <a:off x="338272" y="1338637"/>
            <a:ext cx="7094506" cy="3397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Aesthetic specifications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Colour and fill 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Almost every </a:t>
            </a:r>
            <a:r>
              <a:rPr lang="en-GB" sz="1400" dirty="0" err="1"/>
              <a:t>geom</a:t>
            </a:r>
            <a:r>
              <a:rPr lang="en-GB" sz="1400" dirty="0"/>
              <a:t> has either colour, fill, or both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Can use named colours “red” or </a:t>
            </a:r>
            <a:r>
              <a:rPr lang="en-GB" sz="1400" dirty="0" err="1"/>
              <a:t>rgb_specification</a:t>
            </a:r>
            <a:r>
              <a:rPr lang="en-GB" sz="1400" dirty="0"/>
              <a:t> “#RRGGBB”</a:t>
            </a: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Lines – line type, linewidth, line end/join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Polygons 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The border of the polygon is controlled by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GB" sz="1400" dirty="0"/>
              <a:t>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GB" sz="1400" dirty="0"/>
              <a:t> and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GB" sz="1400" dirty="0">
                <a:cs typeface="Courier New" panose="02070309020205020404" pitchFamily="49" charset="0"/>
              </a:rPr>
              <a:t>The </a:t>
            </a:r>
            <a:r>
              <a:rPr lang="en-GB" sz="1400" dirty="0"/>
              <a:t>inside of the polygon is controlled by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endParaRPr lang="en-GB" sz="1400" dirty="0"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Point – shape, colour and fill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Text – font face, font size, justification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976650-DE10-49D3-B7BC-F71B75A2D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620" y="4220845"/>
            <a:ext cx="3454944" cy="213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467D4C42-179F-4450-AC02-20C5F16A6663}"/>
              </a:ext>
            </a:extLst>
          </p:cNvPr>
          <p:cNvGrpSpPr/>
          <p:nvPr/>
        </p:nvGrpSpPr>
        <p:grpSpPr>
          <a:xfrm>
            <a:off x="8820150" y="3678051"/>
            <a:ext cx="2772113" cy="2481737"/>
            <a:chOff x="6118231" y="1969493"/>
            <a:chExt cx="4350377" cy="370448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A237AD3-567A-4A32-97F3-26FF8A3FC9C8}"/>
                </a:ext>
              </a:extLst>
            </p:cNvPr>
            <p:cNvGrpSpPr/>
            <p:nvPr/>
          </p:nvGrpSpPr>
          <p:grpSpPr>
            <a:xfrm>
              <a:off x="6118231" y="2374607"/>
              <a:ext cx="4330389" cy="3299368"/>
              <a:chOff x="6018241" y="2674435"/>
              <a:chExt cx="4330389" cy="3299368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392636C-44AB-4D0D-A9C7-16174979F103}"/>
                  </a:ext>
                </a:extLst>
              </p:cNvPr>
              <p:cNvGrpSpPr/>
              <p:nvPr/>
            </p:nvGrpSpPr>
            <p:grpSpPr>
              <a:xfrm>
                <a:off x="7703208" y="2674435"/>
                <a:ext cx="2645422" cy="3200385"/>
                <a:chOff x="4898163" y="2170973"/>
                <a:chExt cx="2645422" cy="3200385"/>
              </a:xfrm>
            </p:grpSpPr>
            <p:sp>
              <p:nvSpPr>
                <p:cNvPr id="50" name="Flowchart: Data 49">
                  <a:extLst>
                    <a:ext uri="{FF2B5EF4-FFF2-40B4-BE49-F238E27FC236}">
                      <a16:creationId xmlns:a16="http://schemas.microsoft.com/office/drawing/2014/main" id="{734EE8DB-EAEC-458F-B795-E142F1B936D2}"/>
                    </a:ext>
                  </a:extLst>
                </p:cNvPr>
                <p:cNvSpPr/>
                <p:nvPr/>
              </p:nvSpPr>
              <p:spPr>
                <a:xfrm>
                  <a:off x="4954286" y="4561131"/>
                  <a:ext cx="2589299" cy="810227"/>
                </a:xfrm>
                <a:prstGeom prst="flowChartInputOutpu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1" name="Flowchart: Data 50">
                  <a:extLst>
                    <a:ext uri="{FF2B5EF4-FFF2-40B4-BE49-F238E27FC236}">
                      <a16:creationId xmlns:a16="http://schemas.microsoft.com/office/drawing/2014/main" id="{040E1F99-728D-436E-8C84-445DB1A7F03A}"/>
                    </a:ext>
                  </a:extLst>
                </p:cNvPr>
                <p:cNvSpPr/>
                <p:nvPr/>
              </p:nvSpPr>
              <p:spPr>
                <a:xfrm>
                  <a:off x="4944301" y="4156018"/>
                  <a:ext cx="2589299" cy="810227"/>
                </a:xfrm>
                <a:prstGeom prst="flowChartInputOutpu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2" name="Flowchart: Data 51">
                  <a:extLst>
                    <a:ext uri="{FF2B5EF4-FFF2-40B4-BE49-F238E27FC236}">
                      <a16:creationId xmlns:a16="http://schemas.microsoft.com/office/drawing/2014/main" id="{01C9AB8F-9737-40C2-8565-1A7A9C4C0FB2}"/>
                    </a:ext>
                  </a:extLst>
                </p:cNvPr>
                <p:cNvSpPr/>
                <p:nvPr/>
              </p:nvSpPr>
              <p:spPr>
                <a:xfrm>
                  <a:off x="4944301" y="3750904"/>
                  <a:ext cx="2589299" cy="810227"/>
                </a:xfrm>
                <a:prstGeom prst="flowChartInputOutpu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3" name="Flowchart: Data 52">
                  <a:extLst>
                    <a:ext uri="{FF2B5EF4-FFF2-40B4-BE49-F238E27FC236}">
                      <a16:creationId xmlns:a16="http://schemas.microsoft.com/office/drawing/2014/main" id="{52D9A7CD-BA37-4DAC-807A-08C46D3EAFA1}"/>
                    </a:ext>
                  </a:extLst>
                </p:cNvPr>
                <p:cNvSpPr/>
                <p:nvPr/>
              </p:nvSpPr>
              <p:spPr>
                <a:xfrm>
                  <a:off x="4930767" y="3345790"/>
                  <a:ext cx="2589299" cy="810227"/>
                </a:xfrm>
                <a:prstGeom prst="flowChartInputOutpu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4" name="Flowchart: Data 53">
                  <a:extLst>
                    <a:ext uri="{FF2B5EF4-FFF2-40B4-BE49-F238E27FC236}">
                      <a16:creationId xmlns:a16="http://schemas.microsoft.com/office/drawing/2014/main" id="{F0F4A542-D5F8-4528-9DCC-915FA568B1F0}"/>
                    </a:ext>
                  </a:extLst>
                </p:cNvPr>
                <p:cNvSpPr/>
                <p:nvPr/>
              </p:nvSpPr>
              <p:spPr>
                <a:xfrm>
                  <a:off x="4936218" y="2940676"/>
                  <a:ext cx="2589299" cy="810227"/>
                </a:xfrm>
                <a:prstGeom prst="flowChartInputOutpu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5" name="Flowchart: Data 54">
                  <a:extLst>
                    <a:ext uri="{FF2B5EF4-FFF2-40B4-BE49-F238E27FC236}">
                      <a16:creationId xmlns:a16="http://schemas.microsoft.com/office/drawing/2014/main" id="{72ACC46F-D556-4EFC-BCE0-114202B4E382}"/>
                    </a:ext>
                  </a:extLst>
                </p:cNvPr>
                <p:cNvSpPr/>
                <p:nvPr/>
              </p:nvSpPr>
              <p:spPr>
                <a:xfrm>
                  <a:off x="4922069" y="2535562"/>
                  <a:ext cx="2589299" cy="810227"/>
                </a:xfrm>
                <a:prstGeom prst="flowChartInputOutpu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6" name="Flowchart: Data 55">
                  <a:extLst>
                    <a:ext uri="{FF2B5EF4-FFF2-40B4-BE49-F238E27FC236}">
                      <a16:creationId xmlns:a16="http://schemas.microsoft.com/office/drawing/2014/main" id="{4F39EC40-C21D-4743-92B4-E7CA5B6687EF}"/>
                    </a:ext>
                  </a:extLst>
                </p:cNvPr>
                <p:cNvSpPr/>
                <p:nvPr/>
              </p:nvSpPr>
              <p:spPr>
                <a:xfrm>
                  <a:off x="4898163" y="2170973"/>
                  <a:ext cx="2589299" cy="810227"/>
                </a:xfrm>
                <a:prstGeom prst="flowChartInputOutpu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5F1165E-BD29-4522-88F1-9650C6D32A90}"/>
                  </a:ext>
                </a:extLst>
              </p:cNvPr>
              <p:cNvSpPr txBox="1"/>
              <p:nvPr/>
            </p:nvSpPr>
            <p:spPr>
              <a:xfrm>
                <a:off x="6018241" y="2757883"/>
                <a:ext cx="1708872" cy="3215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Google Sans"/>
                  </a:rPr>
                  <a:t>Theme</a:t>
                </a:r>
              </a:p>
              <a:p>
                <a:pPr algn="r"/>
                <a:endParaRPr lang="en-GB" sz="200" b="1" dirty="0">
                  <a:solidFill>
                    <a:schemeClr val="bg1">
                      <a:lumMod val="75000"/>
                    </a:schemeClr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chemeClr val="bg1">
                      <a:lumMod val="75000"/>
                    </a:schemeClr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Google Sans"/>
                  </a:rPr>
                  <a:t>Labels</a:t>
                </a:r>
              </a:p>
              <a:p>
                <a:pPr algn="r"/>
                <a:endParaRPr lang="en-GB" sz="200" b="1" dirty="0">
                  <a:solidFill>
                    <a:schemeClr val="bg1">
                      <a:lumMod val="75000"/>
                    </a:schemeClr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chemeClr val="bg1">
                      <a:lumMod val="75000"/>
                    </a:schemeClr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Google Sans"/>
                  </a:rPr>
                  <a:t>Coordinates</a:t>
                </a:r>
              </a:p>
              <a:p>
                <a:pPr algn="r"/>
                <a:endParaRPr lang="en-GB" sz="200" b="1" dirty="0">
                  <a:solidFill>
                    <a:schemeClr val="bg1">
                      <a:lumMod val="75000"/>
                    </a:schemeClr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chemeClr val="bg1">
                      <a:lumMod val="75000"/>
                    </a:schemeClr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Google Sans"/>
                  </a:rPr>
                  <a:t>Facets </a:t>
                </a:r>
              </a:p>
              <a:p>
                <a:pPr algn="r"/>
                <a:endParaRPr lang="en-GB" sz="200" b="1" dirty="0">
                  <a:solidFill>
                    <a:schemeClr val="bg1">
                      <a:lumMod val="75000"/>
                    </a:schemeClr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Google Sans"/>
                  </a:rPr>
                  <a:t>Statistics</a:t>
                </a:r>
              </a:p>
              <a:p>
                <a:pPr algn="r"/>
                <a:endParaRPr lang="en-GB" sz="200" b="1" dirty="0">
                  <a:solidFill>
                    <a:schemeClr val="bg1">
                      <a:lumMod val="75000"/>
                    </a:schemeClr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chemeClr val="bg1">
                      <a:lumMod val="75000"/>
                    </a:schemeClr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Google Sans"/>
                  </a:rPr>
                  <a:t>Geometries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C00000"/>
                    </a:solidFill>
                    <a:latin typeface="Google Sans"/>
                  </a:rPr>
                  <a:t>Aesthetics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bg1">
                        <a:lumMod val="75000"/>
                      </a:schemeClr>
                    </a:solidFill>
                    <a:latin typeface="Google Sans"/>
                  </a:rPr>
                  <a:t>Data</a:t>
                </a:r>
                <a:endParaRPr lang="en-GB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7" name="Flowchart: Data 46">
              <a:extLst>
                <a:ext uri="{FF2B5EF4-FFF2-40B4-BE49-F238E27FC236}">
                  <a16:creationId xmlns:a16="http://schemas.microsoft.com/office/drawing/2014/main" id="{404CFE4B-36E0-4B48-AF95-E8E661A669AC}"/>
                </a:ext>
              </a:extLst>
            </p:cNvPr>
            <p:cNvSpPr/>
            <p:nvPr/>
          </p:nvSpPr>
          <p:spPr>
            <a:xfrm>
              <a:off x="7879309" y="1969493"/>
              <a:ext cx="2589299" cy="810227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0395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6A05E3-F50D-4112-9D25-778397B5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Franklin Gothic Medium"/>
              </a:rPr>
              <a:t>Building up a plot</a:t>
            </a:r>
            <a:br>
              <a:rPr lang="en-GB" dirty="0">
                <a:latin typeface="Franklin Gothic Medium"/>
              </a:rPr>
            </a:br>
            <a:r>
              <a:rPr lang="en-GB" dirty="0">
                <a:latin typeface="Franklin Gothic Medium"/>
              </a:rPr>
              <a:t>Scatter plot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1E6565-6221-4862-99DA-77ADD30AF933}"/>
              </a:ext>
            </a:extLst>
          </p:cNvPr>
          <p:cNvGrpSpPr/>
          <p:nvPr/>
        </p:nvGrpSpPr>
        <p:grpSpPr>
          <a:xfrm>
            <a:off x="636638" y="1419810"/>
            <a:ext cx="11555362" cy="1957822"/>
            <a:chOff x="2256160" y="1419292"/>
            <a:chExt cx="8836134" cy="195782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2B923B-95E1-476A-90DD-9AADF0EB13ED}"/>
                </a:ext>
              </a:extLst>
            </p:cNvPr>
            <p:cNvGrpSpPr/>
            <p:nvPr/>
          </p:nvGrpSpPr>
          <p:grpSpPr>
            <a:xfrm>
              <a:off x="3135357" y="1419292"/>
              <a:ext cx="6992713" cy="842525"/>
              <a:chOff x="3135357" y="1419292"/>
              <a:chExt cx="6992713" cy="84252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8D53655-5B9F-48E2-A990-2F8429AE9C35}"/>
                  </a:ext>
                </a:extLst>
              </p:cNvPr>
              <p:cNvSpPr/>
              <p:nvPr/>
            </p:nvSpPr>
            <p:spPr>
              <a:xfrm>
                <a:off x="5782430" y="1419292"/>
                <a:ext cx="4345640" cy="379640"/>
              </a:xfrm>
              <a:prstGeom prst="rect">
                <a:avLst/>
              </a:prstGeom>
              <a:solidFill>
                <a:srgbClr val="F79B7D">
                  <a:alpha val="50000"/>
                </a:srgbClr>
              </a:solidFill>
              <a:ln>
                <a:solidFill>
                  <a:srgbClr val="B13F1A">
                    <a:alpha val="5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AD24A92-C372-4B3B-B775-E3723B459499}"/>
                  </a:ext>
                </a:extLst>
              </p:cNvPr>
              <p:cNvSpPr/>
              <p:nvPr/>
            </p:nvSpPr>
            <p:spPr>
              <a:xfrm>
                <a:off x="3135357" y="1419292"/>
                <a:ext cx="2520860" cy="379640"/>
              </a:xfrm>
              <a:prstGeom prst="rect">
                <a:avLst/>
              </a:prstGeom>
              <a:solidFill>
                <a:srgbClr val="80C7D8">
                  <a:alpha val="50000"/>
                </a:srgbClr>
              </a:solidFill>
              <a:ln>
                <a:solidFill>
                  <a:srgbClr val="43696E">
                    <a:alpha val="5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4D50CFC-7F63-4E80-82B8-153513F41F42}"/>
                  </a:ext>
                </a:extLst>
              </p:cNvPr>
              <p:cNvSpPr/>
              <p:nvPr/>
            </p:nvSpPr>
            <p:spPr>
              <a:xfrm>
                <a:off x="3135357" y="1882177"/>
                <a:ext cx="6612942" cy="379640"/>
              </a:xfrm>
              <a:prstGeom prst="rect">
                <a:avLst/>
              </a:prstGeom>
              <a:solidFill>
                <a:srgbClr val="8DC6A5">
                  <a:alpha val="50000"/>
                </a:srgbClr>
              </a:solidFill>
              <a:ln>
                <a:solidFill>
                  <a:srgbClr val="356D4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619E58-1288-44D0-B1D9-902A64D0F656}"/>
                </a:ext>
              </a:extLst>
            </p:cNvPr>
            <p:cNvSpPr/>
            <p:nvPr/>
          </p:nvSpPr>
          <p:spPr>
            <a:xfrm>
              <a:off x="2256160" y="1438122"/>
              <a:ext cx="8836134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sz="24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gplot</a:t>
              </a:r>
              <a:r>
                <a:rPr lang="en-US" sz="24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(data = </a:t>
              </a:r>
              <a:r>
                <a:rPr lang="en-US" sz="24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gapminder</a:t>
              </a:r>
              <a:r>
                <a:rPr lang="en-US" sz="24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4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24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(x = </a:t>
              </a:r>
              <a:r>
                <a:rPr lang="en-US" sz="24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gdpPerCap</a:t>
              </a:r>
              <a:r>
                <a:rPr lang="en-US" sz="24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, y = </a:t>
              </a:r>
              <a:r>
                <a:rPr lang="en-US" sz="2400" b="0" cap="none" spc="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lifeExp</a:t>
              </a:r>
              <a:r>
                <a:rPr lang="en-US" sz="24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r>
                <a:rPr lang="en-US" sz="24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24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geom_point</a:t>
              </a:r>
              <a:r>
                <a:rPr lang="en-US" sz="24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24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 err="1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colour</a:t>
              </a:r>
              <a:r>
                <a:rPr lang="en-US" sz="24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= continent), size = 3)) +</a:t>
              </a:r>
            </a:p>
            <a:p>
              <a:r>
                <a:rPr lang="en-US" sz="2400" b="0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		NULL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DA1F9B3-B217-490D-9235-4A77C65AA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404" y="2984041"/>
            <a:ext cx="5765192" cy="3620490"/>
          </a:xfrm>
          <a:prstGeom prst="rect">
            <a:avLst/>
          </a:prstGeom>
        </p:spPr>
      </p:pic>
      <p:sp>
        <p:nvSpPr>
          <p:cNvPr id="14" name="Arrow: Up 13">
            <a:extLst>
              <a:ext uri="{FF2B5EF4-FFF2-40B4-BE49-F238E27FC236}">
                <a16:creationId xmlns:a16="http://schemas.microsoft.com/office/drawing/2014/main" id="{669725EA-20E0-4153-83A6-7D83E3D8DD0D}"/>
              </a:ext>
            </a:extLst>
          </p:cNvPr>
          <p:cNvSpPr/>
          <p:nvPr/>
        </p:nvSpPr>
        <p:spPr>
          <a:xfrm>
            <a:off x="11799968" y="3607713"/>
            <a:ext cx="163767" cy="24052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E23CBB-1B51-4E52-91B1-07A9A1AE62B6}"/>
              </a:ext>
            </a:extLst>
          </p:cNvPr>
          <p:cNvGrpSpPr/>
          <p:nvPr/>
        </p:nvGrpSpPr>
        <p:grpSpPr>
          <a:xfrm>
            <a:off x="8820150" y="3678051"/>
            <a:ext cx="2772113" cy="2481737"/>
            <a:chOff x="6118231" y="1969493"/>
            <a:chExt cx="4350377" cy="370448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D0F6E82-914A-493D-AA90-5870AF84677E}"/>
                </a:ext>
              </a:extLst>
            </p:cNvPr>
            <p:cNvGrpSpPr/>
            <p:nvPr/>
          </p:nvGrpSpPr>
          <p:grpSpPr>
            <a:xfrm>
              <a:off x="6118231" y="2374607"/>
              <a:ext cx="4330389" cy="3299368"/>
              <a:chOff x="6018241" y="2674435"/>
              <a:chExt cx="4330389" cy="329936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CCBEDE3-1816-4BDF-9F88-D3881DA28096}"/>
                  </a:ext>
                </a:extLst>
              </p:cNvPr>
              <p:cNvGrpSpPr/>
              <p:nvPr/>
            </p:nvGrpSpPr>
            <p:grpSpPr>
              <a:xfrm>
                <a:off x="7703208" y="2674435"/>
                <a:ext cx="2645422" cy="3200385"/>
                <a:chOff x="4898163" y="2170973"/>
                <a:chExt cx="2645422" cy="3200385"/>
              </a:xfrm>
            </p:grpSpPr>
            <p:sp>
              <p:nvSpPr>
                <p:cNvPr id="20" name="Flowchart: Data 19">
                  <a:extLst>
                    <a:ext uri="{FF2B5EF4-FFF2-40B4-BE49-F238E27FC236}">
                      <a16:creationId xmlns:a16="http://schemas.microsoft.com/office/drawing/2014/main" id="{47FAF8BC-AD5B-473D-A126-B9430CCD5A24}"/>
                    </a:ext>
                  </a:extLst>
                </p:cNvPr>
                <p:cNvSpPr/>
                <p:nvPr/>
              </p:nvSpPr>
              <p:spPr>
                <a:xfrm>
                  <a:off x="4954286" y="4561131"/>
                  <a:ext cx="2589299" cy="810227"/>
                </a:xfrm>
                <a:prstGeom prst="flowChartInputOutpu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" name="Flowchart: Data 20">
                  <a:extLst>
                    <a:ext uri="{FF2B5EF4-FFF2-40B4-BE49-F238E27FC236}">
                      <a16:creationId xmlns:a16="http://schemas.microsoft.com/office/drawing/2014/main" id="{7FA9D0A3-E2C4-4233-83CB-CBD599F26BF8}"/>
                    </a:ext>
                  </a:extLst>
                </p:cNvPr>
                <p:cNvSpPr/>
                <p:nvPr/>
              </p:nvSpPr>
              <p:spPr>
                <a:xfrm>
                  <a:off x="4944301" y="4156018"/>
                  <a:ext cx="2589299" cy="810227"/>
                </a:xfrm>
                <a:prstGeom prst="flowChartInputOutpu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2" name="Flowchart: Data 21">
                  <a:extLst>
                    <a:ext uri="{FF2B5EF4-FFF2-40B4-BE49-F238E27FC236}">
                      <a16:creationId xmlns:a16="http://schemas.microsoft.com/office/drawing/2014/main" id="{61028E24-872F-4FA0-B778-857E406B767C}"/>
                    </a:ext>
                  </a:extLst>
                </p:cNvPr>
                <p:cNvSpPr/>
                <p:nvPr/>
              </p:nvSpPr>
              <p:spPr>
                <a:xfrm>
                  <a:off x="4944301" y="3750904"/>
                  <a:ext cx="2589299" cy="810227"/>
                </a:xfrm>
                <a:prstGeom prst="flowChartInputOutpu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" name="Flowchart: Data 22">
                  <a:extLst>
                    <a:ext uri="{FF2B5EF4-FFF2-40B4-BE49-F238E27FC236}">
                      <a16:creationId xmlns:a16="http://schemas.microsoft.com/office/drawing/2014/main" id="{7262A08A-F32F-4AE8-BF1D-8FE3F6B56DFB}"/>
                    </a:ext>
                  </a:extLst>
                </p:cNvPr>
                <p:cNvSpPr/>
                <p:nvPr/>
              </p:nvSpPr>
              <p:spPr>
                <a:xfrm>
                  <a:off x="4930767" y="3345790"/>
                  <a:ext cx="2589299" cy="810227"/>
                </a:xfrm>
                <a:prstGeom prst="flowChartInputOutpu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4" name="Flowchart: Data 23">
                  <a:extLst>
                    <a:ext uri="{FF2B5EF4-FFF2-40B4-BE49-F238E27FC236}">
                      <a16:creationId xmlns:a16="http://schemas.microsoft.com/office/drawing/2014/main" id="{39F1DD67-C97E-43C0-9B0F-3579DEF6748A}"/>
                    </a:ext>
                  </a:extLst>
                </p:cNvPr>
                <p:cNvSpPr/>
                <p:nvPr/>
              </p:nvSpPr>
              <p:spPr>
                <a:xfrm>
                  <a:off x="4936218" y="2940676"/>
                  <a:ext cx="2589299" cy="810227"/>
                </a:xfrm>
                <a:prstGeom prst="flowChartInputOutpu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" name="Flowchart: Data 24">
                  <a:extLst>
                    <a:ext uri="{FF2B5EF4-FFF2-40B4-BE49-F238E27FC236}">
                      <a16:creationId xmlns:a16="http://schemas.microsoft.com/office/drawing/2014/main" id="{676BDD3E-CFA6-4026-93F7-B60F2F46D058}"/>
                    </a:ext>
                  </a:extLst>
                </p:cNvPr>
                <p:cNvSpPr/>
                <p:nvPr/>
              </p:nvSpPr>
              <p:spPr>
                <a:xfrm>
                  <a:off x="4922069" y="2535562"/>
                  <a:ext cx="2589299" cy="810227"/>
                </a:xfrm>
                <a:prstGeom prst="flowChartInputOutput">
                  <a:avLst/>
                </a:prstGeom>
                <a:solidFill>
                  <a:srgbClr val="FFC000"/>
                </a:solidFill>
                <a:ln>
                  <a:solidFill>
                    <a:srgbClr val="C48508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" name="Flowchart: Data 25">
                  <a:extLst>
                    <a:ext uri="{FF2B5EF4-FFF2-40B4-BE49-F238E27FC236}">
                      <a16:creationId xmlns:a16="http://schemas.microsoft.com/office/drawing/2014/main" id="{E482C162-4828-4793-82EA-9857E637C54F}"/>
                    </a:ext>
                  </a:extLst>
                </p:cNvPr>
                <p:cNvSpPr/>
                <p:nvPr/>
              </p:nvSpPr>
              <p:spPr>
                <a:xfrm>
                  <a:off x="4898163" y="2170973"/>
                  <a:ext cx="2589299" cy="810227"/>
                </a:xfrm>
                <a:prstGeom prst="flowChartInputOutput">
                  <a:avLst/>
                </a:prstGeom>
                <a:solidFill>
                  <a:srgbClr val="F15927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003E3A-DA50-49FB-A63C-0079D51AEBEF}"/>
                  </a:ext>
                </a:extLst>
              </p:cNvPr>
              <p:cNvSpPr txBox="1"/>
              <p:nvPr/>
            </p:nvSpPr>
            <p:spPr>
              <a:xfrm>
                <a:off x="6018241" y="2757883"/>
                <a:ext cx="1708872" cy="3215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GB" sz="1400" b="1" dirty="0">
                    <a:solidFill>
                      <a:srgbClr val="33CCFF"/>
                    </a:solidFill>
                    <a:latin typeface="Google Sans"/>
                  </a:rPr>
                  <a:t>Theme</a:t>
                </a:r>
              </a:p>
              <a:p>
                <a:pPr algn="r"/>
                <a:endParaRPr lang="en-GB" sz="200" b="1" dirty="0">
                  <a:solidFill>
                    <a:srgbClr val="33CCFF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33CCFF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F15927"/>
                    </a:solidFill>
                    <a:latin typeface="Google Sans"/>
                  </a:rPr>
                  <a:t>Labels</a:t>
                </a:r>
              </a:p>
              <a:p>
                <a:pPr algn="r"/>
                <a:endParaRPr lang="en-GB" sz="200" b="1" dirty="0">
                  <a:solidFill>
                    <a:srgbClr val="F15927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FFC000"/>
                    </a:solidFill>
                    <a:latin typeface="Google Sans"/>
                  </a:rPr>
                  <a:t>Coordinates</a:t>
                </a:r>
              </a:p>
              <a:p>
                <a:pPr algn="r"/>
                <a:endParaRPr lang="en-GB" sz="200" b="1" dirty="0">
                  <a:solidFill>
                    <a:srgbClr val="FFC000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Google Sans"/>
                  </a:rPr>
                  <a:t>Facets</a:t>
                </a:r>
                <a:r>
                  <a:rPr lang="en-GB" sz="1400" b="1" dirty="0">
                    <a:solidFill>
                      <a:srgbClr val="202124"/>
                    </a:solidFill>
                    <a:latin typeface="Google Sans"/>
                  </a:rPr>
                  <a:t> 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7030A0"/>
                    </a:solidFill>
                    <a:latin typeface="Google Sans"/>
                  </a:rPr>
                  <a:t>Statistics</a:t>
                </a:r>
              </a:p>
              <a:p>
                <a:pPr algn="r"/>
                <a:endParaRPr lang="en-GB" sz="200" b="1" dirty="0">
                  <a:solidFill>
                    <a:srgbClr val="7030A0"/>
                  </a:solidFill>
                  <a:latin typeface="Google Sans"/>
                </a:endParaRP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00B050"/>
                    </a:solidFill>
                    <a:latin typeface="Google Sans"/>
                  </a:rPr>
                  <a:t>Geometries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rgbClr val="C00000"/>
                    </a:solidFill>
                    <a:latin typeface="Google Sans"/>
                  </a:rPr>
                  <a:t>Aesthetics</a:t>
                </a:r>
              </a:p>
              <a:p>
                <a:pPr algn="r"/>
                <a:endParaRPr lang="en-GB" sz="200" b="1" dirty="0">
                  <a:solidFill>
                    <a:srgbClr val="202124"/>
                  </a:solidFill>
                  <a:latin typeface="Google Sans"/>
                </a:endParaRPr>
              </a:p>
              <a:p>
                <a:pPr algn="r"/>
                <a:r>
                  <a:rPr lang="en-GB" sz="1400" b="1" dirty="0">
                    <a:solidFill>
                      <a:schemeClr val="accent1">
                        <a:lumMod val="75000"/>
                      </a:schemeClr>
                    </a:solidFill>
                    <a:latin typeface="Google Sans"/>
                  </a:rPr>
                  <a:t>Data</a:t>
                </a:r>
                <a:endParaRPr lang="en-GB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" name="Flowchart: Data 16">
              <a:extLst>
                <a:ext uri="{FF2B5EF4-FFF2-40B4-BE49-F238E27FC236}">
                  <a16:creationId xmlns:a16="http://schemas.microsoft.com/office/drawing/2014/main" id="{67E72D1B-81C2-465E-AAE4-B5F771FB7F6C}"/>
                </a:ext>
              </a:extLst>
            </p:cNvPr>
            <p:cNvSpPr/>
            <p:nvPr/>
          </p:nvSpPr>
          <p:spPr>
            <a:xfrm>
              <a:off x="7879309" y="1969493"/>
              <a:ext cx="2589299" cy="810227"/>
            </a:xfrm>
            <a:prstGeom prst="flowChartInputOutpu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60149830"/>
      </p:ext>
    </p:extLst>
  </p:cSld>
  <p:clrMapOvr>
    <a:masterClrMapping/>
  </p:clrMapOvr>
</p:sld>
</file>

<file path=ppt/theme/theme1.xml><?xml version="1.0" encoding="utf-8"?>
<a:theme xmlns:a="http://schemas.openxmlformats.org/drawingml/2006/main" name="1_AnalytiXagility_WIDE_Template_PUBLIC">
  <a:themeElements>
    <a:clrScheme name="AnalytiXAgility">
      <a:dk1>
        <a:sysClr val="windowText" lastClr="000000"/>
      </a:dk1>
      <a:lt1>
        <a:sysClr val="window" lastClr="FFFFFF"/>
      </a:lt1>
      <a:dk2>
        <a:srgbClr val="0A415A"/>
      </a:dk2>
      <a:lt2>
        <a:srgbClr val="EEECE1"/>
      </a:lt2>
      <a:accent1>
        <a:srgbClr val="379AB2"/>
      </a:accent1>
      <a:accent2>
        <a:srgbClr val="991E20"/>
      </a:accent2>
      <a:accent3>
        <a:srgbClr val="4B966A"/>
      </a:accent3>
      <a:accent4>
        <a:srgbClr val="6A3263"/>
      </a:accent4>
      <a:accent5>
        <a:srgbClr val="5E9197"/>
      </a:accent5>
      <a:accent6>
        <a:srgbClr val="F1592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E Presentation Template.potx" id="{E6B100EB-21AA-47C0-9BBD-88D5F64E5AD0}" vid="{320C29EC-04DD-4CEE-B07B-4CB2C6A2F4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54cbb3b-9791-48aa-91ba-15fff10cb5ca">
      <UserInfo>
        <DisplayName>Georgina Hill</DisplayName>
        <AccountId>67</AccountId>
        <AccountType/>
      </UserInfo>
      <UserInfo>
        <DisplayName>Natassa Spiridou</DisplayName>
        <AccountId>17</AccountId>
        <AccountType/>
      </UserInfo>
      <UserInfo>
        <DisplayName>Daniel Key</DisplayName>
        <AccountId>30</AccountId>
        <AccountType/>
      </UserInfo>
      <UserInfo>
        <DisplayName>William Bryant</DisplayName>
        <AccountId>14</AccountId>
        <AccountType/>
      </UserInfo>
      <UserInfo>
        <DisplayName>Neil Sebire</DisplayName>
        <AccountId>20</AccountId>
        <AccountType/>
      </UserInfo>
      <UserInfo>
        <DisplayName>Andrew Taylor</DisplayName>
        <AccountId>44</AccountId>
        <AccountType/>
      </UserInfo>
      <UserInfo>
        <DisplayName>Natalie Shortt</DisplayName>
        <AccountId>66</AccountId>
        <AccountType/>
      </UserInfo>
      <UserInfo>
        <DisplayName>Geralyn Oldham</DisplayName>
        <AccountId>69</AccountId>
        <AccountType/>
      </UserInfo>
    </SharedWithUsers>
    <TaxCatchAll xmlns="454cbb3b-9791-48aa-91ba-15fff10cb5ca" xsi:nil="true"/>
    <lcf76f155ced4ddcb4097134ff3c332f xmlns="2cd26b90-d8dc-4828-aa13-7847267ad76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1B70ACBDE39F4BA20FA72DD2485FFE" ma:contentTypeVersion="14" ma:contentTypeDescription="Create a new document." ma:contentTypeScope="" ma:versionID="d717c6b5f07c783f95fd9d799855cbc7">
  <xsd:schema xmlns:xsd="http://www.w3.org/2001/XMLSchema" xmlns:xs="http://www.w3.org/2001/XMLSchema" xmlns:p="http://schemas.microsoft.com/office/2006/metadata/properties" xmlns:ns2="2cd26b90-d8dc-4828-aa13-7847267ad767" xmlns:ns3="454cbb3b-9791-48aa-91ba-15fff10cb5ca" targetNamespace="http://schemas.microsoft.com/office/2006/metadata/properties" ma:root="true" ma:fieldsID="e3a95fc3b1aaaaf28622fca0f7819991" ns2:_="" ns3:_="">
    <xsd:import namespace="2cd26b90-d8dc-4828-aa13-7847267ad767"/>
    <xsd:import namespace="454cbb3b-9791-48aa-91ba-15fff10cb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d26b90-d8dc-4828-aa13-7847267ad7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527db04a-77b4-45a6-aa7e-527edcae61b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4cbb3b-9791-48aa-91ba-15fff10cb5c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ee7e734-ae36-45fa-98fa-463393f7abee}" ma:internalName="TaxCatchAll" ma:showField="CatchAllData" ma:web="454cbb3b-9791-48aa-91ba-15fff10cb5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712D72-1550-4F86-9277-A7203A227857}">
  <ds:schemaRefs>
    <ds:schemaRef ds:uri="2cd26b90-d8dc-4828-aa13-7847267ad767"/>
    <ds:schemaRef ds:uri="454cbb3b-9791-48aa-91ba-15fff10cb5c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A3C3B82-202C-4174-BD72-FD399B85FE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d26b90-d8dc-4828-aa13-7847267ad767"/>
    <ds:schemaRef ds:uri="454cbb3b-9791-48aa-91ba-15fff10cb5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5BD464-00AE-49A9-9FCB-7EBB821E3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 Presentation Template</Template>
  <TotalTime>2392</TotalTime>
  <Words>1898</Words>
  <Application>Microsoft Office PowerPoint</Application>
  <PresentationFormat>Widescreen</PresentationFormat>
  <Paragraphs>423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Franklin Gothic Book</vt:lpstr>
      <vt:lpstr>Franklin Gothic Medium</vt:lpstr>
      <vt:lpstr>Google Sans</vt:lpstr>
      <vt:lpstr>var(--bs-font-monospace)</vt:lpstr>
      <vt:lpstr>1_AnalytiXagility_WIDE_Template_PUBLIC</vt:lpstr>
      <vt:lpstr>Introduction to Tidyverse Session 4: Data wrangling and visualisations using ggplot and plotly</vt:lpstr>
      <vt:lpstr>Tidyverse Recap</vt:lpstr>
      <vt:lpstr>gapminder recap</vt:lpstr>
      <vt:lpstr>Visualisations with ggplot2</vt:lpstr>
      <vt:lpstr>Building up a plot Scatter plot</vt:lpstr>
      <vt:lpstr>Building up a plot Scatter plot</vt:lpstr>
      <vt:lpstr>Building up a plot Scatter plot</vt:lpstr>
      <vt:lpstr>Building up a plot Scatter plot</vt:lpstr>
      <vt:lpstr>Building up a plot Scatter plot</vt:lpstr>
      <vt:lpstr>Building up a plot Scatter plot</vt:lpstr>
      <vt:lpstr>Building up a plot Scatter plot</vt:lpstr>
      <vt:lpstr>Building up a plot Scatter plot</vt:lpstr>
      <vt:lpstr>Building up a plot Scatter plot</vt:lpstr>
      <vt:lpstr>Building up a plot Scatter plot</vt:lpstr>
      <vt:lpstr>Visualisations and Tables in R Histograms</vt:lpstr>
      <vt:lpstr>Visualisations and Tables in R Box plots</vt:lpstr>
      <vt:lpstr>Visualisations and Tables in R Plotting additional features</vt:lpstr>
      <vt:lpstr>Visualisations and Tables in R Interactive graphs using {plotly}</vt:lpstr>
      <vt:lpstr>Considerations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Bryant</dc:creator>
  <cp:lastModifiedBy>Lydia Briggs</cp:lastModifiedBy>
  <cp:revision>98</cp:revision>
  <dcterms:created xsi:type="dcterms:W3CDTF">2022-01-21T08:48:20Z</dcterms:created>
  <dcterms:modified xsi:type="dcterms:W3CDTF">2022-11-25T11:25:46Z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0x010100461B70ACBDE39F4BA20FA72DD2485FFE</vt:lpwstr>
  </property>
</Properties>
</file>