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6" r:id="rId17"/>
    <p:sldId id="277" r:id="rId18"/>
    <p:sldId id="274" r:id="rId19"/>
    <p:sldId id="275" r:id="rId20"/>
    <p:sldId id="278" r:id="rId21"/>
    <p:sldId id="279" r:id="rId22"/>
    <p:sldId id="280" r:id="rId23"/>
    <p:sldId id="281" r:id="rId24"/>
    <p:sldId id="25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1714488"/>
            <a:ext cx="8572560" cy="4857784"/>
          </a:xfrm>
        </p:spPr>
        <p:txBody>
          <a:bodyPr/>
          <a:lstStyle>
            <a:lvl1pPr>
              <a:buNone/>
              <a:defRPr baseline="0">
                <a:latin typeface="Tahoma" pitchFamily="34" charset="0"/>
              </a:defRPr>
            </a:lvl1pPr>
          </a:lstStyle>
          <a:p>
            <a:pPr lvl="0"/>
            <a:r>
              <a:rPr lang="ru-RU" baseline="0" dirty="0" smtClean="0">
                <a:latin typeface="Tahoma" pitchFamily="34" charset="0"/>
              </a:rPr>
              <a:t>Текст слайда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0" y="285728"/>
            <a:ext cx="9144000" cy="114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8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xbt.com/mainboard/firewire.html" TargetMode="External"/><Relationship Id="rId2" Type="http://schemas.openxmlformats.org/officeDocument/2006/relationships/hyperlink" Target="http://ru.wikipedia.org/wiki/IEEE_139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ust.narod.ru/files/books/USB1394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FireWire (IEEE 1394)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1" name="Рисунок 30" descr="Firewir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2786058"/>
            <a:ext cx="2539683" cy="253968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Уровни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Физический уровень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(сигналы, инициализация, арбитраж)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Уровень связи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(формирует пакеты из данных физического уровня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обратно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обеспечивает </a:t>
            </a:r>
            <a:r>
              <a:rPr lang="ru-RU" sz="2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изохронную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передачу)</a:t>
            </a:r>
          </a:p>
          <a:p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Уровень транзакций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(извлекает данные из пакета и передает их приложению, обеспечивает </a:t>
            </a:r>
            <a:r>
              <a:rPr lang="ru-RU" sz="2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асинхронную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передачу)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Арбитраж на физическом уровне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 initialization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подготовить все устройства, подождать некоторое время</a:t>
            </a:r>
          </a:p>
          <a:p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720" y="4286256"/>
          <a:ext cx="8572560" cy="1743085"/>
        </p:xfrm>
        <a:graphic>
          <a:graphicData uri="http://schemas.openxmlformats.org/drawingml/2006/table">
            <a:tbl>
              <a:tblPr firstRow="1" bandRow="1"/>
              <a:tblGrid>
                <a:gridCol w="6572296"/>
                <a:gridCol w="2000264"/>
              </a:tblGrid>
              <a:tr h="42862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Сигнал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TPA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PARENT</a:t>
                      </a:r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notify (</a:t>
                      </a:r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«будь моим родителем»</a:t>
                      </a:r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294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CHILD</a:t>
                      </a:r>
                      <a:r>
                        <a:rPr lang="en-US" sz="2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notify (</a:t>
                      </a:r>
                      <a:r>
                        <a:rPr lang="ru-RU" sz="2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«будь моим ребенком»</a:t>
                      </a:r>
                      <a:r>
                        <a:rPr lang="en-US" sz="2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643438" y="200024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5" idx="3"/>
            <a:endCxn id="15" idx="7"/>
          </p:cNvCxnSpPr>
          <p:nvPr/>
        </p:nvCxnSpPr>
        <p:spPr>
          <a:xfrm rot="5400000">
            <a:off x="3288655" y="2431406"/>
            <a:ext cx="1280806" cy="163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500298" y="378619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643834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5" idx="5"/>
            <a:endCxn id="21" idx="1"/>
          </p:cNvCxnSpPr>
          <p:nvPr/>
        </p:nvCxnSpPr>
        <p:spPr>
          <a:xfrm rot="16200000" flipH="1">
            <a:off x="4896010" y="2967191"/>
            <a:ext cx="3209632" cy="249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85786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4214810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25" idx="7"/>
            <a:endCxn id="15" idx="3"/>
          </p:cNvCxnSpPr>
          <p:nvPr/>
        </p:nvCxnSpPr>
        <p:spPr>
          <a:xfrm rot="5400000" flipH="1" flipV="1">
            <a:off x="1288391" y="4503108"/>
            <a:ext cx="1423682" cy="120937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8" idx="1"/>
            <a:endCxn id="15" idx="5"/>
          </p:cNvCxnSpPr>
          <p:nvPr/>
        </p:nvCxnSpPr>
        <p:spPr>
          <a:xfrm rot="16200000" flipV="1">
            <a:off x="3002903" y="4503108"/>
            <a:ext cx="1423682" cy="120937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1" idx="1"/>
            <a:endCxn id="5" idx="5"/>
          </p:cNvCxnSpPr>
          <p:nvPr/>
        </p:nvCxnSpPr>
        <p:spPr>
          <a:xfrm rot="16200000" flipV="1">
            <a:off x="4896010" y="2967191"/>
            <a:ext cx="3209632" cy="2495254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" idx="5"/>
            <a:endCxn id="21" idx="1"/>
          </p:cNvCxnSpPr>
          <p:nvPr/>
        </p:nvCxnSpPr>
        <p:spPr>
          <a:xfrm rot="16200000" flipH="1">
            <a:off x="4896010" y="2967191"/>
            <a:ext cx="3209632" cy="249525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6116" y="3929066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0.25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микросекунд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2071678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0.6 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микросекунд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643438" y="200024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5" idx="3"/>
            <a:endCxn id="15" idx="7"/>
          </p:cNvCxnSpPr>
          <p:nvPr/>
        </p:nvCxnSpPr>
        <p:spPr>
          <a:xfrm rot="5400000">
            <a:off x="3288655" y="2431406"/>
            <a:ext cx="1280806" cy="163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500298" y="378619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643834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5" idx="5"/>
            <a:endCxn id="21" idx="1"/>
          </p:cNvCxnSpPr>
          <p:nvPr/>
        </p:nvCxnSpPr>
        <p:spPr>
          <a:xfrm rot="16200000" flipH="1">
            <a:off x="4896010" y="2967191"/>
            <a:ext cx="3209632" cy="249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85786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4214810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1" idx="1"/>
            <a:endCxn id="5" idx="5"/>
          </p:cNvCxnSpPr>
          <p:nvPr/>
        </p:nvCxnSpPr>
        <p:spPr>
          <a:xfrm rot="16200000" flipV="1">
            <a:off x="4896010" y="2967191"/>
            <a:ext cx="3209632" cy="2495254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" idx="5"/>
            <a:endCxn id="21" idx="1"/>
          </p:cNvCxnSpPr>
          <p:nvPr/>
        </p:nvCxnSpPr>
        <p:spPr>
          <a:xfrm rot="16200000" flipH="1">
            <a:off x="4896010" y="2967191"/>
            <a:ext cx="3209632" cy="249525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25" idx="6"/>
            <a:endCxn id="28" idx="2"/>
          </p:cNvCxnSpPr>
          <p:nvPr/>
        </p:nvCxnSpPr>
        <p:spPr>
          <a:xfrm>
            <a:off x="1500166" y="6072206"/>
            <a:ext cx="2714644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95057" y="4975223"/>
            <a:ext cx="23054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167</a:t>
            </a:r>
          </a:p>
          <a:p>
            <a:pPr algn="ctr"/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микросекунд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Арбитраж на физическом уровне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 initialization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identification</a:t>
            </a:r>
          </a:p>
          <a:p>
            <a:endParaRPr lang="en-US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85720" y="4286256"/>
          <a:ext cx="8572560" cy="1743085"/>
        </p:xfrm>
        <a:graphic>
          <a:graphicData uri="http://schemas.openxmlformats.org/drawingml/2006/table">
            <a:tbl>
              <a:tblPr firstRow="1" bandRow="1"/>
              <a:tblGrid>
                <a:gridCol w="6572296"/>
                <a:gridCol w="2000264"/>
              </a:tblGrid>
              <a:tr h="42862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Сигнал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TPB</a:t>
                      </a:r>
                      <a:endParaRPr lang="ru-RU" sz="2400" dirty="0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Арбитражный сигнал</a:t>
                      </a:r>
                      <a:endParaRPr lang="ru-RU" sz="2400" b="1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2943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Identification </a:t>
                      </a:r>
                      <a:r>
                        <a:rPr lang="en-US" sz="24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DONE</a:t>
                      </a:r>
                      <a:endParaRPr lang="ru-RU" sz="24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identification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643438" y="200024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5" idx="3"/>
            <a:endCxn id="15" idx="7"/>
          </p:cNvCxnSpPr>
          <p:nvPr/>
        </p:nvCxnSpPr>
        <p:spPr>
          <a:xfrm rot="5400000">
            <a:off x="3288655" y="2431406"/>
            <a:ext cx="1280806" cy="163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500298" y="3786190"/>
            <a:ext cx="714380" cy="7143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629766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5" idx="5"/>
            <a:endCxn id="21" idx="1"/>
          </p:cNvCxnSpPr>
          <p:nvPr/>
        </p:nvCxnSpPr>
        <p:spPr>
          <a:xfrm rot="16200000" flipH="1">
            <a:off x="4888976" y="2974225"/>
            <a:ext cx="3209632" cy="2481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85786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4214810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25" idx="7"/>
            <a:endCxn id="15" idx="3"/>
          </p:cNvCxnSpPr>
          <p:nvPr/>
        </p:nvCxnSpPr>
        <p:spPr>
          <a:xfrm rot="5400000" flipH="1" flipV="1">
            <a:off x="1288391" y="4503108"/>
            <a:ext cx="1423682" cy="120937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8" idx="1"/>
            <a:endCxn id="15" idx="5"/>
          </p:cNvCxnSpPr>
          <p:nvPr/>
        </p:nvCxnSpPr>
        <p:spPr>
          <a:xfrm rot="16200000" flipV="1">
            <a:off x="3002903" y="4503108"/>
            <a:ext cx="1423682" cy="120937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1" idx="1"/>
            <a:endCxn id="5" idx="5"/>
          </p:cNvCxnSpPr>
          <p:nvPr/>
        </p:nvCxnSpPr>
        <p:spPr>
          <a:xfrm rot="16200000" flipV="1">
            <a:off x="4888976" y="2974225"/>
            <a:ext cx="3209632" cy="248118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" idx="5"/>
            <a:endCxn id="21" idx="1"/>
          </p:cNvCxnSpPr>
          <p:nvPr/>
        </p:nvCxnSpPr>
        <p:spPr>
          <a:xfrm rot="16200000" flipH="1">
            <a:off x="4888976" y="2974225"/>
            <a:ext cx="3209632" cy="2481186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2104" y="584382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00988" y="584382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29616" y="212904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14846" y="584382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99446" y="391499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15206" y="2071678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</a:t>
            </a: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packet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48" grpId="1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Арбитраж на физическом уровне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 initialization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identification</a:t>
            </a:r>
          </a:p>
          <a:p>
            <a:endParaRPr lang="en-US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Арбитраж</a:t>
            </a:r>
            <a:endParaRPr lang="en-US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85720" y="4286256"/>
          <a:ext cx="8572561" cy="2071702"/>
        </p:xfrm>
        <a:graphic>
          <a:graphicData uri="http://schemas.openxmlformats.org/drawingml/2006/table">
            <a:tbl>
              <a:tblPr firstRow="1" bandRow="1"/>
              <a:tblGrid>
                <a:gridCol w="5328889"/>
                <a:gridCol w="1621836"/>
                <a:gridCol w="1621836"/>
              </a:tblGrid>
              <a:tr h="42862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Сигнал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TPA</a:t>
                      </a:r>
                      <a:endParaRPr lang="ru-RU" sz="24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TPB</a:t>
                      </a:r>
                      <a:endParaRPr lang="ru-RU" sz="24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429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Захват шины (</a:t>
                      </a:r>
                      <a:r>
                        <a:rPr lang="en-US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TX_REQUEST)</a:t>
                      </a:r>
                      <a:endParaRPr lang="ru-RU" sz="2400" b="1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*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ru-RU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Подтверждение</a:t>
                      </a:r>
                      <a:r>
                        <a:rPr lang="en-US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(TX_GRANT)</a:t>
                      </a:r>
                      <a:endParaRPr lang="ru-RU" sz="24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*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ru-RU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Отмена</a:t>
                      </a:r>
                      <a:r>
                        <a:rPr lang="en-US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(TX_DATA_PREFIX)</a:t>
                      </a:r>
                      <a:endParaRPr lang="ru-RU" sz="240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Кодирование сигналов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6789" y="2285992"/>
            <a:ext cx="113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NRZ</a:t>
            </a:r>
            <a:endParaRPr lang="ru-RU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C:\Users\Администратор\Desktop\fw\картинки\NRZ-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4111" y="1857364"/>
            <a:ext cx="5705475" cy="1552575"/>
          </a:xfrm>
          <a:prstGeom prst="rect">
            <a:avLst/>
          </a:prstGeom>
          <a:noFill/>
        </p:spPr>
      </p:pic>
      <p:pic>
        <p:nvPicPr>
          <p:cNvPr id="8" name="Рисунок 7" descr="2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3714752"/>
            <a:ext cx="4277322" cy="2791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3108" y="3857628"/>
            <a:ext cx="90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5918" y="4786322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STROBE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5984" y="5857892"/>
            <a:ext cx="76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XOR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Ограничения на топологию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До 27 разъемов на одном устройстве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Максимальное расстояние между двумя узлами – 16 кабельных сегментов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Длина одного сегмента не превышает 4.5 метра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Суммарная длина кабеля не должна превышать 72 метра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Отсутствие петель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Ограничения на топологию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Отсутствие петель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Максимальное количество устройств в топологии – 63 (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 packet : Physical ID – 6bit)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FireWire (IEEE 1394)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-56271" y="6428935"/>
          <a:ext cx="8736037" cy="365760"/>
        </p:xfrm>
        <a:graphic>
          <a:graphicData uri="http://schemas.openxmlformats.org/drawingml/2006/table">
            <a:tbl>
              <a:tblPr/>
              <a:tblGrid>
                <a:gridCol w="8736037"/>
              </a:tblGrid>
              <a:tr h="2110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4" name="Рисунок 23" descr="jpe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1890932"/>
            <a:ext cx="613614" cy="738182"/>
          </a:xfrm>
          <a:prstGeom prst="rect">
            <a:avLst/>
          </a:prstGeom>
        </p:spPr>
      </p:pic>
      <p:pic>
        <p:nvPicPr>
          <p:cNvPr id="25" name="Рисунок 24" descr="sony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2166" y="2758163"/>
            <a:ext cx="1508330" cy="1005552"/>
          </a:xfrm>
          <a:prstGeom prst="rect">
            <a:avLst/>
          </a:prstGeom>
        </p:spPr>
      </p:pic>
      <p:pic>
        <p:nvPicPr>
          <p:cNvPr id="26" name="Рисунок 25" descr="yamaha-current-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8860" y="3528780"/>
            <a:ext cx="1714486" cy="1285864"/>
          </a:xfrm>
          <a:prstGeom prst="rect">
            <a:avLst/>
          </a:prstGeom>
        </p:spPr>
      </p:pic>
      <p:pic>
        <p:nvPicPr>
          <p:cNvPr id="27" name="Рисунок 26" descr="Texas_instruments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7060" y="4929198"/>
            <a:ext cx="2342064" cy="363020"/>
          </a:xfrm>
          <a:prstGeom prst="rect">
            <a:avLst/>
          </a:prstGeom>
        </p:spPr>
      </p:pic>
      <p:pic>
        <p:nvPicPr>
          <p:cNvPr id="28" name="Рисунок 27" descr="Creative_Technology_logo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14546" y="5800968"/>
            <a:ext cx="2214578" cy="502304"/>
          </a:xfrm>
          <a:prstGeom prst="rect">
            <a:avLst/>
          </a:prstGeom>
        </p:spPr>
      </p:pic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1785918" y="1785926"/>
          <a:ext cx="5572164" cy="4716804"/>
        </p:xfrm>
        <a:graphic>
          <a:graphicData uri="http://schemas.openxmlformats.org/drawingml/2006/table">
            <a:tbl>
              <a:tblPr firstRow="1" bandRow="1"/>
              <a:tblGrid>
                <a:gridCol w="2610383"/>
                <a:gridCol w="2961781"/>
              </a:tblGrid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FireWire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i.LINK</a:t>
                      </a:r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</a:t>
                      </a:r>
                      <a:r>
                        <a:rPr lang="en-US" sz="2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r>
                        <a:rPr lang="en-US" sz="2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-Link, Digital Link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mLAN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Lynx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SB1394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Передача данных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Рисунок 3" descr="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857363"/>
            <a:ext cx="8501122" cy="4414947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06416"/>
            <a:ext cx="9144000" cy="87944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Виртуальное адресное пространство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Рисунок 4" descr="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643050"/>
            <a:ext cx="5930036" cy="5029549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Подключае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 камеру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Записать в регистры камеры по адресу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0xFFFF.F0F0.0000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значение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0x8000.0000 (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инициализация камеры)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Установить количество кадров в секунду (7.5)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записав по адресу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0xFFFF.F0F0.0600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значение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0x4000.0000</a:t>
            </a: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Выбрать разрешение (1024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768), записав п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 адресу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0xFFFF.F0F0.0604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значение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0xA000.0000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Рисунок 4" descr="sony_hc1e_kamera13_bi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643050"/>
            <a:ext cx="6667515" cy="5000636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Подключае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 камеру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Установить формат передачи, записав по адресу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0xFFFF.F0F0.060C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значение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0x2000.0000</a:t>
            </a: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Включить передачу изображения, записав по адресу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0xFFFF.F0F0.0614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значение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0x8000.0000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Источники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http://ru.wikipedia.org/wiki/IEEE_1394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en-US" sz="2800" dirty="0" smtClean="0">
                <a:hlinkClick r:id="rId3"/>
              </a:rPr>
              <a:t>http://www.ixbt.com/mainboard/firewire.html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Михаил Гук – «Аппаратные интерфейсы ПК»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hlinkClick r:id="rId4"/>
              </a:rPr>
              <a:t>http://acust.narod.ru/files/books/USB1394.pdf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Предыстория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1986 -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решение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объединить различные варианты шины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некоторым общим стандартом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1992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начало разработки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интерфейса (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Apple)</a:t>
            </a: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1995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принятие стандарта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IEEE 1394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Рисунок 6" descr="sony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802" y="3929066"/>
            <a:ext cx="2786086" cy="185738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Что было и что стало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85720" y="1754190"/>
          <a:ext cx="8572560" cy="4782589"/>
        </p:xfrm>
        <a:graphic>
          <a:graphicData uri="http://schemas.openxmlformats.org/drawingml/2006/table">
            <a:tbl>
              <a:tblPr firstRow="1" bandRow="1"/>
              <a:tblGrid>
                <a:gridCol w="4286280"/>
                <a:gridCol w="4286280"/>
              </a:tblGrid>
              <a:tr h="532491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SCSI (</a:t>
                      </a:r>
                      <a:r>
                        <a:rPr lang="ru-RU" sz="28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1995 год)</a:t>
                      </a:r>
                      <a:endParaRPr lang="ru-RU" sz="28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FireWire</a:t>
                      </a:r>
                      <a:endParaRPr lang="ru-RU" sz="28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4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Максимальная скорость передачи</a:t>
                      </a:r>
                      <a:endParaRPr lang="ru-RU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0893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40 Мбайт/сек </a:t>
                      </a:r>
                    </a:p>
                    <a:p>
                      <a:pPr algn="ctr"/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320</a:t>
                      </a:r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Мбит/сек)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400</a:t>
                      </a:r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Мбит/сек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4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Максимальная длина кабеля</a:t>
                      </a:r>
                      <a:endParaRPr lang="ru-RU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826305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метра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4.5</a:t>
                      </a:r>
                      <a:r>
                        <a:rPr lang="ru-RU" sz="2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метра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4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Максимальное количество</a:t>
                      </a:r>
                      <a:r>
                        <a:rPr lang="ru-RU" sz="20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устройств на шине</a:t>
                      </a:r>
                      <a:endParaRPr lang="ru-RU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743674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  <a:r>
                        <a:rPr lang="ru-RU" sz="2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устройств</a:t>
                      </a:r>
                      <a:endParaRPr lang="ru-RU" sz="2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63</a:t>
                      </a:r>
                      <a:r>
                        <a:rPr lang="ru-RU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устройства</a:t>
                      </a:r>
                      <a:endParaRPr lang="ru-RU" sz="2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История развития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1995 –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IEEE 1394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2000 – IEEE 1394a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2002 – IEEE 1394b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800 Мбит/сек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1600 Мбит/сек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добавились новые кабели и разъемы (оптика – до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100 метров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2004 –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IEEE 1394.1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количество устройств теперь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64.449</a:t>
            </a:r>
            <a:endParaRPr lang="ru-RU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История развития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- IEEE 1394c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новый кабель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Cat5e (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две сети на одном кабеле)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2007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3.2 Гбит/сек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конкурент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3.0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Преимущества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Многофункциональность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(камеры,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CD/DVD –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приводы, акустические системы, цифровые музыкальные инструменты, принтеры/сканеры, устройства памяти, сами компьютеры)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Высокая скорость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Низкая цена</a:t>
            </a:r>
          </a:p>
          <a:p>
            <a:endParaRPr lang="ru-RU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Небольшой размер</a:t>
            </a:r>
            <a:endParaRPr lang="ru-RU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Преимущества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Легкость установки</a:t>
            </a:r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PnP,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горячее подключение и отключение)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Гибкая топология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Открытая архитектура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Питание от шины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(1.5А)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Разъемы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кабели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 pin</a:t>
            </a:r>
          </a:p>
          <a:p>
            <a:endParaRPr lang="en-US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 pin</a:t>
            </a:r>
          </a:p>
          <a:p>
            <a:endParaRPr lang="en-US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 pin</a:t>
            </a:r>
          </a:p>
          <a:p>
            <a:endParaRPr lang="en-US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RJ-45</a:t>
            </a:r>
          </a:p>
        </p:txBody>
      </p:sp>
      <p:pic>
        <p:nvPicPr>
          <p:cNvPr id="4" name="Рисунок 3" descr="Firewire-Cable-4-Pin-4-P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785926"/>
            <a:ext cx="3810000" cy="2533650"/>
          </a:xfrm>
          <a:prstGeom prst="rect">
            <a:avLst/>
          </a:prstGeom>
        </p:spPr>
      </p:pic>
      <p:pic>
        <p:nvPicPr>
          <p:cNvPr id="5" name="Рисунок 4" descr="Firewire-Cable-6-Pin-6-P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1785926"/>
            <a:ext cx="3810000" cy="2533650"/>
          </a:xfrm>
          <a:prstGeom prst="rect">
            <a:avLst/>
          </a:prstGeom>
        </p:spPr>
      </p:pic>
      <p:pic>
        <p:nvPicPr>
          <p:cNvPr id="8" name="Рисунок 7" descr="4-Pin-Firewire-Cable-En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324350"/>
            <a:ext cx="3810000" cy="2533650"/>
          </a:xfrm>
          <a:prstGeom prst="rect">
            <a:avLst/>
          </a:prstGeom>
        </p:spPr>
      </p:pic>
      <p:pic>
        <p:nvPicPr>
          <p:cNvPr id="9" name="Рисунок 8" descr="6-Pin-Firewire-Cable-En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324350"/>
            <a:ext cx="3810000" cy="2533650"/>
          </a:xfrm>
          <a:prstGeom prst="rect">
            <a:avLst/>
          </a:prstGeom>
        </p:spPr>
      </p:pic>
      <p:pic>
        <p:nvPicPr>
          <p:cNvPr id="10" name="Рисунок 9" descr="Firewire-Cable-9-Pin-9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40" y="1785926"/>
            <a:ext cx="3810000" cy="2533650"/>
          </a:xfrm>
          <a:prstGeom prst="rect">
            <a:avLst/>
          </a:prstGeom>
        </p:spPr>
      </p:pic>
      <p:pic>
        <p:nvPicPr>
          <p:cNvPr id="11" name="Рисунок 10" descr="9-Pin-Firewire-Cable-En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0" y="4324350"/>
            <a:ext cx="3810000" cy="2533650"/>
          </a:xfrm>
          <a:prstGeom prst="rect">
            <a:avLst/>
          </a:prstGeom>
        </p:spPr>
      </p:pic>
      <p:pic>
        <p:nvPicPr>
          <p:cNvPr id="12" name="Рисунок 11" descr="Cat6-Connector-With-Guide-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1736" y="1500174"/>
            <a:ext cx="5080000" cy="3378200"/>
          </a:xfrm>
          <a:prstGeom prst="rect">
            <a:avLst/>
          </a:prstGeom>
        </p:spPr>
      </p:pic>
      <p:pic>
        <p:nvPicPr>
          <p:cNvPr id="13" name="Рисунок 12" descr="RJ45-Coupler-Feed-thru-Black-4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100" y="4482686"/>
            <a:ext cx="3571900" cy="2375314"/>
          </a:xfrm>
          <a:prstGeom prst="rect">
            <a:avLst/>
          </a:prstGeom>
        </p:spPr>
      </p:pic>
      <p:pic>
        <p:nvPicPr>
          <p:cNvPr id="14" name="Рисунок 13" descr="Безымянный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2942" y="2000240"/>
            <a:ext cx="7217958" cy="388659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шаблон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554</TotalTime>
  <Words>511</Words>
  <Application>Microsoft Office PowerPoint</Application>
  <PresentationFormat>Экран (4:3)</PresentationFormat>
  <Paragraphs>172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шаблон</vt:lpstr>
      <vt:lpstr>FireWire (IEEE 1394)</vt:lpstr>
      <vt:lpstr>FireWire (IEEE 1394)</vt:lpstr>
      <vt:lpstr>Предыстория</vt:lpstr>
      <vt:lpstr>Что было и что стало</vt:lpstr>
      <vt:lpstr>История развития</vt:lpstr>
      <vt:lpstr>История развития</vt:lpstr>
      <vt:lpstr>Преимущества</vt:lpstr>
      <vt:lpstr>Преимущества</vt:lpstr>
      <vt:lpstr>Разъемы и кабели</vt:lpstr>
      <vt:lpstr>Уровни</vt:lpstr>
      <vt:lpstr>Арбитраж на физическом уровне</vt:lpstr>
      <vt:lpstr>Tree identification</vt:lpstr>
      <vt:lpstr>Tree identification</vt:lpstr>
      <vt:lpstr>Арбитраж на физическом уровне</vt:lpstr>
      <vt:lpstr>Self identification</vt:lpstr>
      <vt:lpstr>Арбитраж на физическом уровне</vt:lpstr>
      <vt:lpstr>Кодирование сигналов</vt:lpstr>
      <vt:lpstr>Ограничения на топологию</vt:lpstr>
      <vt:lpstr>Ограничения на топологию</vt:lpstr>
      <vt:lpstr>Передача данных</vt:lpstr>
      <vt:lpstr>Виртуальное адресное пространство</vt:lpstr>
      <vt:lpstr>Подключаем камеру</vt:lpstr>
      <vt:lpstr>Подключаем камеру</vt:lpstr>
      <vt:lpstr>Источники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FireWire</dc:title>
  <dc:creator>Георгий</dc:creator>
  <cp:lastModifiedBy>Георгий</cp:lastModifiedBy>
  <cp:revision>66</cp:revision>
  <dcterms:created xsi:type="dcterms:W3CDTF">2013-10-07T10:20:31Z</dcterms:created>
  <dcterms:modified xsi:type="dcterms:W3CDTF">2013-10-08T05:22:58Z</dcterms:modified>
</cp:coreProperties>
</file>