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6" r:id="rId17"/>
    <p:sldId id="277" r:id="rId18"/>
    <p:sldId id="274" r:id="rId19"/>
    <p:sldId id="275" r:id="rId20"/>
    <p:sldId id="278" r:id="rId21"/>
    <p:sldId id="279" r:id="rId22"/>
    <p:sldId id="280" r:id="rId23"/>
    <p:sldId id="281" r:id="rId24"/>
    <p:sldId id="25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61" autoAdjust="0"/>
    <p:restoredTop sz="86380" autoAdjust="0"/>
  </p:normalViewPr>
  <p:slideViewPr>
    <p:cSldViewPr>
      <p:cViewPr varScale="1">
        <p:scale>
          <a:sx n="63" d="100"/>
          <a:sy n="63" d="100"/>
        </p:scale>
        <p:origin x="-3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1C48-BE96-4E56-AE5B-D5CBFAC5077A}" type="datetimeFigureOut">
              <a:rPr lang="ru-RU" smtClean="0"/>
              <a:t>08.10.2013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537C2-1B94-4838-BD94-7DCD4FAB089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537C2-1B94-4838-BD94-7DCD4FAB089E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1" hasCustomPrompt="1"/>
          </p:nvPr>
        </p:nvSpPr>
        <p:spPr>
          <a:xfrm>
            <a:off x="285720" y="1714488"/>
            <a:ext cx="8572560" cy="4857784"/>
          </a:xfrm>
        </p:spPr>
        <p:txBody>
          <a:bodyPr/>
          <a:lstStyle>
            <a:lvl1pPr>
              <a:buNone/>
              <a:defRPr baseline="0">
                <a:latin typeface="Tahoma" pitchFamily="34" charset="0"/>
              </a:defRPr>
            </a:lvl1pPr>
          </a:lstStyle>
          <a:p>
            <a:pPr lvl="0"/>
            <a:r>
              <a:rPr lang="ru-RU" baseline="0" dirty="0" smtClean="0">
                <a:latin typeface="Tahoma" pitchFamily="34" charset="0"/>
              </a:rPr>
              <a:t>Текст слайда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0" y="285728"/>
            <a:ext cx="9144000" cy="114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8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360E1B-B6F0-4D33-84A0-74239289A8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D4765-68C2-4C2B-8CC2-5805D7E5B5FF}" type="datetimeFigureOut">
              <a:rPr lang="ru-RU" smtClean="0"/>
              <a:pPr/>
              <a:t>08.10.2013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xbt.com/mainboard/firewire.html" TargetMode="External"/><Relationship Id="rId2" Type="http://schemas.openxmlformats.org/officeDocument/2006/relationships/hyperlink" Target="http://ru.wikipedia.org/wiki/IEEE_139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ust.narod.ru/files/books/USB1394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1" name="Рисунок 30" descr="Firewir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2786058"/>
            <a:ext cx="2539683" cy="253968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Уровни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Физический уровень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(сигналы, инициализация, арбитраж)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Уровень связи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(формирует пакеты из данных физического уровня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обратно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обеспечивает </a:t>
            </a:r>
            <a:r>
              <a:rPr lang="ru-RU" sz="2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изохронную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передачу)</a:t>
            </a: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Уровень транзакций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(извлекает данные из пакета и передает их приложению, обеспечивает </a:t>
            </a:r>
            <a:r>
              <a:rPr lang="ru-RU" sz="28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асинхронную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передачу)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подготовить все устройства, подождать некоторое время</a:t>
            </a: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85720" y="4286256"/>
          <a:ext cx="8572560" cy="1743085"/>
        </p:xfrm>
        <a:graphic>
          <a:graphicData uri="http://schemas.openxmlformats.org/drawingml/2006/table">
            <a:tbl>
              <a:tblPr firstRow="1" bandRow="1"/>
              <a:tblGrid>
                <a:gridCol w="6572296"/>
                <a:gridCol w="2000264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TPA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PARENT</a:t>
                      </a:r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notify (</a:t>
                      </a:r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«будь моим родителем»</a:t>
                      </a:r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ru-RU" sz="24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CHILD</a:t>
                      </a:r>
                      <a:r>
                        <a:rPr lang="en-US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notify (</a:t>
                      </a:r>
                      <a:r>
                        <a:rPr lang="ru-RU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«будь моим ребенком»</a:t>
                      </a:r>
                      <a:r>
                        <a:rPr lang="en-US" sz="24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43834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5" idx="7"/>
            <a:endCxn id="15" idx="3"/>
          </p:cNvCxnSpPr>
          <p:nvPr/>
        </p:nvCxnSpPr>
        <p:spPr>
          <a:xfrm rot="5400000" flipH="1" flipV="1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8" idx="1"/>
            <a:endCxn id="15" idx="5"/>
          </p:cNvCxnSpPr>
          <p:nvPr/>
        </p:nvCxnSpPr>
        <p:spPr>
          <a:xfrm rot="16200000" flipV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86116" y="3929066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0.25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микросекунд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9256" y="2071678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0.6 </a:t>
            </a:r>
            <a:r>
              <a:rPr lang="ru-RU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микросекунд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43834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96010" y="2967191"/>
            <a:ext cx="3209632" cy="249525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25" idx="6"/>
            <a:endCxn id="28" idx="2"/>
          </p:cNvCxnSpPr>
          <p:nvPr/>
        </p:nvCxnSpPr>
        <p:spPr>
          <a:xfrm>
            <a:off x="1500166" y="6072206"/>
            <a:ext cx="2714644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95057" y="4975223"/>
            <a:ext cx="23054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167</a:t>
            </a:r>
          </a:p>
          <a:p>
            <a:pPr algn="ctr"/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микросекунд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</a:p>
          <a:p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4286256"/>
          <a:ext cx="8572560" cy="1743085"/>
        </p:xfrm>
        <a:graphic>
          <a:graphicData uri="http://schemas.openxmlformats.org/drawingml/2006/table">
            <a:tbl>
              <a:tblPr firstRow="1" bandRow="1"/>
              <a:tblGrid>
                <a:gridCol w="6572296"/>
                <a:gridCol w="2000264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TPB</a:t>
                      </a:r>
                      <a:endParaRPr lang="ru-RU" sz="2400" dirty="0">
                        <a:solidFill>
                          <a:srgbClr val="FF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Арбитражный сигнал</a:t>
                      </a:r>
                      <a:endParaRPr lang="ru-RU" sz="2400" b="1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642943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Identification </a:t>
                      </a:r>
                      <a:r>
                        <a:rPr lang="en-US" sz="24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DONE</a:t>
                      </a:r>
                      <a:endParaRPr lang="ru-RU" sz="24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43438" y="2000240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>
            <a:stCxn id="5" idx="3"/>
            <a:endCxn id="15" idx="7"/>
          </p:cNvCxnSpPr>
          <p:nvPr/>
        </p:nvCxnSpPr>
        <p:spPr>
          <a:xfrm rot="5400000">
            <a:off x="3288655" y="2431406"/>
            <a:ext cx="1280806" cy="163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2500298" y="3786190"/>
            <a:ext cx="714380" cy="7143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762976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5" idx="5"/>
            <a:endCxn id="21" idx="1"/>
          </p:cNvCxnSpPr>
          <p:nvPr/>
        </p:nvCxnSpPr>
        <p:spPr>
          <a:xfrm rot="16200000" flipH="1">
            <a:off x="4888976" y="2974225"/>
            <a:ext cx="3209632" cy="2481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85786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единительная линия 26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214810" y="5715016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25" idx="7"/>
            <a:endCxn id="15" idx="3"/>
          </p:cNvCxnSpPr>
          <p:nvPr/>
        </p:nvCxnSpPr>
        <p:spPr>
          <a:xfrm rot="5400000" flipH="1" flipV="1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28" idx="1"/>
            <a:endCxn id="15" idx="5"/>
          </p:cNvCxnSpPr>
          <p:nvPr/>
        </p:nvCxnSpPr>
        <p:spPr>
          <a:xfrm rot="16200000" flipV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21" idx="1"/>
            <a:endCxn id="5" idx="5"/>
          </p:cNvCxnSpPr>
          <p:nvPr/>
        </p:nvCxnSpPr>
        <p:spPr>
          <a:xfrm rot="16200000" flipV="1">
            <a:off x="4888976" y="2974225"/>
            <a:ext cx="3209632" cy="2481186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5" idx="3"/>
            <a:endCxn id="25" idx="7"/>
          </p:cNvCxnSpPr>
          <p:nvPr/>
        </p:nvCxnSpPr>
        <p:spPr>
          <a:xfrm rot="5400000">
            <a:off x="1288391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15" idx="5"/>
            <a:endCxn id="28" idx="1"/>
          </p:cNvCxnSpPr>
          <p:nvPr/>
        </p:nvCxnSpPr>
        <p:spPr>
          <a:xfrm rot="16200000" flipH="1">
            <a:off x="3002903" y="4503108"/>
            <a:ext cx="1423682" cy="1209370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5" idx="5"/>
            <a:endCxn id="21" idx="1"/>
          </p:cNvCxnSpPr>
          <p:nvPr/>
        </p:nvCxnSpPr>
        <p:spPr>
          <a:xfrm rot="16200000" flipH="1">
            <a:off x="4888976" y="2974225"/>
            <a:ext cx="3209632" cy="2481186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15" idx="7"/>
            <a:endCxn id="5" idx="3"/>
          </p:cNvCxnSpPr>
          <p:nvPr/>
        </p:nvCxnSpPr>
        <p:spPr>
          <a:xfrm rot="5400000" flipH="1" flipV="1">
            <a:off x="3288655" y="2431406"/>
            <a:ext cx="1280806" cy="1637998"/>
          </a:xfrm>
          <a:prstGeom prst="straightConnector1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2104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0988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9616" y="212904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14846" y="584382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99446" y="391499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15206" y="2071678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packet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48" grpId="1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 на физическом уровне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Bus initialization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Tree identification</a:t>
            </a:r>
            <a:endParaRPr lang="ru-RU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identification</a:t>
            </a:r>
          </a:p>
          <a:p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Арбитраж</a:t>
            </a:r>
            <a:endParaRPr lang="en-US" sz="2800" b="1" u="sng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4286256"/>
          <a:ext cx="8572561" cy="2071702"/>
        </p:xfrm>
        <a:graphic>
          <a:graphicData uri="http://schemas.openxmlformats.org/drawingml/2006/table">
            <a:tbl>
              <a:tblPr firstRow="1" bandRow="1"/>
              <a:tblGrid>
                <a:gridCol w="5328889"/>
                <a:gridCol w="1621836"/>
                <a:gridCol w="1621836"/>
              </a:tblGrid>
              <a:tr h="4286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Сигнал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TPA</a:t>
                      </a:r>
                      <a:endParaRPr lang="ru-RU" sz="24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TPB</a:t>
                      </a:r>
                      <a:endParaRPr lang="ru-RU" sz="2400" dirty="0">
                        <a:solidFill>
                          <a:schemeClr val="tx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429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Захват шины (</a:t>
                      </a:r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TX_REQUEST)</a:t>
                      </a:r>
                      <a:endParaRPr lang="ru-RU" sz="2400" b="1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Подтверждение</a:t>
                      </a:r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(TX_GRANT)</a:t>
                      </a:r>
                      <a:endParaRPr lang="ru-RU" sz="24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*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ru-RU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Отмена</a:t>
                      </a:r>
                      <a:r>
                        <a:rPr lang="en-US" sz="2400" u="none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(TX_DATA_PREFIX)</a:t>
                      </a:r>
                      <a:endParaRPr lang="ru-RU" sz="2400" u="none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  <a:endParaRPr lang="ru-RU" sz="24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Кодирование сигналов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6789" y="2285992"/>
            <a:ext cx="11336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NRZ</a:t>
            </a:r>
            <a:endParaRPr lang="ru-RU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Администратор\Desktop\fw\картинки\NRZ-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111" y="1857364"/>
            <a:ext cx="5705475" cy="1552575"/>
          </a:xfrm>
          <a:prstGeom prst="rect">
            <a:avLst/>
          </a:prstGeom>
          <a:noFill/>
        </p:spPr>
      </p:pic>
      <p:pic>
        <p:nvPicPr>
          <p:cNvPr id="8" name="Рисунок 7" descr="2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3714752"/>
            <a:ext cx="4277322" cy="2791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3108" y="3857628"/>
            <a:ext cx="90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DATA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5918" y="478632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STROBE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5984" y="5857892"/>
            <a:ext cx="769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XOR</a:t>
            </a:r>
            <a:endParaRPr lang="ru-RU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Ограничения на топологию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 27 разъемов на одном устройстве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Максимальное расстояние между двумя узлами – 16 кабельных сегментов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Длина одного сегмента не превышает 4.5 метра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Суммарная длина кабеля не должна превышать 72 метра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Отсутствие петель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Ограничения на топологию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Отсутствие петель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Максимальное количество устройств в топологии – 63 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Self ID packet : Physical ID – 6bit)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FireWire (IEEE 1394)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-56271" y="6428935"/>
          <a:ext cx="8736037" cy="365760"/>
        </p:xfrm>
        <a:graphic>
          <a:graphicData uri="http://schemas.openxmlformats.org/drawingml/2006/table">
            <a:tbl>
              <a:tblPr/>
              <a:tblGrid>
                <a:gridCol w="8736037"/>
              </a:tblGrid>
              <a:tr h="2110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4" name="Рисунок 23" descr="jpe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1890932"/>
            <a:ext cx="613614" cy="738182"/>
          </a:xfrm>
          <a:prstGeom prst="rect">
            <a:avLst/>
          </a:prstGeom>
        </p:spPr>
      </p:pic>
      <p:pic>
        <p:nvPicPr>
          <p:cNvPr id="25" name="Рисунок 24" descr="sony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2166" y="2758163"/>
            <a:ext cx="1508330" cy="1005552"/>
          </a:xfrm>
          <a:prstGeom prst="rect">
            <a:avLst/>
          </a:prstGeom>
        </p:spPr>
      </p:pic>
      <p:pic>
        <p:nvPicPr>
          <p:cNvPr id="26" name="Рисунок 25" descr="yamaha-current-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3528780"/>
            <a:ext cx="1714486" cy="1285864"/>
          </a:xfrm>
          <a:prstGeom prst="rect">
            <a:avLst/>
          </a:prstGeom>
        </p:spPr>
      </p:pic>
      <p:pic>
        <p:nvPicPr>
          <p:cNvPr id="27" name="Рисунок 26" descr="Texas_instruments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87060" y="4929198"/>
            <a:ext cx="2342064" cy="363020"/>
          </a:xfrm>
          <a:prstGeom prst="rect">
            <a:avLst/>
          </a:prstGeom>
        </p:spPr>
      </p:pic>
      <p:pic>
        <p:nvPicPr>
          <p:cNvPr id="28" name="Рисунок 27" descr="Creative_Technology_logo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14546" y="5800968"/>
            <a:ext cx="2214578" cy="502304"/>
          </a:xfrm>
          <a:prstGeom prst="rect">
            <a:avLst/>
          </a:prstGeom>
        </p:spPr>
      </p:pic>
      <p:graphicFrame>
        <p:nvGraphicFramePr>
          <p:cNvPr id="29" name="Таблица 28"/>
          <p:cNvGraphicFramePr>
            <a:graphicFrameLocks noGrp="1"/>
          </p:cNvGraphicFramePr>
          <p:nvPr/>
        </p:nvGraphicFramePr>
        <p:xfrm>
          <a:off x="1785918" y="1785926"/>
          <a:ext cx="5572164" cy="4716804"/>
        </p:xfrm>
        <a:graphic>
          <a:graphicData uri="http://schemas.openxmlformats.org/drawingml/2006/table">
            <a:tbl>
              <a:tblPr firstRow="1" bandRow="1"/>
              <a:tblGrid>
                <a:gridCol w="2610383"/>
                <a:gridCol w="2961781"/>
              </a:tblGrid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i.LINK</a:t>
                      </a:r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,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sz="2800" baseline="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</a:t>
                      </a:r>
                      <a:r>
                        <a:rPr lang="en-US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-Link, Digital Link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mLAN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Lynx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4298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SB1394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Передача данных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Рисунок 3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857363"/>
            <a:ext cx="8501122" cy="441494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6416"/>
            <a:ext cx="9144000" cy="87944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Виртуальное адресное пространство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643050"/>
            <a:ext cx="5930036" cy="502954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Подключае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 камеру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SONY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Записать в регистры камеры по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0xFFFF.F0F0.0000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0x8000.0000 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инициализация камеры)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Установить количество кадров в секунду (7.5)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записав по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0xFFFF.F0F0.0600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0x4000.0000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Выбрать разрешение (1024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768), записав п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0xFFFF.F0F0.0604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0xA000.0000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 descr="sony_hc1e_kamera13_bi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643050"/>
            <a:ext cx="6667515" cy="500063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Подключае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 камеру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Установить формат передачи, записав по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0xFFFF.F0F0.060C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0x2000.0000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Включить передачу изображения, записав по адресу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0xFFFF.F0F0.0614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значение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0x8000.0000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Источники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hlinkClick r:id="rId2"/>
              </a:rPr>
              <a:t>http://ru.wikipedia.org/wiki/IEEE_1394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en-US" sz="2800" dirty="0" smtClean="0">
                <a:hlinkClick r:id="rId3"/>
              </a:rPr>
              <a:t>http://www.ixbt.com/mainboard/firewire.html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Михаил Гук – «Аппаратные интерфейсы ПК»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hlinkClick r:id="rId4"/>
              </a:rPr>
              <a:t>http://acust.narod.ru/files/books/USB1394.pdf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Предыстория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1986 -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решение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объединить различные варианты шины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некоторым общим стандартом</a:t>
            </a: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1992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начало разработки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интерфейса 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Apple)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принятие стандарта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Рисунок 6" descr="sony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1802" y="3929066"/>
            <a:ext cx="2786086" cy="185738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Что было и что стало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85720" y="1754190"/>
          <a:ext cx="8572560" cy="4782589"/>
        </p:xfrm>
        <a:graphic>
          <a:graphicData uri="http://schemas.openxmlformats.org/drawingml/2006/table">
            <a:tbl>
              <a:tblPr firstRow="1" bandRow="1"/>
              <a:tblGrid>
                <a:gridCol w="4286280"/>
                <a:gridCol w="4286280"/>
              </a:tblGrid>
              <a:tr h="532491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SCSI (</a:t>
                      </a:r>
                      <a:r>
                        <a:rPr lang="ru-RU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1995 год)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FireWire</a:t>
                      </a:r>
                      <a:endParaRPr lang="ru-RU" sz="2800" u="sng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скорость передачи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908935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 Мбайт/сек </a:t>
                      </a:r>
                    </a:p>
                    <a:p>
                      <a:pPr algn="ctr"/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320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Мбит/сек)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400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Мбит/сек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Максимальная длина кабеля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826305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  <a:r>
                        <a:rPr lang="ru-RU" sz="280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4.5</a:t>
                      </a:r>
                      <a:r>
                        <a:rPr lang="ru-RU" sz="280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метра</a:t>
                      </a:r>
                      <a:endParaRPr lang="ru-RU" sz="280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84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Максимальное количество</a:t>
                      </a:r>
                      <a:r>
                        <a:rPr lang="ru-RU" sz="20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 на шине</a:t>
                      </a:r>
                      <a:endParaRPr lang="ru-RU" sz="20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743674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ru-RU" sz="2800" b="0" baseline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  <a:r>
                        <a:rPr lang="ru-RU" sz="2800" b="0" dirty="0" smtClean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устройства</a:t>
                      </a:r>
                      <a:endParaRPr lang="ru-RU" sz="28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1995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2000 – IEEE 1394a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2002 – IEEE 1394b</a:t>
            </a:r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800 Мбит/сек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1600 Мбит/сек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добавились новые кабели и разъемы (оптика – до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100 метров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2004 –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IEEE 1394.1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количество устройств теперь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64.449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История развития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- IEEE 1394c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новый кабель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Cat5e (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две сети на одном кабеле)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2007 – </a:t>
            </a:r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3.2 Гбит/сек</a:t>
            </a:r>
          </a:p>
          <a:p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конкурент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USB 3.0</a:t>
            </a:r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Многофункциональность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(камеры,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CD/DVD –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приводы, акустические системы, цифровые музыкальные инструменты, принтеры/сканеры, устройства памяти, сами компьютеры)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Высокая скорость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Низкая цена</a:t>
            </a:r>
          </a:p>
          <a:p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Небольшой размер</a:t>
            </a:r>
            <a:endParaRPr lang="ru-RU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Преимущества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Легкость установки</a:t>
            </a:r>
            <a:r>
              <a:rPr lang="ru-RU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PnP, 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горячее подключение и отключение)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Гибкая топология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Открытая архитектура</a:t>
            </a:r>
          </a:p>
          <a:p>
            <a:endParaRPr lang="ru-RU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Питание от шины</a:t>
            </a:r>
            <a:r>
              <a:rPr lang="ru-RU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(1.5А)</a:t>
            </a:r>
          </a:p>
          <a:p>
            <a:endParaRPr lang="ru-RU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Разъемы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и кабели</a:t>
            </a:r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84296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4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9 pin</a:t>
            </a:r>
          </a:p>
          <a:p>
            <a:endParaRPr lang="en-US" sz="2800" b="1" u="sn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b="1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RJ-45</a:t>
            </a:r>
          </a:p>
        </p:txBody>
      </p:sp>
      <p:pic>
        <p:nvPicPr>
          <p:cNvPr id="4" name="Рисунок 3" descr="Firewire-Cable-4-Pin-4-P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5" name="Рисунок 4" descr="Firewire-Cable-6-Pin-6-P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1785926"/>
            <a:ext cx="3810000" cy="2533650"/>
          </a:xfrm>
          <a:prstGeom prst="rect">
            <a:avLst/>
          </a:prstGeom>
        </p:spPr>
      </p:pic>
      <p:pic>
        <p:nvPicPr>
          <p:cNvPr id="8" name="Рисунок 7" descr="4-Pin-Firewire-Cable-En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9" name="Рисунок 8" descr="6-Pin-Firewire-Cable-En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0" name="Рисунок 9" descr="Firewire-Cable-9-Pin-9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40" y="1785926"/>
            <a:ext cx="3810000" cy="2533650"/>
          </a:xfrm>
          <a:prstGeom prst="rect">
            <a:avLst/>
          </a:prstGeom>
        </p:spPr>
      </p:pic>
      <p:pic>
        <p:nvPicPr>
          <p:cNvPr id="11" name="Рисунок 10" descr="9-Pin-Firewire-Cable-En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0" y="4324350"/>
            <a:ext cx="3810000" cy="2533650"/>
          </a:xfrm>
          <a:prstGeom prst="rect">
            <a:avLst/>
          </a:prstGeom>
        </p:spPr>
      </p:pic>
      <p:pic>
        <p:nvPicPr>
          <p:cNvPr id="12" name="Рисунок 11" descr="Cat6-Connector-With-Guide-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1736" y="1500174"/>
            <a:ext cx="5080000" cy="3378200"/>
          </a:xfrm>
          <a:prstGeom prst="rect">
            <a:avLst/>
          </a:prstGeom>
        </p:spPr>
      </p:pic>
      <p:pic>
        <p:nvPicPr>
          <p:cNvPr id="13" name="Рисунок 12" descr="RJ45-Coupler-Feed-thru-Black-4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2100" y="4482686"/>
            <a:ext cx="3571900" cy="2375314"/>
          </a:xfrm>
          <a:prstGeom prst="rect">
            <a:avLst/>
          </a:prstGeom>
        </p:spPr>
      </p:pic>
      <p:pic>
        <p:nvPicPr>
          <p:cNvPr id="14" name="Рисунок 13" descr="Безымянный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2942" y="2000240"/>
            <a:ext cx="7217958" cy="388659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8" presetClass="exit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587</TotalTime>
  <Words>513</Words>
  <Application>Microsoft Office PowerPoint</Application>
  <PresentationFormat>Экран (4:3)</PresentationFormat>
  <Paragraphs>173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шаблон</vt:lpstr>
      <vt:lpstr>FireWire (IEEE 1394)</vt:lpstr>
      <vt:lpstr>FireWire (IEEE 1394)</vt:lpstr>
      <vt:lpstr>Предыстория</vt:lpstr>
      <vt:lpstr>Что было и что стало</vt:lpstr>
      <vt:lpstr>История развития</vt:lpstr>
      <vt:lpstr>История развития</vt:lpstr>
      <vt:lpstr>Преимущества</vt:lpstr>
      <vt:lpstr>Преимущества</vt:lpstr>
      <vt:lpstr>Разъемы и кабели</vt:lpstr>
      <vt:lpstr>Уровни</vt:lpstr>
      <vt:lpstr>Арбитраж на физическом уровне</vt:lpstr>
      <vt:lpstr>Tree identification</vt:lpstr>
      <vt:lpstr>Tree identification</vt:lpstr>
      <vt:lpstr>Арбитраж на физическом уровне</vt:lpstr>
      <vt:lpstr>Self identification</vt:lpstr>
      <vt:lpstr>Арбитраж на физическом уровне</vt:lpstr>
      <vt:lpstr>Кодирование сигналов</vt:lpstr>
      <vt:lpstr>Ограничения на топологию</vt:lpstr>
      <vt:lpstr>Ограничения на топологию</vt:lpstr>
      <vt:lpstr>Передача данных</vt:lpstr>
      <vt:lpstr>Виртуальное адресное пространство</vt:lpstr>
      <vt:lpstr>Подключаем камеру SONY</vt:lpstr>
      <vt:lpstr>Подключаем камеру</vt:lpstr>
      <vt:lpstr>Источники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FireWire</dc:title>
  <dc:creator>Георгий</dc:creator>
  <cp:lastModifiedBy>Георгий</cp:lastModifiedBy>
  <cp:revision>70</cp:revision>
  <dcterms:created xsi:type="dcterms:W3CDTF">2013-10-07T10:20:31Z</dcterms:created>
  <dcterms:modified xsi:type="dcterms:W3CDTF">2013-10-08T05:55:49Z</dcterms:modified>
</cp:coreProperties>
</file>