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0E20-55C2-4C86-876A-9C3546B541FB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7952-E5AA-4614-A6D2-DDE3ECAB4AE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130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0E20-55C2-4C86-876A-9C3546B541FB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7952-E5AA-4614-A6D2-DDE3ECAB4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90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0E20-55C2-4C86-876A-9C3546B541FB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7952-E5AA-4614-A6D2-DDE3ECAB4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306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0E20-55C2-4C86-876A-9C3546B541FB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7952-E5AA-4614-A6D2-DDE3ECAB4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71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0E20-55C2-4C86-876A-9C3546B541FB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7952-E5AA-4614-A6D2-DDE3ECAB4AE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690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0E20-55C2-4C86-876A-9C3546B541FB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7952-E5AA-4614-A6D2-DDE3ECAB4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69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0E20-55C2-4C86-876A-9C3546B541FB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7952-E5AA-4614-A6D2-DDE3ECAB4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244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0E20-55C2-4C86-876A-9C3546B541FB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7952-E5AA-4614-A6D2-DDE3ECAB4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746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0E20-55C2-4C86-876A-9C3546B541FB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7952-E5AA-4614-A6D2-DDE3ECAB4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320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360E20-55C2-4C86-876A-9C3546B541FB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F57952-E5AA-4614-A6D2-DDE3ECAB4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649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0E20-55C2-4C86-876A-9C3546B541FB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7952-E5AA-4614-A6D2-DDE3ECAB4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190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360E20-55C2-4C86-876A-9C3546B541FB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F57952-E5AA-4614-A6D2-DDE3ECAB4AE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52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FA6BC-E578-4DB4-B283-6A3DD9C10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/>
              <a:t>Идентификация положения точек в системе ячеек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BAB764-5B38-4689-95DC-6DA50DD52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Подготовили студенты гр. Фн2-32Б</a:t>
            </a:r>
          </a:p>
          <a:p>
            <a:r>
              <a:rPr lang="ru-RU" dirty="0"/>
              <a:t>Ануфриев Георгий, </a:t>
            </a:r>
            <a:r>
              <a:rPr lang="ru-RU" dirty="0" err="1"/>
              <a:t>Брегадзе</a:t>
            </a:r>
            <a:r>
              <a:rPr lang="ru-RU" dirty="0"/>
              <a:t> Зураб</a:t>
            </a:r>
          </a:p>
        </p:txBody>
      </p:sp>
    </p:spTree>
    <p:extLst>
      <p:ext uri="{BB962C8B-B14F-4D97-AF65-F5344CB8AC3E}">
        <p14:creationId xmlns:p14="http://schemas.microsoft.com/office/powerpoint/2010/main" val="494982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8D8A3-0371-436B-B8A0-1DD55BA1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перебора. Сложность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1DBA8BE-70AA-4A4A-B06B-4269C6DA19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8200"/>
            <a:ext cx="4572000" cy="3498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14D902-2F3A-45C8-95A5-3E2BB5A9672B}"/>
              </a:ext>
            </a:extLst>
          </p:cNvPr>
          <p:cNvSpPr txBox="1"/>
          <p:nvPr/>
        </p:nvSpPr>
        <p:spPr>
          <a:xfrm>
            <a:off x="1890050" y="5720862"/>
            <a:ext cx="298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Рис. 1. Метод бросания луча</a:t>
            </a:r>
            <a:endParaRPr lang="ru-RU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D9CD6-123F-4420-B44B-317DC3FE01E0}"/>
              </a:ext>
            </a:extLst>
          </p:cNvPr>
          <p:cNvSpPr txBox="1"/>
          <p:nvPr/>
        </p:nvSpPr>
        <p:spPr>
          <a:xfrm>
            <a:off x="6213231" y="2985363"/>
            <a:ext cx="4149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</a:t>
            </a:r>
            <a:r>
              <a:rPr lang="en-GB" dirty="0"/>
              <a:t> – </a:t>
            </a:r>
            <a:r>
              <a:rPr lang="ru-RU" dirty="0"/>
              <a:t>число проверяемых точек</a:t>
            </a:r>
          </a:p>
          <a:p>
            <a:r>
              <a:rPr lang="en-US" i="1" dirty="0"/>
              <a:t>k</a:t>
            </a:r>
            <a:r>
              <a:rPr lang="en-US" dirty="0"/>
              <a:t> – </a:t>
            </a:r>
            <a:r>
              <a:rPr lang="ru-RU" dirty="0"/>
              <a:t>число многоугольников</a:t>
            </a:r>
          </a:p>
          <a:p>
            <a:r>
              <a:rPr lang="en-US" i="1" dirty="0"/>
              <a:t>n</a:t>
            </a:r>
            <a:r>
              <a:rPr lang="en-US" dirty="0"/>
              <a:t> – </a:t>
            </a:r>
            <a:r>
              <a:rPr lang="ru-RU" dirty="0"/>
              <a:t>среднее число вершин многоугольника</a:t>
            </a:r>
          </a:p>
          <a:p>
            <a:endParaRPr lang="ru-RU" dirty="0"/>
          </a:p>
          <a:p>
            <a:r>
              <a:rPr lang="ru-RU" dirty="0"/>
              <a:t>Итоговая сложность: </a:t>
            </a:r>
            <a:r>
              <a:rPr lang="en-GB" i="1" dirty="0"/>
              <a:t>O(m*k*n)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501136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50FE0-4FE1-4016-9118-03CB6560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Slab Decomposition. </a:t>
            </a:r>
            <a:r>
              <a:rPr lang="ru-RU" dirty="0"/>
              <a:t>Сложность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C48AF3-4910-4CAF-BC50-901B2CD746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59634"/>
            <a:ext cx="3740443" cy="415699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639C828-D873-40F7-AEB4-9AE524C7FE05}"/>
              </a:ext>
            </a:extLst>
          </p:cNvPr>
          <p:cNvSpPr/>
          <p:nvPr/>
        </p:nvSpPr>
        <p:spPr>
          <a:xfrm>
            <a:off x="1781792" y="5954240"/>
            <a:ext cx="2371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Рис. 2. «Метод полос»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15E539D1-CF78-42C3-8D69-361DFB758C6D}"/>
                  </a:ext>
                </a:extLst>
              </p:cNvPr>
              <p:cNvSpPr/>
              <p:nvPr/>
            </p:nvSpPr>
            <p:spPr>
              <a:xfrm>
                <a:off x="5056553" y="2594375"/>
                <a:ext cx="637735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i="1" dirty="0"/>
                  <a:t>m</a:t>
                </a:r>
                <a:r>
                  <a:rPr lang="ru-RU" dirty="0"/>
                  <a:t> – количество уникальных x-координат точек сетки</a:t>
                </a:r>
              </a:p>
              <a:p>
                <a:r>
                  <a:rPr lang="ru-RU" i="1" dirty="0" err="1"/>
                  <a:t>ncells</a:t>
                </a:r>
                <a:r>
                  <a:rPr lang="ru-RU" dirty="0"/>
                  <a:t> – количество ячеек</a:t>
                </a:r>
              </a:p>
              <a:p>
                <a:r>
                  <a:rPr lang="ru-RU" i="1" dirty="0"/>
                  <a:t>p</a:t>
                </a:r>
                <a:r>
                  <a:rPr lang="ru-RU" dirty="0"/>
                  <a:t> – среднее количество ячеек в полосе</a:t>
                </a:r>
              </a:p>
              <a:p>
                <a:r>
                  <a:rPr lang="ru-RU" i="1" dirty="0"/>
                  <a:t>k</a:t>
                </a:r>
                <a:r>
                  <a:rPr lang="ru-RU" dirty="0"/>
                  <a:t> – среднее число вершин в ячейке</a:t>
                </a:r>
              </a:p>
              <a:p>
                <a:r>
                  <a:rPr lang="ru-RU" i="1" dirty="0" err="1"/>
                  <a:t>test</a:t>
                </a:r>
                <a:r>
                  <a:rPr lang="ru-RU" dirty="0"/>
                  <a:t> – количество тестовых точек</a:t>
                </a:r>
              </a:p>
              <a:p>
                <a:endParaRPr lang="ru-RU" dirty="0"/>
              </a:p>
              <a:p>
                <a:r>
                  <a:rPr lang="ru-RU" dirty="0"/>
                  <a:t>Итоговая сложность: </a:t>
                </a:r>
                <a14:m>
                  <m:oMath xmlns:m="http://schemas.openxmlformats.org/officeDocument/2006/math">
                    <m:r>
                      <a:rPr lang="ru-RU" i="1"/>
                      <m:t>О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𝑛𝑐𝑒𝑙𝑙𝑠</m:t>
                        </m:r>
                        <m:r>
                          <a:rPr lang="ru-RU" i="1"/>
                          <m:t>∙</m:t>
                        </m:r>
                        <m:r>
                          <a:rPr lang="ru-RU" i="1"/>
                          <m:t>𝑚</m:t>
                        </m:r>
                        <m:r>
                          <a:rPr lang="ru-RU" i="1"/>
                          <m:t>+</m:t>
                        </m:r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ru-RU" i="1"/>
                              <m:t>𝑚</m:t>
                            </m:r>
                            <m:r>
                              <a:rPr lang="ru-RU" i="1"/>
                              <m:t>−1</m:t>
                            </m:r>
                          </m:e>
                        </m:d>
                        <m:r>
                          <a:rPr lang="ru-RU" i="1"/>
                          <m:t>∙</m:t>
                        </m:r>
                        <m:r>
                          <a:rPr lang="ru-RU" i="1"/>
                          <m:t>𝑝</m:t>
                        </m:r>
                        <m:r>
                          <a:rPr lang="ru-RU" i="1"/>
                          <m:t>∙</m:t>
                        </m:r>
                        <m:func>
                          <m:funcPr>
                            <m:ctrlPr>
                              <a:rPr lang="ru-RU" i="1"/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/>
                                  <m:t>log</m:t>
                                </m:r>
                              </m:e>
                              <m:sub>
                                <m:r>
                                  <a:rPr lang="ru-RU" i="1"/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ru-RU" i="1"/>
                              <m:t>𝑝</m:t>
                            </m:r>
                          </m:e>
                        </m:func>
                        <m:r>
                          <a:rPr lang="ru-RU" i="1"/>
                          <m:t>+</m:t>
                        </m:r>
                        <m:r>
                          <a:rPr lang="ru-RU" i="1"/>
                          <m:t>𝑡𝑒𝑠𝑡</m:t>
                        </m:r>
                        <m:r>
                          <a:rPr lang="ru-RU" i="1"/>
                          <m:t>∙</m:t>
                        </m:r>
                        <m:r>
                          <a:rPr lang="ru-RU" i="1"/>
                          <m:t>𝑝</m:t>
                        </m:r>
                        <m:r>
                          <a:rPr lang="ru-RU" i="1"/>
                          <m:t>∙</m:t>
                        </m:r>
                        <m:r>
                          <a:rPr lang="ru-RU" i="1"/>
                          <m:t>𝑘</m:t>
                        </m:r>
                      </m:e>
                    </m:d>
                    <m:r>
                      <a:rPr lang="ru-RU" i="1"/>
                      <m:t>.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15E539D1-CF78-42C3-8D69-361DFB758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553" y="2594375"/>
                <a:ext cx="6377354" cy="2308324"/>
              </a:xfrm>
              <a:prstGeom prst="rect">
                <a:avLst/>
              </a:prstGeom>
              <a:blipFill>
                <a:blip r:embed="rId3"/>
                <a:stretch>
                  <a:fillRect l="-764" t="-1587" b="-29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755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021E6-4677-41CC-A4A3-FE60581E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Тестовый пример 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A8245B-DD5E-46F3-BA74-CBB354E49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" y="1874265"/>
            <a:ext cx="5470085" cy="371163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DAED5DA-B0F9-4CD1-AD46-494D665E135E}"/>
              </a:ext>
            </a:extLst>
          </p:cNvPr>
          <p:cNvSpPr/>
          <p:nvPr/>
        </p:nvSpPr>
        <p:spPr>
          <a:xfrm>
            <a:off x="1302150" y="5636177"/>
            <a:ext cx="341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Рис. 3. Сеть ячеек для примера 1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1952969D-D78A-437B-965F-4FD391DE2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371606"/>
              </p:ext>
            </p:extLst>
          </p:nvPr>
        </p:nvGraphicFramePr>
        <p:xfrm>
          <a:off x="5742500" y="3242401"/>
          <a:ext cx="6177085" cy="975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0433">
                  <a:extLst>
                    <a:ext uri="{9D8B030D-6E8A-4147-A177-3AD203B41FA5}">
                      <a16:colId xmlns:a16="http://schemas.microsoft.com/office/drawing/2014/main" val="2543965330"/>
                    </a:ext>
                  </a:extLst>
                </a:gridCol>
                <a:gridCol w="1220464">
                  <a:extLst>
                    <a:ext uri="{9D8B030D-6E8A-4147-A177-3AD203B41FA5}">
                      <a16:colId xmlns:a16="http://schemas.microsoft.com/office/drawing/2014/main" val="1815716941"/>
                    </a:ext>
                  </a:extLst>
                </a:gridCol>
                <a:gridCol w="1432631">
                  <a:extLst>
                    <a:ext uri="{9D8B030D-6E8A-4147-A177-3AD203B41FA5}">
                      <a16:colId xmlns:a16="http://schemas.microsoft.com/office/drawing/2014/main" val="1595437627"/>
                    </a:ext>
                  </a:extLst>
                </a:gridCol>
                <a:gridCol w="1603712">
                  <a:extLst>
                    <a:ext uri="{9D8B030D-6E8A-4147-A177-3AD203B41FA5}">
                      <a16:colId xmlns:a16="http://schemas.microsoft.com/office/drawing/2014/main" val="4068800053"/>
                    </a:ext>
                  </a:extLst>
                </a:gridCol>
                <a:gridCol w="1159845">
                  <a:extLst>
                    <a:ext uri="{9D8B030D-6E8A-4147-A177-3AD203B41FA5}">
                      <a16:colId xmlns:a16="http://schemas.microsoft.com/office/drawing/2014/main" val="2062399142"/>
                    </a:ext>
                  </a:extLst>
                </a:gridCol>
              </a:tblGrid>
              <a:tr h="55127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</a:rPr>
                        <a:t>Перебор на </a:t>
                      </a:r>
                      <a:r>
                        <a:rPr lang="en-GB" sz="1600" dirty="0">
                          <a:effectLst/>
                        </a:rPr>
                        <a:t>WM</a:t>
                      </a:r>
                      <a:r>
                        <a:rPr lang="ru-RU" sz="1600" dirty="0">
                          <a:effectLst/>
                        </a:rPr>
                        <a:t>, с</a:t>
                      </a:r>
                      <a:endParaRPr lang="ru-RU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effectLst/>
                        </a:rPr>
                        <a:t>Перебор на </a:t>
                      </a:r>
                      <a:r>
                        <a:rPr lang="en-GB" sz="1600">
                          <a:effectLst/>
                        </a:rPr>
                        <a:t>C++</a:t>
                      </a:r>
                      <a:r>
                        <a:rPr lang="ru-RU" sz="1600">
                          <a:effectLst/>
                        </a:rPr>
                        <a:t>, с</a:t>
                      </a:r>
                      <a:endParaRPr lang="ru-RU" sz="16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>
                          <a:effectLst/>
                        </a:rPr>
                        <a:t>Slab Decomposition </a:t>
                      </a:r>
                      <a:r>
                        <a:rPr lang="ru-RU" sz="1600">
                          <a:effectLst/>
                        </a:rPr>
                        <a:t>на</a:t>
                      </a:r>
                      <a:r>
                        <a:rPr lang="en-GB" sz="1600">
                          <a:effectLst/>
                        </a:rPr>
                        <a:t> WM, </a:t>
                      </a:r>
                      <a:r>
                        <a:rPr lang="ru-RU" sz="1600">
                          <a:effectLst/>
                        </a:rPr>
                        <a:t>с</a:t>
                      </a:r>
                      <a:endParaRPr lang="ru-RU" sz="16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Slab</a:t>
                      </a:r>
                      <a:r>
                        <a:rPr lang="en-GB" sz="1600" dirty="0">
                          <a:effectLst/>
                        </a:rPr>
                        <a:t> </a:t>
                      </a:r>
                      <a:r>
                        <a:rPr lang="en-US" sz="1600" dirty="0">
                          <a:effectLst/>
                        </a:rPr>
                        <a:t>Decomposition </a:t>
                      </a:r>
                      <a:r>
                        <a:rPr lang="ru-RU" sz="1600" dirty="0">
                          <a:effectLst/>
                        </a:rPr>
                        <a:t>на</a:t>
                      </a:r>
                      <a:r>
                        <a:rPr lang="en-GB" sz="1600" dirty="0">
                          <a:effectLst/>
                        </a:rPr>
                        <a:t> C++, </a:t>
                      </a:r>
                      <a:r>
                        <a:rPr lang="ru-RU" sz="1600" dirty="0">
                          <a:effectLst/>
                        </a:rPr>
                        <a:t>с</a:t>
                      </a:r>
                      <a:endParaRPr lang="ru-RU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6463012"/>
                  </a:ext>
                </a:extLst>
              </a:tr>
              <a:tr h="183759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effectLst/>
                        </a:rPr>
                        <a:t>Сеть 1</a:t>
                      </a:r>
                      <a:endParaRPr lang="ru-RU" sz="16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</a:rPr>
                        <a:t>0,</a:t>
                      </a:r>
                      <a:r>
                        <a:rPr lang="en-GB" sz="1600" dirty="0">
                          <a:effectLst/>
                        </a:rPr>
                        <a:t>967</a:t>
                      </a:r>
                      <a:endParaRPr lang="ru-RU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</a:rPr>
                        <a:t>0,0000</a:t>
                      </a:r>
                      <a:r>
                        <a:rPr lang="en-GB" sz="1600" dirty="0">
                          <a:effectLst/>
                        </a:rPr>
                        <a:t>6</a:t>
                      </a:r>
                      <a:endParaRPr lang="ru-RU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effectLst/>
                        </a:rPr>
                        <a:t>0,2</a:t>
                      </a:r>
                      <a:r>
                        <a:rPr lang="en-GB" sz="1600">
                          <a:effectLst/>
                        </a:rPr>
                        <a:t>29</a:t>
                      </a:r>
                      <a:endParaRPr lang="ru-RU" sz="16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</a:rPr>
                        <a:t>0,00</a:t>
                      </a:r>
                      <a:r>
                        <a:rPr lang="en-GB" sz="1600" dirty="0">
                          <a:effectLst/>
                        </a:rPr>
                        <a:t>1</a:t>
                      </a:r>
                      <a:endParaRPr lang="ru-RU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3168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088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021E6-4677-41CC-A4A3-FE60581E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Тестовый пример 2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DAED5DA-B0F9-4CD1-AD46-494D665E135E}"/>
              </a:ext>
            </a:extLst>
          </p:cNvPr>
          <p:cNvSpPr/>
          <p:nvPr/>
        </p:nvSpPr>
        <p:spPr>
          <a:xfrm>
            <a:off x="1097280" y="5627970"/>
            <a:ext cx="4301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Рис. 4. Элемент сети ячеек для примера 2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1952969D-D78A-437B-965F-4FD391DE2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15555"/>
              </p:ext>
            </p:extLst>
          </p:nvPr>
        </p:nvGraphicFramePr>
        <p:xfrm>
          <a:off x="5742500" y="3242401"/>
          <a:ext cx="6177085" cy="975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0433">
                  <a:extLst>
                    <a:ext uri="{9D8B030D-6E8A-4147-A177-3AD203B41FA5}">
                      <a16:colId xmlns:a16="http://schemas.microsoft.com/office/drawing/2014/main" val="2543965330"/>
                    </a:ext>
                  </a:extLst>
                </a:gridCol>
                <a:gridCol w="1220464">
                  <a:extLst>
                    <a:ext uri="{9D8B030D-6E8A-4147-A177-3AD203B41FA5}">
                      <a16:colId xmlns:a16="http://schemas.microsoft.com/office/drawing/2014/main" val="1815716941"/>
                    </a:ext>
                  </a:extLst>
                </a:gridCol>
                <a:gridCol w="1432631">
                  <a:extLst>
                    <a:ext uri="{9D8B030D-6E8A-4147-A177-3AD203B41FA5}">
                      <a16:colId xmlns:a16="http://schemas.microsoft.com/office/drawing/2014/main" val="1595437627"/>
                    </a:ext>
                  </a:extLst>
                </a:gridCol>
                <a:gridCol w="1603712">
                  <a:extLst>
                    <a:ext uri="{9D8B030D-6E8A-4147-A177-3AD203B41FA5}">
                      <a16:colId xmlns:a16="http://schemas.microsoft.com/office/drawing/2014/main" val="4068800053"/>
                    </a:ext>
                  </a:extLst>
                </a:gridCol>
                <a:gridCol w="1159845">
                  <a:extLst>
                    <a:ext uri="{9D8B030D-6E8A-4147-A177-3AD203B41FA5}">
                      <a16:colId xmlns:a16="http://schemas.microsoft.com/office/drawing/2014/main" val="2062399142"/>
                    </a:ext>
                  </a:extLst>
                </a:gridCol>
              </a:tblGrid>
              <a:tr h="55127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</a:rPr>
                        <a:t>Перебор на </a:t>
                      </a:r>
                      <a:r>
                        <a:rPr lang="en-GB" sz="1600" dirty="0">
                          <a:effectLst/>
                        </a:rPr>
                        <a:t>WM</a:t>
                      </a:r>
                      <a:r>
                        <a:rPr lang="ru-RU" sz="1600" dirty="0">
                          <a:effectLst/>
                        </a:rPr>
                        <a:t>, с</a:t>
                      </a:r>
                      <a:endParaRPr lang="ru-RU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effectLst/>
                        </a:rPr>
                        <a:t>Перебор на </a:t>
                      </a:r>
                      <a:r>
                        <a:rPr lang="en-GB" sz="1600">
                          <a:effectLst/>
                        </a:rPr>
                        <a:t>C++</a:t>
                      </a:r>
                      <a:r>
                        <a:rPr lang="ru-RU" sz="1600">
                          <a:effectLst/>
                        </a:rPr>
                        <a:t>, с</a:t>
                      </a:r>
                      <a:endParaRPr lang="ru-RU" sz="16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>
                          <a:effectLst/>
                        </a:rPr>
                        <a:t>Slab Decomposition </a:t>
                      </a:r>
                      <a:r>
                        <a:rPr lang="ru-RU" sz="1600">
                          <a:effectLst/>
                        </a:rPr>
                        <a:t>на</a:t>
                      </a:r>
                      <a:r>
                        <a:rPr lang="en-GB" sz="1600">
                          <a:effectLst/>
                        </a:rPr>
                        <a:t> WM, </a:t>
                      </a:r>
                      <a:r>
                        <a:rPr lang="ru-RU" sz="1600">
                          <a:effectLst/>
                        </a:rPr>
                        <a:t>с</a:t>
                      </a:r>
                      <a:endParaRPr lang="ru-RU" sz="16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Slab</a:t>
                      </a:r>
                      <a:r>
                        <a:rPr lang="en-GB" sz="1600" dirty="0">
                          <a:effectLst/>
                        </a:rPr>
                        <a:t> </a:t>
                      </a:r>
                      <a:r>
                        <a:rPr lang="en-US" sz="1600" dirty="0">
                          <a:effectLst/>
                        </a:rPr>
                        <a:t>Decomposition </a:t>
                      </a:r>
                      <a:r>
                        <a:rPr lang="ru-RU" sz="1600" dirty="0">
                          <a:effectLst/>
                        </a:rPr>
                        <a:t>на</a:t>
                      </a:r>
                      <a:r>
                        <a:rPr lang="en-GB" sz="1600" dirty="0">
                          <a:effectLst/>
                        </a:rPr>
                        <a:t> C++, </a:t>
                      </a:r>
                      <a:r>
                        <a:rPr lang="ru-RU" sz="1600" dirty="0">
                          <a:effectLst/>
                        </a:rPr>
                        <a:t>с</a:t>
                      </a:r>
                      <a:endParaRPr lang="ru-RU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6463012"/>
                  </a:ext>
                </a:extLst>
              </a:tr>
              <a:tr h="183759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</a:rPr>
                        <a:t>Сеть 2</a:t>
                      </a:r>
                      <a:endParaRPr lang="ru-RU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</a:rPr>
                        <a:t>395,649</a:t>
                      </a:r>
                      <a:endParaRPr lang="ru-RU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/>
                        <a:t>0,00071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</a:rPr>
                        <a:t>37,988</a:t>
                      </a:r>
                      <a:endParaRPr lang="ru-RU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</a:rPr>
                        <a:t>0,056</a:t>
                      </a:r>
                      <a:endParaRPr lang="ru-RU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3168144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40F99F-58A3-4F81-A330-09DE9E456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11" y="1815123"/>
            <a:ext cx="3695222" cy="373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69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ABC6228-129F-490A-838A-F58C91AAE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E6EA3CFE-A9B7-40AC-AFA6-E59B0591A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603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160</Words>
  <Application>Microsoft Office PowerPoint</Application>
  <PresentationFormat>Широкоэкранный</PresentationFormat>
  <Paragraphs>44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Lohit Devanagari</vt:lpstr>
      <vt:lpstr>Times New Roman</vt:lpstr>
      <vt:lpstr>Ретро</vt:lpstr>
      <vt:lpstr>Идентификация положения точек в системе ячеек</vt:lpstr>
      <vt:lpstr>Метод перебора. Сложность</vt:lpstr>
      <vt:lpstr>Slab Decomposition. Сложность</vt:lpstr>
      <vt:lpstr>Тестовый пример 1</vt:lpstr>
      <vt:lpstr>Тестовый пример 2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Идентификация положения точек в системе ячеек</dc:title>
  <dc:creator>Георгий Ануфриев</dc:creator>
  <cp:lastModifiedBy>Георгий Ануфриев</cp:lastModifiedBy>
  <cp:revision>5</cp:revision>
  <dcterms:created xsi:type="dcterms:W3CDTF">2025-01-21T14:20:57Z</dcterms:created>
  <dcterms:modified xsi:type="dcterms:W3CDTF">2025-01-21T14:43:57Z</dcterms:modified>
</cp:coreProperties>
</file>