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89"/>
  </p:normalViewPr>
  <p:slideViewPr>
    <p:cSldViewPr snapToGrid="0" snapToObjects="1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B285-D57F-E84F-B7B1-3DFC47E14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FB99E-8BAC-3D45-AC3E-B4817D30C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DC92D-A7F0-F440-9053-1B11CAE3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BCBD-54EC-6349-9E9D-1734D23E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40D13-B1DC-224E-A218-959D75E2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1038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8B50B-9668-E145-BDB4-BB8E2A8A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4C047-927A-7343-A47C-1A56128CC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B4B-F6D8-2C45-8390-13192E6E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E04E-CCA1-7442-98C2-D43777572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49F5B-EA11-B94F-A852-FDB63A31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8748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34A9E-BBA1-5549-9A50-DA5C6174C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2E9F6-B745-6A49-B764-3D8B0FAA4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4BEE4-E39B-7544-BFBD-3C970490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CF1E-7F33-754D-BAAC-DC40AD4C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D0F2-058A-0A41-9BA2-2873FF3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3182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AB30-A65F-9844-83B9-418C3DB9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8E86-75B3-C64B-899D-71B56AD02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F40B-1BBF-6149-BC66-8C0E49BB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58482-96DF-2D42-8FCD-D4CCD07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06377-0252-5544-A358-33B16C8ED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8989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288A-91EC-1A42-B8C2-C6B11C21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08D70-9596-A042-B001-06FF9469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0AE7-BD18-5641-9DCD-007FEC78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4C5F6-241B-B445-8D0F-0A20086D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3ED9F-3193-B243-BF53-A41FB1B2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659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4BC9-6BDB-8C4D-88E6-4E032470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D305-A92D-D64E-8E50-26861A9B7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4B7B-BBCA-9343-B623-E497B2187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DC4E8-86CB-7D43-AADB-94189F01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83F10-BD61-844A-B052-549818DF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E75D3-953E-874E-ABF1-B54CD6E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4784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DB6D-CEFC-1148-AD26-EF41E097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9A51F-6D76-9342-A12C-02003D3D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C29D0-557B-7542-8B6F-78AB8471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58C68-A54B-B842-9753-F82DCDBE3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EAE73-7A28-8D49-BAC5-E9E905BD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1CFCA-F2D4-BF41-86F7-AB9409FD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D579D-EE64-8E4E-AB22-557766D9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75AB7-30A5-EE42-82FA-86F819BD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4434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6A5B-3CEA-6C40-B1BB-E8589FF8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26520-6BD9-1348-A3F3-4BC7E62B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4CA4B-4FB2-8246-8C48-017A1D8D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0E223-52AD-4F4E-B1B6-053BBD36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3133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47393-E799-FD4D-BD5E-80DF8AE7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88394-17BB-9B4D-900D-CD5E0266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AD299-9B18-7E42-B4FD-90F2572D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6033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B3DB-E431-934F-BFA3-47D742FF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5A68D-0C23-BE44-AA37-112A44E4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85A2F-22A1-0942-9007-E60602411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35492-1DDD-DF42-A367-02423940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CF753-841D-CA4A-A67D-2930FCFF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4B905-EDA7-864B-8D45-32AD7491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5171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1B7F-C33D-7843-B9E9-13EFF357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C26F8-8AFC-724E-B589-88366BEFB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B6CB5-85E3-F54D-B764-BF625A80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C2CD0-7B55-0F4F-BF87-AC00E758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0D0AC-1EFD-194B-9407-806DD83A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05E8F-E3FA-944B-BBB1-A3BBC5EA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313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1099D-62F9-A84D-8680-AA1E56BA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2E69D-EBDB-814B-B6C4-938E0DDED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CABE-429F-B243-85F2-5B50C9DBD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DF630-E31F-8C4C-96ED-CC7BBDEAF5BE}" type="datetimeFigureOut">
              <a:rPr lang="en-RU" smtClean="0"/>
              <a:t>26.10.2021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52CA-39DD-FC47-8B87-330433946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6536C-B75F-1341-A73B-EFDA9F150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85750-A688-9348-9617-7E15F91E9C1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1808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higgs-social_network.edgelist.gz" TargetMode="External"/><Relationship Id="rId2" Type="http://schemas.openxmlformats.org/officeDocument/2006/relationships/hyperlink" Target="https://snap.stanford.edu/data/higgs-twit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nap.stanford.edu/data/higgs-activity_time.txt.g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C38BA-CA4D-0043-A896-50C4833F1215}"/>
              </a:ext>
            </a:extLst>
          </p:cNvPr>
          <p:cNvSpPr txBox="1"/>
          <p:nvPr/>
        </p:nvSpPr>
        <p:spPr>
          <a:xfrm>
            <a:off x="1071563" y="957262"/>
            <a:ext cx="69444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There are some stages in </a:t>
            </a:r>
            <a:r>
              <a:rPr lang="en-US" dirty="0"/>
              <a:t>this report about spreading rumors we can see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Collect data from website</a:t>
            </a:r>
          </a:p>
          <a:p>
            <a:pPr marL="342900" indent="-342900">
              <a:buAutoNum type="arabicParenR"/>
            </a:pPr>
            <a:r>
              <a:rPr lang="en-US" dirty="0"/>
              <a:t>Read, handle data from csv into pandas</a:t>
            </a:r>
          </a:p>
          <a:p>
            <a:pPr marL="342900" indent="-342900">
              <a:buAutoNum type="arabicParenR"/>
            </a:pPr>
            <a:r>
              <a:rPr lang="en-US" dirty="0"/>
              <a:t>Primal EDA and interactive dashboards</a:t>
            </a:r>
          </a:p>
          <a:p>
            <a:pPr marL="342900" indent="-342900">
              <a:buAutoNum type="arabicParenR"/>
            </a:pPr>
            <a:r>
              <a:rPr lang="en-RU" dirty="0"/>
              <a:t>Build Xtrain, ytrain and Xtest, ytest samples</a:t>
            </a:r>
          </a:p>
          <a:p>
            <a:pPr marL="342900" indent="-342900">
              <a:buAutoNum type="arabicParenR"/>
            </a:pPr>
            <a:r>
              <a:rPr lang="en-RU" dirty="0"/>
              <a:t>Predictive analytics</a:t>
            </a:r>
          </a:p>
          <a:p>
            <a:pPr marL="342900" indent="-342900">
              <a:buAutoNum type="arabicParenR"/>
            </a:pPr>
            <a:r>
              <a:rPr lang="en-RU" dirty="0"/>
              <a:t>EDA with SQL </a:t>
            </a:r>
          </a:p>
        </p:txBody>
      </p:sp>
    </p:spTree>
    <p:extLst>
      <p:ext uri="{BB962C8B-B14F-4D97-AF65-F5344CB8AC3E}">
        <p14:creationId xmlns:p14="http://schemas.microsoft.com/office/powerpoint/2010/main" val="302152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8570D5A7-DAFB-3345-9414-99C2C7AAE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09206"/>
              </p:ext>
            </p:extLst>
          </p:nvPr>
        </p:nvGraphicFramePr>
        <p:xfrm>
          <a:off x="1753672" y="4841875"/>
          <a:ext cx="9176265" cy="13817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835253">
                  <a:extLst>
                    <a:ext uri="{9D8B030D-6E8A-4147-A177-3AD203B41FA5}">
                      <a16:colId xmlns:a16="http://schemas.microsoft.com/office/drawing/2014/main" val="2918176100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2711595899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2968646919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3564307744"/>
                    </a:ext>
                  </a:extLst>
                </a:gridCol>
                <a:gridCol w="1835253">
                  <a:extLst>
                    <a:ext uri="{9D8B030D-6E8A-4147-A177-3AD203B41FA5}">
                      <a16:colId xmlns:a16="http://schemas.microsoft.com/office/drawing/2014/main" val="2061345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Fraction mentioned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Fraction retweeted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Fraction replies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2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among followers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RU" dirty="0"/>
                        <a:t>mong follows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39634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F2F1A07-6486-744A-BEEA-A795EADF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365"/>
            <a:ext cx="10515600" cy="1325563"/>
          </a:xfrm>
        </p:spPr>
        <p:txBody>
          <a:bodyPr/>
          <a:lstStyle/>
          <a:p>
            <a:r>
              <a:rPr lang="en-RU" dirty="0"/>
              <a:t>Predictive analytics methodology</a:t>
            </a:r>
          </a:p>
        </p:txBody>
      </p:sp>
    </p:spTree>
    <p:extLst>
      <p:ext uri="{BB962C8B-B14F-4D97-AF65-F5344CB8AC3E}">
        <p14:creationId xmlns:p14="http://schemas.microsoft.com/office/powerpoint/2010/main" val="188831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2DD-64D9-6345-8636-AC3FE427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Higgs Twitter Dataset</a:t>
            </a:r>
            <a:br>
              <a:rPr lang="en-GB" b="1" dirty="0"/>
            </a:b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C374D-708C-FC49-A780-A679840F1F06}"/>
              </a:ext>
            </a:extLst>
          </p:cNvPr>
          <p:cNvSpPr txBox="1"/>
          <p:nvPr/>
        </p:nvSpPr>
        <p:spPr>
          <a:xfrm>
            <a:off x="1021277" y="1506022"/>
            <a:ext cx="89493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It is information about how </a:t>
            </a:r>
            <a:r>
              <a:rPr lang="en-US" dirty="0"/>
              <a:t>discovery Boson Higgs’</a:t>
            </a:r>
            <a:r>
              <a:rPr lang="en-GB" dirty="0"/>
              <a:t> rumour is spreading through twitter.</a:t>
            </a:r>
          </a:p>
          <a:p>
            <a:r>
              <a:rPr lang="en-RU" dirty="0"/>
              <a:t>In EDA we can see in what type rumor is spreading (retweet, motions, replies) throught time</a:t>
            </a:r>
          </a:p>
          <a:p>
            <a:endParaRPr lang="en-RU" dirty="0"/>
          </a:p>
          <a:p>
            <a:r>
              <a:rPr lang="en-RU" dirty="0"/>
              <a:t>In predictive analysis we can see what parametres influence on spreading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9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1AEEEB-27E0-7749-B740-DAAC679F818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Collecting data</a:t>
            </a:r>
            <a:br>
              <a:rPr lang="en-GB" b="1" dirty="0"/>
            </a:b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FA89FA-A18C-444C-871B-0D94E10E477D}"/>
              </a:ext>
            </a:extLst>
          </p:cNvPr>
          <p:cNvSpPr txBox="1"/>
          <p:nvPr/>
        </p:nvSpPr>
        <p:spPr>
          <a:xfrm>
            <a:off x="912421" y="1482271"/>
            <a:ext cx="65760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We use data from </a:t>
            </a:r>
            <a:r>
              <a:rPr lang="en-GB" dirty="0">
                <a:hlinkClick r:id="rId2"/>
              </a:rPr>
              <a:t>https://snap.stanford.edu/data/higgs-twitter.html</a:t>
            </a:r>
            <a:endParaRPr lang="en-GB" dirty="0"/>
          </a:p>
          <a:p>
            <a:endParaRPr lang="en-GB" dirty="0"/>
          </a:p>
          <a:p>
            <a:r>
              <a:rPr lang="en-GB" dirty="0"/>
              <a:t>Data has text format, we use for report 2 tables</a:t>
            </a:r>
            <a:r>
              <a:rPr lang="en-US" dirty="0"/>
              <a:t>: </a:t>
            </a:r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613390C-73F5-4647-9D88-E26CB0644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654078"/>
              </p:ext>
            </p:extLst>
          </p:nvPr>
        </p:nvGraphicFramePr>
        <p:xfrm>
          <a:off x="990600" y="2542803"/>
          <a:ext cx="8128000" cy="18288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4217824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44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3"/>
                        </a:rPr>
                        <a:t>social_network.edgelist.gz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Friends/follower graph (directed)*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645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u="none" strike="noStrike" dirty="0">
                          <a:solidFill>
                            <a:srgbClr val="267ED5"/>
                          </a:solidFill>
                          <a:effectLst/>
                          <a:hlinkClick r:id="rId4"/>
                        </a:rPr>
                        <a:t>higgs-activity_time.txt.gz</a:t>
                      </a:r>
                      <a:endParaRPr lang="en-GB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</a:rPr>
                        <a:t>The dataset provides information about activity on Twitter during the discovery of Higgs boson</a:t>
                      </a:r>
                    </a:p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238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CB8A0BC-29A5-0D43-8F26-6C0CFC577491}"/>
              </a:ext>
            </a:extLst>
          </p:cNvPr>
          <p:cNvSpPr txBox="1"/>
          <p:nvPr/>
        </p:nvSpPr>
        <p:spPr>
          <a:xfrm>
            <a:off x="1157288" y="5971143"/>
            <a:ext cx="5271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* </a:t>
            </a:r>
            <a:r>
              <a:rPr lang="en-GB" dirty="0"/>
              <a:t>U</a:t>
            </a:r>
            <a:r>
              <a:rPr lang="en-RU" dirty="0"/>
              <a:t>se only half of edges, because memory complexety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899C2-A250-1B42-BDB2-5BEF1A5FE471}"/>
              </a:ext>
            </a:extLst>
          </p:cNvPr>
          <p:cNvSpPr txBox="1"/>
          <p:nvPr/>
        </p:nvSpPr>
        <p:spPr>
          <a:xfrm>
            <a:off x="1157288" y="4572000"/>
            <a:ext cx="36411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Methodology of getting data:</a:t>
            </a:r>
          </a:p>
          <a:p>
            <a:pPr marL="342900" indent="-342900">
              <a:buAutoNum type="arabicParenR"/>
            </a:pPr>
            <a:r>
              <a:rPr lang="en-RU" dirty="0"/>
              <a:t>Download .txt files</a:t>
            </a:r>
          </a:p>
          <a:p>
            <a:pPr marL="342900" indent="-342900">
              <a:buAutoNum type="arabicParenR"/>
            </a:pPr>
            <a:r>
              <a:rPr lang="en-RU" dirty="0"/>
              <a:t>Use pandas.read_csv</a:t>
            </a:r>
          </a:p>
          <a:p>
            <a:pPr marL="342900" indent="-342900">
              <a:buAutoNum type="arabicParenR"/>
            </a:pPr>
            <a:r>
              <a:rPr lang="en-RU" dirty="0"/>
              <a:t>Use </a:t>
            </a:r>
            <a:r>
              <a:rPr lang="en-GB" dirty="0"/>
              <a:t>network to work with graphs</a:t>
            </a:r>
            <a:endParaRPr lang="en-RU" dirty="0"/>
          </a:p>
          <a:p>
            <a:pPr marL="342900" indent="-342900">
              <a:buAutoNum type="arabicParenR"/>
            </a:pP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3250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88FF-008B-3544-83AF-BA49D5F6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2D44A-8AE4-D34E-AFB9-0F165F234A21}"/>
              </a:ext>
            </a:extLst>
          </p:cNvPr>
          <p:cNvSpPr txBox="1"/>
          <p:nvPr/>
        </p:nvSpPr>
        <p:spPr>
          <a:xfrm>
            <a:off x="1021277" y="1506022"/>
            <a:ext cx="4153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EDA analysis:</a:t>
            </a:r>
          </a:p>
          <a:p>
            <a:r>
              <a:rPr lang="en-US" dirty="0"/>
              <a:t>1) Brief peek of data</a:t>
            </a:r>
          </a:p>
          <a:p>
            <a:r>
              <a:rPr lang="en-US" dirty="0"/>
              <a:t>2) Understanding of data</a:t>
            </a:r>
          </a:p>
          <a:p>
            <a:r>
              <a:rPr lang="en-US" dirty="0"/>
              <a:t>3) Detection of outliers and </a:t>
            </a:r>
            <a:r>
              <a:rPr lang="en-US" dirty="0" err="1"/>
              <a:t>misings</a:t>
            </a:r>
            <a:endParaRPr lang="ru-RU" dirty="0"/>
          </a:p>
          <a:p>
            <a:r>
              <a:rPr lang="ru-RU" dirty="0"/>
              <a:t>4) </a:t>
            </a:r>
            <a:r>
              <a:rPr lang="en-US" dirty="0"/>
              <a:t>Cleaning and prepare data for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7A11D-C07E-944A-B8A3-12C4D60E102B}"/>
              </a:ext>
            </a:extLst>
          </p:cNvPr>
          <p:cNvSpPr txBox="1"/>
          <p:nvPr/>
        </p:nvSpPr>
        <p:spPr>
          <a:xfrm>
            <a:off x="1021277" y="3227833"/>
            <a:ext cx="6097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these goals we use</a:t>
            </a:r>
          </a:p>
          <a:p>
            <a:r>
              <a:rPr lang="en-US" dirty="0"/>
              <a:t>1) Plot of distribution: histogram </a:t>
            </a:r>
          </a:p>
          <a:p>
            <a:r>
              <a:rPr lang="en-US" dirty="0"/>
              <a:t>2) Bar or pie plots for categorial data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C4698-19C9-2349-B52A-2A6972D736B1}"/>
              </a:ext>
            </a:extLst>
          </p:cNvPr>
          <p:cNvSpPr txBox="1"/>
          <p:nvPr/>
        </p:nvSpPr>
        <p:spPr>
          <a:xfrm>
            <a:off x="5874265" y="1489889"/>
            <a:ext cx="6194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goals of interactive EDA:</a:t>
            </a:r>
          </a:p>
          <a:p>
            <a:r>
              <a:rPr lang="en-US" dirty="0"/>
              <a:t>1) See how data changes through time</a:t>
            </a:r>
          </a:p>
          <a:p>
            <a:r>
              <a:rPr lang="en-US" dirty="0"/>
              <a:t>2) See how relationships between features change through time</a:t>
            </a:r>
          </a:p>
          <a:p>
            <a:r>
              <a:rPr lang="en-US" dirty="0"/>
              <a:t>3) Recognize changeable patterns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98DB1-6598-9F40-B959-0C17136F8306}"/>
              </a:ext>
            </a:extLst>
          </p:cNvPr>
          <p:cNvSpPr txBox="1"/>
          <p:nvPr/>
        </p:nvSpPr>
        <p:spPr>
          <a:xfrm>
            <a:off x="5922566" y="3011925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these goals we use</a:t>
            </a:r>
          </a:p>
          <a:p>
            <a:r>
              <a:rPr lang="en-US" dirty="0"/>
              <a:t>1) For these goals we use </a:t>
            </a:r>
            <a:r>
              <a:rPr lang="en-GB" dirty="0" err="1"/>
              <a:t>Plotly</a:t>
            </a:r>
            <a:r>
              <a:rPr lang="en-GB" dirty="0"/>
              <a:t> Dash-related slides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9FC4-19C9-054C-9067-608AEC4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2E137-7405-8642-89B2-A99BF2CA0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6" y="1593850"/>
            <a:ext cx="5181600" cy="367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B09D16-D63D-0B4B-AB6A-85EFF861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778" y="1748096"/>
            <a:ext cx="2895600" cy="184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5BACD7-DDEF-1F4C-875B-B430DA394008}"/>
              </a:ext>
            </a:extLst>
          </p:cNvPr>
          <p:cNvSpPr txBox="1"/>
          <p:nvPr/>
        </p:nvSpPr>
        <p:spPr>
          <a:xfrm>
            <a:off x="3050381" y="338720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U" dirty="0"/>
              <a:t>networkx</a:t>
            </a:r>
          </a:p>
        </p:txBody>
      </p:sp>
    </p:spTree>
    <p:extLst>
      <p:ext uri="{BB962C8B-B14F-4D97-AF65-F5344CB8AC3E}">
        <p14:creationId xmlns:p14="http://schemas.microsoft.com/office/powerpoint/2010/main" val="397872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9FC4-19C9-054C-9067-608AEC480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BD7A4-4AC8-614E-9479-DBE0F1E1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014537"/>
            <a:ext cx="3543300" cy="320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48546-10D4-0E47-A0E5-30252AD9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5250"/>
            <a:ext cx="3606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9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A2F92-B3FA-0542-ADB4-42BFB15B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4" y="2000250"/>
            <a:ext cx="7978024" cy="43001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3DFA981-EE78-2E4F-AEC8-E41B9C4F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RU" dirty="0"/>
              <a:t>Plotly intearactive graph</a:t>
            </a:r>
          </a:p>
        </p:txBody>
      </p:sp>
    </p:spTree>
    <p:extLst>
      <p:ext uri="{BB962C8B-B14F-4D97-AF65-F5344CB8AC3E}">
        <p14:creationId xmlns:p14="http://schemas.microsoft.com/office/powerpoint/2010/main" val="324217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C62E-E9FA-A543-9387-D1392222C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Predictive analytics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9AF01-CBAC-8A42-ACFF-B043FAFAE3AC}"/>
              </a:ext>
            </a:extLst>
          </p:cNvPr>
          <p:cNvSpPr txBox="1"/>
          <p:nvPr/>
        </p:nvSpPr>
        <p:spPr>
          <a:xfrm>
            <a:off x="522836" y="1519476"/>
            <a:ext cx="595810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predict probability of infection in certain time interval</a:t>
            </a:r>
          </a:p>
          <a:p>
            <a:r>
              <a:rPr lang="ru-RU" dirty="0"/>
              <a:t>1 – </a:t>
            </a:r>
            <a:r>
              <a:rPr lang="en-US" dirty="0"/>
              <a:t>if person is infected in this time interval</a:t>
            </a:r>
          </a:p>
          <a:p>
            <a:r>
              <a:rPr lang="en-US" dirty="0"/>
              <a:t>0 – if infected later (1 day later)</a:t>
            </a:r>
          </a:p>
          <a:p>
            <a:endParaRPr lang="en-US" dirty="0"/>
          </a:p>
          <a:p>
            <a:r>
              <a:rPr lang="en-US" dirty="0"/>
              <a:t>Divide data on train – test:</a:t>
            </a:r>
          </a:p>
          <a:p>
            <a:r>
              <a:rPr lang="en-US" dirty="0"/>
              <a:t>Train contains first half of 7 July (positive examples)</a:t>
            </a:r>
          </a:p>
          <a:p>
            <a:r>
              <a:rPr lang="en-US" dirty="0"/>
              <a:t>and first half of 6 July (negative examples – infected later).</a:t>
            </a:r>
          </a:p>
          <a:p>
            <a:endParaRPr lang="en-US" dirty="0"/>
          </a:p>
          <a:p>
            <a:r>
              <a:rPr lang="en-US" dirty="0"/>
              <a:t>Test contains second half of 7 July (positive examples)</a:t>
            </a:r>
          </a:p>
          <a:p>
            <a:r>
              <a:rPr lang="en-US" dirty="0"/>
              <a:t>and second half of 6 July (negative examples – infected later).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9D288B-D0B8-1545-B964-6F5B0B5A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146" y="1502688"/>
            <a:ext cx="474980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8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D08290-2484-2643-B8A7-53D73ED1D91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RU" dirty="0"/>
              <a:t>EDA with SQL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7AEFE-10CA-0745-B153-F04A68056040}"/>
              </a:ext>
            </a:extLst>
          </p:cNvPr>
          <p:cNvSpPr txBox="1"/>
          <p:nvPr/>
        </p:nvSpPr>
        <p:spPr>
          <a:xfrm>
            <a:off x="522836" y="1519476"/>
            <a:ext cx="109081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determine train and test sets. In this section we will analyze this tables with SQL</a:t>
            </a:r>
            <a:r>
              <a:rPr lang="ru-RU" dirty="0"/>
              <a:t> (</a:t>
            </a:r>
            <a:r>
              <a:rPr lang="en-US" dirty="0"/>
              <a:t>all SQL queries are in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CBD8D-8E2F-A94A-B2C1-7226252F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6" y="2438400"/>
            <a:ext cx="2819400" cy="1981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0EF94-0478-BA46-B850-3CDEE44EF50E}"/>
              </a:ext>
            </a:extLst>
          </p:cNvPr>
          <p:cNvSpPr txBox="1"/>
          <p:nvPr/>
        </p:nvSpPr>
        <p:spPr>
          <a:xfrm>
            <a:off x="522836" y="2115681"/>
            <a:ext cx="4613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How many objects in train and test samples</a:t>
            </a:r>
            <a:r>
              <a:rPr lang="ru-RU" dirty="0"/>
              <a:t>?</a:t>
            </a:r>
            <a:endParaRPr lang="en-US" dirty="0"/>
          </a:p>
          <a:p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DB276-A777-344D-A928-C3132A2D1E7D}"/>
              </a:ext>
            </a:extLst>
          </p:cNvPr>
          <p:cNvSpPr txBox="1"/>
          <p:nvPr/>
        </p:nvSpPr>
        <p:spPr>
          <a:xfrm>
            <a:off x="5379719" y="2115681"/>
            <a:ext cx="335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2) Mean of all features in samples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B5A4F1-44B6-1343-8F4E-86411483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236" y="3022943"/>
            <a:ext cx="8498357" cy="13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6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467</Words>
  <Application>Microsoft Macintosh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Higgs Twitter Dataset </vt:lpstr>
      <vt:lpstr>PowerPoint Presentation</vt:lpstr>
      <vt:lpstr>EDA methodology</vt:lpstr>
      <vt:lpstr>EDA</vt:lpstr>
      <vt:lpstr>EDA</vt:lpstr>
      <vt:lpstr>Plotly intearactive graph</vt:lpstr>
      <vt:lpstr>Predictive analytics methodology</vt:lpstr>
      <vt:lpstr>PowerPoint Presentation</vt:lpstr>
      <vt:lpstr>Predictive analytics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Георгий Дёмин</dc:creator>
  <cp:lastModifiedBy>Георгий Дёмин</cp:lastModifiedBy>
  <cp:revision>5</cp:revision>
  <dcterms:created xsi:type="dcterms:W3CDTF">2021-10-26T08:05:36Z</dcterms:created>
  <dcterms:modified xsi:type="dcterms:W3CDTF">2021-10-26T21:57:50Z</dcterms:modified>
</cp:coreProperties>
</file>