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handoutMasterIdLst>
    <p:handoutMasterId r:id="rId14"/>
  </p:handoutMasterIdLst>
  <p:sldIdLst>
    <p:sldId id="459" r:id="rId2"/>
    <p:sldId id="554" r:id="rId3"/>
    <p:sldId id="543" r:id="rId4"/>
    <p:sldId id="549" r:id="rId5"/>
    <p:sldId id="547" r:id="rId6"/>
    <p:sldId id="550" r:id="rId7"/>
    <p:sldId id="551" r:id="rId8"/>
    <p:sldId id="552" r:id="rId9"/>
    <p:sldId id="548" r:id="rId10"/>
    <p:sldId id="544" r:id="rId11"/>
    <p:sldId id="460" r:id="rId12"/>
  </p:sldIdLst>
  <p:sldSz cx="9144000" cy="6858000" type="screen4x3"/>
  <p:notesSz cx="6881813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6C23E"/>
    <a:srgbClr val="FF3300"/>
    <a:srgbClr val="FFFFFF"/>
    <a:srgbClr val="9BCC00"/>
    <a:srgbClr val="9ED000"/>
    <a:srgbClr val="F4FCD8"/>
    <a:srgbClr val="E8FFC8"/>
    <a:srgbClr val="FAF7C8"/>
    <a:srgbClr val="FA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7544" autoAdjust="0"/>
  </p:normalViewPr>
  <p:slideViewPr>
    <p:cSldViewPr>
      <p:cViewPr>
        <p:scale>
          <a:sx n="66" d="100"/>
          <a:sy n="66" d="100"/>
        </p:scale>
        <p:origin x="-13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amGameFifteen-5/GameFiftee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olay\Desktop\fifteen-puzzle-game-toy-image-d-render-358649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66" y="3810000"/>
            <a:ext cx="3672336" cy="39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229600" cy="1524000"/>
          </a:xfrm>
        </p:spPr>
        <p:txBody>
          <a:bodyPr/>
          <a:lstStyle/>
          <a:p>
            <a:r>
              <a:rPr lang="en-US" sz="4800" dirty="0" smtClean="0"/>
              <a:t>Team: “Game Fifteen 5”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Teamwork </a:t>
            </a:r>
            <a:r>
              <a:rPr lang="en-US" dirty="0" smtClean="0"/>
              <a:t>- High Quality Programming Code</a:t>
            </a:r>
            <a:endParaRPr lang="en-US" dirty="0"/>
          </a:p>
        </p:txBody>
      </p:sp>
      <p:pic>
        <p:nvPicPr>
          <p:cNvPr id="17" name="Picture 16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09643">
            <a:off x="6584511" y="3647783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 descr="C:\Users\Nikolay\Desktop\commits-grap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2" y="3276600"/>
            <a:ext cx="8621328" cy="1581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573312" y="1275546"/>
            <a:ext cx="7313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https://github.com/TeamGameFifteen-5/GameFifteen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4180" y="221129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112</a:t>
            </a:r>
            <a:r>
              <a:rPr lang="en-US" sz="4400" dirty="0" smtClean="0"/>
              <a:t> </a:t>
            </a:r>
            <a:r>
              <a:rPr lang="en-US" sz="4000" dirty="0" smtClean="0"/>
              <a:t>commits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845" y="5853639"/>
            <a:ext cx="7696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Development lifetime –  </a:t>
            </a:r>
            <a:r>
              <a:rPr lang="en-US" dirty="0"/>
              <a:t>not in the “last minute”.</a:t>
            </a:r>
          </a:p>
        </p:txBody>
      </p:sp>
    </p:spTree>
    <p:extLst>
      <p:ext uri="{BB962C8B-B14F-4D97-AF65-F5344CB8AC3E}">
        <p14:creationId xmlns:p14="http://schemas.microsoft.com/office/powerpoint/2010/main" val="3344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8100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dirty="0" smtClean="0">
                <a:effectLst/>
              </a:rPr>
              <a:t>Game “Fifteen</a:t>
            </a:r>
            <a:r>
              <a:rPr lang="en-US" b="0" dirty="0">
                <a:effectLst/>
              </a:rPr>
              <a:t>” is a sliding </a:t>
            </a:r>
            <a:r>
              <a:rPr lang="en-US" b="0" dirty="0" smtClean="0">
                <a:effectLst/>
              </a:rPr>
              <a:t>puzzle, where </a:t>
            </a:r>
            <a:r>
              <a:rPr lang="en-US" b="0" dirty="0">
                <a:effectLst/>
              </a:rPr>
              <a:t>the player tries to arrange the numbers from 1 to 15 sequentially in a square matrix of size 4 x 4. The game starts from a randomly shuffled 15 numbers in a matrix (4 x 4) and a random cell left </a:t>
            </a:r>
            <a:r>
              <a:rPr lang="en-US" b="0" dirty="0" smtClean="0">
                <a:effectLst/>
              </a:rPr>
              <a:t>empty. The </a:t>
            </a:r>
            <a:r>
              <a:rPr lang="en-US" b="0" dirty="0">
                <a:effectLst/>
              </a:rPr>
              <a:t>game finishes when the numbers are arranged </a:t>
            </a:r>
            <a:r>
              <a:rPr lang="en-US" b="0" dirty="0" smtClean="0">
                <a:effectLst/>
              </a:rPr>
              <a:t>sequentially.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90956"/>
            <a:ext cx="21515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05" y="5583250"/>
            <a:ext cx="2151529" cy="122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1564" y="5106197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Game start: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386" y="5113902"/>
            <a:ext cx="199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A0000"/>
                </a:solidFill>
              </a:rPr>
              <a:t>Game finish:</a:t>
            </a:r>
            <a:endParaRPr lang="en-US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Users\Nikolay\Desktop\4809641_70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58435"/>
            <a:ext cx="3534229" cy="2650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609600" y="4191000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Only one class  with 342 lines of </a:t>
            </a:r>
            <a:r>
              <a:rPr lang="en-US" dirty="0"/>
              <a:t> </a:t>
            </a:r>
            <a:r>
              <a:rPr lang="en-US" dirty="0" smtClean="0"/>
              <a:t>“HQ” programing code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Some name on Cyrillic and </a:t>
            </a:r>
            <a:r>
              <a:rPr lang="en-US" dirty="0" err="1" smtClean="0"/>
              <a:t>Maymunica</a:t>
            </a:r>
            <a:r>
              <a:rPr lang="en-US" dirty="0" smtClean="0"/>
              <a:t>. The best were Generate</a:t>
            </a:r>
            <a:r>
              <a:rPr lang="bg-BG" dirty="0" smtClean="0"/>
              <a:t>Таблица</a:t>
            </a:r>
            <a:r>
              <a:rPr lang="en-US" dirty="0" smtClean="0"/>
              <a:t> and </a:t>
            </a:r>
            <a:r>
              <a:rPr lang="bg-BG" dirty="0"/>
              <a:t>топКандидати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Magic numbers and strings everywhere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 non-static methods, fields or properties</a:t>
            </a:r>
          </a:p>
          <a:p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74295"/>
            <a:ext cx="4572000" cy="83099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…there was…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After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one file we created:</a:t>
            </a:r>
          </a:p>
          <a:p>
            <a:r>
              <a:rPr lang="en-US" dirty="0" smtClean="0"/>
              <a:t> More than 100 classes, interfaces and </a:t>
            </a:r>
            <a:r>
              <a:rPr lang="en-US" dirty="0" err="1" smtClean="0"/>
              <a:t>enums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5 projects + 3 additional (unit tests &amp; another UI)</a:t>
            </a:r>
          </a:p>
          <a:p>
            <a:r>
              <a:rPr lang="en-US" dirty="0" smtClean="0"/>
              <a:t>10 design patterns </a:t>
            </a:r>
          </a:p>
          <a:p>
            <a:r>
              <a:rPr lang="en-US" smtClean="0"/>
              <a:t>Reusable </a:t>
            </a:r>
            <a:r>
              <a:rPr lang="en-US" dirty="0" smtClean="0"/>
              <a:t>libraries and classes/interfaces</a:t>
            </a:r>
          </a:p>
          <a:p>
            <a:r>
              <a:rPr lang="en-US" dirty="0" smtClean="0"/>
              <a:t>High level abstraction</a:t>
            </a:r>
          </a:p>
          <a:p>
            <a:r>
              <a:rPr lang="en-US" dirty="0" smtClean="0"/>
              <a:t>85 unit tests with code coverage of 85.62%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C:\Users\Nikolay\Desktop\Code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3130"/>
            <a:ext cx="8686800" cy="3913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20486" y="9144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Game Fifteen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419600"/>
          </a:xfrm>
        </p:spPr>
        <p:txBody>
          <a:bodyPr/>
          <a:lstStyle/>
          <a:p>
            <a:pPr lvl="0"/>
            <a:r>
              <a:rPr lang="en-US" dirty="0" smtClean="0">
                <a:effectLst/>
              </a:rPr>
              <a:t>Singleton</a:t>
            </a:r>
          </a:p>
          <a:p>
            <a:pPr lvl="1"/>
            <a:r>
              <a:rPr lang="en-US" sz="2000" dirty="0" err="1" smtClean="0"/>
              <a:t>Game.Common.Stats</a:t>
            </a:r>
            <a:r>
              <a:rPr lang="en-US" sz="2000" dirty="0" err="1"/>
              <a:t>.</a:t>
            </a:r>
            <a:r>
              <a:rPr lang="en-US" sz="2000" dirty="0" err="1" smtClean="0"/>
              <a:t>InFileScores.cs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2000" dirty="0" err="1" smtClean="0"/>
              <a:t>Game.Common</a:t>
            </a:r>
            <a:r>
              <a:rPr lang="en-US" sz="2000" dirty="0" err="1"/>
              <a:t>.</a:t>
            </a:r>
            <a:r>
              <a:rPr lang="en-US" sz="2000" dirty="0" err="1" smtClean="0"/>
              <a:t>Stats.InMemoryScores.cs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Game.Common.Utils</a:t>
            </a:r>
            <a:r>
              <a:rPr lang="en-US" sz="2000" dirty="0" err="1"/>
              <a:t>.</a:t>
            </a:r>
            <a:r>
              <a:rPr lang="en-US" sz="2000" dirty="0" err="1" smtClean="0"/>
              <a:t>DefaultRandomGenerator.cs</a:t>
            </a:r>
            <a:endParaRPr lang="en-US" sz="2000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Prototype</a:t>
            </a:r>
          </a:p>
          <a:p>
            <a:pPr lvl="1"/>
            <a:r>
              <a:rPr lang="en-US" sz="2000" dirty="0" err="1" smtClean="0"/>
              <a:t>Game.Common.Position.cs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Game.Common</a:t>
            </a:r>
            <a:r>
              <a:rPr lang="en-US" sz="2000" dirty="0" err="1"/>
              <a:t>.</a:t>
            </a:r>
            <a:r>
              <a:rPr lang="en-US" sz="2000" dirty="0" err="1" smtClean="0"/>
              <a:t>Clonable.cs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Flyweight </a:t>
            </a:r>
            <a:endParaRPr lang="en-US" dirty="0" smtClean="0">
              <a:effectLst/>
            </a:endParaRPr>
          </a:p>
          <a:p>
            <a:pPr lvl="1"/>
            <a:r>
              <a:rPr lang="en-US" sz="2000" dirty="0" err="1" smtClean="0"/>
              <a:t>Game.Common.ActionType.cs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Game.Core.Actions.ActionProviders</a:t>
            </a:r>
            <a:r>
              <a:rPr lang="en-US" sz="2000" dirty="0" err="1"/>
              <a:t>.</a:t>
            </a:r>
            <a:r>
              <a:rPr lang="en-US" sz="2000" dirty="0" err="1" smtClean="0"/>
              <a:t>ActionProvider.cs</a:t>
            </a:r>
            <a:endParaRPr lang="en-US" sz="2000" dirty="0">
              <a:effectLst/>
            </a:endParaRPr>
          </a:p>
          <a:p>
            <a:pPr lvl="0"/>
            <a:r>
              <a:rPr lang="en-US" dirty="0">
                <a:effectLst/>
              </a:rPr>
              <a:t>Decorator </a:t>
            </a:r>
            <a:endParaRPr lang="en-US" dirty="0" smtClean="0">
              <a:effectLst/>
            </a:endParaRPr>
          </a:p>
          <a:p>
            <a:pPr lvl="1"/>
            <a:r>
              <a:rPr lang="en-US" sz="2000" dirty="0" err="1" smtClean="0"/>
              <a:t>Game.Common.Map.Decorators.MoveableField.cs</a:t>
            </a:r>
            <a:endParaRPr lang="en-US" sz="2000" dirty="0">
              <a:effectLst/>
            </a:endParaRPr>
          </a:p>
          <a:p>
            <a:r>
              <a:rPr lang="en-US" smtClean="0">
                <a:effectLst/>
              </a:rPr>
              <a:t>Bridge</a:t>
            </a:r>
            <a:r>
              <a:rPr lang="en-US" sz="2000" smtClean="0"/>
              <a:t>Game.Core.GameEngine.cs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19800"/>
          </a:xfrm>
        </p:spPr>
        <p:txBody>
          <a:bodyPr/>
          <a:lstStyle/>
          <a:p>
            <a:pPr marL="0" lvl="0">
              <a:lnSpc>
                <a:spcPct val="100000"/>
              </a:lnSpc>
            </a:pPr>
            <a:r>
              <a:rPr lang="en-US" sz="2400" dirty="0">
                <a:effectLst/>
              </a:rPr>
              <a:t>Command</a:t>
            </a:r>
            <a:r>
              <a:rPr lang="en-US" sz="2800" dirty="0">
                <a:effectLst/>
              </a:rPr>
              <a:t> </a:t>
            </a:r>
            <a:endParaRPr lang="bg-BG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Game.Core.Actions.ActionReceiver.DefaultActionReceiver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effectLst/>
              </a:rPr>
              <a:t>Strategy</a:t>
            </a:r>
          </a:p>
          <a:p>
            <a:pPr lvl="1">
              <a:lnSpc>
                <a:spcPct val="100000"/>
              </a:lnSpc>
            </a:pPr>
            <a:r>
              <a:rPr lang="en-US" sz="2200" dirty="0" err="1" smtClean="0"/>
              <a:t>Game.Common.Map.Field.cs</a:t>
            </a:r>
            <a:endParaRPr lang="en-US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Game.UI.IOProviders.IOProvider.cs</a:t>
            </a:r>
            <a:endParaRPr lang="en-US" sz="2000" dirty="0" smtClean="0"/>
          </a:p>
          <a:p>
            <a:pPr lvl="0">
              <a:lnSpc>
                <a:spcPct val="100000"/>
              </a:lnSpc>
            </a:pPr>
            <a:r>
              <a:rPr lang="en-US" sz="2400" dirty="0" smtClean="0">
                <a:effectLst/>
              </a:rPr>
              <a:t>Iterator</a:t>
            </a:r>
            <a:endParaRPr lang="en-US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Game.Common.Map.Field.cs</a:t>
            </a:r>
            <a:endParaRPr lang="en-US" sz="2000" dirty="0" smtClean="0">
              <a:effectLst/>
            </a:endParaRPr>
          </a:p>
          <a:p>
            <a:pPr lvl="0">
              <a:lnSpc>
                <a:spcPct val="100000"/>
              </a:lnSpc>
            </a:pPr>
            <a:r>
              <a:rPr lang="en-US" sz="2400" dirty="0" smtClean="0">
                <a:effectLst/>
              </a:rPr>
              <a:t>Observer</a:t>
            </a:r>
            <a:endParaRPr lang="en-US" dirty="0" smtClean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Game.Core</a:t>
            </a:r>
            <a:r>
              <a:rPr lang="en-US" sz="2000" dirty="0" err="1"/>
              <a:t>.</a:t>
            </a:r>
            <a:r>
              <a:rPr lang="en-US" sz="2000" dirty="0" err="1" smtClean="0"/>
              <a:t>GameEngine.cs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effectLst/>
              </a:rPr>
              <a:t>Template</a:t>
            </a:r>
            <a:r>
              <a:rPr lang="en-US" sz="2800" dirty="0" smtClean="0">
                <a:effectLst/>
              </a:rPr>
              <a:t> </a:t>
            </a:r>
            <a:r>
              <a:rPr lang="en-US" sz="2400" dirty="0">
                <a:effectLst/>
              </a:rPr>
              <a:t>Method</a:t>
            </a:r>
            <a:r>
              <a:rPr lang="en-US" sz="2800" dirty="0">
                <a:effectLst/>
              </a:rPr>
              <a:t> </a:t>
            </a:r>
            <a:endParaRPr lang="en-US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Game.Core.Actions.ActionProviders</a:t>
            </a:r>
            <a:r>
              <a:rPr lang="en-US" sz="2000" dirty="0" err="1"/>
              <a:t>.</a:t>
            </a:r>
            <a:r>
              <a:rPr lang="en-US" sz="2000" dirty="0" err="1" smtClean="0"/>
              <a:t>ActionProvider.cs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Game.UI</a:t>
            </a:r>
            <a:r>
              <a:rPr lang="en-US" sz="2000" dirty="0" err="1"/>
              <a:t>.</a:t>
            </a:r>
            <a:r>
              <a:rPr lang="en-US" sz="2000" dirty="0" err="1" smtClean="0"/>
              <a:t>IOProviders.IOProvider.cs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 smtClean="0"/>
              <a:t>Game.Common.Map.Movement</a:t>
            </a:r>
            <a:r>
              <a:rPr lang="en-US" sz="2000" dirty="0" err="1"/>
              <a:t>.</a:t>
            </a:r>
            <a:r>
              <a:rPr lang="en-US" sz="2000" dirty="0" err="1" smtClean="0"/>
              <a:t>Movement.cs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0486" y="5105400"/>
            <a:ext cx="7924800" cy="685800"/>
          </a:xfrm>
        </p:spPr>
        <p:txBody>
          <a:bodyPr/>
          <a:lstStyle/>
          <a:p>
            <a:r>
              <a:rPr lang="en-US" dirty="0" smtClean="0"/>
              <a:t>Game Fifteen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0486" y="58316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Nikolay\Desktop\start-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838953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ikolay\Desktop\image-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200400" cy="195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9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4605</TotalTime>
  <Words>206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 theme</vt:lpstr>
      <vt:lpstr>Team: “Game Fifteen 5” </vt:lpstr>
      <vt:lpstr>Introduction</vt:lpstr>
      <vt:lpstr>In The Beginning…</vt:lpstr>
      <vt:lpstr>Statistics After Refactoring</vt:lpstr>
      <vt:lpstr>Code Map</vt:lpstr>
      <vt:lpstr>Creational Patterns</vt:lpstr>
      <vt:lpstr>Structural Patterns</vt:lpstr>
      <vt:lpstr>Behavioural Patterns</vt:lpstr>
      <vt:lpstr>Game Fifteen</vt:lpstr>
      <vt:lpstr>Github Repository</vt:lpstr>
      <vt:lpstr>Defensive Programming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Radkov</cp:lastModifiedBy>
  <cp:revision>875</cp:revision>
  <dcterms:created xsi:type="dcterms:W3CDTF">2007-12-08T16:03:35Z</dcterms:created>
  <dcterms:modified xsi:type="dcterms:W3CDTF">2014-07-31T11:37:49Z</dcterms:modified>
  <cp:category>quality code, software engineering</cp:category>
</cp:coreProperties>
</file>