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57" r:id="rId4"/>
    <p:sldId id="258" r:id="rId5"/>
    <p:sldId id="262" r:id="rId6"/>
    <p:sldId id="261" r:id="rId7"/>
    <p:sldId id="260"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83E37-3590-4307-958D-5278A0A4D981}" type="datetimeFigureOut">
              <a:rPr lang="en-US" smtClean="0"/>
              <a:t>9/12/2014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E168E8-158D-4328-A6D1-670C2ABEB8A3}" type="slidenum">
              <a:rPr lang="en-US" smtClean="0"/>
              <a:t>‹#›</a:t>
            </a:fld>
            <a:endParaRPr lang="en-US"/>
          </a:p>
        </p:txBody>
      </p:sp>
    </p:spTree>
    <p:extLst>
      <p:ext uri="{BB962C8B-B14F-4D97-AF65-F5344CB8AC3E}">
        <p14:creationId xmlns:p14="http://schemas.microsoft.com/office/powerpoint/2010/main" val="429470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4F58FA-1EB4-4C8F-B8AE-CA9688DFFE1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155656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58FA-1EB4-4C8F-B8AE-CA9688DFFE1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4250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58FA-1EB4-4C8F-B8AE-CA9688DFFE1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171720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58FA-1EB4-4C8F-B8AE-CA9688DFFE1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8291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F58FA-1EB4-4C8F-B8AE-CA9688DFFE1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236012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4F58FA-1EB4-4C8F-B8AE-CA9688DFFE18}"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361682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4F58FA-1EB4-4C8F-B8AE-CA9688DFFE18}" type="datetimeFigureOut">
              <a:rPr lang="en-US" smtClean="0"/>
              <a:t>9/12/2014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12663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F58FA-1EB4-4C8F-B8AE-CA9688DFFE18}" type="datetimeFigureOut">
              <a:rPr lang="en-US" smtClean="0"/>
              <a:t>9/12/2014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426589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F58FA-1EB4-4C8F-B8AE-CA9688DFFE18}" type="datetimeFigureOut">
              <a:rPr lang="en-US" smtClean="0"/>
              <a:t>9/12/2014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354187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F58FA-1EB4-4C8F-B8AE-CA9688DFFE18}"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143787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F58FA-1EB4-4C8F-B8AE-CA9688DFFE18}"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EA6E2-1848-477F-8FAF-8AF3ADC66E5F}" type="slidenum">
              <a:rPr lang="en-US" smtClean="0"/>
              <a:t>‹#›</a:t>
            </a:fld>
            <a:endParaRPr lang="en-US"/>
          </a:p>
        </p:txBody>
      </p:sp>
    </p:spTree>
    <p:extLst>
      <p:ext uri="{BB962C8B-B14F-4D97-AF65-F5344CB8AC3E}">
        <p14:creationId xmlns:p14="http://schemas.microsoft.com/office/powerpoint/2010/main" val="246891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F58FA-1EB4-4C8F-B8AE-CA9688DFFE18}" type="datetimeFigureOut">
              <a:rPr lang="en-US" smtClean="0"/>
              <a:t>9/12/2014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EA6E2-1848-477F-8FAF-8AF3ADC66E5F}" type="slidenum">
              <a:rPr lang="en-US" smtClean="0"/>
              <a:t>‹#›</a:t>
            </a:fld>
            <a:endParaRPr lang="en-US"/>
          </a:p>
        </p:txBody>
      </p:sp>
    </p:spTree>
    <p:extLst>
      <p:ext uri="{BB962C8B-B14F-4D97-AF65-F5344CB8AC3E}">
        <p14:creationId xmlns:p14="http://schemas.microsoft.com/office/powerpoint/2010/main" val="171939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1800" dirty="0" smtClean="0"/>
              <a:t>Results as of </a:t>
            </a:r>
            <a:r>
              <a:rPr lang="en-US" sz="1800" dirty="0" smtClean="0"/>
              <a:t>9/12/14</a:t>
            </a:r>
            <a:endParaRPr lang="en-US" sz="1800" dirty="0"/>
          </a:p>
        </p:txBody>
      </p:sp>
      <p:sp>
        <p:nvSpPr>
          <p:cNvPr id="2" name="TextBox 1"/>
          <p:cNvSpPr txBox="1"/>
          <p:nvPr/>
        </p:nvSpPr>
        <p:spPr>
          <a:xfrm>
            <a:off x="457201" y="1981200"/>
            <a:ext cx="8305800" cy="2308324"/>
          </a:xfrm>
          <a:prstGeom prst="rect">
            <a:avLst/>
          </a:prstGeom>
          <a:noFill/>
        </p:spPr>
        <p:txBody>
          <a:bodyPr wrap="square" rtlCol="0">
            <a:spAutoFit/>
          </a:bodyPr>
          <a:lstStyle/>
          <a:p>
            <a:r>
              <a:rPr lang="en-US" dirty="0" smtClean="0"/>
              <a:t>I spent some more time looking over the death certificate data.   In particular, take a look at the figure(s) below where I graph out the causal paths for ‘myocardial infarction’ by patient.  I’m currently looking at modeling the data as Markov chains.</a:t>
            </a:r>
          </a:p>
          <a:p>
            <a:endParaRPr lang="en-US" dirty="0"/>
          </a:p>
          <a:p>
            <a:r>
              <a:rPr lang="en-US" dirty="0" smtClean="0"/>
              <a:t>Perhaps I’m missing something, but I also just noticed that the set of all of the ‘disease or condition leading directly to death’ for the _</a:t>
            </a:r>
            <a:r>
              <a:rPr lang="en-US" dirty="0" err="1" smtClean="0"/>
              <a:t>gc</a:t>
            </a:r>
            <a:r>
              <a:rPr lang="en-US" dirty="0" smtClean="0"/>
              <a:t> rows are </a:t>
            </a:r>
            <a:r>
              <a:rPr lang="en-US" u="sng" dirty="0" smtClean="0"/>
              <a:t>completely distinct</a:t>
            </a:r>
            <a:r>
              <a:rPr lang="en-US" dirty="0" smtClean="0"/>
              <a:t> from the set for all non _</a:t>
            </a:r>
            <a:r>
              <a:rPr lang="en-US" dirty="0" err="1" smtClean="0"/>
              <a:t>gc</a:t>
            </a:r>
            <a:r>
              <a:rPr lang="en-US" dirty="0" smtClean="0"/>
              <a:t> rows.   Isn’t that our (100% accurate, 100% specific) classifier right there?</a:t>
            </a:r>
            <a:endParaRPr lang="en-US" dirty="0"/>
          </a:p>
        </p:txBody>
      </p:sp>
    </p:spTree>
    <p:extLst>
      <p:ext uri="{BB962C8B-B14F-4D97-AF65-F5344CB8AC3E}">
        <p14:creationId xmlns:p14="http://schemas.microsoft.com/office/powerpoint/2010/main" val="4050486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1800" dirty="0" smtClean="0"/>
              <a:t>Information on the causes of death come from death certificates.   In many cases we have not only the declared cause of death, but also the (supposedly ordered) antecedent causes that lead to death.  These causes should be drawn from the list of International Classification of Diseases (ICD).  The current set (ICD-10) has 91,737 such classifications.  </a:t>
            </a:r>
            <a:br>
              <a:rPr lang="en-US" sz="1800" dirty="0" smtClean="0"/>
            </a:br>
            <a:r>
              <a:rPr lang="en-US" sz="1800" dirty="0"/>
              <a:t/>
            </a:r>
            <a:br>
              <a:rPr lang="en-US" sz="1800" dirty="0"/>
            </a:br>
            <a:r>
              <a:rPr lang="en-US" sz="1800" dirty="0" smtClean="0"/>
              <a:t>For example,      </a:t>
            </a:r>
            <a:r>
              <a:rPr lang="en-US" sz="1300" dirty="0" smtClean="0">
                <a:latin typeface="Courier New" panose="02070309020205020404" pitchFamily="49" charset="0"/>
                <a:cs typeface="Courier New" panose="02070309020205020404" pitchFamily="49" charset="0"/>
              </a:rPr>
              <a:t>E119: 1 Type 2 diabetes mellitus without complications</a:t>
            </a:r>
            <a:endParaRPr lang="en-US" sz="1300" dirty="0">
              <a:latin typeface="Courier New" panose="02070309020205020404" pitchFamily="49" charset="0"/>
              <a:cs typeface="Courier New" panose="02070309020205020404" pitchFamily="49" charset="0"/>
            </a:endParaRPr>
          </a:p>
        </p:txBody>
      </p:sp>
      <p:pic>
        <p:nvPicPr>
          <p:cNvPr id="3" name="Picture 2"/>
          <p:cNvPicPr>
            <a:picLocks noChangeAspect="1" noChangeArrowheads="1"/>
          </p:cNvPicPr>
          <p:nvPr/>
        </p:nvPicPr>
        <p:blipFill>
          <a:blip r:embed="rId2"/>
          <a:srcRect/>
          <a:stretch>
            <a:fillRect/>
          </a:stretch>
        </p:blipFill>
        <p:spPr bwMode="auto">
          <a:xfrm>
            <a:off x="1710852" y="2095555"/>
            <a:ext cx="5722296" cy="4381445"/>
          </a:xfrm>
          <a:prstGeom prst="rect">
            <a:avLst/>
          </a:prstGeom>
          <a:noFill/>
          <a:ln w="9525">
            <a:noFill/>
            <a:miter lim="800000"/>
            <a:headEnd/>
            <a:tailEnd/>
          </a:ln>
          <a:effectLst/>
        </p:spPr>
      </p:pic>
      <p:graphicFrame>
        <p:nvGraphicFramePr>
          <p:cNvPr id="5" name="Table 4"/>
          <p:cNvGraphicFramePr>
            <a:graphicFrameLocks noGrp="1"/>
          </p:cNvGraphicFramePr>
          <p:nvPr>
            <p:extLst>
              <p:ext uri="{D42A27DB-BD31-4B8C-83A1-F6EECF244321}">
                <p14:modId xmlns:p14="http://schemas.microsoft.com/office/powerpoint/2010/main" val="4168786582"/>
              </p:ext>
            </p:extLst>
          </p:nvPr>
        </p:nvGraphicFramePr>
        <p:xfrm>
          <a:off x="3898900" y="2701906"/>
          <a:ext cx="3416300" cy="3130566"/>
        </p:xfrm>
        <a:graphic>
          <a:graphicData uri="http://schemas.openxmlformats.org/drawingml/2006/table">
            <a:tbl>
              <a:tblPr/>
              <a:tblGrid>
                <a:gridCol w="2249504"/>
                <a:gridCol w="1166796"/>
              </a:tblGrid>
              <a:tr h="570866">
                <a:tc>
                  <a:txBody>
                    <a:bodyPr/>
                    <a:lstStyle/>
                    <a:p>
                      <a:r>
                        <a:rPr lang="en-US" sz="1400" dirty="0">
                          <a:solidFill>
                            <a:srgbClr val="0070C0"/>
                          </a:solidFill>
                          <a:latin typeface="Arial Rounded MT Bold" pitchFamily="34" charset="0"/>
                        </a:rPr>
                        <a:t>Pulmonary embolism</a:t>
                      </a:r>
                    </a:p>
                  </a:txBody>
                  <a:tcPr marL="75269" marR="75269" marT="37619" marB="37619" anchor="ctr">
                    <a:lnL>
                      <a:noFill/>
                    </a:lnL>
                    <a:lnR>
                      <a:noFill/>
                    </a:lnR>
                    <a:lnT>
                      <a:noFill/>
                    </a:lnT>
                    <a:lnB>
                      <a:noFill/>
                    </a:lnB>
                  </a:tcPr>
                </a:tc>
                <a:tc>
                  <a:txBody>
                    <a:bodyPr/>
                    <a:lstStyle/>
                    <a:p>
                      <a:r>
                        <a:rPr lang="en-US" sz="1500" dirty="0">
                          <a:solidFill>
                            <a:srgbClr val="0070C0"/>
                          </a:solidFill>
                          <a:latin typeface="Arial Rounded MT Bold" pitchFamily="34" charset="0"/>
                        </a:rPr>
                        <a:t>hours</a:t>
                      </a:r>
                    </a:p>
                  </a:txBody>
                  <a:tcPr marL="75269" marR="75269" marT="37619" marB="37619" anchor="ctr">
                    <a:lnL>
                      <a:noFill/>
                    </a:lnL>
                    <a:lnR>
                      <a:noFill/>
                    </a:lnR>
                    <a:lnT>
                      <a:noFill/>
                    </a:lnT>
                    <a:lnB>
                      <a:noFill/>
                    </a:lnB>
                  </a:tcPr>
                </a:tc>
              </a:tr>
              <a:tr h="764413">
                <a:tc>
                  <a:txBody>
                    <a:bodyPr/>
                    <a:lstStyle/>
                    <a:p>
                      <a:r>
                        <a:rPr lang="en-US" sz="1400" dirty="0">
                          <a:solidFill>
                            <a:srgbClr val="0070C0"/>
                          </a:solidFill>
                          <a:latin typeface="Arial Rounded MT Bold" pitchFamily="34" charset="0"/>
                        </a:rPr>
                        <a:t>Pathological fracture of Femur</a:t>
                      </a:r>
                    </a:p>
                  </a:txBody>
                  <a:tcPr marL="75269" marR="75269" marT="37619" marB="37619" anchor="ctr">
                    <a:lnL>
                      <a:noFill/>
                    </a:lnL>
                    <a:lnR>
                      <a:noFill/>
                    </a:lnR>
                    <a:lnT>
                      <a:noFill/>
                    </a:lnT>
                    <a:lnB>
                      <a:noFill/>
                    </a:lnB>
                  </a:tcPr>
                </a:tc>
                <a:tc>
                  <a:txBody>
                    <a:bodyPr/>
                    <a:lstStyle/>
                    <a:p>
                      <a:r>
                        <a:rPr lang="en-US" sz="1500" dirty="0">
                          <a:solidFill>
                            <a:srgbClr val="0070C0"/>
                          </a:solidFill>
                          <a:latin typeface="Arial Rounded MT Bold" pitchFamily="34" charset="0"/>
                        </a:rPr>
                        <a:t>2 days</a:t>
                      </a:r>
                    </a:p>
                  </a:txBody>
                  <a:tcPr marL="75269" marR="75269" marT="37619" marB="37619" anchor="ctr">
                    <a:lnL>
                      <a:noFill/>
                    </a:lnL>
                    <a:lnR>
                      <a:noFill/>
                    </a:lnR>
                    <a:lnT>
                      <a:noFill/>
                    </a:lnT>
                    <a:lnB>
                      <a:noFill/>
                    </a:lnB>
                  </a:tcPr>
                </a:tc>
              </a:tr>
              <a:tr h="591876">
                <a:tc>
                  <a:txBody>
                    <a:bodyPr/>
                    <a:lstStyle/>
                    <a:p>
                      <a:r>
                        <a:rPr lang="en-US" sz="1400" dirty="0">
                          <a:solidFill>
                            <a:srgbClr val="0070C0"/>
                          </a:solidFill>
                          <a:latin typeface="Arial Rounded MT Bold" pitchFamily="34" charset="0"/>
                        </a:rPr>
                        <a:t>Secondary malignant neoplasm (femur)</a:t>
                      </a:r>
                    </a:p>
                  </a:txBody>
                  <a:tcPr marL="75269" marR="75269" marT="37619" marB="37619" anchor="ctr">
                    <a:lnL>
                      <a:noFill/>
                    </a:lnL>
                    <a:lnR>
                      <a:noFill/>
                    </a:lnR>
                    <a:lnT>
                      <a:noFill/>
                    </a:lnT>
                    <a:lnB>
                      <a:noFill/>
                    </a:lnB>
                  </a:tcPr>
                </a:tc>
                <a:tc>
                  <a:txBody>
                    <a:bodyPr/>
                    <a:lstStyle/>
                    <a:p>
                      <a:r>
                        <a:rPr lang="en-US" sz="1500" dirty="0">
                          <a:solidFill>
                            <a:srgbClr val="0070C0"/>
                          </a:solidFill>
                          <a:latin typeface="Arial Rounded MT Bold" pitchFamily="34" charset="0"/>
                        </a:rPr>
                        <a:t>2 months</a:t>
                      </a:r>
                    </a:p>
                  </a:txBody>
                  <a:tcPr marL="75269" marR="75269" marT="37619" marB="37619">
                    <a:lnL>
                      <a:noFill/>
                    </a:lnL>
                    <a:lnR>
                      <a:noFill/>
                    </a:lnR>
                    <a:lnT>
                      <a:noFill/>
                    </a:lnT>
                    <a:lnB>
                      <a:noFill/>
                    </a:lnB>
                  </a:tcPr>
                </a:tc>
              </a:tr>
              <a:tr h="501942">
                <a:tc>
                  <a:txBody>
                    <a:bodyPr/>
                    <a:lstStyle/>
                    <a:p>
                      <a:r>
                        <a:rPr lang="en-US" sz="1400" dirty="0">
                          <a:solidFill>
                            <a:srgbClr val="0070C0"/>
                          </a:solidFill>
                          <a:latin typeface="Arial Rounded MT Bold" pitchFamily="34" charset="0"/>
                        </a:rPr>
                        <a:t>Malignant neoplasm of breast (nipple)</a:t>
                      </a:r>
                    </a:p>
                  </a:txBody>
                  <a:tcPr marL="75269" marR="75269" marT="37619" marB="37619" anchor="ctr">
                    <a:lnL>
                      <a:noFill/>
                    </a:lnL>
                    <a:lnR>
                      <a:noFill/>
                    </a:lnR>
                    <a:lnT>
                      <a:noFill/>
                    </a:lnT>
                    <a:lnB>
                      <a:noFill/>
                    </a:lnB>
                  </a:tcPr>
                </a:tc>
                <a:tc>
                  <a:txBody>
                    <a:bodyPr/>
                    <a:lstStyle/>
                    <a:p>
                      <a:r>
                        <a:rPr lang="en-US" sz="1500" dirty="0">
                          <a:solidFill>
                            <a:srgbClr val="0070C0"/>
                          </a:solidFill>
                          <a:latin typeface="Arial Rounded MT Bold" pitchFamily="34" charset="0"/>
                        </a:rPr>
                        <a:t>1 year</a:t>
                      </a:r>
                    </a:p>
                  </a:txBody>
                  <a:tcPr marL="75269" marR="75269" marT="37619" marB="37619" anchor="ctr">
                    <a:lnL>
                      <a:noFill/>
                    </a:lnL>
                    <a:lnR>
                      <a:noFill/>
                    </a:lnR>
                    <a:lnT>
                      <a:noFill/>
                    </a:lnT>
                    <a:lnB>
                      <a:noFill/>
                    </a:lnB>
                  </a:tcPr>
                </a:tc>
              </a:tr>
              <a:tr h="373556">
                <a:tc>
                  <a:txBody>
                    <a:bodyPr/>
                    <a:lstStyle/>
                    <a:p>
                      <a:r>
                        <a:rPr lang="en-US" sz="1400" dirty="0">
                          <a:solidFill>
                            <a:srgbClr val="0070C0"/>
                          </a:solidFill>
                          <a:latin typeface="Arial Rounded MT Bold" pitchFamily="34" charset="0"/>
                        </a:rPr>
                        <a:t>Essential hypertension</a:t>
                      </a:r>
                    </a:p>
                  </a:txBody>
                  <a:tcPr marL="75269" marR="75269" marT="37619" marB="37619" anchor="ctr">
                    <a:lnL>
                      <a:noFill/>
                    </a:lnL>
                    <a:lnR>
                      <a:noFill/>
                    </a:lnR>
                    <a:lnT>
                      <a:noFill/>
                    </a:lnT>
                    <a:lnB>
                      <a:noFill/>
                    </a:lnB>
                  </a:tcPr>
                </a:tc>
                <a:tc>
                  <a:txBody>
                    <a:bodyPr/>
                    <a:lstStyle/>
                    <a:p>
                      <a:r>
                        <a:rPr lang="en-US" sz="1500" dirty="0">
                          <a:solidFill>
                            <a:srgbClr val="0070C0"/>
                          </a:solidFill>
                          <a:latin typeface="Arial Rounded MT Bold" pitchFamily="34" charset="0"/>
                        </a:rPr>
                        <a:t>5 years</a:t>
                      </a:r>
                    </a:p>
                  </a:txBody>
                  <a:tcPr marL="75269" marR="75269" marT="37619" marB="37619" anchor="ctr">
                    <a:lnL>
                      <a:noFill/>
                    </a:lnL>
                    <a:lnR>
                      <a:noFill/>
                    </a:lnR>
                    <a:lnT>
                      <a:noFill/>
                    </a:lnT>
                    <a:lnB>
                      <a:noFill/>
                    </a:lnB>
                  </a:tcPr>
                </a:tc>
              </a:tr>
              <a:tr h="327897">
                <a:tc>
                  <a:txBody>
                    <a:bodyPr/>
                    <a:lstStyle/>
                    <a:p>
                      <a:r>
                        <a:rPr lang="en-US" sz="1400" dirty="0">
                          <a:solidFill>
                            <a:srgbClr val="0070C0"/>
                          </a:solidFill>
                          <a:latin typeface="Arial Rounded MT Bold" pitchFamily="34" charset="0"/>
                        </a:rPr>
                        <a:t>Obesity</a:t>
                      </a:r>
                    </a:p>
                  </a:txBody>
                  <a:tcPr marL="75269" marR="75269" marT="37619" marB="37619" anchor="ctr">
                    <a:lnL>
                      <a:noFill/>
                    </a:lnL>
                    <a:lnR>
                      <a:noFill/>
                    </a:lnR>
                    <a:lnT>
                      <a:noFill/>
                    </a:lnT>
                    <a:lnB>
                      <a:noFill/>
                    </a:lnB>
                  </a:tcPr>
                </a:tc>
                <a:tc>
                  <a:txBody>
                    <a:bodyPr/>
                    <a:lstStyle/>
                    <a:p>
                      <a:r>
                        <a:rPr lang="en-US" sz="1500" dirty="0">
                          <a:solidFill>
                            <a:srgbClr val="0070C0"/>
                          </a:solidFill>
                          <a:latin typeface="Arial Rounded MT Bold" pitchFamily="34" charset="0"/>
                        </a:rPr>
                        <a:t>10 years</a:t>
                      </a:r>
                    </a:p>
                  </a:txBody>
                  <a:tcPr marL="75269" marR="75269" marT="37619" marB="37619" anchor="ctr">
                    <a:lnL>
                      <a:noFill/>
                    </a:lnL>
                    <a:lnR>
                      <a:noFill/>
                    </a:lnR>
                    <a:lnT>
                      <a:noFill/>
                    </a:lnT>
                    <a:lnB>
                      <a:noFill/>
                    </a:lnB>
                  </a:tcPr>
                </a:tc>
              </a:tr>
            </a:tbl>
          </a:graphicData>
        </a:graphic>
      </p:graphicFrame>
    </p:spTree>
    <p:extLst>
      <p:ext uri="{BB962C8B-B14F-4D97-AF65-F5344CB8AC3E}">
        <p14:creationId xmlns:p14="http://schemas.microsoft.com/office/powerpoint/2010/main" val="2031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1800" dirty="0" smtClean="0"/>
              <a:t>Ignoring the ordering of the ‘Antecedent cause’ data and just lumping it into one bucket for each patient results in the following figure.  There may be some subtle differences but it is hard to tell.</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610600" cy="4909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056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sz="1800" dirty="0" smtClean="0"/>
              <a:t>But now I break it out such that each line in a panel below represents the information for one patient. The x-axis shows from left to right the declared cause of death (1) to the ordered antecedent causes (2-6). Some of the most common ICD codes are shown on the y-axis.   Again, there are some differences (</a:t>
            </a:r>
            <a:r>
              <a:rPr lang="en-US" sz="1800" dirty="0" smtClean="0"/>
              <a:t>e.g. </a:t>
            </a:r>
            <a:r>
              <a:rPr lang="en-US" sz="1800" dirty="0" smtClean="0"/>
              <a:t>deaths of </a:t>
            </a:r>
            <a:r>
              <a:rPr lang="en-US" sz="1800" dirty="0" smtClean="0"/>
              <a:t>newborns is always coded correctly), </a:t>
            </a:r>
            <a:r>
              <a:rPr lang="en-US" sz="1800" dirty="0" smtClean="0"/>
              <a:t>but it is hard to tell.</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5047"/>
            <a:ext cx="8610600" cy="4909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253042" y="5874462"/>
            <a:ext cx="1586158" cy="230832"/>
          </a:xfrm>
          <a:prstGeom prst="rect">
            <a:avLst/>
          </a:prstGeom>
        </p:spPr>
        <p:txBody>
          <a:bodyPr wrap="square">
            <a:spAutoFit/>
          </a:bodyPr>
          <a:lstStyle/>
          <a:p>
            <a:r>
              <a:rPr lang="en-US" sz="900" dirty="0" smtClean="0"/>
              <a:t>Sepsis, unspecified organism</a:t>
            </a:r>
            <a:endParaRPr lang="en-US" sz="900" dirty="0"/>
          </a:p>
        </p:txBody>
      </p:sp>
      <p:sp>
        <p:nvSpPr>
          <p:cNvPr id="3" name="Rectangle 2"/>
          <p:cNvSpPr/>
          <p:nvPr/>
        </p:nvSpPr>
        <p:spPr>
          <a:xfrm>
            <a:off x="7218555" y="3120111"/>
            <a:ext cx="1031051" cy="230832"/>
          </a:xfrm>
          <a:prstGeom prst="rect">
            <a:avLst/>
          </a:prstGeom>
        </p:spPr>
        <p:txBody>
          <a:bodyPr wrap="none">
            <a:spAutoFit/>
          </a:bodyPr>
          <a:lstStyle/>
          <a:p>
            <a:r>
              <a:rPr lang="en-US" sz="900" dirty="0" smtClean="0"/>
              <a:t>Cardiogenic shock</a:t>
            </a:r>
            <a:endParaRPr lang="en-US" sz="900" dirty="0"/>
          </a:p>
        </p:txBody>
      </p:sp>
      <p:sp>
        <p:nvSpPr>
          <p:cNvPr id="5" name="TextBox 4"/>
          <p:cNvSpPr txBox="1"/>
          <p:nvPr/>
        </p:nvSpPr>
        <p:spPr>
          <a:xfrm>
            <a:off x="7256596" y="3450632"/>
            <a:ext cx="1973617" cy="230832"/>
          </a:xfrm>
          <a:prstGeom prst="rect">
            <a:avLst/>
          </a:prstGeom>
          <a:noFill/>
        </p:spPr>
        <p:txBody>
          <a:bodyPr wrap="none" rtlCol="0">
            <a:spAutoFit/>
          </a:bodyPr>
          <a:lstStyle/>
          <a:p>
            <a:r>
              <a:rPr lang="en-US" sz="900" dirty="0" smtClean="0"/>
              <a:t>Preterm [premature] newborn [other]</a:t>
            </a:r>
            <a:endParaRPr lang="en-US" sz="900" dirty="0"/>
          </a:p>
        </p:txBody>
      </p:sp>
      <p:sp>
        <p:nvSpPr>
          <p:cNvPr id="6" name="Rectangle 5"/>
          <p:cNvSpPr/>
          <p:nvPr/>
        </p:nvSpPr>
        <p:spPr>
          <a:xfrm>
            <a:off x="7261302" y="3553868"/>
            <a:ext cx="2177199" cy="230832"/>
          </a:xfrm>
          <a:prstGeom prst="rect">
            <a:avLst/>
          </a:prstGeom>
        </p:spPr>
        <p:txBody>
          <a:bodyPr wrap="none">
            <a:spAutoFit/>
          </a:bodyPr>
          <a:lstStyle/>
          <a:p>
            <a:r>
              <a:rPr lang="en-US" sz="900" dirty="0" smtClean="0"/>
              <a:t>Respiratory distress syndrome of newborn</a:t>
            </a:r>
            <a:endParaRPr lang="en-US" sz="900" dirty="0"/>
          </a:p>
        </p:txBody>
      </p:sp>
      <p:sp>
        <p:nvSpPr>
          <p:cNvPr id="7" name="Rectangle 6"/>
          <p:cNvSpPr/>
          <p:nvPr/>
        </p:nvSpPr>
        <p:spPr>
          <a:xfrm>
            <a:off x="7259445" y="3655743"/>
            <a:ext cx="2068195" cy="230832"/>
          </a:xfrm>
          <a:prstGeom prst="rect">
            <a:avLst/>
          </a:prstGeom>
        </p:spPr>
        <p:txBody>
          <a:bodyPr wrap="none">
            <a:spAutoFit/>
          </a:bodyPr>
          <a:lstStyle/>
          <a:p>
            <a:r>
              <a:rPr lang="en-US" sz="900" dirty="0" smtClean="0"/>
              <a:t>Bacterial sepsis of newborn, unspecified</a:t>
            </a:r>
            <a:endParaRPr lang="en-US" sz="900" dirty="0"/>
          </a:p>
        </p:txBody>
      </p:sp>
    </p:spTree>
    <p:extLst>
      <p:ext uri="{BB962C8B-B14F-4D97-AF65-F5344CB8AC3E}">
        <p14:creationId xmlns:p14="http://schemas.microsoft.com/office/powerpoint/2010/main" val="457045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sz="1800" dirty="0" smtClean="0"/>
              <a:t>Zooming in on some specific examples.  Here I picked all of the individuals who had ‘myocardial infarction’ in any part of their </a:t>
            </a:r>
            <a:r>
              <a:rPr lang="en-US" sz="1800" dirty="0" err="1" smtClean="0"/>
              <a:t>CoD</a:t>
            </a:r>
            <a:r>
              <a:rPr lang="en-US" sz="1800" dirty="0" smtClean="0"/>
              <a:t> chain, and then graphed their path, conditioning on the </a:t>
            </a:r>
            <a:r>
              <a:rPr lang="en-US" sz="1800" dirty="0" err="1" smtClean="0"/>
              <a:t>icd_name</a:t>
            </a:r>
            <a:r>
              <a:rPr lang="en-US" sz="1800" dirty="0" smtClean="0"/>
              <a:t> (shorthand for listed cause of death).  Now there appears to be some definite patterns.  </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29626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035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87362"/>
          </a:xfrm>
        </p:spPr>
        <p:txBody>
          <a:bodyPr>
            <a:normAutofit/>
          </a:bodyPr>
          <a:lstStyle/>
          <a:p>
            <a:pPr algn="l"/>
            <a:r>
              <a:rPr lang="en-US" sz="1600" dirty="0" smtClean="0"/>
              <a:t>Here are examples of </a:t>
            </a:r>
            <a:r>
              <a:rPr lang="en-US" sz="1600" dirty="0" err="1" smtClean="0"/>
              <a:t>CoDs</a:t>
            </a:r>
            <a:r>
              <a:rPr lang="en-US" sz="1600" dirty="0" smtClean="0"/>
              <a:t> thought to be good:</a:t>
            </a:r>
            <a:endParaRPr lang="en-US" sz="1600" dirty="0"/>
          </a:p>
        </p:txBody>
      </p:sp>
      <p:sp>
        <p:nvSpPr>
          <p:cNvPr id="3" name="Rectangle 2"/>
          <p:cNvSpPr/>
          <p:nvPr/>
        </p:nvSpPr>
        <p:spPr>
          <a:xfrm>
            <a:off x="381000" y="762000"/>
            <a:ext cx="7848600" cy="5909310"/>
          </a:xfrm>
          <a:prstGeom prst="rect">
            <a:avLst/>
          </a:prstGeom>
        </p:spPr>
        <p:txBody>
          <a:bodyPr wrap="square">
            <a:spAutoFit/>
          </a:bodyPr>
          <a:lstStyle/>
          <a:p>
            <a:pPr lvl="0"/>
            <a:r>
              <a:rPr lang="en-US" sz="900" u="sng" dirty="0" err="1" smtClean="0">
                <a:solidFill>
                  <a:prstClr val="black"/>
                </a:solidFill>
              </a:rPr>
              <a:t>sid</a:t>
            </a:r>
            <a:r>
              <a:rPr lang="en-US" sz="900" u="sng" dirty="0" smtClean="0">
                <a:solidFill>
                  <a:prstClr val="black"/>
                </a:solidFill>
              </a:rPr>
              <a:t> </a:t>
            </a:r>
            <a:r>
              <a:rPr lang="en-US" sz="900" u="sng" dirty="0" err="1">
                <a:solidFill>
                  <a:prstClr val="black"/>
                </a:solidFill>
              </a:rPr>
              <a:t>icd_name</a:t>
            </a:r>
            <a:r>
              <a:rPr lang="en-US" sz="900" u="sng" dirty="0">
                <a:solidFill>
                  <a:prstClr val="black"/>
                </a:solidFill>
              </a:rPr>
              <a:t> age gender   education </a:t>
            </a:r>
            <a:r>
              <a:rPr lang="en-US" sz="900" u="sng" dirty="0" err="1">
                <a:solidFill>
                  <a:prstClr val="black"/>
                </a:solidFill>
              </a:rPr>
              <a:t>cigsPerDay</a:t>
            </a:r>
            <a:r>
              <a:rPr lang="en-US" sz="900" u="sng" dirty="0">
                <a:solidFill>
                  <a:prstClr val="black"/>
                </a:solidFill>
              </a:rPr>
              <a:t> </a:t>
            </a:r>
            <a:r>
              <a:rPr lang="en-US" sz="900" u="sng" dirty="0" err="1">
                <a:solidFill>
                  <a:prstClr val="black"/>
                </a:solidFill>
              </a:rPr>
              <a:t>causeOrder</a:t>
            </a:r>
            <a:r>
              <a:rPr lang="en-US" sz="900" u="sng" dirty="0">
                <a:solidFill>
                  <a:prstClr val="black"/>
                </a:solidFill>
              </a:rPr>
              <a:t>  MCD                                                                                    </a:t>
            </a:r>
            <a:r>
              <a:rPr lang="en-US" sz="900" u="sng" dirty="0" err="1">
                <a:solidFill>
                  <a:prstClr val="black"/>
                </a:solidFill>
              </a:rPr>
              <a:t>MCDfull</a:t>
            </a:r>
            <a:endParaRPr lang="en-US" sz="900" u="sng" dirty="0">
              <a:solidFill>
                <a:prstClr val="black"/>
              </a:solidFill>
            </a:endParaRPr>
          </a:p>
          <a:p>
            <a:pPr lvl="0"/>
            <a:r>
              <a:rPr lang="en-US" sz="900" dirty="0">
                <a:solidFill>
                  <a:prstClr val="black"/>
                </a:solidFill>
              </a:rPr>
              <a:t>2040.1 2040  </a:t>
            </a:r>
            <a:r>
              <a:rPr lang="en-US" sz="900" dirty="0" err="1">
                <a:solidFill>
                  <a:prstClr val="black"/>
                </a:solidFill>
              </a:rPr>
              <a:t>cvd_ihd</a:t>
            </a:r>
            <a:r>
              <a:rPr lang="en-US" sz="900" dirty="0">
                <a:solidFill>
                  <a:prstClr val="black"/>
                </a:solidFill>
              </a:rPr>
              <a:t>  71 Female High School          0          1 I219 </a:t>
            </a:r>
            <a:r>
              <a:rPr lang="en-US" sz="900" dirty="0" smtClean="0">
                <a:solidFill>
                  <a:prstClr val="black"/>
                </a:solidFill>
              </a:rPr>
              <a:t>   ? </a:t>
            </a:r>
            <a:r>
              <a:rPr lang="en-US" sz="900" dirty="0">
                <a:solidFill>
                  <a:prstClr val="black"/>
                </a:solidFill>
              </a:rPr>
              <a:t>Non-ST elevation (NSTEMI) myocardial infarction | Subsequent STEMI &amp; NSTEMI </a:t>
            </a:r>
            <a:r>
              <a:rPr lang="en-US" sz="900" dirty="0" err="1">
                <a:solidFill>
                  <a:prstClr val="black"/>
                </a:solidFill>
              </a:rPr>
              <a:t>mocard</a:t>
            </a:r>
            <a:r>
              <a:rPr lang="en-US" sz="900" dirty="0">
                <a:solidFill>
                  <a:prstClr val="black"/>
                </a:solidFill>
              </a:rPr>
              <a:t> </a:t>
            </a:r>
            <a:r>
              <a:rPr lang="en-US" sz="900" dirty="0" err="1">
                <a:solidFill>
                  <a:prstClr val="black"/>
                </a:solidFill>
              </a:rPr>
              <a:t>infrc</a:t>
            </a:r>
            <a:endParaRPr lang="en-US" sz="900" dirty="0">
              <a:solidFill>
                <a:prstClr val="black"/>
              </a:solidFill>
            </a:endParaRPr>
          </a:p>
          <a:p>
            <a:pPr lvl="0"/>
            <a:r>
              <a:rPr lang="en-US" sz="900" dirty="0">
                <a:solidFill>
                  <a:prstClr val="black"/>
                </a:solidFill>
              </a:rPr>
              <a:t>2040.2 2040  </a:t>
            </a:r>
            <a:r>
              <a:rPr lang="en-US" sz="900" dirty="0" err="1">
                <a:solidFill>
                  <a:prstClr val="black"/>
                </a:solidFill>
              </a:rPr>
              <a:t>cvd_ihd</a:t>
            </a:r>
            <a:r>
              <a:rPr lang="en-US" sz="900" dirty="0">
                <a:solidFill>
                  <a:prstClr val="black"/>
                </a:solidFill>
              </a:rPr>
              <a:t>  71 Female High School          0          2 I219 </a:t>
            </a:r>
            <a:r>
              <a:rPr lang="en-US" sz="900" dirty="0" smtClean="0">
                <a:solidFill>
                  <a:prstClr val="black"/>
                </a:solidFill>
              </a:rPr>
              <a:t>   ? </a:t>
            </a:r>
            <a:r>
              <a:rPr lang="en-US" sz="900" dirty="0">
                <a:solidFill>
                  <a:prstClr val="black"/>
                </a:solidFill>
              </a:rPr>
              <a:t>Non-ST elevation (NSTEMI) myocardial infarction | Subsequent STEMI &amp; NSTEMI </a:t>
            </a:r>
            <a:r>
              <a:rPr lang="en-US" sz="900" dirty="0" err="1">
                <a:solidFill>
                  <a:prstClr val="black"/>
                </a:solidFill>
              </a:rPr>
              <a:t>mocard</a:t>
            </a:r>
            <a:r>
              <a:rPr lang="en-US" sz="900" dirty="0">
                <a:solidFill>
                  <a:prstClr val="black"/>
                </a:solidFill>
              </a:rPr>
              <a:t> </a:t>
            </a:r>
            <a:r>
              <a:rPr lang="en-US" sz="900" dirty="0" err="1">
                <a:solidFill>
                  <a:prstClr val="black"/>
                </a:solidFill>
              </a:rPr>
              <a:t>infrc</a:t>
            </a:r>
            <a:endParaRPr lang="en-US" sz="900" dirty="0">
              <a:solidFill>
                <a:prstClr val="black"/>
              </a:solidFill>
            </a:endParaRPr>
          </a:p>
          <a:p>
            <a:pPr lvl="0"/>
            <a:r>
              <a:rPr lang="en-US" sz="900" dirty="0">
                <a:solidFill>
                  <a:prstClr val="black"/>
                </a:solidFill>
              </a:rPr>
              <a:t>2040.3 2040  </a:t>
            </a:r>
            <a:r>
              <a:rPr lang="en-US" sz="900" dirty="0" err="1">
                <a:solidFill>
                  <a:prstClr val="black"/>
                </a:solidFill>
              </a:rPr>
              <a:t>cvd_ihd</a:t>
            </a:r>
            <a:r>
              <a:rPr lang="en-US" sz="900" dirty="0">
                <a:solidFill>
                  <a:prstClr val="black"/>
                </a:solidFill>
              </a:rPr>
              <a:t>  71 Female High School          0          3  R58                              </a:t>
            </a:r>
            <a:r>
              <a:rPr lang="en-US" sz="900" dirty="0" smtClean="0">
                <a:solidFill>
                  <a:prstClr val="black"/>
                </a:solidFill>
              </a:rPr>
              <a:t>                                                                               </a:t>
            </a:r>
            <a:r>
              <a:rPr lang="en-US" sz="900" dirty="0">
                <a:solidFill>
                  <a:prstClr val="black"/>
                </a:solidFill>
              </a:rPr>
              <a:t>Hemorrhage, not elsewhere classified</a:t>
            </a:r>
          </a:p>
          <a:p>
            <a:pPr lvl="0"/>
            <a:r>
              <a:rPr lang="en-US" sz="900" dirty="0">
                <a:solidFill>
                  <a:prstClr val="black"/>
                </a:solidFill>
              </a:rPr>
              <a:t>2040.4 2040  </a:t>
            </a:r>
            <a:r>
              <a:rPr lang="en-US" sz="900" dirty="0" err="1">
                <a:solidFill>
                  <a:prstClr val="black"/>
                </a:solidFill>
              </a:rPr>
              <a:t>cvd_ihd</a:t>
            </a:r>
            <a:r>
              <a:rPr lang="en-US" sz="900" dirty="0">
                <a:solidFill>
                  <a:prstClr val="black"/>
                </a:solidFill>
              </a:rPr>
              <a:t>  71 Female High School          0          4 I219 </a:t>
            </a:r>
            <a:r>
              <a:rPr lang="en-US" sz="900" dirty="0" smtClean="0">
                <a:solidFill>
                  <a:prstClr val="black"/>
                </a:solidFill>
              </a:rPr>
              <a:t>   ? </a:t>
            </a:r>
            <a:r>
              <a:rPr lang="en-US" sz="900" dirty="0">
                <a:solidFill>
                  <a:prstClr val="black"/>
                </a:solidFill>
              </a:rPr>
              <a:t>Non-ST elevation (NSTEMI) myocardial infarction | Subsequent STEMI &amp; NSTEMI </a:t>
            </a:r>
            <a:r>
              <a:rPr lang="en-US" sz="900" dirty="0" err="1">
                <a:solidFill>
                  <a:prstClr val="black"/>
                </a:solidFill>
              </a:rPr>
              <a:t>mocard</a:t>
            </a:r>
            <a:r>
              <a:rPr lang="en-US" sz="900" dirty="0">
                <a:solidFill>
                  <a:prstClr val="black"/>
                </a:solidFill>
              </a:rPr>
              <a:t> </a:t>
            </a:r>
            <a:r>
              <a:rPr lang="en-US" sz="900" dirty="0" err="1">
                <a:solidFill>
                  <a:prstClr val="black"/>
                </a:solidFill>
              </a:rPr>
              <a:t>infrc</a:t>
            </a:r>
            <a:endParaRPr lang="en-US" sz="900" dirty="0">
              <a:solidFill>
                <a:prstClr val="black"/>
              </a:solidFill>
            </a:endParaRPr>
          </a:p>
          <a:p>
            <a:pPr lvl="0"/>
            <a:r>
              <a:rPr lang="en-US" sz="900" dirty="0">
                <a:solidFill>
                  <a:prstClr val="black"/>
                </a:solidFill>
              </a:rPr>
              <a:t>2040.5 2040  </a:t>
            </a:r>
            <a:r>
              <a:rPr lang="en-US" sz="900" dirty="0" err="1">
                <a:solidFill>
                  <a:prstClr val="black"/>
                </a:solidFill>
              </a:rPr>
              <a:t>cvd_ihd</a:t>
            </a:r>
            <a:r>
              <a:rPr lang="en-US" sz="900" dirty="0">
                <a:solidFill>
                  <a:prstClr val="black"/>
                </a:solidFill>
              </a:rPr>
              <a:t>  71 Female High School          0          5                                                                                                </a:t>
            </a:r>
          </a:p>
          <a:p>
            <a:pPr lvl="0"/>
            <a:r>
              <a:rPr lang="en-US" sz="900" dirty="0">
                <a:solidFill>
                  <a:prstClr val="black"/>
                </a:solidFill>
              </a:rPr>
              <a:t>2040.6 2040  </a:t>
            </a:r>
            <a:r>
              <a:rPr lang="en-US" sz="900" dirty="0" err="1">
                <a:solidFill>
                  <a:prstClr val="black"/>
                </a:solidFill>
              </a:rPr>
              <a:t>cvd_ihd</a:t>
            </a:r>
            <a:r>
              <a:rPr lang="en-US" sz="900" dirty="0">
                <a:solidFill>
                  <a:prstClr val="black"/>
                </a:solidFill>
              </a:rPr>
              <a:t>  71 Female High School          0          6  I10                                                          </a:t>
            </a:r>
            <a:r>
              <a:rPr lang="en-US" sz="900" dirty="0" smtClean="0">
                <a:solidFill>
                  <a:prstClr val="black"/>
                </a:solidFill>
              </a:rPr>
              <a:t>		              </a:t>
            </a:r>
            <a:r>
              <a:rPr lang="en-US" sz="900" dirty="0">
                <a:solidFill>
                  <a:prstClr val="black"/>
                </a:solidFill>
              </a:rPr>
              <a:t>Essential (primary) hypertension</a:t>
            </a:r>
          </a:p>
          <a:p>
            <a:pPr lvl="0"/>
            <a:endParaRPr lang="en-US" sz="900" dirty="0" smtClean="0">
              <a:solidFill>
                <a:prstClr val="black"/>
              </a:solidFill>
            </a:endParaRPr>
          </a:p>
          <a:p>
            <a:pPr lvl="0"/>
            <a:r>
              <a:rPr lang="en-US" sz="900" dirty="0" smtClean="0">
                <a:solidFill>
                  <a:prstClr val="black"/>
                </a:solidFill>
              </a:rPr>
              <a:t>561.1 </a:t>
            </a:r>
            <a:r>
              <a:rPr lang="en-US" sz="900" dirty="0">
                <a:solidFill>
                  <a:prstClr val="black"/>
                </a:solidFill>
              </a:rPr>
              <a:t>561 cirrhosis  39 Female High School          0          1 K729               </a:t>
            </a:r>
            <a:r>
              <a:rPr lang="en-US" sz="900" dirty="0" smtClean="0">
                <a:solidFill>
                  <a:prstClr val="black"/>
                </a:solidFill>
              </a:rPr>
              <a:t>                       </a:t>
            </a:r>
            <a:r>
              <a:rPr lang="en-US" sz="900" dirty="0">
                <a:solidFill>
                  <a:prstClr val="black"/>
                </a:solidFill>
              </a:rPr>
              <a:t>Hepatic failure, unspecified</a:t>
            </a:r>
          </a:p>
          <a:p>
            <a:pPr lvl="0"/>
            <a:r>
              <a:rPr lang="en-US" sz="900" dirty="0">
                <a:solidFill>
                  <a:prstClr val="black"/>
                </a:solidFill>
              </a:rPr>
              <a:t>561.2 561 cirrhosis  39 Female High School          0          2 K729                </a:t>
            </a:r>
            <a:r>
              <a:rPr lang="en-US" sz="900" dirty="0" smtClean="0">
                <a:solidFill>
                  <a:prstClr val="black"/>
                </a:solidFill>
              </a:rPr>
              <a:t>                      </a:t>
            </a:r>
            <a:r>
              <a:rPr lang="en-US" sz="900" dirty="0">
                <a:solidFill>
                  <a:prstClr val="black"/>
                </a:solidFill>
              </a:rPr>
              <a:t>Hepatic failure, unspecified</a:t>
            </a:r>
          </a:p>
          <a:p>
            <a:pPr lvl="0"/>
            <a:r>
              <a:rPr lang="en-US" sz="900" dirty="0">
                <a:solidFill>
                  <a:prstClr val="black"/>
                </a:solidFill>
              </a:rPr>
              <a:t>561.3 561 cirrhosis  39 Female High School          0          3 K729                </a:t>
            </a:r>
            <a:r>
              <a:rPr lang="en-US" sz="900" dirty="0" smtClean="0">
                <a:solidFill>
                  <a:prstClr val="black"/>
                </a:solidFill>
              </a:rPr>
              <a:t>                      </a:t>
            </a:r>
            <a:r>
              <a:rPr lang="en-US" sz="900" dirty="0">
                <a:solidFill>
                  <a:prstClr val="black"/>
                </a:solidFill>
              </a:rPr>
              <a:t>Hepatic failure, unspecified</a:t>
            </a:r>
          </a:p>
          <a:p>
            <a:pPr lvl="0"/>
            <a:r>
              <a:rPr lang="en-US" sz="900" dirty="0">
                <a:solidFill>
                  <a:prstClr val="black"/>
                </a:solidFill>
              </a:rPr>
              <a:t>561.4 561 cirrhosis  39 Female High School          0          4 Q445 </a:t>
            </a:r>
            <a:r>
              <a:rPr lang="en-US" sz="900" dirty="0" smtClean="0">
                <a:solidFill>
                  <a:prstClr val="black"/>
                </a:solidFill>
              </a:rPr>
              <a:t>    Other </a:t>
            </a:r>
            <a:r>
              <a:rPr lang="en-US" sz="900" dirty="0">
                <a:solidFill>
                  <a:prstClr val="black"/>
                </a:solidFill>
              </a:rPr>
              <a:t>congenital malformations of bile ducts</a:t>
            </a:r>
          </a:p>
          <a:p>
            <a:pPr lvl="0"/>
            <a:r>
              <a:rPr lang="en-US" sz="900" dirty="0">
                <a:solidFill>
                  <a:prstClr val="black"/>
                </a:solidFill>
              </a:rPr>
              <a:t>561.5 561 cirrhosis  39 Female High School          0          5                                                  </a:t>
            </a:r>
          </a:p>
          <a:p>
            <a:pPr lvl="0"/>
            <a:r>
              <a:rPr lang="en-US" sz="900" dirty="0">
                <a:solidFill>
                  <a:prstClr val="black"/>
                </a:solidFill>
              </a:rPr>
              <a:t>561.6 561 cirrhosis  39 Female High School          0          6                                                  </a:t>
            </a:r>
          </a:p>
          <a:p>
            <a:pPr lvl="0"/>
            <a:endParaRPr lang="en-US" sz="900" dirty="0" smtClean="0">
              <a:solidFill>
                <a:prstClr val="black"/>
              </a:solidFill>
            </a:endParaRPr>
          </a:p>
          <a:p>
            <a:pPr lvl="0"/>
            <a:r>
              <a:rPr lang="en-US" sz="900" dirty="0" smtClean="0">
                <a:solidFill>
                  <a:prstClr val="black"/>
                </a:solidFill>
              </a:rPr>
              <a:t>1059.1 </a:t>
            </a:r>
            <a:r>
              <a:rPr lang="en-US" sz="900" dirty="0">
                <a:solidFill>
                  <a:prstClr val="black"/>
                </a:solidFill>
              </a:rPr>
              <a:t>1059 </a:t>
            </a:r>
            <a:r>
              <a:rPr lang="en-US" sz="900" dirty="0" err="1">
                <a:solidFill>
                  <a:prstClr val="black"/>
                </a:solidFill>
              </a:rPr>
              <a:t>hiv_other</a:t>
            </a:r>
            <a:r>
              <a:rPr lang="en-US" sz="900" dirty="0">
                <a:solidFill>
                  <a:prstClr val="black"/>
                </a:solidFill>
              </a:rPr>
              <a:t>  53   Male Primary School          0          1 B238 </a:t>
            </a:r>
            <a:r>
              <a:rPr lang="en-US" sz="900" dirty="0" smtClean="0">
                <a:solidFill>
                  <a:prstClr val="black"/>
                </a:solidFill>
              </a:rPr>
              <a:t>            ? </a:t>
            </a:r>
            <a:r>
              <a:rPr lang="en-US" sz="900" dirty="0">
                <a:solidFill>
                  <a:prstClr val="black"/>
                </a:solidFill>
              </a:rPr>
              <a:t>Human immunodeficiency virus [HIV] disease | </a:t>
            </a:r>
            <a:r>
              <a:rPr lang="en-US" sz="900" dirty="0" err="1">
                <a:solidFill>
                  <a:prstClr val="black"/>
                </a:solidFill>
              </a:rPr>
              <a:t>Cytomegaloviral</a:t>
            </a:r>
            <a:r>
              <a:rPr lang="en-US" sz="900" dirty="0">
                <a:solidFill>
                  <a:prstClr val="black"/>
                </a:solidFill>
              </a:rPr>
              <a:t> disease</a:t>
            </a:r>
          </a:p>
          <a:p>
            <a:pPr lvl="0"/>
            <a:r>
              <a:rPr lang="en-US" sz="900" dirty="0">
                <a:solidFill>
                  <a:prstClr val="black"/>
                </a:solidFill>
              </a:rPr>
              <a:t>1059.2 1059 </a:t>
            </a:r>
            <a:r>
              <a:rPr lang="en-US" sz="900" dirty="0" err="1">
                <a:solidFill>
                  <a:prstClr val="black"/>
                </a:solidFill>
              </a:rPr>
              <a:t>hiv_other</a:t>
            </a:r>
            <a:r>
              <a:rPr lang="en-US" sz="900" dirty="0">
                <a:solidFill>
                  <a:prstClr val="black"/>
                </a:solidFill>
              </a:rPr>
              <a:t>  53   Male Primary School          0          2 J969     </a:t>
            </a:r>
            <a:r>
              <a:rPr lang="en-US" sz="900" dirty="0" smtClean="0">
                <a:solidFill>
                  <a:prstClr val="black"/>
                </a:solidFill>
              </a:rPr>
              <a:t>		                                  </a:t>
            </a:r>
            <a:r>
              <a:rPr lang="en-US" sz="900" dirty="0">
                <a:solidFill>
                  <a:prstClr val="black"/>
                </a:solidFill>
              </a:rPr>
              <a:t>Respiratory failure, unspecified</a:t>
            </a:r>
          </a:p>
          <a:p>
            <a:pPr lvl="0"/>
            <a:r>
              <a:rPr lang="en-US" sz="900" dirty="0">
                <a:solidFill>
                  <a:prstClr val="black"/>
                </a:solidFill>
              </a:rPr>
              <a:t>1059.3 1059 </a:t>
            </a:r>
            <a:r>
              <a:rPr lang="en-US" sz="900" dirty="0" err="1">
                <a:solidFill>
                  <a:prstClr val="black"/>
                </a:solidFill>
              </a:rPr>
              <a:t>hiv_other</a:t>
            </a:r>
            <a:r>
              <a:rPr lang="en-US" sz="900" dirty="0">
                <a:solidFill>
                  <a:prstClr val="black"/>
                </a:solidFill>
              </a:rPr>
              <a:t>  53   Male Primary School          0          3 G049             </a:t>
            </a:r>
            <a:r>
              <a:rPr lang="en-US" sz="900" dirty="0" smtClean="0">
                <a:solidFill>
                  <a:prstClr val="black"/>
                </a:solidFill>
              </a:rPr>
              <a:t>                              </a:t>
            </a:r>
            <a:r>
              <a:rPr lang="en-US" sz="900" dirty="0">
                <a:solidFill>
                  <a:prstClr val="black"/>
                </a:solidFill>
              </a:rPr>
              <a:t>Encephalitis, myelitis and encephalomyelitis, unspecified</a:t>
            </a:r>
          </a:p>
          <a:p>
            <a:pPr lvl="0"/>
            <a:r>
              <a:rPr lang="en-US" sz="900" dirty="0">
                <a:solidFill>
                  <a:prstClr val="black"/>
                </a:solidFill>
              </a:rPr>
              <a:t>1059.4 1059 </a:t>
            </a:r>
            <a:r>
              <a:rPr lang="en-US" sz="900" dirty="0" err="1">
                <a:solidFill>
                  <a:prstClr val="black"/>
                </a:solidFill>
              </a:rPr>
              <a:t>hiv_other</a:t>
            </a:r>
            <a:r>
              <a:rPr lang="en-US" sz="900" dirty="0">
                <a:solidFill>
                  <a:prstClr val="black"/>
                </a:solidFill>
              </a:rPr>
              <a:t>  53   Male Primary School          0          4  B24 </a:t>
            </a:r>
            <a:r>
              <a:rPr lang="en-US" sz="900" dirty="0" smtClean="0">
                <a:solidFill>
                  <a:prstClr val="black"/>
                </a:solidFill>
              </a:rPr>
              <a:t>             ? </a:t>
            </a:r>
            <a:r>
              <a:rPr lang="en-US" sz="900" dirty="0">
                <a:solidFill>
                  <a:prstClr val="black"/>
                </a:solidFill>
              </a:rPr>
              <a:t>Human immunodeficiency virus [HIV] disease | </a:t>
            </a:r>
            <a:r>
              <a:rPr lang="en-US" sz="900" dirty="0" err="1">
                <a:solidFill>
                  <a:prstClr val="black"/>
                </a:solidFill>
              </a:rPr>
              <a:t>Cytomegaloviral</a:t>
            </a:r>
            <a:r>
              <a:rPr lang="en-US" sz="900" dirty="0">
                <a:solidFill>
                  <a:prstClr val="black"/>
                </a:solidFill>
              </a:rPr>
              <a:t> disease</a:t>
            </a:r>
          </a:p>
          <a:p>
            <a:pPr lvl="0"/>
            <a:r>
              <a:rPr lang="en-US" sz="900" dirty="0">
                <a:solidFill>
                  <a:prstClr val="black"/>
                </a:solidFill>
              </a:rPr>
              <a:t>1059.5 1059 </a:t>
            </a:r>
            <a:r>
              <a:rPr lang="en-US" sz="900" dirty="0" err="1">
                <a:solidFill>
                  <a:prstClr val="black"/>
                </a:solidFill>
              </a:rPr>
              <a:t>hiv_other</a:t>
            </a:r>
            <a:r>
              <a:rPr lang="en-US" sz="900" dirty="0">
                <a:solidFill>
                  <a:prstClr val="black"/>
                </a:solidFill>
              </a:rPr>
              <a:t>  53   Male Primary School          0          5                                                                            </a:t>
            </a:r>
          </a:p>
          <a:p>
            <a:pPr lvl="0"/>
            <a:r>
              <a:rPr lang="en-US" sz="900" dirty="0">
                <a:solidFill>
                  <a:prstClr val="black"/>
                </a:solidFill>
              </a:rPr>
              <a:t>1059.6 1059 </a:t>
            </a:r>
            <a:r>
              <a:rPr lang="en-US" sz="900" dirty="0" err="1">
                <a:solidFill>
                  <a:prstClr val="black"/>
                </a:solidFill>
              </a:rPr>
              <a:t>hiv_other</a:t>
            </a:r>
            <a:r>
              <a:rPr lang="en-US" sz="900" dirty="0">
                <a:solidFill>
                  <a:prstClr val="black"/>
                </a:solidFill>
              </a:rPr>
              <a:t>  53   Male Primary School          0          6                                                                            </a:t>
            </a:r>
          </a:p>
          <a:p>
            <a:pPr lvl="0"/>
            <a:endParaRPr lang="en-US" sz="900" dirty="0">
              <a:solidFill>
                <a:prstClr val="black"/>
              </a:solidFill>
            </a:endParaRPr>
          </a:p>
          <a:p>
            <a:r>
              <a:rPr lang="en-US" sz="900" dirty="0" smtClean="0"/>
              <a:t>860.1 </a:t>
            </a:r>
            <a:r>
              <a:rPr lang="en-US" sz="900" dirty="0"/>
              <a:t>860 </a:t>
            </a:r>
            <a:r>
              <a:rPr lang="en-US" sz="900" dirty="0" err="1"/>
              <a:t>neo_breast_cancer</a:t>
            </a:r>
            <a:r>
              <a:rPr lang="en-US" sz="900" dirty="0"/>
              <a:t>  68 Female Primary School          0          1 C509 </a:t>
            </a:r>
            <a:r>
              <a:rPr lang="en-US" sz="900" dirty="0" smtClean="0"/>
              <a:t>     Malignant </a:t>
            </a:r>
            <a:r>
              <a:rPr lang="en-US" sz="900" dirty="0"/>
              <a:t>neoplasm of breast of unspecified site</a:t>
            </a:r>
          </a:p>
          <a:p>
            <a:r>
              <a:rPr lang="en-US" sz="900" dirty="0"/>
              <a:t>860.2 860 </a:t>
            </a:r>
            <a:r>
              <a:rPr lang="en-US" sz="900" dirty="0" err="1"/>
              <a:t>neo_breast_cancer</a:t>
            </a:r>
            <a:r>
              <a:rPr lang="en-US" sz="900" dirty="0"/>
              <a:t>  68 Female Primary School          0          2 J960              </a:t>
            </a:r>
            <a:r>
              <a:rPr lang="en-US" sz="900" dirty="0" smtClean="0"/>
              <a:t>                                     </a:t>
            </a:r>
            <a:r>
              <a:rPr lang="en-US" sz="900" dirty="0"/>
              <a:t>Acute respiratory failure</a:t>
            </a:r>
          </a:p>
          <a:p>
            <a:r>
              <a:rPr lang="en-US" sz="900" dirty="0"/>
              <a:t>860.3 860 </a:t>
            </a:r>
            <a:r>
              <a:rPr lang="en-US" sz="900" dirty="0" err="1"/>
              <a:t>neo_breast_cancer</a:t>
            </a:r>
            <a:r>
              <a:rPr lang="en-US" sz="900" dirty="0"/>
              <a:t>  68 Female Primary School          0          3 C780        </a:t>
            </a:r>
            <a:r>
              <a:rPr lang="en-US" sz="900" dirty="0" smtClean="0"/>
              <a:t>                 </a:t>
            </a:r>
            <a:r>
              <a:rPr lang="en-US" sz="900" dirty="0"/>
              <a:t>Secondary malignant neoplasm of lung</a:t>
            </a:r>
          </a:p>
          <a:p>
            <a:r>
              <a:rPr lang="en-US" sz="900" dirty="0"/>
              <a:t>860.4 860 </a:t>
            </a:r>
            <a:r>
              <a:rPr lang="en-US" sz="900" dirty="0" err="1"/>
              <a:t>neo_breast_cancer</a:t>
            </a:r>
            <a:r>
              <a:rPr lang="en-US" sz="900" dirty="0"/>
              <a:t>  68 Female Primary School          0          4 C509 </a:t>
            </a:r>
            <a:r>
              <a:rPr lang="en-US" sz="900" dirty="0" smtClean="0"/>
              <a:t>     Malignant </a:t>
            </a:r>
            <a:r>
              <a:rPr lang="en-US" sz="900" dirty="0"/>
              <a:t>neoplasm of breast of unspecified site</a:t>
            </a:r>
          </a:p>
          <a:p>
            <a:r>
              <a:rPr lang="en-US" sz="900" dirty="0"/>
              <a:t>860.5 860 </a:t>
            </a:r>
            <a:r>
              <a:rPr lang="en-US" sz="900" dirty="0" err="1"/>
              <a:t>neo_breast_cancer</a:t>
            </a:r>
            <a:r>
              <a:rPr lang="en-US" sz="900" dirty="0"/>
              <a:t>  68 Female Primary School          0          5                                                      </a:t>
            </a:r>
          </a:p>
          <a:p>
            <a:r>
              <a:rPr lang="en-US" sz="900" dirty="0"/>
              <a:t>860.6 860 </a:t>
            </a:r>
            <a:r>
              <a:rPr lang="en-US" sz="900" dirty="0" err="1"/>
              <a:t>neo_breast_cancer</a:t>
            </a:r>
            <a:r>
              <a:rPr lang="en-US" sz="900" dirty="0"/>
              <a:t>  68 Female Primary School          0          6                                                      </a:t>
            </a:r>
          </a:p>
          <a:p>
            <a:pPr lvl="0"/>
            <a:endParaRPr lang="en-US" sz="900" dirty="0" smtClean="0">
              <a:solidFill>
                <a:prstClr val="black"/>
              </a:solidFill>
            </a:endParaRPr>
          </a:p>
          <a:p>
            <a:pPr lvl="0"/>
            <a:r>
              <a:rPr lang="en-US" sz="900" dirty="0">
                <a:solidFill>
                  <a:prstClr val="black"/>
                </a:solidFill>
              </a:rPr>
              <a:t>855.1 855 </a:t>
            </a:r>
            <a:r>
              <a:rPr lang="en-US" sz="900" dirty="0" err="1">
                <a:solidFill>
                  <a:prstClr val="black"/>
                </a:solidFill>
              </a:rPr>
              <a:t>digest_gastrititis</a:t>
            </a:r>
            <a:r>
              <a:rPr lang="en-US" sz="900" dirty="0">
                <a:solidFill>
                  <a:prstClr val="black"/>
                </a:solidFill>
              </a:rPr>
              <a:t>  43   Male College or Higher          3          1 K290                   </a:t>
            </a:r>
            <a:r>
              <a:rPr lang="en-US" sz="900" dirty="0" smtClean="0">
                <a:solidFill>
                  <a:prstClr val="black"/>
                </a:solidFill>
              </a:rPr>
              <a:t>                                  </a:t>
            </a:r>
            <a:r>
              <a:rPr lang="en-US" sz="900" dirty="0">
                <a:solidFill>
                  <a:prstClr val="black"/>
                </a:solidFill>
              </a:rPr>
              <a:t>Acute gastritis</a:t>
            </a:r>
          </a:p>
          <a:p>
            <a:pPr lvl="0"/>
            <a:r>
              <a:rPr lang="en-US" sz="900" dirty="0">
                <a:solidFill>
                  <a:prstClr val="black"/>
                </a:solidFill>
              </a:rPr>
              <a:t>855.2 855 </a:t>
            </a:r>
            <a:r>
              <a:rPr lang="en-US" sz="900" dirty="0" err="1">
                <a:solidFill>
                  <a:prstClr val="black"/>
                </a:solidFill>
              </a:rPr>
              <a:t>digest_gastrititis</a:t>
            </a:r>
            <a:r>
              <a:rPr lang="en-US" sz="900" dirty="0">
                <a:solidFill>
                  <a:prstClr val="black"/>
                </a:solidFill>
              </a:rPr>
              <a:t>  43   Male College or Higher          3          2 R571                   </a:t>
            </a:r>
            <a:r>
              <a:rPr lang="en-US" sz="900" dirty="0" smtClean="0">
                <a:solidFill>
                  <a:prstClr val="black"/>
                </a:solidFill>
              </a:rPr>
              <a:t>                         </a:t>
            </a:r>
            <a:r>
              <a:rPr lang="en-US" sz="900" dirty="0">
                <a:solidFill>
                  <a:prstClr val="black"/>
                </a:solidFill>
              </a:rPr>
              <a:t>Hypovolemic shock</a:t>
            </a:r>
          </a:p>
          <a:p>
            <a:pPr lvl="0"/>
            <a:r>
              <a:rPr lang="en-US" sz="900" dirty="0">
                <a:solidFill>
                  <a:prstClr val="black"/>
                </a:solidFill>
              </a:rPr>
              <a:t>855.3 855 </a:t>
            </a:r>
            <a:r>
              <a:rPr lang="en-US" sz="900" dirty="0" err="1">
                <a:solidFill>
                  <a:prstClr val="black"/>
                </a:solidFill>
              </a:rPr>
              <a:t>digest_gastrititis</a:t>
            </a:r>
            <a:r>
              <a:rPr lang="en-US" sz="900" dirty="0">
                <a:solidFill>
                  <a:prstClr val="black"/>
                </a:solidFill>
              </a:rPr>
              <a:t>  43   Male College or Higher          3          3 </a:t>
            </a:r>
            <a:r>
              <a:rPr lang="en-US" sz="900" dirty="0" smtClean="0">
                <a:solidFill>
                  <a:prstClr val="black"/>
                </a:solidFill>
              </a:rPr>
              <a:t>K922   </a:t>
            </a:r>
            <a:r>
              <a:rPr lang="en-US" sz="900" dirty="0">
                <a:solidFill>
                  <a:prstClr val="black"/>
                </a:solidFill>
              </a:rPr>
              <a:t>Gastrointestinal hemorrhage, unspecified</a:t>
            </a:r>
          </a:p>
          <a:p>
            <a:pPr lvl="0"/>
            <a:r>
              <a:rPr lang="en-US" sz="900" dirty="0">
                <a:solidFill>
                  <a:prstClr val="black"/>
                </a:solidFill>
              </a:rPr>
              <a:t>855.4 855 </a:t>
            </a:r>
            <a:r>
              <a:rPr lang="en-US" sz="900" dirty="0" err="1">
                <a:solidFill>
                  <a:prstClr val="black"/>
                </a:solidFill>
              </a:rPr>
              <a:t>digest_gastrititis</a:t>
            </a:r>
            <a:r>
              <a:rPr lang="en-US" sz="900" dirty="0">
                <a:solidFill>
                  <a:prstClr val="black"/>
                </a:solidFill>
              </a:rPr>
              <a:t>  43   Male College or Higher          3          4 K296                       </a:t>
            </a:r>
            <a:r>
              <a:rPr lang="en-US" sz="900" dirty="0" smtClean="0">
                <a:solidFill>
                  <a:prstClr val="black"/>
                </a:solidFill>
              </a:rPr>
              <a:t>                              </a:t>
            </a:r>
            <a:r>
              <a:rPr lang="en-US" sz="900" dirty="0">
                <a:solidFill>
                  <a:prstClr val="black"/>
                </a:solidFill>
              </a:rPr>
              <a:t>Other gastritis</a:t>
            </a:r>
          </a:p>
          <a:p>
            <a:pPr lvl="0"/>
            <a:r>
              <a:rPr lang="en-US" sz="900" dirty="0">
                <a:solidFill>
                  <a:prstClr val="black"/>
                </a:solidFill>
              </a:rPr>
              <a:t>855.5 855 </a:t>
            </a:r>
            <a:r>
              <a:rPr lang="en-US" sz="900" dirty="0" err="1">
                <a:solidFill>
                  <a:prstClr val="black"/>
                </a:solidFill>
              </a:rPr>
              <a:t>digest_gastrititis</a:t>
            </a:r>
            <a:r>
              <a:rPr lang="en-US" sz="900" dirty="0">
                <a:solidFill>
                  <a:prstClr val="black"/>
                </a:solidFill>
              </a:rPr>
              <a:t>  43   Male College or Higher          3          5                                              </a:t>
            </a:r>
          </a:p>
          <a:p>
            <a:pPr lvl="0"/>
            <a:r>
              <a:rPr lang="en-US" sz="900" dirty="0">
                <a:solidFill>
                  <a:prstClr val="black"/>
                </a:solidFill>
              </a:rPr>
              <a:t>855.6 855 </a:t>
            </a:r>
            <a:r>
              <a:rPr lang="en-US" sz="900" dirty="0" err="1">
                <a:solidFill>
                  <a:prstClr val="black"/>
                </a:solidFill>
              </a:rPr>
              <a:t>digest_gastrititis</a:t>
            </a:r>
            <a:r>
              <a:rPr lang="en-US" sz="900" dirty="0">
                <a:solidFill>
                  <a:prstClr val="black"/>
                </a:solidFill>
              </a:rPr>
              <a:t>  43   Male College or Higher          3          6 K721             </a:t>
            </a:r>
            <a:r>
              <a:rPr lang="en-US" sz="900" dirty="0" smtClean="0">
                <a:solidFill>
                  <a:prstClr val="black"/>
                </a:solidFill>
              </a:rPr>
              <a:t>                        </a:t>
            </a:r>
            <a:r>
              <a:rPr lang="en-US" sz="900" dirty="0">
                <a:solidFill>
                  <a:prstClr val="black"/>
                </a:solidFill>
              </a:rPr>
              <a:t>Chronic hepatic </a:t>
            </a:r>
            <a:r>
              <a:rPr lang="en-US" sz="900" dirty="0" smtClean="0">
                <a:solidFill>
                  <a:prstClr val="black"/>
                </a:solidFill>
              </a:rPr>
              <a:t>failure</a:t>
            </a:r>
          </a:p>
          <a:p>
            <a:pPr lvl="0"/>
            <a:endParaRPr lang="en-US" sz="900" dirty="0">
              <a:solidFill>
                <a:prstClr val="black"/>
              </a:solidFill>
            </a:endParaRPr>
          </a:p>
          <a:p>
            <a:pPr lvl="0"/>
            <a:r>
              <a:rPr lang="en-US" sz="900" dirty="0">
                <a:solidFill>
                  <a:prstClr val="black"/>
                </a:solidFill>
              </a:rPr>
              <a:t>2533.1 2533 </a:t>
            </a:r>
            <a:r>
              <a:rPr lang="en-US" sz="900" dirty="0" err="1">
                <a:solidFill>
                  <a:prstClr val="black"/>
                </a:solidFill>
              </a:rPr>
              <a:t>neonatal_preterm</a:t>
            </a:r>
            <a:r>
              <a:rPr lang="en-US" sz="900" dirty="0">
                <a:solidFill>
                  <a:prstClr val="black"/>
                </a:solidFill>
              </a:rPr>
              <a:t>   0 Female   Unknown         NA          1 P220     </a:t>
            </a:r>
            <a:r>
              <a:rPr lang="en-US" sz="900" dirty="0" smtClean="0">
                <a:solidFill>
                  <a:prstClr val="black"/>
                </a:solidFill>
              </a:rPr>
              <a:t>    </a:t>
            </a:r>
            <a:r>
              <a:rPr lang="en-US" sz="900" dirty="0">
                <a:solidFill>
                  <a:prstClr val="black"/>
                </a:solidFill>
              </a:rPr>
              <a:t>Respiratory distress syndrome of newborn</a:t>
            </a:r>
          </a:p>
          <a:p>
            <a:pPr lvl="0"/>
            <a:r>
              <a:rPr lang="en-US" sz="900" dirty="0">
                <a:solidFill>
                  <a:prstClr val="black"/>
                </a:solidFill>
              </a:rPr>
              <a:t>2533.2 2533 </a:t>
            </a:r>
            <a:r>
              <a:rPr lang="en-US" sz="900" dirty="0" err="1">
                <a:solidFill>
                  <a:prstClr val="black"/>
                </a:solidFill>
              </a:rPr>
              <a:t>neonatal_preterm</a:t>
            </a:r>
            <a:r>
              <a:rPr lang="en-US" sz="900" dirty="0">
                <a:solidFill>
                  <a:prstClr val="black"/>
                </a:solidFill>
              </a:rPr>
              <a:t>   0 Female   Unknown         NA          2 </a:t>
            </a:r>
            <a:r>
              <a:rPr lang="en-US" sz="900" dirty="0" smtClean="0">
                <a:solidFill>
                  <a:prstClr val="black"/>
                </a:solidFill>
              </a:rPr>
              <a:t>T702    </a:t>
            </a:r>
            <a:r>
              <a:rPr lang="en-US" sz="900" dirty="0">
                <a:solidFill>
                  <a:prstClr val="black"/>
                </a:solidFill>
              </a:rPr>
              <a:t>Other and unspecified effects of high altitude</a:t>
            </a:r>
          </a:p>
          <a:p>
            <a:pPr lvl="0"/>
            <a:r>
              <a:rPr lang="en-US" sz="900" dirty="0">
                <a:solidFill>
                  <a:prstClr val="black"/>
                </a:solidFill>
              </a:rPr>
              <a:t>2533.3 2533 </a:t>
            </a:r>
            <a:r>
              <a:rPr lang="en-US" sz="900" dirty="0" err="1">
                <a:solidFill>
                  <a:prstClr val="black"/>
                </a:solidFill>
              </a:rPr>
              <a:t>neonatal_preterm</a:t>
            </a:r>
            <a:r>
              <a:rPr lang="en-US" sz="900" dirty="0">
                <a:solidFill>
                  <a:prstClr val="black"/>
                </a:solidFill>
              </a:rPr>
              <a:t>   0 Female   Unknown         NA          3 P220      </a:t>
            </a:r>
            <a:r>
              <a:rPr lang="en-US" sz="900" dirty="0" smtClean="0">
                <a:solidFill>
                  <a:prstClr val="black"/>
                </a:solidFill>
              </a:rPr>
              <a:t>   </a:t>
            </a:r>
            <a:r>
              <a:rPr lang="en-US" sz="900" dirty="0">
                <a:solidFill>
                  <a:prstClr val="black"/>
                </a:solidFill>
              </a:rPr>
              <a:t>Respiratory distress syndrome of newborn</a:t>
            </a:r>
          </a:p>
          <a:p>
            <a:pPr lvl="0"/>
            <a:r>
              <a:rPr lang="en-US" sz="900" dirty="0">
                <a:solidFill>
                  <a:prstClr val="black"/>
                </a:solidFill>
              </a:rPr>
              <a:t>2533.4 2533 </a:t>
            </a:r>
            <a:r>
              <a:rPr lang="en-US" sz="900" dirty="0" err="1">
                <a:solidFill>
                  <a:prstClr val="black"/>
                </a:solidFill>
              </a:rPr>
              <a:t>neonatal_preterm</a:t>
            </a:r>
            <a:r>
              <a:rPr lang="en-US" sz="900" dirty="0">
                <a:solidFill>
                  <a:prstClr val="black"/>
                </a:solidFill>
              </a:rPr>
              <a:t>   0 Female   Unknown         NA          4 P072             </a:t>
            </a:r>
            <a:r>
              <a:rPr lang="en-US" sz="900" dirty="0" smtClean="0">
                <a:solidFill>
                  <a:prstClr val="black"/>
                </a:solidFill>
              </a:rPr>
              <a:t>               </a:t>
            </a:r>
            <a:r>
              <a:rPr lang="en-US" sz="900" dirty="0">
                <a:solidFill>
                  <a:prstClr val="black"/>
                </a:solidFill>
              </a:rPr>
              <a:t>Extreme immaturity of newborn</a:t>
            </a:r>
          </a:p>
          <a:p>
            <a:pPr lvl="0"/>
            <a:r>
              <a:rPr lang="en-US" sz="900" dirty="0">
                <a:solidFill>
                  <a:prstClr val="black"/>
                </a:solidFill>
              </a:rPr>
              <a:t>2533.5 2533 </a:t>
            </a:r>
            <a:r>
              <a:rPr lang="en-US" sz="900" dirty="0" err="1">
                <a:solidFill>
                  <a:prstClr val="black"/>
                </a:solidFill>
              </a:rPr>
              <a:t>neonatal_preterm</a:t>
            </a:r>
            <a:r>
              <a:rPr lang="en-US" sz="900" dirty="0">
                <a:solidFill>
                  <a:prstClr val="black"/>
                </a:solidFill>
              </a:rPr>
              <a:t>   0 Female   Unknown         NA          5                                                    </a:t>
            </a:r>
          </a:p>
          <a:p>
            <a:pPr lvl="0"/>
            <a:r>
              <a:rPr lang="en-US" sz="900" dirty="0">
                <a:solidFill>
                  <a:prstClr val="black"/>
                </a:solidFill>
              </a:rPr>
              <a:t>2533.6 2533 </a:t>
            </a:r>
            <a:r>
              <a:rPr lang="en-US" sz="900" dirty="0" err="1">
                <a:solidFill>
                  <a:prstClr val="black"/>
                </a:solidFill>
              </a:rPr>
              <a:t>neonatal_preterm</a:t>
            </a:r>
            <a:r>
              <a:rPr lang="en-US" sz="900" dirty="0">
                <a:solidFill>
                  <a:prstClr val="black"/>
                </a:solidFill>
              </a:rPr>
              <a:t>   0 Female   Unknown         NA          6 </a:t>
            </a:r>
          </a:p>
        </p:txBody>
      </p:sp>
    </p:spTree>
    <p:extLst>
      <p:ext uri="{BB962C8B-B14F-4D97-AF65-F5344CB8AC3E}">
        <p14:creationId xmlns:p14="http://schemas.microsoft.com/office/powerpoint/2010/main" val="237302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97221"/>
            <a:ext cx="8229600" cy="512379"/>
          </a:xfrm>
        </p:spPr>
        <p:txBody>
          <a:bodyPr>
            <a:normAutofit/>
          </a:bodyPr>
          <a:lstStyle/>
          <a:p>
            <a:pPr algn="l"/>
            <a:r>
              <a:rPr lang="en-US" sz="1600" dirty="0" smtClean="0"/>
              <a:t>Here are examples of what these paths look like when the </a:t>
            </a:r>
            <a:r>
              <a:rPr lang="en-US" sz="1600" dirty="0" err="1" smtClean="0"/>
              <a:t>CoD</a:t>
            </a:r>
            <a:r>
              <a:rPr lang="en-US" sz="1600" dirty="0" smtClean="0"/>
              <a:t> is said to be a ‘garbage code’:</a:t>
            </a:r>
            <a:endParaRPr lang="en-US" sz="1600" dirty="0"/>
          </a:p>
        </p:txBody>
      </p:sp>
      <p:sp>
        <p:nvSpPr>
          <p:cNvPr id="3" name="TextBox 2"/>
          <p:cNvSpPr txBox="1"/>
          <p:nvPr/>
        </p:nvSpPr>
        <p:spPr>
          <a:xfrm>
            <a:off x="228600" y="609600"/>
            <a:ext cx="8763000" cy="6186309"/>
          </a:xfrm>
          <a:prstGeom prst="rect">
            <a:avLst/>
          </a:prstGeom>
          <a:noFill/>
        </p:spPr>
        <p:txBody>
          <a:bodyPr wrap="square" rtlCol="0">
            <a:spAutoFit/>
          </a:bodyPr>
          <a:lstStyle/>
          <a:p>
            <a:r>
              <a:rPr lang="en-US" sz="900" u="sng" dirty="0" err="1" smtClean="0"/>
              <a:t>sid</a:t>
            </a:r>
            <a:r>
              <a:rPr lang="en-US" sz="900" u="sng" dirty="0" smtClean="0"/>
              <a:t>   </a:t>
            </a:r>
            <a:r>
              <a:rPr lang="en-US" sz="900" u="sng" dirty="0" err="1" smtClean="0"/>
              <a:t>icd_name</a:t>
            </a:r>
            <a:r>
              <a:rPr lang="en-US" sz="900" u="sng" dirty="0" smtClean="0"/>
              <a:t>   age  </a:t>
            </a:r>
            <a:r>
              <a:rPr lang="en-US" sz="900" u="sng" dirty="0"/>
              <a:t>gender   education </a:t>
            </a:r>
            <a:r>
              <a:rPr lang="en-US" sz="900" u="sng" dirty="0" err="1"/>
              <a:t>cigsPerDay</a:t>
            </a:r>
            <a:r>
              <a:rPr lang="en-US" sz="900" u="sng" dirty="0"/>
              <a:t> </a:t>
            </a:r>
            <a:r>
              <a:rPr lang="en-US" sz="900" u="sng" dirty="0" smtClean="0"/>
              <a:t> </a:t>
            </a:r>
            <a:r>
              <a:rPr lang="en-US" sz="900" u="sng" dirty="0" err="1" smtClean="0"/>
              <a:t>causeOrder</a:t>
            </a:r>
            <a:r>
              <a:rPr lang="en-US" sz="900" u="sng" dirty="0" smtClean="0"/>
              <a:t>   </a:t>
            </a:r>
            <a:r>
              <a:rPr lang="en-US" sz="900" u="sng" dirty="0"/>
              <a:t>MCD                         </a:t>
            </a:r>
            <a:r>
              <a:rPr lang="en-US" sz="900" u="sng" dirty="0" err="1"/>
              <a:t>MCDfull</a:t>
            </a:r>
            <a:endParaRPr lang="en-US" sz="900" u="sng" dirty="0"/>
          </a:p>
          <a:p>
            <a:r>
              <a:rPr lang="en-US" sz="900" dirty="0"/>
              <a:t>630.1 630      _</a:t>
            </a:r>
            <a:r>
              <a:rPr lang="en-US" sz="900" dirty="0" err="1"/>
              <a:t>gc</a:t>
            </a:r>
            <a:r>
              <a:rPr lang="en-US" sz="900" dirty="0"/>
              <a:t>  35   Male High School         30          1 G629    </a:t>
            </a:r>
            <a:r>
              <a:rPr lang="en-US" sz="900" dirty="0" smtClean="0"/>
              <a:t>          </a:t>
            </a:r>
            <a:r>
              <a:rPr lang="en-US" sz="900" dirty="0"/>
              <a:t>Polyneuropathy, unspecified</a:t>
            </a:r>
          </a:p>
          <a:p>
            <a:r>
              <a:rPr lang="en-US" sz="900" dirty="0"/>
              <a:t>630.2 630      _</a:t>
            </a:r>
            <a:r>
              <a:rPr lang="en-US" sz="900" dirty="0" err="1"/>
              <a:t>gc</a:t>
            </a:r>
            <a:r>
              <a:rPr lang="en-US" sz="900" dirty="0"/>
              <a:t>  35   Male High School         30          2 A419    </a:t>
            </a:r>
            <a:r>
              <a:rPr lang="en-US" sz="900" dirty="0" smtClean="0"/>
              <a:t>          Sepsis</a:t>
            </a:r>
            <a:r>
              <a:rPr lang="en-US" sz="900" dirty="0"/>
              <a:t>, unspecified organism</a:t>
            </a:r>
          </a:p>
          <a:p>
            <a:r>
              <a:rPr lang="en-US" sz="900" dirty="0"/>
              <a:t>630.3 630      _</a:t>
            </a:r>
            <a:r>
              <a:rPr lang="en-US" sz="900" dirty="0" err="1"/>
              <a:t>gc</a:t>
            </a:r>
            <a:r>
              <a:rPr lang="en-US" sz="900" dirty="0"/>
              <a:t>  35   Male High School         30          3 J189 </a:t>
            </a:r>
            <a:r>
              <a:rPr lang="en-US" sz="900" dirty="0" smtClean="0"/>
              <a:t>     Pneumonia</a:t>
            </a:r>
            <a:r>
              <a:rPr lang="en-US" sz="900" dirty="0"/>
              <a:t>, unspecified organism</a:t>
            </a:r>
          </a:p>
          <a:p>
            <a:r>
              <a:rPr lang="en-US" sz="900" dirty="0"/>
              <a:t>630.4 630      _</a:t>
            </a:r>
            <a:r>
              <a:rPr lang="en-US" sz="900" dirty="0" err="1"/>
              <a:t>gc</a:t>
            </a:r>
            <a:r>
              <a:rPr lang="en-US" sz="900" dirty="0"/>
              <a:t>  35   Male High School         30          4 G629   </a:t>
            </a:r>
            <a:r>
              <a:rPr lang="en-US" sz="900" dirty="0" smtClean="0"/>
              <a:t>           </a:t>
            </a:r>
            <a:r>
              <a:rPr lang="en-US" sz="900" dirty="0"/>
              <a:t>Polyneuropathy, unspecified</a:t>
            </a:r>
          </a:p>
          <a:p>
            <a:r>
              <a:rPr lang="en-US" sz="900" dirty="0"/>
              <a:t>630.5 630      _</a:t>
            </a:r>
            <a:r>
              <a:rPr lang="en-US" sz="900" dirty="0" err="1"/>
              <a:t>gc</a:t>
            </a:r>
            <a:r>
              <a:rPr lang="en-US" sz="900" dirty="0"/>
              <a:t>  35   Male High School         30          5                                     </a:t>
            </a:r>
          </a:p>
          <a:p>
            <a:r>
              <a:rPr lang="en-US" sz="900" dirty="0"/>
              <a:t>630.6 630      _</a:t>
            </a:r>
            <a:r>
              <a:rPr lang="en-US" sz="900" dirty="0" err="1"/>
              <a:t>gc</a:t>
            </a:r>
            <a:r>
              <a:rPr lang="en-US" sz="900" dirty="0"/>
              <a:t>  35   Male High School         30          6                                     </a:t>
            </a:r>
          </a:p>
          <a:p>
            <a:endParaRPr lang="en-US" sz="900" dirty="0"/>
          </a:p>
          <a:p>
            <a:pPr lvl="0"/>
            <a:r>
              <a:rPr lang="en-US" sz="900" dirty="0" smtClean="0">
                <a:solidFill>
                  <a:prstClr val="black"/>
                </a:solidFill>
              </a:rPr>
              <a:t>1870.1 </a:t>
            </a:r>
            <a:r>
              <a:rPr lang="en-US" sz="900" dirty="0">
                <a:solidFill>
                  <a:prstClr val="black"/>
                </a:solidFill>
              </a:rPr>
              <a:t>1870      _</a:t>
            </a:r>
            <a:r>
              <a:rPr lang="en-US" sz="900" dirty="0" err="1">
                <a:solidFill>
                  <a:prstClr val="black"/>
                </a:solidFill>
              </a:rPr>
              <a:t>gc</a:t>
            </a:r>
            <a:r>
              <a:rPr lang="en-US" sz="900" dirty="0">
                <a:solidFill>
                  <a:prstClr val="black"/>
                </a:solidFill>
              </a:rPr>
              <a:t>  84 Female No Schooling          0          1  </a:t>
            </a:r>
            <a:r>
              <a:rPr lang="en-US" sz="900" dirty="0" smtClean="0">
                <a:solidFill>
                  <a:prstClr val="black"/>
                </a:solidFill>
              </a:rPr>
              <a:t>E86      </a:t>
            </a:r>
            <a:r>
              <a:rPr lang="en-US" sz="900" dirty="0">
                <a:solidFill>
                  <a:prstClr val="black"/>
                </a:solidFill>
              </a:rPr>
              <a:t>Volume depletion</a:t>
            </a:r>
          </a:p>
          <a:p>
            <a:pPr lvl="0"/>
            <a:r>
              <a:rPr lang="en-US" sz="900" dirty="0">
                <a:solidFill>
                  <a:prstClr val="black"/>
                </a:solidFill>
              </a:rPr>
              <a:t>1870.2 1870      _</a:t>
            </a:r>
            <a:r>
              <a:rPr lang="en-US" sz="900" dirty="0" err="1">
                <a:solidFill>
                  <a:prstClr val="black"/>
                </a:solidFill>
              </a:rPr>
              <a:t>gc</a:t>
            </a:r>
            <a:r>
              <a:rPr lang="en-US" sz="900" dirty="0">
                <a:solidFill>
                  <a:prstClr val="black"/>
                </a:solidFill>
              </a:rPr>
              <a:t>  84 Female No Schooling          0          2 E872   </a:t>
            </a:r>
            <a:r>
              <a:rPr lang="en-US" sz="900" dirty="0" smtClean="0">
                <a:solidFill>
                  <a:prstClr val="black"/>
                </a:solidFill>
              </a:rPr>
              <a:t>                    </a:t>
            </a:r>
            <a:r>
              <a:rPr lang="en-US" sz="900" dirty="0">
                <a:solidFill>
                  <a:prstClr val="black"/>
                </a:solidFill>
              </a:rPr>
              <a:t>Acidosis</a:t>
            </a:r>
          </a:p>
          <a:p>
            <a:pPr lvl="0"/>
            <a:r>
              <a:rPr lang="en-US" sz="900" dirty="0">
                <a:solidFill>
                  <a:prstClr val="black"/>
                </a:solidFill>
              </a:rPr>
              <a:t>1870.3 1870      _</a:t>
            </a:r>
            <a:r>
              <a:rPr lang="en-US" sz="900" dirty="0" err="1">
                <a:solidFill>
                  <a:prstClr val="black"/>
                </a:solidFill>
              </a:rPr>
              <a:t>gc</a:t>
            </a:r>
            <a:r>
              <a:rPr lang="en-US" sz="900" dirty="0">
                <a:solidFill>
                  <a:prstClr val="black"/>
                </a:solidFill>
              </a:rPr>
              <a:t>  84 Female No Schooling          0          3 </a:t>
            </a:r>
            <a:r>
              <a:rPr lang="en-US" sz="900" dirty="0" smtClean="0">
                <a:solidFill>
                  <a:prstClr val="black"/>
                </a:solidFill>
              </a:rPr>
              <a:t>R571   </a:t>
            </a:r>
            <a:r>
              <a:rPr lang="en-US" sz="900" dirty="0">
                <a:solidFill>
                  <a:prstClr val="black"/>
                </a:solidFill>
              </a:rPr>
              <a:t>Hypovolemic shock</a:t>
            </a:r>
          </a:p>
          <a:p>
            <a:pPr lvl="0"/>
            <a:r>
              <a:rPr lang="en-US" sz="900" dirty="0">
                <a:solidFill>
                  <a:prstClr val="black"/>
                </a:solidFill>
              </a:rPr>
              <a:t>1870.4 1870      _</a:t>
            </a:r>
            <a:r>
              <a:rPr lang="en-US" sz="900" dirty="0" err="1">
                <a:solidFill>
                  <a:prstClr val="black"/>
                </a:solidFill>
              </a:rPr>
              <a:t>gc</a:t>
            </a:r>
            <a:r>
              <a:rPr lang="en-US" sz="900" dirty="0">
                <a:solidFill>
                  <a:prstClr val="black"/>
                </a:solidFill>
              </a:rPr>
              <a:t>  84 Female No Schooling          0          4  E86 </a:t>
            </a:r>
            <a:r>
              <a:rPr lang="en-US" sz="900" dirty="0" smtClean="0">
                <a:solidFill>
                  <a:prstClr val="black"/>
                </a:solidFill>
              </a:rPr>
              <a:t>     </a:t>
            </a:r>
            <a:r>
              <a:rPr lang="en-US" sz="900" dirty="0">
                <a:solidFill>
                  <a:prstClr val="black"/>
                </a:solidFill>
              </a:rPr>
              <a:t>Volume depletion</a:t>
            </a:r>
          </a:p>
          <a:p>
            <a:pPr lvl="0"/>
            <a:r>
              <a:rPr lang="en-US" sz="900" dirty="0">
                <a:solidFill>
                  <a:prstClr val="black"/>
                </a:solidFill>
              </a:rPr>
              <a:t>1870.5 1870      _</a:t>
            </a:r>
            <a:r>
              <a:rPr lang="en-US" sz="900" dirty="0" err="1">
                <a:solidFill>
                  <a:prstClr val="black"/>
                </a:solidFill>
              </a:rPr>
              <a:t>gc</a:t>
            </a:r>
            <a:r>
              <a:rPr lang="en-US" sz="900" dirty="0">
                <a:solidFill>
                  <a:prstClr val="black"/>
                </a:solidFill>
              </a:rPr>
              <a:t>  84 Female No Schooling          0          5                       </a:t>
            </a:r>
          </a:p>
          <a:p>
            <a:pPr lvl="0"/>
            <a:r>
              <a:rPr lang="en-US" sz="900" dirty="0">
                <a:solidFill>
                  <a:prstClr val="black"/>
                </a:solidFill>
              </a:rPr>
              <a:t>1870.6 1870      _</a:t>
            </a:r>
            <a:r>
              <a:rPr lang="en-US" sz="900" dirty="0" err="1">
                <a:solidFill>
                  <a:prstClr val="black"/>
                </a:solidFill>
              </a:rPr>
              <a:t>gc</a:t>
            </a:r>
            <a:r>
              <a:rPr lang="en-US" sz="900" dirty="0">
                <a:solidFill>
                  <a:prstClr val="black"/>
                </a:solidFill>
              </a:rPr>
              <a:t>  84 Female No Schooling          0          6                       </a:t>
            </a:r>
          </a:p>
          <a:p>
            <a:pPr lvl="0"/>
            <a:endParaRPr lang="en-US" sz="900" dirty="0" smtClean="0">
              <a:solidFill>
                <a:prstClr val="black"/>
              </a:solidFill>
            </a:endParaRPr>
          </a:p>
          <a:p>
            <a:pPr lvl="0"/>
            <a:r>
              <a:rPr lang="en-US" sz="900" dirty="0" smtClean="0">
                <a:solidFill>
                  <a:prstClr val="black"/>
                </a:solidFill>
              </a:rPr>
              <a:t>745.1 </a:t>
            </a:r>
            <a:r>
              <a:rPr lang="en-US" sz="900" dirty="0">
                <a:solidFill>
                  <a:prstClr val="black"/>
                </a:solidFill>
              </a:rPr>
              <a:t>745      _</a:t>
            </a:r>
            <a:r>
              <a:rPr lang="en-US" sz="900" dirty="0" err="1">
                <a:solidFill>
                  <a:prstClr val="black"/>
                </a:solidFill>
              </a:rPr>
              <a:t>gc</a:t>
            </a:r>
            <a:r>
              <a:rPr lang="en-US" sz="900" dirty="0">
                <a:solidFill>
                  <a:prstClr val="black"/>
                </a:solidFill>
              </a:rPr>
              <a:t>  22   Male Primary School          8          1 J180 </a:t>
            </a:r>
            <a:r>
              <a:rPr lang="en-US" sz="900" dirty="0" smtClean="0">
                <a:solidFill>
                  <a:prstClr val="black"/>
                </a:solidFill>
              </a:rPr>
              <a:t>     Bronchopneumonia</a:t>
            </a:r>
            <a:r>
              <a:rPr lang="en-US" sz="900" dirty="0">
                <a:solidFill>
                  <a:prstClr val="black"/>
                </a:solidFill>
              </a:rPr>
              <a:t>, unspecified organism</a:t>
            </a:r>
          </a:p>
          <a:p>
            <a:pPr lvl="0"/>
            <a:r>
              <a:rPr lang="en-US" sz="900" dirty="0">
                <a:solidFill>
                  <a:prstClr val="black"/>
                </a:solidFill>
              </a:rPr>
              <a:t>745.2 745      _</a:t>
            </a:r>
            <a:r>
              <a:rPr lang="en-US" sz="900" dirty="0" err="1">
                <a:solidFill>
                  <a:prstClr val="black"/>
                </a:solidFill>
              </a:rPr>
              <a:t>gc</a:t>
            </a:r>
            <a:r>
              <a:rPr lang="en-US" sz="900" dirty="0">
                <a:solidFill>
                  <a:prstClr val="black"/>
                </a:solidFill>
              </a:rPr>
              <a:t>  22   Male Primary School          8          2 J960             </a:t>
            </a:r>
            <a:r>
              <a:rPr lang="en-US" sz="900" dirty="0" smtClean="0">
                <a:solidFill>
                  <a:prstClr val="black"/>
                </a:solidFill>
              </a:rPr>
              <a:t>                          </a:t>
            </a:r>
            <a:r>
              <a:rPr lang="en-US" sz="900" dirty="0">
                <a:solidFill>
                  <a:prstClr val="black"/>
                </a:solidFill>
              </a:rPr>
              <a:t>Acute respiratory failure</a:t>
            </a:r>
          </a:p>
          <a:p>
            <a:pPr lvl="0"/>
            <a:r>
              <a:rPr lang="en-US" sz="900" dirty="0">
                <a:solidFill>
                  <a:prstClr val="black"/>
                </a:solidFill>
              </a:rPr>
              <a:t>745.3 745      _</a:t>
            </a:r>
            <a:r>
              <a:rPr lang="en-US" sz="900" dirty="0" err="1">
                <a:solidFill>
                  <a:prstClr val="black"/>
                </a:solidFill>
              </a:rPr>
              <a:t>gc</a:t>
            </a:r>
            <a:r>
              <a:rPr lang="en-US" sz="900" dirty="0">
                <a:solidFill>
                  <a:prstClr val="black"/>
                </a:solidFill>
              </a:rPr>
              <a:t>  22   Male Primary School          8          3 J180 </a:t>
            </a:r>
            <a:r>
              <a:rPr lang="en-US" sz="900" dirty="0" smtClean="0">
                <a:solidFill>
                  <a:prstClr val="black"/>
                </a:solidFill>
              </a:rPr>
              <a:t>      Bronchopneumonia</a:t>
            </a:r>
            <a:r>
              <a:rPr lang="en-US" sz="900" dirty="0">
                <a:solidFill>
                  <a:prstClr val="black"/>
                </a:solidFill>
              </a:rPr>
              <a:t>, unspecified organism</a:t>
            </a:r>
          </a:p>
          <a:p>
            <a:pPr lvl="0"/>
            <a:r>
              <a:rPr lang="en-US" sz="900" dirty="0">
                <a:solidFill>
                  <a:prstClr val="black"/>
                </a:solidFill>
              </a:rPr>
              <a:t>745.4 745      _</a:t>
            </a:r>
            <a:r>
              <a:rPr lang="en-US" sz="900" dirty="0" err="1">
                <a:solidFill>
                  <a:prstClr val="black"/>
                </a:solidFill>
              </a:rPr>
              <a:t>gc</a:t>
            </a:r>
            <a:r>
              <a:rPr lang="en-US" sz="900" dirty="0">
                <a:solidFill>
                  <a:prstClr val="black"/>
                </a:solidFill>
              </a:rPr>
              <a:t>  22   Male Primary School          8          4                                            </a:t>
            </a:r>
          </a:p>
          <a:p>
            <a:pPr lvl="0"/>
            <a:r>
              <a:rPr lang="en-US" sz="900" dirty="0">
                <a:solidFill>
                  <a:prstClr val="black"/>
                </a:solidFill>
              </a:rPr>
              <a:t>745.5 745      _</a:t>
            </a:r>
            <a:r>
              <a:rPr lang="en-US" sz="900" dirty="0" err="1">
                <a:solidFill>
                  <a:prstClr val="black"/>
                </a:solidFill>
              </a:rPr>
              <a:t>gc</a:t>
            </a:r>
            <a:r>
              <a:rPr lang="en-US" sz="900" dirty="0">
                <a:solidFill>
                  <a:prstClr val="black"/>
                </a:solidFill>
              </a:rPr>
              <a:t>  22   Male Primary School          8          5                                            </a:t>
            </a:r>
          </a:p>
          <a:p>
            <a:pPr lvl="0"/>
            <a:r>
              <a:rPr lang="en-US" sz="900" dirty="0">
                <a:solidFill>
                  <a:prstClr val="black"/>
                </a:solidFill>
              </a:rPr>
              <a:t>745.6 745      _</a:t>
            </a:r>
            <a:r>
              <a:rPr lang="en-US" sz="900" dirty="0" err="1">
                <a:solidFill>
                  <a:prstClr val="black"/>
                </a:solidFill>
              </a:rPr>
              <a:t>gc</a:t>
            </a:r>
            <a:r>
              <a:rPr lang="en-US" sz="900" dirty="0">
                <a:solidFill>
                  <a:prstClr val="black"/>
                </a:solidFill>
              </a:rPr>
              <a:t>  22   Male Primary School          8          6                                            </a:t>
            </a:r>
          </a:p>
          <a:p>
            <a:pPr lvl="0"/>
            <a:endParaRPr lang="en-US" sz="900" dirty="0" smtClean="0">
              <a:solidFill>
                <a:prstClr val="black"/>
              </a:solidFill>
            </a:endParaRPr>
          </a:p>
          <a:p>
            <a:pPr lvl="0"/>
            <a:r>
              <a:rPr lang="en-US" sz="900" dirty="0" smtClean="0">
                <a:solidFill>
                  <a:prstClr val="black"/>
                </a:solidFill>
              </a:rPr>
              <a:t>1186.1 </a:t>
            </a:r>
            <a:r>
              <a:rPr lang="en-US" sz="900" dirty="0">
                <a:solidFill>
                  <a:prstClr val="black"/>
                </a:solidFill>
              </a:rPr>
              <a:t>1186      _</a:t>
            </a:r>
            <a:r>
              <a:rPr lang="en-US" sz="900" dirty="0" err="1">
                <a:solidFill>
                  <a:prstClr val="black"/>
                </a:solidFill>
              </a:rPr>
              <a:t>gc</a:t>
            </a:r>
            <a:r>
              <a:rPr lang="en-US" sz="900" dirty="0">
                <a:solidFill>
                  <a:prstClr val="black"/>
                </a:solidFill>
              </a:rPr>
              <a:t>   1   Male   Unknown         NA          1 G919                               </a:t>
            </a:r>
            <a:r>
              <a:rPr lang="en-US" sz="900" dirty="0" smtClean="0">
                <a:solidFill>
                  <a:prstClr val="black"/>
                </a:solidFill>
              </a:rPr>
              <a:t>                             </a:t>
            </a:r>
            <a:r>
              <a:rPr lang="en-US" sz="900" dirty="0">
                <a:solidFill>
                  <a:prstClr val="black"/>
                </a:solidFill>
              </a:rPr>
              <a:t>Hydrocephalus, unspecified</a:t>
            </a:r>
          </a:p>
          <a:p>
            <a:pPr lvl="0"/>
            <a:r>
              <a:rPr lang="en-US" sz="900" dirty="0">
                <a:solidFill>
                  <a:prstClr val="black"/>
                </a:solidFill>
              </a:rPr>
              <a:t>1186.2 1186      _</a:t>
            </a:r>
            <a:r>
              <a:rPr lang="en-US" sz="900" dirty="0" err="1">
                <a:solidFill>
                  <a:prstClr val="black"/>
                </a:solidFill>
              </a:rPr>
              <a:t>gc</a:t>
            </a:r>
            <a:r>
              <a:rPr lang="en-US" sz="900" dirty="0">
                <a:solidFill>
                  <a:prstClr val="black"/>
                </a:solidFill>
              </a:rPr>
              <a:t>   1   Male   Unknown         NA          2 G049 </a:t>
            </a:r>
            <a:r>
              <a:rPr lang="en-US" sz="900" dirty="0" smtClean="0">
                <a:solidFill>
                  <a:prstClr val="black"/>
                </a:solidFill>
              </a:rPr>
              <a:t>      Encephalitis</a:t>
            </a:r>
            <a:r>
              <a:rPr lang="en-US" sz="900" dirty="0">
                <a:solidFill>
                  <a:prstClr val="black"/>
                </a:solidFill>
              </a:rPr>
              <a:t>, myelitis and encephalomyelitis, unspecified</a:t>
            </a:r>
          </a:p>
          <a:p>
            <a:pPr lvl="0"/>
            <a:r>
              <a:rPr lang="en-US" sz="900" dirty="0">
                <a:solidFill>
                  <a:prstClr val="black"/>
                </a:solidFill>
              </a:rPr>
              <a:t>1186.3 1186      _</a:t>
            </a:r>
            <a:r>
              <a:rPr lang="en-US" sz="900" dirty="0" err="1">
                <a:solidFill>
                  <a:prstClr val="black"/>
                </a:solidFill>
              </a:rPr>
              <a:t>gc</a:t>
            </a:r>
            <a:r>
              <a:rPr lang="en-US" sz="900" dirty="0">
                <a:solidFill>
                  <a:prstClr val="black"/>
                </a:solidFill>
              </a:rPr>
              <a:t>   1   Male   Unknown         NA          3 G919                           </a:t>
            </a:r>
            <a:r>
              <a:rPr lang="en-US" sz="900" dirty="0" smtClean="0">
                <a:solidFill>
                  <a:prstClr val="black"/>
                </a:solidFill>
              </a:rPr>
              <a:t>                                  </a:t>
            </a:r>
            <a:r>
              <a:rPr lang="en-US" sz="900" dirty="0">
                <a:solidFill>
                  <a:prstClr val="black"/>
                </a:solidFill>
              </a:rPr>
              <a:t>Hydrocephalus, unspecified</a:t>
            </a:r>
          </a:p>
          <a:p>
            <a:pPr lvl="0"/>
            <a:r>
              <a:rPr lang="en-US" sz="900" dirty="0">
                <a:solidFill>
                  <a:prstClr val="black"/>
                </a:solidFill>
              </a:rPr>
              <a:t>1186.4 1186      _</a:t>
            </a:r>
            <a:r>
              <a:rPr lang="en-US" sz="900" dirty="0" err="1">
                <a:solidFill>
                  <a:prstClr val="black"/>
                </a:solidFill>
              </a:rPr>
              <a:t>gc</a:t>
            </a:r>
            <a:r>
              <a:rPr lang="en-US" sz="900" dirty="0">
                <a:solidFill>
                  <a:prstClr val="black"/>
                </a:solidFill>
              </a:rPr>
              <a:t>   1   Male   Unknown         NA          4                                                               </a:t>
            </a:r>
          </a:p>
          <a:p>
            <a:pPr lvl="0"/>
            <a:r>
              <a:rPr lang="en-US" sz="900" dirty="0">
                <a:solidFill>
                  <a:prstClr val="black"/>
                </a:solidFill>
              </a:rPr>
              <a:t>1186.5 1186      _</a:t>
            </a:r>
            <a:r>
              <a:rPr lang="en-US" sz="900" dirty="0" err="1">
                <a:solidFill>
                  <a:prstClr val="black"/>
                </a:solidFill>
              </a:rPr>
              <a:t>gc</a:t>
            </a:r>
            <a:r>
              <a:rPr lang="en-US" sz="900" dirty="0">
                <a:solidFill>
                  <a:prstClr val="black"/>
                </a:solidFill>
              </a:rPr>
              <a:t>   1   Male   Unknown         NA          5                                                               </a:t>
            </a:r>
          </a:p>
          <a:p>
            <a:pPr lvl="0"/>
            <a:r>
              <a:rPr lang="en-US" sz="900" dirty="0">
                <a:solidFill>
                  <a:prstClr val="black"/>
                </a:solidFill>
              </a:rPr>
              <a:t>1186.6 1186      _</a:t>
            </a:r>
            <a:r>
              <a:rPr lang="en-US" sz="900" dirty="0" err="1">
                <a:solidFill>
                  <a:prstClr val="black"/>
                </a:solidFill>
              </a:rPr>
              <a:t>gc</a:t>
            </a:r>
            <a:r>
              <a:rPr lang="en-US" sz="900" dirty="0">
                <a:solidFill>
                  <a:prstClr val="black"/>
                </a:solidFill>
              </a:rPr>
              <a:t>   1   Male   Unknown         NA          6                                                               </a:t>
            </a:r>
          </a:p>
          <a:p>
            <a:pPr lvl="0"/>
            <a:endParaRPr lang="en-US" sz="900" dirty="0" smtClean="0">
              <a:solidFill>
                <a:prstClr val="black"/>
              </a:solidFill>
            </a:endParaRPr>
          </a:p>
          <a:p>
            <a:pPr lvl="0"/>
            <a:r>
              <a:rPr lang="en-US" sz="900" dirty="0" smtClean="0">
                <a:solidFill>
                  <a:prstClr val="black"/>
                </a:solidFill>
              </a:rPr>
              <a:t>2209.1 </a:t>
            </a:r>
            <a:r>
              <a:rPr lang="en-US" sz="900" dirty="0">
                <a:solidFill>
                  <a:prstClr val="black"/>
                </a:solidFill>
              </a:rPr>
              <a:t>2209      _</a:t>
            </a:r>
            <a:r>
              <a:rPr lang="en-US" sz="900" dirty="0" err="1">
                <a:solidFill>
                  <a:prstClr val="black"/>
                </a:solidFill>
              </a:rPr>
              <a:t>gc</a:t>
            </a:r>
            <a:r>
              <a:rPr lang="en-US" sz="900" dirty="0">
                <a:solidFill>
                  <a:prstClr val="black"/>
                </a:solidFill>
              </a:rPr>
              <a:t>   5   Male No Schooling         NA          1 K922        </a:t>
            </a:r>
            <a:r>
              <a:rPr lang="en-US" sz="900" dirty="0" smtClean="0">
                <a:solidFill>
                  <a:prstClr val="black"/>
                </a:solidFill>
              </a:rPr>
              <a:t>            </a:t>
            </a:r>
            <a:r>
              <a:rPr lang="en-US" sz="900" dirty="0">
                <a:solidFill>
                  <a:prstClr val="black"/>
                </a:solidFill>
              </a:rPr>
              <a:t>Gastrointestinal hemorrhage, unspecified</a:t>
            </a:r>
          </a:p>
          <a:p>
            <a:pPr lvl="0"/>
            <a:r>
              <a:rPr lang="en-US" sz="900" dirty="0">
                <a:solidFill>
                  <a:prstClr val="black"/>
                </a:solidFill>
              </a:rPr>
              <a:t>2209.2 2209      _</a:t>
            </a:r>
            <a:r>
              <a:rPr lang="en-US" sz="900" dirty="0" err="1">
                <a:solidFill>
                  <a:prstClr val="black"/>
                </a:solidFill>
              </a:rPr>
              <a:t>gc</a:t>
            </a:r>
            <a:r>
              <a:rPr lang="en-US" sz="900" dirty="0">
                <a:solidFill>
                  <a:prstClr val="black"/>
                </a:solidFill>
              </a:rPr>
              <a:t>   5   Male No Schooling         NA          2 A419                </a:t>
            </a:r>
            <a:r>
              <a:rPr lang="en-US" sz="900" dirty="0" smtClean="0">
                <a:solidFill>
                  <a:prstClr val="black"/>
                </a:solidFill>
              </a:rPr>
              <a:t>                           </a:t>
            </a:r>
            <a:r>
              <a:rPr lang="en-US" sz="900" dirty="0">
                <a:solidFill>
                  <a:prstClr val="black"/>
                </a:solidFill>
              </a:rPr>
              <a:t>Sepsis, unspecified organism</a:t>
            </a:r>
          </a:p>
          <a:p>
            <a:pPr lvl="0"/>
            <a:r>
              <a:rPr lang="en-US" sz="900" dirty="0">
                <a:solidFill>
                  <a:prstClr val="black"/>
                </a:solidFill>
              </a:rPr>
              <a:t>2209.3 2209      _</a:t>
            </a:r>
            <a:r>
              <a:rPr lang="en-US" sz="900" dirty="0" err="1">
                <a:solidFill>
                  <a:prstClr val="black"/>
                </a:solidFill>
              </a:rPr>
              <a:t>gc</a:t>
            </a:r>
            <a:r>
              <a:rPr lang="en-US" sz="900" dirty="0">
                <a:solidFill>
                  <a:prstClr val="black"/>
                </a:solidFill>
              </a:rPr>
              <a:t>   5   Male No Schooling         NA          3 J180         </a:t>
            </a:r>
            <a:r>
              <a:rPr lang="en-US" sz="900" dirty="0" smtClean="0">
                <a:solidFill>
                  <a:prstClr val="black"/>
                </a:solidFill>
              </a:rPr>
              <a:t>           </a:t>
            </a:r>
            <a:r>
              <a:rPr lang="en-US" sz="900" dirty="0">
                <a:solidFill>
                  <a:prstClr val="black"/>
                </a:solidFill>
              </a:rPr>
              <a:t>Bronchopneumonia, unspecified organism</a:t>
            </a:r>
          </a:p>
          <a:p>
            <a:pPr lvl="0"/>
            <a:r>
              <a:rPr lang="en-US" sz="900" dirty="0">
                <a:solidFill>
                  <a:prstClr val="black"/>
                </a:solidFill>
              </a:rPr>
              <a:t>2209.4 2209      _</a:t>
            </a:r>
            <a:r>
              <a:rPr lang="en-US" sz="900" dirty="0" err="1">
                <a:solidFill>
                  <a:prstClr val="black"/>
                </a:solidFill>
              </a:rPr>
              <a:t>gc</a:t>
            </a:r>
            <a:r>
              <a:rPr lang="en-US" sz="900" dirty="0">
                <a:solidFill>
                  <a:prstClr val="black"/>
                </a:solidFill>
              </a:rPr>
              <a:t>   5   Male No Schooling         NA          4 E878 </a:t>
            </a:r>
            <a:r>
              <a:rPr lang="en-US" sz="900" dirty="0" smtClean="0">
                <a:solidFill>
                  <a:prstClr val="black"/>
                </a:solidFill>
              </a:rPr>
              <a:t>    </a:t>
            </a:r>
            <a:r>
              <a:rPr lang="en-US" sz="900" dirty="0" err="1" smtClean="0">
                <a:solidFill>
                  <a:prstClr val="black"/>
                </a:solidFill>
              </a:rPr>
              <a:t>Oth</a:t>
            </a:r>
            <a:r>
              <a:rPr lang="en-US" sz="900" dirty="0" smtClean="0">
                <a:solidFill>
                  <a:prstClr val="black"/>
                </a:solidFill>
              </a:rPr>
              <a:t> </a:t>
            </a:r>
            <a:r>
              <a:rPr lang="en-US" sz="900" dirty="0">
                <a:solidFill>
                  <a:prstClr val="black"/>
                </a:solidFill>
              </a:rPr>
              <a:t>disorders of electrolyte and fluid balance, NEC</a:t>
            </a:r>
          </a:p>
          <a:p>
            <a:pPr lvl="0"/>
            <a:r>
              <a:rPr lang="en-US" sz="900" dirty="0">
                <a:solidFill>
                  <a:prstClr val="black"/>
                </a:solidFill>
              </a:rPr>
              <a:t>2209.5 2209      _</a:t>
            </a:r>
            <a:r>
              <a:rPr lang="en-US" sz="900" dirty="0" err="1">
                <a:solidFill>
                  <a:prstClr val="black"/>
                </a:solidFill>
              </a:rPr>
              <a:t>gc</a:t>
            </a:r>
            <a:r>
              <a:rPr lang="en-US" sz="900" dirty="0">
                <a:solidFill>
                  <a:prstClr val="black"/>
                </a:solidFill>
              </a:rPr>
              <a:t>   5   Male No Schooling         NA          5 K922        </a:t>
            </a:r>
            <a:r>
              <a:rPr lang="en-US" sz="900" dirty="0" smtClean="0">
                <a:solidFill>
                  <a:prstClr val="black"/>
                </a:solidFill>
              </a:rPr>
              <a:t>             </a:t>
            </a:r>
            <a:r>
              <a:rPr lang="en-US" sz="900" dirty="0">
                <a:solidFill>
                  <a:prstClr val="black"/>
                </a:solidFill>
              </a:rPr>
              <a:t>Gastrointestinal hemorrhage, unspecified</a:t>
            </a:r>
          </a:p>
          <a:p>
            <a:pPr lvl="0"/>
            <a:r>
              <a:rPr lang="en-US" sz="900" dirty="0">
                <a:solidFill>
                  <a:prstClr val="black"/>
                </a:solidFill>
              </a:rPr>
              <a:t>2209.6 2209      _</a:t>
            </a:r>
            <a:r>
              <a:rPr lang="en-US" sz="900" dirty="0" err="1">
                <a:solidFill>
                  <a:prstClr val="black"/>
                </a:solidFill>
              </a:rPr>
              <a:t>gc</a:t>
            </a:r>
            <a:r>
              <a:rPr lang="en-US" sz="900" dirty="0">
                <a:solidFill>
                  <a:prstClr val="black"/>
                </a:solidFill>
              </a:rPr>
              <a:t>   5   Male No Schooling         NA          6 G934            </a:t>
            </a:r>
            <a:r>
              <a:rPr lang="en-US" sz="900" dirty="0" smtClean="0">
                <a:solidFill>
                  <a:prstClr val="black"/>
                </a:solidFill>
              </a:rPr>
              <a:t>             </a:t>
            </a:r>
            <a:r>
              <a:rPr lang="en-US" sz="900" dirty="0">
                <a:solidFill>
                  <a:prstClr val="black"/>
                </a:solidFill>
              </a:rPr>
              <a:t>Other and unspecified encephalopathy</a:t>
            </a:r>
          </a:p>
          <a:p>
            <a:pPr lvl="0"/>
            <a:endParaRPr lang="en-US" sz="900" dirty="0" smtClean="0">
              <a:solidFill>
                <a:prstClr val="black"/>
              </a:solidFill>
            </a:endParaRPr>
          </a:p>
          <a:p>
            <a:pPr lvl="0"/>
            <a:r>
              <a:rPr lang="en-US" sz="900" dirty="0" smtClean="0">
                <a:solidFill>
                  <a:prstClr val="black"/>
                </a:solidFill>
              </a:rPr>
              <a:t>2242.1 </a:t>
            </a:r>
            <a:r>
              <a:rPr lang="en-US" sz="900" dirty="0">
                <a:solidFill>
                  <a:prstClr val="black"/>
                </a:solidFill>
              </a:rPr>
              <a:t>2242      _</a:t>
            </a:r>
            <a:r>
              <a:rPr lang="en-US" sz="900" dirty="0" err="1">
                <a:solidFill>
                  <a:prstClr val="black"/>
                </a:solidFill>
              </a:rPr>
              <a:t>gc</a:t>
            </a:r>
            <a:r>
              <a:rPr lang="en-US" sz="900" dirty="0">
                <a:solidFill>
                  <a:prstClr val="black"/>
                </a:solidFill>
              </a:rPr>
              <a:t>  85 Female Primary School          0          1 J181                                             </a:t>
            </a:r>
            <a:r>
              <a:rPr lang="en-US" sz="900" dirty="0" smtClean="0">
                <a:solidFill>
                  <a:prstClr val="black"/>
                </a:solidFill>
              </a:rPr>
              <a:t>                                                            </a:t>
            </a:r>
            <a:r>
              <a:rPr lang="en-US" sz="900" dirty="0">
                <a:solidFill>
                  <a:prstClr val="black"/>
                </a:solidFill>
              </a:rPr>
              <a:t>Lobar pneumonia, unspecified organism</a:t>
            </a:r>
          </a:p>
          <a:p>
            <a:pPr lvl="0"/>
            <a:r>
              <a:rPr lang="en-US" sz="900" dirty="0">
                <a:solidFill>
                  <a:prstClr val="black"/>
                </a:solidFill>
              </a:rPr>
              <a:t>2242.2 2242      _</a:t>
            </a:r>
            <a:r>
              <a:rPr lang="en-US" sz="900" dirty="0" err="1">
                <a:solidFill>
                  <a:prstClr val="black"/>
                </a:solidFill>
              </a:rPr>
              <a:t>gc</a:t>
            </a:r>
            <a:r>
              <a:rPr lang="en-US" sz="900" dirty="0">
                <a:solidFill>
                  <a:prstClr val="black"/>
                </a:solidFill>
              </a:rPr>
              <a:t>  85 Female Primary School          0          2 E872                                                                </a:t>
            </a:r>
            <a:r>
              <a:rPr lang="en-US" sz="900" dirty="0" smtClean="0">
                <a:solidFill>
                  <a:prstClr val="black"/>
                </a:solidFill>
              </a:rPr>
              <a:t>                                                                                                  </a:t>
            </a:r>
            <a:r>
              <a:rPr lang="en-US" sz="900" dirty="0">
                <a:solidFill>
                  <a:prstClr val="black"/>
                </a:solidFill>
              </a:rPr>
              <a:t>Acidosis</a:t>
            </a:r>
          </a:p>
          <a:p>
            <a:pPr lvl="0"/>
            <a:r>
              <a:rPr lang="en-US" sz="900" dirty="0">
                <a:solidFill>
                  <a:prstClr val="black"/>
                </a:solidFill>
              </a:rPr>
              <a:t>2242.3 2242      _</a:t>
            </a:r>
            <a:r>
              <a:rPr lang="en-US" sz="900" dirty="0" err="1">
                <a:solidFill>
                  <a:prstClr val="black"/>
                </a:solidFill>
              </a:rPr>
              <a:t>gc</a:t>
            </a:r>
            <a:r>
              <a:rPr lang="en-US" sz="900" dirty="0">
                <a:solidFill>
                  <a:prstClr val="black"/>
                </a:solidFill>
              </a:rPr>
              <a:t>  85 Female Primary School          0          3 J181                                          </a:t>
            </a:r>
            <a:r>
              <a:rPr lang="en-US" sz="900" dirty="0" smtClean="0">
                <a:solidFill>
                  <a:prstClr val="black"/>
                </a:solidFill>
              </a:rPr>
              <a:t>                                                               </a:t>
            </a:r>
            <a:r>
              <a:rPr lang="en-US" sz="900" dirty="0">
                <a:solidFill>
                  <a:prstClr val="black"/>
                </a:solidFill>
              </a:rPr>
              <a:t>Lobar pneumonia, unspecified organism</a:t>
            </a:r>
          </a:p>
          <a:p>
            <a:pPr lvl="0"/>
            <a:r>
              <a:rPr lang="en-US" sz="900" dirty="0">
                <a:solidFill>
                  <a:prstClr val="black"/>
                </a:solidFill>
              </a:rPr>
              <a:t>2242.4 2242      _</a:t>
            </a:r>
            <a:r>
              <a:rPr lang="en-US" sz="900" dirty="0" err="1">
                <a:solidFill>
                  <a:prstClr val="black"/>
                </a:solidFill>
              </a:rPr>
              <a:t>gc</a:t>
            </a:r>
            <a:r>
              <a:rPr lang="en-US" sz="900" dirty="0">
                <a:solidFill>
                  <a:prstClr val="black"/>
                </a:solidFill>
              </a:rPr>
              <a:t>  85 Female Primary School          0          4 I219 </a:t>
            </a:r>
            <a:r>
              <a:rPr lang="en-US" sz="900" dirty="0" smtClean="0">
                <a:solidFill>
                  <a:prstClr val="black"/>
                </a:solidFill>
              </a:rPr>
              <a:t>     ? </a:t>
            </a:r>
            <a:r>
              <a:rPr lang="en-US" sz="900" dirty="0">
                <a:solidFill>
                  <a:prstClr val="black"/>
                </a:solidFill>
              </a:rPr>
              <a:t>Non-ST elevation (NSTEMI) myocardial infarction | Subsequent STEMI &amp; NSTEMI </a:t>
            </a:r>
            <a:r>
              <a:rPr lang="en-US" sz="900" dirty="0" err="1">
                <a:solidFill>
                  <a:prstClr val="black"/>
                </a:solidFill>
              </a:rPr>
              <a:t>mocard</a:t>
            </a:r>
            <a:r>
              <a:rPr lang="en-US" sz="900" dirty="0">
                <a:solidFill>
                  <a:prstClr val="black"/>
                </a:solidFill>
              </a:rPr>
              <a:t> </a:t>
            </a:r>
            <a:r>
              <a:rPr lang="en-US" sz="900" dirty="0" err="1">
                <a:solidFill>
                  <a:prstClr val="black"/>
                </a:solidFill>
              </a:rPr>
              <a:t>infrc</a:t>
            </a:r>
            <a:endParaRPr lang="en-US" sz="900" dirty="0">
              <a:solidFill>
                <a:prstClr val="black"/>
              </a:solidFill>
            </a:endParaRPr>
          </a:p>
          <a:p>
            <a:pPr lvl="0"/>
            <a:r>
              <a:rPr lang="en-US" sz="900" dirty="0">
                <a:solidFill>
                  <a:prstClr val="black"/>
                </a:solidFill>
              </a:rPr>
              <a:t>2242.5 2242      _</a:t>
            </a:r>
            <a:r>
              <a:rPr lang="en-US" sz="900" dirty="0" err="1">
                <a:solidFill>
                  <a:prstClr val="black"/>
                </a:solidFill>
              </a:rPr>
              <a:t>gc</a:t>
            </a:r>
            <a:r>
              <a:rPr lang="en-US" sz="900" dirty="0">
                <a:solidFill>
                  <a:prstClr val="black"/>
                </a:solidFill>
              </a:rPr>
              <a:t>  85 Female Primary School          0          5                                                                                                </a:t>
            </a:r>
          </a:p>
          <a:p>
            <a:pPr lvl="0"/>
            <a:r>
              <a:rPr lang="en-US" sz="900" dirty="0">
                <a:solidFill>
                  <a:prstClr val="black"/>
                </a:solidFill>
              </a:rPr>
              <a:t>2242.6 2242      _</a:t>
            </a:r>
            <a:r>
              <a:rPr lang="en-US" sz="900" dirty="0" err="1">
                <a:solidFill>
                  <a:prstClr val="black"/>
                </a:solidFill>
              </a:rPr>
              <a:t>gc</a:t>
            </a:r>
            <a:r>
              <a:rPr lang="en-US" sz="900" dirty="0">
                <a:solidFill>
                  <a:prstClr val="black"/>
                </a:solidFill>
              </a:rPr>
              <a:t>  85 Female Primary School          0          6  I10                                                   </a:t>
            </a:r>
            <a:r>
              <a:rPr lang="en-US" sz="900" dirty="0" smtClean="0">
                <a:solidFill>
                  <a:prstClr val="black"/>
                </a:solidFill>
              </a:rPr>
              <a:t>                                                                       </a:t>
            </a:r>
            <a:r>
              <a:rPr lang="en-US" sz="900" dirty="0">
                <a:solidFill>
                  <a:prstClr val="black"/>
                </a:solidFill>
              </a:rPr>
              <a:t>Essential (primary) hypertension</a:t>
            </a:r>
          </a:p>
          <a:p>
            <a:endParaRPr lang="en-US" sz="900" dirty="0"/>
          </a:p>
        </p:txBody>
      </p:sp>
    </p:spTree>
    <p:extLst>
      <p:ext uri="{BB962C8B-B14F-4D97-AF65-F5344CB8AC3E}">
        <p14:creationId xmlns:p14="http://schemas.microsoft.com/office/powerpoint/2010/main" val="1950838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000" dirty="0" smtClean="0"/>
              <a:t>The list of direct cause of death </a:t>
            </a:r>
            <a:r>
              <a:rPr lang="en-US" sz="2000" dirty="0" smtClean="0"/>
              <a:t>(i.e. the top line on the death certificate) for </a:t>
            </a:r>
            <a:r>
              <a:rPr lang="en-US" sz="2000" dirty="0" smtClean="0"/>
              <a:t>the _</a:t>
            </a:r>
            <a:r>
              <a:rPr lang="en-US" sz="2000" dirty="0" err="1" smtClean="0"/>
              <a:t>gc</a:t>
            </a:r>
            <a:r>
              <a:rPr lang="en-US" sz="2000" dirty="0" smtClean="0"/>
              <a:t> data is completely distinct from the list of non- _</a:t>
            </a:r>
            <a:r>
              <a:rPr lang="en-US" sz="2000" dirty="0" err="1" smtClean="0"/>
              <a:t>gc</a:t>
            </a:r>
            <a:r>
              <a:rPr lang="en-US" sz="2000" dirty="0" smtClean="0"/>
              <a:t> data! </a:t>
            </a:r>
            <a:endParaRPr lang="en-US" sz="2000" dirty="0"/>
          </a:p>
        </p:txBody>
      </p:sp>
      <p:sp>
        <p:nvSpPr>
          <p:cNvPr id="2" name="Rectangle 1"/>
          <p:cNvSpPr/>
          <p:nvPr/>
        </p:nvSpPr>
        <p:spPr>
          <a:xfrm>
            <a:off x="685800" y="1371600"/>
            <a:ext cx="7315200" cy="4801314"/>
          </a:xfrm>
          <a:prstGeom prst="rect">
            <a:avLst/>
          </a:prstGeom>
        </p:spPr>
        <p:txBody>
          <a:bodyPr wrap="square">
            <a:spAutoFit/>
          </a:bodyPr>
          <a:lstStyle/>
          <a:p>
            <a:r>
              <a:rPr lang="en-US" sz="900" dirty="0" smtClean="0"/>
              <a:t>&gt; </a:t>
            </a:r>
            <a:r>
              <a:rPr lang="en-US" sz="900" dirty="0"/>
              <a:t>junk</a:t>
            </a:r>
          </a:p>
          <a:p>
            <a:r>
              <a:rPr lang="en-US" sz="900" dirty="0"/>
              <a:t> [1] "M259" "G060" "K922" "J189" "I678" "E854" "Y094" "I679" "I10"  "M798" "I698" "G809" "M623" "B948" "J180" "J985" "I269" "D376"</a:t>
            </a:r>
          </a:p>
          <a:p>
            <a:r>
              <a:rPr lang="en-US" sz="900" dirty="0"/>
              <a:t>[19] "N179" "N40"  "K750" "Y86"  "K631" "C399" "C260" "G629" "I519" "K650" "M512" "I501" "G009" "I64"  "B190" "J181" "I629" "E878"</a:t>
            </a:r>
          </a:p>
          <a:p>
            <a:r>
              <a:rPr lang="en-US" sz="900" dirty="0"/>
              <a:t>[37] "V899" "G919" "A499" "A419" "D65"  "A415" "K659" "K929" "M726" "N19"  "B199" "I272" "G936" "Y349" "Y344" "Y248" "E872" "C785"</a:t>
            </a:r>
          </a:p>
          <a:p>
            <a:r>
              <a:rPr lang="en-US" sz="900" dirty="0"/>
              <a:t>[55] "E86"  "I500" "C80"  "X599" "G822" "K639" "D181" "K319" "V878" "Y240" "I260" "V892" "J22"  "Y169" "G824" "Y249" "D489" "I509"</a:t>
            </a:r>
          </a:p>
          <a:p>
            <a:r>
              <a:rPr lang="en-US" sz="900" dirty="0"/>
              <a:t>[73] "X590"</a:t>
            </a:r>
          </a:p>
          <a:p>
            <a:endParaRPr lang="en-US" sz="900" dirty="0" smtClean="0"/>
          </a:p>
          <a:p>
            <a:endParaRPr lang="en-US" sz="900" dirty="0"/>
          </a:p>
          <a:p>
            <a:r>
              <a:rPr lang="en-US" sz="900" dirty="0"/>
              <a:t>&gt; good</a:t>
            </a:r>
          </a:p>
          <a:p>
            <a:r>
              <a:rPr lang="en-US" sz="900" dirty="0"/>
              <a:t>  [1] "K709" "I608" "K550" "N189" "X954" "E119" "I219" "E112" "W100" "J440" "D440" "C187" "E141" "I110" "V049" "I639" "E149" "K704"</a:t>
            </a:r>
          </a:p>
          <a:p>
            <a:r>
              <a:rPr lang="en-US" sz="900" dirty="0"/>
              <a:t> [19] "I609" "K729" "G409" "B238" "V099" "X955" "I615" "W172" "V299" "I619" "K721" "E117" "E146" "X958" "C921" "C920" "C910" "B208"</a:t>
            </a:r>
          </a:p>
          <a:p>
            <a:r>
              <a:rPr lang="en-US" sz="900" dirty="0"/>
              <a:t> [37] "C509" "G312" "Q600" "C73"  "B162" "K746" "B206" "I120" "K745" "C169" "C349" "I48"  "E102" "C900" "C189" "K566" "K852" "K801"</a:t>
            </a:r>
          </a:p>
          <a:p>
            <a:r>
              <a:rPr lang="en-US" sz="900" dirty="0"/>
              <a:t> [55] "M340" "K754" "C539" "G610" "Q605" "E116" "B207" "J09"  "I634" "C97"  "M069" "X680" "E790" "K703" "C859" "J36"  "A199" "K318"</a:t>
            </a:r>
          </a:p>
          <a:p>
            <a:r>
              <a:rPr lang="en-US" sz="900" dirty="0"/>
              <a:t> [73] "K350" "C19"  "C56"  "C819" "B212" "K562" "I258" "L89"  "C924" "K859" "I420" "I691" "K255" "E840" "K359" "I718" "K403" "E142"</a:t>
            </a:r>
          </a:p>
          <a:p>
            <a:r>
              <a:rPr lang="en-US" sz="900" dirty="0"/>
              <a:t> [91] "K851" "N200" "K20"  "L984" "K805" "K810" "V496" "K578" "K820" "J849" "C64"  "F03"  "B182" "C241" "I011" "E46"  "B200" "I618"</a:t>
            </a:r>
          </a:p>
          <a:p>
            <a:r>
              <a:rPr lang="en-US" sz="900" dirty="0"/>
              <a:t>[109] "E668" "G122" "E115" "K264" "J449" "C716" "O97"  "I330" "B690" "I614" "C911" "D693" "I259" "C61"  "B205" "A09"  "M321" "K701"</a:t>
            </a:r>
          </a:p>
          <a:p>
            <a:r>
              <a:rPr lang="en-US" sz="900" dirty="0"/>
              <a:t>[127] "K743" "K565" "B230" "C220" "F102" "I099" "I119" "E109" "Q000" "E111" "I210" "K766" "V499" "K290" "I620" "C719" "N059" "I633"</a:t>
            </a:r>
          </a:p>
          <a:p>
            <a:r>
              <a:rPr lang="en-US" sz="900" dirty="0"/>
              <a:t>[145] "P271" "Y400" "A162" "I638" "C629" "N709" "B181" "P220" "P523" "N039" "L031" "C029" "C384" "B209" "D430" "L100" "P239" "D383"</a:t>
            </a:r>
          </a:p>
          <a:p>
            <a:r>
              <a:rPr lang="en-US" sz="900" dirty="0"/>
              <a:t>[163] "O996" "P369" "B203" "C835" "I671" "N390" "A86"  "D431" "X994" "P209" "E441" "P269" "Q039" "Q897" "Q054" "Q043" "G419" "Q038"</a:t>
            </a:r>
          </a:p>
          <a:p>
            <a:r>
              <a:rPr lang="en-US" sz="900" dirty="0"/>
              <a:t>[181] "P219" "Q390" "Q249" "Q439" "Q336" "P251" "E43"  "Q419" "Q300" "P60"  "D689" "F143" "C20"  "N180" "I211" "B219" "I359" "Q211"</a:t>
            </a:r>
          </a:p>
          <a:p>
            <a:r>
              <a:rPr lang="en-US" sz="900" dirty="0"/>
              <a:t>[199] "I350" "K420" "C609" "C07"  "L023" "E669" "D381" "N202" "K254" "P293" "P240" "I803" "P529" "P072" "P285" "P368" "Q210" "E129"</a:t>
            </a:r>
          </a:p>
          <a:p>
            <a:r>
              <a:rPr lang="en-US" sz="900" dirty="0"/>
              <a:t>[217] "p95"  "O001" "E147" "X840" "V799" "X959" "Y044" "X098" "E059" "J439" "X090" "X080" "J441" "V798" "E145" "B24"  "P201" "N258"</a:t>
            </a:r>
          </a:p>
          <a:p>
            <a:r>
              <a:rPr lang="en-US" sz="900" dirty="0"/>
              <a:t>[235] "C919" "D610" "D696" "Q250" "I200" "B210" "Q040" "C459" "C845" "Q909" "N058" "Q430" "B012" "I059" "B59"  "A150" "J841" "B218"</a:t>
            </a:r>
          </a:p>
          <a:p>
            <a:r>
              <a:rPr lang="en-US" sz="900" dirty="0"/>
              <a:t>[253] "I352" "P960" "C833" "Q750" "G301" "Q019" "P073" "C538" "I429" "W874" "W870" "V041" "X760" "X049" "X096" "X044" "X099" "W876"</a:t>
            </a:r>
          </a:p>
          <a:p>
            <a:r>
              <a:rPr lang="en-US" sz="900" dirty="0"/>
              <a:t>[271] "J219" "A049" "I422" "O150" "Q451" "P038" "E785" "X999" "F182" "E110" "B221" "P210" "P77"  "X490" "X740" "E107" "X700" "P243"</a:t>
            </a:r>
          </a:p>
          <a:p>
            <a:r>
              <a:rPr lang="en-US" sz="900" dirty="0"/>
              <a:t>[289] "X950" "B159" "G404" "Q893" "Q256" "P011" "D374" "O061" "O998" "O441" "O141" "O995" "O721" "O159" "O241" "O746" "O722" "O720"</a:t>
            </a:r>
          </a:p>
          <a:p>
            <a:r>
              <a:rPr lang="en-US" sz="900" dirty="0"/>
              <a:t>[307] "O364" "Q793" "P021" "B204" "B909" "I090" "</a:t>
            </a:r>
            <a:r>
              <a:rPr lang="en-US" sz="900" dirty="0" smtClean="0"/>
              <a:t>X640“</a:t>
            </a:r>
          </a:p>
          <a:p>
            <a:endParaRPr lang="en-US" sz="900" dirty="0" smtClean="0"/>
          </a:p>
          <a:p>
            <a:endParaRPr lang="en-US" sz="900" dirty="0"/>
          </a:p>
          <a:p>
            <a:r>
              <a:rPr lang="en-US" sz="900" dirty="0"/>
              <a:t> &gt; junk %in% good   # 0 of 73 junk codes are found in the good </a:t>
            </a:r>
            <a:r>
              <a:rPr lang="en-US" sz="900" dirty="0" smtClean="0"/>
              <a:t>codes</a:t>
            </a:r>
          </a:p>
          <a:p>
            <a:r>
              <a:rPr lang="en-US" sz="900" dirty="0" smtClean="0"/>
              <a:t> </a:t>
            </a:r>
            <a:r>
              <a:rPr lang="en-US" sz="900" dirty="0"/>
              <a:t>[1] FALSE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endParaRPr lang="en-US" sz="900" dirty="0"/>
          </a:p>
          <a:p>
            <a:r>
              <a:rPr lang="en-US" sz="900" dirty="0"/>
              <a:t>[22] FALSE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endParaRPr lang="en-US" sz="900" dirty="0"/>
          </a:p>
          <a:p>
            <a:r>
              <a:rPr lang="en-US" sz="900" dirty="0"/>
              <a:t>[43] FALSE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endParaRPr lang="en-US" sz="900" dirty="0"/>
          </a:p>
          <a:p>
            <a:r>
              <a:rPr lang="en-US" sz="900" dirty="0"/>
              <a:t>[64] FALSE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r>
              <a:rPr lang="en-US" sz="900" dirty="0"/>
              <a:t> </a:t>
            </a:r>
            <a:r>
              <a:rPr lang="en-US" sz="900" dirty="0" err="1"/>
              <a:t>FALSE</a:t>
            </a:r>
            <a:endParaRPr lang="en-US" sz="900" dirty="0"/>
          </a:p>
        </p:txBody>
      </p:sp>
    </p:spTree>
    <p:extLst>
      <p:ext uri="{BB962C8B-B14F-4D97-AF65-F5344CB8AC3E}">
        <p14:creationId xmlns:p14="http://schemas.microsoft.com/office/powerpoint/2010/main" val="199526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endParaRPr lang="en-US" sz="1800"/>
          </a:p>
        </p:txBody>
      </p:sp>
    </p:spTree>
    <p:extLst>
      <p:ext uri="{BB962C8B-B14F-4D97-AF65-F5344CB8AC3E}">
        <p14:creationId xmlns:p14="http://schemas.microsoft.com/office/powerpoint/2010/main" val="197024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2431</Words>
  <Application>Microsoft Office PowerPoint</Application>
  <PresentationFormat>On-screen Show (4:3)</PresentationFormat>
  <Paragraphs>146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Results as of 9/12/14</vt:lpstr>
      <vt:lpstr>Information on the causes of death come from death certificates.   In many cases we have not only the declared cause of death, but also the (supposedly ordered) antecedent causes that lead to death.  These causes should be drawn from the list of International Classification of Diseases (ICD).  The current set (ICD-10) has 91,737 such classifications.    For example,      E119: 1 Type 2 diabetes mellitus without complications</vt:lpstr>
      <vt:lpstr>Ignoring the ordering of the ‘Antecedent cause’ data and just lumping it into one bucket for each patient results in the following figure.  There may be some subtle differences but it is hard to tell.</vt:lpstr>
      <vt:lpstr>But now I break it out such that each line in a panel below represents the information for one patient. The x-axis shows from left to right the declared cause of death (1) to the ordered antecedent causes (2-6). Some of the most common ICD codes are shown on the y-axis.   Again, there are some differences (e.g. deaths of newborns is always coded correctly), but it is hard to tell.</vt:lpstr>
      <vt:lpstr>Zooming in on some specific examples.  Here I picked all of the individuals who had ‘myocardial infarction’ in any part of their CoD chain, and then graphed their path, conditioning on the icd_name (shorthand for listed cause of death).  Now there appears to be some definite patterns.  </vt:lpstr>
      <vt:lpstr>Here are examples of CoDs thought to be good:</vt:lpstr>
      <vt:lpstr>Here are examples of what these paths look like when the CoD is said to be a ‘garbage code’:</vt:lpstr>
      <vt:lpstr>The list of direct cause of death (i.e. the top line on the death certificate) for the _gc data is completely distinct from the list of non- _gc data!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John</cp:lastModifiedBy>
  <cp:revision>21</cp:revision>
  <dcterms:created xsi:type="dcterms:W3CDTF">2014-09-03T14:40:33Z</dcterms:created>
  <dcterms:modified xsi:type="dcterms:W3CDTF">2014-09-12T21:42:52Z</dcterms:modified>
</cp:coreProperties>
</file>