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D1DDF-A486-49E4-BE4F-B90E6AE99ADE}" type="datetimeFigureOut">
              <a:rPr lang="ru-RU" smtClean="0"/>
              <a:pPr/>
              <a:t>06.06.2013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CEECE-719B-4CF9-BD82-C0C8445F43A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CEECE-719B-4CF9-BD82-C0C8445F43A8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21EACDA-D477-4614-94BB-E4DFDF8929BD}" type="datetimeFigureOut">
              <a:rPr lang="ru-RU" smtClean="0"/>
              <a:pPr/>
              <a:t>06.06.2013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98B110-C30C-41FC-822F-2F8737464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1EACDA-D477-4614-94BB-E4DFDF8929BD}" type="datetimeFigureOut">
              <a:rPr lang="ru-RU" smtClean="0"/>
              <a:pPr/>
              <a:t>06.06.2013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98B110-C30C-41FC-822F-2F8737464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1EACDA-D477-4614-94BB-E4DFDF8929BD}" type="datetimeFigureOut">
              <a:rPr lang="ru-RU" smtClean="0"/>
              <a:pPr/>
              <a:t>06.06.2013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98B110-C30C-41FC-822F-2F8737464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1EACDA-D477-4614-94BB-E4DFDF8929BD}" type="datetimeFigureOut">
              <a:rPr lang="ru-RU" smtClean="0"/>
              <a:pPr/>
              <a:t>06.06.2013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98B110-C30C-41FC-822F-2F873746471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1EACDA-D477-4614-94BB-E4DFDF8929BD}" type="datetimeFigureOut">
              <a:rPr lang="ru-RU" smtClean="0"/>
              <a:pPr/>
              <a:t>06.06.2013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98B110-C30C-41FC-822F-2F873746471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1EACDA-D477-4614-94BB-E4DFDF8929BD}" type="datetimeFigureOut">
              <a:rPr lang="ru-RU" smtClean="0"/>
              <a:pPr/>
              <a:t>06.06.2013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98B110-C30C-41FC-822F-2F873746471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1EACDA-D477-4614-94BB-E4DFDF8929BD}" type="datetimeFigureOut">
              <a:rPr lang="ru-RU" smtClean="0"/>
              <a:pPr/>
              <a:t>06.06.2013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98B110-C30C-41FC-822F-2F8737464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1EACDA-D477-4614-94BB-E4DFDF8929BD}" type="datetimeFigureOut">
              <a:rPr lang="ru-RU" smtClean="0"/>
              <a:pPr/>
              <a:t>06.06.2013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98B110-C30C-41FC-822F-2F873746471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1EACDA-D477-4614-94BB-E4DFDF8929BD}" type="datetimeFigureOut">
              <a:rPr lang="ru-RU" smtClean="0"/>
              <a:pPr/>
              <a:t>06.06.2013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98B110-C30C-41FC-822F-2F8737464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21EACDA-D477-4614-94BB-E4DFDF8929BD}" type="datetimeFigureOut">
              <a:rPr lang="ru-RU" smtClean="0"/>
              <a:pPr/>
              <a:t>06.06.2013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98B110-C30C-41FC-822F-2F8737464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21EACDA-D477-4614-94BB-E4DFDF8929BD}" type="datetimeFigureOut">
              <a:rPr lang="ru-RU" smtClean="0"/>
              <a:pPr/>
              <a:t>06.06.2013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98B110-C30C-41FC-822F-2F873746471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21EACDA-D477-4614-94BB-E4DFDF8929BD}" type="datetimeFigureOut">
              <a:rPr lang="ru-RU" smtClean="0"/>
              <a:pPr/>
              <a:t>06.06.2013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98B110-C30C-41FC-822F-2F8737464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Государственная и муниципальная должность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Должность как социальное явление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/>
              <a:t>Классификация должностей государственной службы.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Высшие должности гражданской службы (относятся определенные Реестром должности категорий «руководители», «помощники (советники)», «специалисты»)</a:t>
            </a:r>
          </a:p>
          <a:p>
            <a:r>
              <a:rPr lang="ru-RU" dirty="0" smtClean="0"/>
              <a:t>Главные должности гражданской службы (категории «руководители», «помощники», «специалисты», «обеспечивающие специалисты»)</a:t>
            </a:r>
          </a:p>
          <a:p>
            <a:r>
              <a:rPr lang="ru-RU" dirty="0" smtClean="0"/>
              <a:t>Ведущие должности гражданской службы (все четыре категории)</a:t>
            </a:r>
          </a:p>
          <a:p>
            <a:r>
              <a:rPr lang="ru-RU" dirty="0" smtClean="0"/>
              <a:t>Старшие должности гражданской службы («специалисты», «обеспечивающие специалисты»)</a:t>
            </a:r>
          </a:p>
          <a:p>
            <a:r>
              <a:rPr lang="ru-RU" dirty="0" smtClean="0"/>
              <a:t>Младшие должности гражданской службы («обеспечивающие специалисты»)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Группы должностей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Федеральный Реестр должностей федеральной государственной гражданской службы (утверждается Президентом РФ)</a:t>
            </a:r>
          </a:p>
          <a:p>
            <a:r>
              <a:rPr lang="ru-RU" dirty="0" smtClean="0"/>
              <a:t>Реестр должностей государственной гражданской службы субъекта РФ (утверждается законом или иным нормативным правовым актом субъекта РФ с учетом положений Закона «О системе государственной службы РФ»)</a:t>
            </a:r>
          </a:p>
          <a:p>
            <a:r>
              <a:rPr lang="ru-RU" dirty="0" smtClean="0"/>
              <a:t>Сводный реестр должностей государственной гражданской службы РФ, включающий первые два реестра. Порядок его ведения утверждается </a:t>
            </a:r>
            <a:r>
              <a:rPr lang="ru-RU" smtClean="0"/>
              <a:t>указом Президента РФ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Реестры (перечни) должностей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Секретарь государственной гражданской службы РФ 1-го, 2-го и 3-го класса – присваивается гражданским служащим, замещающим должности младшей группы;</a:t>
            </a:r>
          </a:p>
          <a:p>
            <a:r>
              <a:rPr lang="ru-RU" dirty="0" smtClean="0"/>
              <a:t>Референт государственной службы РФ 1-го, 2-го и 3-го класса – присваивается гражданским служащим, заменяющим должности старшей группы;</a:t>
            </a:r>
          </a:p>
          <a:p>
            <a:r>
              <a:rPr lang="ru-RU" dirty="0" smtClean="0"/>
              <a:t>Советник государственной службы РФ 1-го, 2-го и 3-го класса – присваивается гражданским служащим, замещающим должности ведущей группы;</a:t>
            </a:r>
          </a:p>
          <a:p>
            <a:r>
              <a:rPr lang="ru-RU" dirty="0" smtClean="0"/>
              <a:t>Государственный советник РФ 1-го, 2-го и 3-го класса – присваивается гражданским служащим, замещающим должности главной группы;</a:t>
            </a:r>
          </a:p>
          <a:p>
            <a:r>
              <a:rPr lang="ru-RU" dirty="0" smtClean="0"/>
              <a:t>Действительный государственный советник РФ 1-го, 2-го и 3-го класса – присваивается гражданским служащим, замещающим должности высшей группы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1143000"/>
          </a:xfrm>
        </p:spPr>
        <p:txBody>
          <a:bodyPr>
            <a:noAutofit/>
          </a:bodyPr>
          <a:lstStyle/>
          <a:p>
            <a:r>
              <a:rPr lang="ru-RU" sz="3200" dirty="0" smtClean="0"/>
              <a:t>Классные чины присваиваются в соответствии с замещаемой должностью</a:t>
            </a:r>
            <a:endParaRPr lang="ru-RU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В соответствии с замещаемой должностью в пределах группы должностей, с учетом профессионального уровня, продолжительности службы в предыдущем классном чине и в замещаемой должности</a:t>
            </a:r>
          </a:p>
          <a:p>
            <a:r>
              <a:rPr lang="ru-RU" dirty="0" smtClean="0"/>
              <a:t>Присваиваются по результатам квалификационного экзамена (относится к гражданским  служащим, замещающим должности без ограничения срока полномочий категорий «специалисты» и «обеспечивающие специалисты», а также должности категории «руководители», относящиеся к главной и ведущей группам должностей</a:t>
            </a:r>
          </a:p>
          <a:p>
            <a:r>
              <a:rPr lang="ru-RU" dirty="0" smtClean="0"/>
              <a:t>Первый классный чин присваивается по истечении испытательного срока, если испытание не было установлено, то не ранее, чем через три месяца после назначения на должность</a:t>
            </a:r>
          </a:p>
          <a:p>
            <a:r>
              <a:rPr lang="ru-RU" dirty="0" smtClean="0"/>
              <a:t>Очередной чин присваивается по истечению срока службы в предыдущем классном чине, а также при условии, что для его должности предусмотрен данный или более высокий чин</a:t>
            </a:r>
          </a:p>
          <a:p>
            <a:r>
              <a:rPr lang="ru-RU" dirty="0" smtClean="0"/>
              <a:t>Гражданин РФ может быть лишен классного чина только судом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Присвоение классных чинов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Последовательное присвоение классного чина, дипломатического ранга, воинского и специального звания по прошествии установленного времени пребывания в определенном классном чине, дипломатическом ранге, воинском звании после их присвоения впервые;</a:t>
            </a:r>
          </a:p>
          <a:p>
            <a:r>
              <a:rPr lang="ru-RU" dirty="0" smtClean="0"/>
              <a:t>Присвоение классного чина, дипломатического ранга, воинского и специального звания </a:t>
            </a:r>
            <a:r>
              <a:rPr lang="ru-RU" dirty="0" err="1" smtClean="0"/>
              <a:t>гос</a:t>
            </a:r>
            <a:r>
              <a:rPr lang="ru-RU" dirty="0" smtClean="0"/>
              <a:t>. служащему в соответствии с замещаемой должностью</a:t>
            </a:r>
          </a:p>
          <a:p>
            <a:r>
              <a:rPr lang="ru-RU" dirty="0" smtClean="0"/>
              <a:t>Досрочное присвоение в качестве меры поощрения классного чина либо на одну ступень выше классного чина, предусмотренного для замещаемой должности</a:t>
            </a:r>
          </a:p>
          <a:p>
            <a:r>
              <a:rPr lang="ru-RU" dirty="0" smtClean="0"/>
              <a:t>Сохранение присвоенного классного чина при освобождении от замещаемой должности или увольнении с </a:t>
            </a:r>
            <a:r>
              <a:rPr lang="ru-RU" dirty="0" err="1" smtClean="0"/>
              <a:t>госслужбы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Общие условия присвоения, сохранения классных чинов, дипломатических рангов и воинских званий</a:t>
            </a:r>
            <a:endParaRPr lang="ru-RU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Должность, предусмотренная уставом муниципального образования в соответствии с законом субъекта РФ, с установленными полномочиями на решение вопросов местного значения и ответственностью за осуществление этих полномочий, а также должность в органах местного самоуправления, образуемых в соответствии с уставом муниципального образования, с установленным кругом обязанностей по исполнению и обеспечению полномочий данного органа местного самоуправления и ответственностью за исполнение этих обязанностей.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Понятие муниципальной должности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Выборные муниципальные должности, замещаемые в результате муниципальных выборов (депутаты, члены выборного органа местного самоуправления, выборные лица местного самоуправления), а также замещаемые на основании решений представительного или иного выборного органа местного самоуправления в отношении лиц, избранных в состав указанных органов в результате муниципальных выборов</a:t>
            </a:r>
          </a:p>
          <a:p>
            <a:r>
              <a:rPr lang="ru-RU" dirty="0" smtClean="0"/>
              <a:t>Назначаемые (конкурсные) муниципальные должности, замещаемые путем заключения трудового договора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Виды муниципальных должностей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Должность в органе местного самоуправления либо аппарате избирательной комиссии муниципального образования</a:t>
            </a:r>
          </a:p>
          <a:p>
            <a:r>
              <a:rPr lang="ru-RU" dirty="0" smtClean="0"/>
              <a:t>Она устанавливается муниципальными правовыми актами в соответствии с реестром должностей муниципальной службы в субъекте РФ, утверждаемым законом субъекта РФ</a:t>
            </a:r>
          </a:p>
          <a:p>
            <a:r>
              <a:rPr lang="ru-RU" dirty="0" smtClean="0"/>
              <a:t>При составлении и утверждении штатного расписания органа местного самоуправления, аппарата избирательной комиссии и муниципального образования используются наименования должностей муниципальной службы. Предусмотренные реестром должностей муниципальной службы в субъекте РФ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Признаки должности муниципальной службы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Высшие должности, по которым предусмотрено исполнение обязанностей по управлению муниципальным образованием</a:t>
            </a:r>
          </a:p>
          <a:p>
            <a:r>
              <a:rPr lang="ru-RU" dirty="0" smtClean="0"/>
              <a:t>Главные должности, по которым предусмотрено исполнение обязанностей, связанных с руководством подразделений органов местного самоуправления</a:t>
            </a:r>
          </a:p>
          <a:p>
            <a:r>
              <a:rPr lang="ru-RU" dirty="0" smtClean="0"/>
              <a:t>Ведущие должности, по которым предусмотрено исполнение обязанностей по подготовке и принятию решений руководящим составом муниципальных органов, а также замещение данных лиц</a:t>
            </a:r>
          </a:p>
          <a:p>
            <a:r>
              <a:rPr lang="ru-RU" dirty="0" smtClean="0"/>
              <a:t>Старшие должности, учреждаемые для профессионального обеспечения выполнения органами местного самоуправления установленных задач и функций и замещаемые без ограничения срока полномочий</a:t>
            </a:r>
          </a:p>
          <a:p>
            <a:r>
              <a:rPr lang="ru-RU" dirty="0" smtClean="0"/>
              <a:t>Младшие должности, учреждаемые для организационного, информационного, документационного, финансово-экономического хозяйственного и иного обеспечения деятельности органов местного самоуправления и замещаемые без ограничения срока полномочий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должностей муниципальной службы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К уровню профессионального образования</a:t>
            </a:r>
          </a:p>
          <a:p>
            <a:r>
              <a:rPr lang="ru-RU" dirty="0" smtClean="0"/>
              <a:t>Стажу муниципальной службы (государственной службы) или стажу работы по специальности </a:t>
            </a:r>
          </a:p>
          <a:p>
            <a:r>
              <a:rPr lang="ru-RU" dirty="0" smtClean="0"/>
              <a:t>Профессиональным знаниям и навыкам, необходимым для исполнения должностных обязанностей</a:t>
            </a:r>
          </a:p>
          <a:p>
            <a:r>
              <a:rPr lang="ru-RU" dirty="0" smtClean="0"/>
              <a:t>Для высших и главных должностей – высшее профессиональное образование по специализации должностей, либо по специальности ГМУ, либо образование, считающееся равноценным, и стаж работы по специальности не менее 3 лет</a:t>
            </a:r>
          </a:p>
          <a:p>
            <a:r>
              <a:rPr lang="ru-RU" dirty="0" smtClean="0"/>
              <a:t>Для ведущих и старших должностей – высшее профессиональное образование по специальности, либо ГМУ и стаж не менее 2 лет</a:t>
            </a:r>
          </a:p>
          <a:p>
            <a:r>
              <a:rPr lang="ru-RU" dirty="0" smtClean="0"/>
              <a:t>Для младших должностей – среднее профессиональное образование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Квалификационные требования к муниципальным служащим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u="sng" dirty="0" smtClean="0"/>
              <a:t>Функциональная</a:t>
            </a:r>
            <a:r>
              <a:rPr lang="ru-RU" dirty="0" smtClean="0"/>
              <a:t> – деление управленческого труда по содержанию, его роли и месту в иерархии выполнения управленческих функций: </a:t>
            </a:r>
          </a:p>
          <a:p>
            <a:r>
              <a:rPr lang="ru-RU" dirty="0" smtClean="0"/>
              <a:t>уровень руководства (стратегический уровень), </a:t>
            </a:r>
          </a:p>
          <a:p>
            <a:r>
              <a:rPr lang="ru-RU" dirty="0" smtClean="0"/>
              <a:t>уровень управления (тактический уровень),</a:t>
            </a:r>
          </a:p>
          <a:p>
            <a:r>
              <a:rPr lang="ru-RU" dirty="0" smtClean="0"/>
              <a:t>уровень организации (непосредственная организация) выполнения задач тактического уровня 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Формы разделения управленческого труда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Присваиваются по результатам квалификационного экзамена или аттестации</a:t>
            </a:r>
          </a:p>
          <a:p>
            <a:r>
              <a:rPr lang="ru-RU" dirty="0" smtClean="0"/>
              <a:t>Действительный муниципальный советник субъекта РФ 1,2,3 класса – высшие должности</a:t>
            </a:r>
          </a:p>
          <a:p>
            <a:r>
              <a:rPr lang="ru-RU" dirty="0" smtClean="0"/>
              <a:t>Муниципальный советник субъекта РФ 1,2,3 класса – главные должности</a:t>
            </a:r>
          </a:p>
          <a:p>
            <a:r>
              <a:rPr lang="ru-RU" dirty="0" smtClean="0"/>
              <a:t>Советник муниципальной службы субъекта РФ 1,2.3 класса – ведущие должности</a:t>
            </a:r>
          </a:p>
          <a:p>
            <a:r>
              <a:rPr lang="ru-RU" dirty="0" smtClean="0"/>
              <a:t>Старший референт муниципальной службы субъекта РФ 1,2,3 класса – старшие должности</a:t>
            </a:r>
          </a:p>
          <a:p>
            <a:r>
              <a:rPr lang="ru-RU" dirty="0" smtClean="0"/>
              <a:t>Референт муниципальной службы субъекта РФ 1,2,3 класса – </a:t>
            </a:r>
            <a:r>
              <a:rPr lang="ru-RU" smtClean="0"/>
              <a:t>младшие должности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Классные чины муниципальной службы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000792"/>
          </a:xfrm>
        </p:spPr>
        <p:txBody>
          <a:bodyPr>
            <a:normAutofit lnSpcReduction="10000"/>
          </a:bodyPr>
          <a:lstStyle/>
          <a:p>
            <a:r>
              <a:rPr lang="ru-RU" u="sng" dirty="0" smtClean="0"/>
              <a:t>Технологическая форма разделения труда – </a:t>
            </a:r>
            <a:r>
              <a:rPr lang="ru-RU" dirty="0" smtClean="0"/>
              <a:t>расчленение процесса управленческой деятельности  на отдельные стадии с </a:t>
            </a:r>
            <a:r>
              <a:rPr lang="ru-RU" dirty="0" err="1" smtClean="0"/>
              <a:t>задействованием</a:t>
            </a:r>
            <a:r>
              <a:rPr lang="ru-RU" dirty="0" smtClean="0"/>
              <a:t> в них различных уровней управления: группы управления и специалисты, обеспечивающие подготовку, принятие и реализацию управленческих решений.</a:t>
            </a:r>
          </a:p>
          <a:p>
            <a:r>
              <a:rPr lang="ru-RU" u="sng" dirty="0" smtClean="0"/>
              <a:t>Профессиональная форма</a:t>
            </a:r>
          </a:p>
          <a:p>
            <a:pPr>
              <a:buNone/>
            </a:pPr>
            <a:r>
              <a:rPr lang="ru-RU" dirty="0" smtClean="0"/>
              <a:t>   Раскрывает предметную область деятельности</a:t>
            </a:r>
          </a:p>
          <a:p>
            <a:pPr>
              <a:buNone/>
            </a:pPr>
            <a:r>
              <a:rPr lang="ru-RU" dirty="0" smtClean="0"/>
              <a:t>  </a:t>
            </a:r>
            <a:r>
              <a:rPr lang="ru-RU" u="sng" dirty="0" smtClean="0"/>
              <a:t>Квалификационная форма</a:t>
            </a:r>
          </a:p>
          <a:p>
            <a:pPr>
              <a:buNone/>
            </a:pPr>
            <a:r>
              <a:rPr lang="ru-RU" dirty="0" smtClean="0"/>
              <a:t>  Отражает степень сложности труда в конкретной профессиональной области</a:t>
            </a:r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578687"/>
          </a:xfrm>
        </p:spPr>
        <p:txBody>
          <a:bodyPr/>
          <a:lstStyle/>
          <a:p>
            <a:r>
              <a:rPr lang="ru-RU" dirty="0" smtClean="0"/>
              <a:t>Должностная структура является формальным отражением способа достижения цели деятельности организации</a:t>
            </a:r>
          </a:p>
          <a:p>
            <a:r>
              <a:rPr lang="ru-RU" dirty="0" smtClean="0"/>
              <a:t>Должностная структура – установленное формальное отношение между функциями и задачами персонала для организации согласованных действий</a:t>
            </a:r>
          </a:p>
          <a:p>
            <a:r>
              <a:rPr lang="ru-RU" dirty="0" smtClean="0"/>
              <a:t>Элементы должностной структуры: должность, отношения (связи)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установленная (конституированная) социальная роль, выполняемая человеком в государственных, общественных частных организациях предприятиях и учреждениях</a:t>
            </a:r>
          </a:p>
          <a:p>
            <a:endParaRPr lang="ru-RU" dirty="0" smtClean="0"/>
          </a:p>
          <a:p>
            <a:r>
              <a:rPr lang="ru-RU" dirty="0" smtClean="0"/>
              <a:t>Содержание должности составляют трудовые функции</a:t>
            </a:r>
          </a:p>
          <a:p>
            <a:r>
              <a:rPr lang="ru-RU" dirty="0" smtClean="0"/>
              <a:t>Должность – это объективированная форма труда с заданным функционалом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должности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Гос</a:t>
            </a:r>
            <a:r>
              <a:rPr lang="ru-RU" dirty="0" smtClean="0"/>
              <a:t>. должность – постоянное юридическое установление в </a:t>
            </a:r>
            <a:r>
              <a:rPr lang="ru-RU" dirty="0" err="1" smtClean="0"/>
              <a:t>гос</a:t>
            </a:r>
            <a:r>
              <a:rPr lang="ru-RU" dirty="0" smtClean="0"/>
              <a:t>. органе, характеризующее объем, содержание и ресурсы деятельности по реализации компетенции данного </a:t>
            </a:r>
            <a:r>
              <a:rPr lang="ru-RU" dirty="0" err="1" smtClean="0"/>
              <a:t>гос</a:t>
            </a:r>
            <a:r>
              <a:rPr lang="ru-RU" dirty="0" smtClean="0"/>
              <a:t>. органа</a:t>
            </a:r>
          </a:p>
          <a:p>
            <a:r>
              <a:rPr lang="ru-RU" dirty="0" err="1" smtClean="0"/>
              <a:t>Гос</a:t>
            </a:r>
            <a:r>
              <a:rPr lang="ru-RU" dirty="0" smtClean="0"/>
              <a:t>. должность – структурообразующий элемент органов </a:t>
            </a:r>
            <a:r>
              <a:rPr lang="ru-RU" dirty="0" err="1" smtClean="0"/>
              <a:t>гос</a:t>
            </a:r>
            <a:r>
              <a:rPr lang="ru-RU" dirty="0" smtClean="0"/>
              <a:t>. Власти. Это важнейшая форма специализации </a:t>
            </a:r>
            <a:r>
              <a:rPr lang="ru-RU" dirty="0" err="1" smtClean="0"/>
              <a:t>гос</a:t>
            </a:r>
            <a:r>
              <a:rPr lang="ru-RU" dirty="0" smtClean="0"/>
              <a:t>. служащего 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Понятие государственной должности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Деятельное основание составляет содержание основных задач, функций и направлений деятельности, которые предписываются конкретной должностной позиции.</a:t>
            </a:r>
          </a:p>
          <a:p>
            <a:r>
              <a:rPr lang="ru-RU" dirty="0" smtClean="0"/>
              <a:t>Правовое основание включает совокупность полномочий и ответственности, которыми наделяется должность.</a:t>
            </a:r>
          </a:p>
          <a:p>
            <a:r>
              <a:rPr lang="ru-RU" dirty="0" smtClean="0"/>
              <a:t>Информационно-коммуникативное основание раскрывает должность в системе информационных и коммуникативных связей, существующих как в самой организационной структуре, так и вне ее.</a:t>
            </a:r>
          </a:p>
          <a:p>
            <a:r>
              <a:rPr lang="ru-RU" dirty="0" smtClean="0"/>
              <a:t>Материальное основание характеризует весь спектр материальных трат, связанных с должностью (денежное содержание </a:t>
            </a:r>
            <a:r>
              <a:rPr lang="ru-RU" dirty="0" err="1" smtClean="0"/>
              <a:t>гос</a:t>
            </a:r>
            <a:r>
              <a:rPr lang="ru-RU" dirty="0" smtClean="0"/>
              <a:t>. служащего, расходы по социальным гарантиям и льготам, пенсионному и медицинскому обеспечению, затраты на оборудование рабочего места и обеспечение деятельности на конкретной должности (транспорт, жилье)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Основания должности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Должности федеральной государственной гражданской службы (учреждаются федеральным законом или Указом Президента РФ)</a:t>
            </a:r>
          </a:p>
          <a:p>
            <a:r>
              <a:rPr lang="ru-RU" dirty="0" smtClean="0"/>
              <a:t>Должности государственной гражданской службы субъектов РФ (учреждаются законами и иными нормативными актами субъектов РФ с учетом положения Закона «О системе государственной службы РФ»)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Руководители </a:t>
            </a:r>
          </a:p>
          <a:p>
            <a:r>
              <a:rPr lang="ru-RU" dirty="0" smtClean="0"/>
              <a:t>Помощники (советники)</a:t>
            </a:r>
          </a:p>
          <a:p>
            <a:r>
              <a:rPr lang="ru-RU" dirty="0" smtClean="0"/>
              <a:t>Специалисты</a:t>
            </a:r>
          </a:p>
          <a:p>
            <a:r>
              <a:rPr lang="ru-RU" dirty="0" smtClean="0"/>
              <a:t>Обеспечивающие специалисты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Категории должностей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214</TotalTime>
  <Words>1300</Words>
  <Application>Microsoft Office PowerPoint</Application>
  <PresentationFormat>Экран (4:3)</PresentationFormat>
  <Paragraphs>94</Paragraphs>
  <Slides>20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Открытая</vt:lpstr>
      <vt:lpstr>Государственная и муниципальная должность</vt:lpstr>
      <vt:lpstr>Формы разделения управленческого труда</vt:lpstr>
      <vt:lpstr>Слайд 3</vt:lpstr>
      <vt:lpstr>Слайд 4</vt:lpstr>
      <vt:lpstr>Понятие должности</vt:lpstr>
      <vt:lpstr>Понятие государственной должности</vt:lpstr>
      <vt:lpstr>Основания должности</vt:lpstr>
      <vt:lpstr>Классификация</vt:lpstr>
      <vt:lpstr>Категории должностей</vt:lpstr>
      <vt:lpstr>Группы должностей</vt:lpstr>
      <vt:lpstr>Реестры (перечни) должностей</vt:lpstr>
      <vt:lpstr>Классные чины присваиваются в соответствии с замещаемой должностью</vt:lpstr>
      <vt:lpstr>Присвоение классных чинов</vt:lpstr>
      <vt:lpstr>Общие условия присвоения, сохранения классных чинов, дипломатических рангов и воинских званий</vt:lpstr>
      <vt:lpstr>Понятие муниципальной должности</vt:lpstr>
      <vt:lpstr>Виды муниципальных должностей</vt:lpstr>
      <vt:lpstr>Признаки должности муниципальной службы</vt:lpstr>
      <vt:lpstr>Классификация должностей муниципальной службы</vt:lpstr>
      <vt:lpstr>Квалификационные требования к муниципальным служащим</vt:lpstr>
      <vt:lpstr>Классные чины муниципальной службы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Государственная должность</dc:title>
  <dc:creator>1</dc:creator>
  <cp:lastModifiedBy>1</cp:lastModifiedBy>
  <cp:revision>15</cp:revision>
  <dcterms:created xsi:type="dcterms:W3CDTF">2013-06-06T10:08:59Z</dcterms:created>
  <dcterms:modified xsi:type="dcterms:W3CDTF">2013-06-06T17:40:44Z</dcterms:modified>
</cp:coreProperties>
</file>