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8" r:id="rId3"/>
    <p:sldId id="259" r:id="rId4"/>
    <p:sldId id="260" r:id="rId5"/>
    <p:sldId id="261" r:id="rId6"/>
    <p:sldId id="264" r:id="rId7"/>
    <p:sldId id="265" r:id="rId8"/>
    <p:sldId id="262"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0B4EFD-3281-4644-87E4-A3D11742F70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99000F13-8042-4A07-8EC7-0E6F81BB2688}">
      <dgm:prSet phldrT="[Текст]" custT="1"/>
      <dgm:spPr/>
      <dgm:t>
        <a:bodyPr/>
        <a:lstStyle/>
        <a:p>
          <a:r>
            <a:rPr lang="ru-RU" sz="1800" dirty="0" err="1" smtClean="0"/>
            <a:t>Деятельностное</a:t>
          </a:r>
          <a:r>
            <a:rPr lang="ru-RU" sz="1800" dirty="0" smtClean="0"/>
            <a:t> основание (содержание основных функций, задач и направлений деятельности</a:t>
          </a:r>
          <a:r>
            <a:rPr lang="ru-RU" sz="1000" dirty="0" smtClean="0"/>
            <a:t>)</a:t>
          </a:r>
          <a:endParaRPr lang="ru-RU" sz="1000" dirty="0"/>
        </a:p>
      </dgm:t>
    </dgm:pt>
    <dgm:pt modelId="{B7B6FCBD-4190-4245-902E-CB6577283CA6}" type="parTrans" cxnId="{CBC78A25-3637-4B73-8A74-1DD017806847}">
      <dgm:prSet/>
      <dgm:spPr/>
      <dgm:t>
        <a:bodyPr/>
        <a:lstStyle/>
        <a:p>
          <a:endParaRPr lang="ru-RU"/>
        </a:p>
      </dgm:t>
    </dgm:pt>
    <dgm:pt modelId="{2B212373-DCCD-4205-9841-9286C2713769}" type="sibTrans" cxnId="{CBC78A25-3637-4B73-8A74-1DD017806847}">
      <dgm:prSet/>
      <dgm:spPr/>
      <dgm:t>
        <a:bodyPr/>
        <a:lstStyle/>
        <a:p>
          <a:endParaRPr lang="ru-RU"/>
        </a:p>
      </dgm:t>
    </dgm:pt>
    <dgm:pt modelId="{6DEC9ABA-63C5-4573-9B95-DCD6107AD567}">
      <dgm:prSet phldrT="[Текст]" custT="1"/>
      <dgm:spPr/>
      <dgm:t>
        <a:bodyPr/>
        <a:lstStyle/>
        <a:p>
          <a:r>
            <a:rPr lang="ru-RU" sz="1800" dirty="0" smtClean="0"/>
            <a:t>Правовое основание (совокупность полномочий и ответственности)</a:t>
          </a:r>
          <a:endParaRPr lang="ru-RU" sz="1800" dirty="0"/>
        </a:p>
      </dgm:t>
    </dgm:pt>
    <dgm:pt modelId="{58438B02-F2CD-4697-8312-CADEE6F06B4C}" type="parTrans" cxnId="{E8670352-0689-458A-84FF-EBC29C0CD5F1}">
      <dgm:prSet/>
      <dgm:spPr/>
      <dgm:t>
        <a:bodyPr/>
        <a:lstStyle/>
        <a:p>
          <a:endParaRPr lang="ru-RU"/>
        </a:p>
      </dgm:t>
    </dgm:pt>
    <dgm:pt modelId="{C3D7A68C-E088-4B66-AD44-89D3CD0ACC14}" type="sibTrans" cxnId="{E8670352-0689-458A-84FF-EBC29C0CD5F1}">
      <dgm:prSet/>
      <dgm:spPr/>
      <dgm:t>
        <a:bodyPr/>
        <a:lstStyle/>
        <a:p>
          <a:endParaRPr lang="ru-RU"/>
        </a:p>
      </dgm:t>
    </dgm:pt>
    <dgm:pt modelId="{08AD53F4-3EE3-4A4D-B6E3-3D797E4B32BC}">
      <dgm:prSet phldrT="[Текст]" custT="1"/>
      <dgm:spPr/>
      <dgm:t>
        <a:bodyPr/>
        <a:lstStyle/>
        <a:p>
          <a:r>
            <a:rPr lang="ru-RU" sz="1800" dirty="0" smtClean="0"/>
            <a:t>Информационно-коммуникативное основание (раскрывает должность в системе информационных и коммуникативных связей, которые существуют в муниципальном органе и за его пределами)</a:t>
          </a:r>
          <a:endParaRPr lang="ru-RU" sz="1800" dirty="0"/>
        </a:p>
      </dgm:t>
    </dgm:pt>
    <dgm:pt modelId="{4AFBE3A6-CA77-4423-BF3B-F662C7DFA223}" type="parTrans" cxnId="{47FFD482-EF16-42AC-9E18-34EE076721A6}">
      <dgm:prSet/>
      <dgm:spPr/>
      <dgm:t>
        <a:bodyPr/>
        <a:lstStyle/>
        <a:p>
          <a:endParaRPr lang="ru-RU"/>
        </a:p>
      </dgm:t>
    </dgm:pt>
    <dgm:pt modelId="{0D20DFDC-1EAB-43C5-85E2-72FCBCB97673}" type="sibTrans" cxnId="{47FFD482-EF16-42AC-9E18-34EE076721A6}">
      <dgm:prSet/>
      <dgm:spPr/>
      <dgm:t>
        <a:bodyPr/>
        <a:lstStyle/>
        <a:p>
          <a:endParaRPr lang="ru-RU"/>
        </a:p>
      </dgm:t>
    </dgm:pt>
    <dgm:pt modelId="{09A46DFF-8F3C-42BB-82EE-C5946782DEC7}" type="pres">
      <dgm:prSet presAssocID="{7F0B4EFD-3281-4644-87E4-A3D11742F70A}" presName="linear" presStyleCnt="0">
        <dgm:presLayoutVars>
          <dgm:dir/>
          <dgm:animLvl val="lvl"/>
          <dgm:resizeHandles val="exact"/>
        </dgm:presLayoutVars>
      </dgm:prSet>
      <dgm:spPr/>
      <dgm:t>
        <a:bodyPr/>
        <a:lstStyle/>
        <a:p>
          <a:endParaRPr lang="ru-RU"/>
        </a:p>
      </dgm:t>
    </dgm:pt>
    <dgm:pt modelId="{6B18206A-1114-426E-97AA-82B60E3022B1}" type="pres">
      <dgm:prSet presAssocID="{99000F13-8042-4A07-8EC7-0E6F81BB2688}" presName="parentLin" presStyleCnt="0"/>
      <dgm:spPr/>
    </dgm:pt>
    <dgm:pt modelId="{4BBDA11C-D490-44B9-AC63-A7033A5F3F82}" type="pres">
      <dgm:prSet presAssocID="{99000F13-8042-4A07-8EC7-0E6F81BB2688}" presName="parentLeftMargin" presStyleLbl="node1" presStyleIdx="0" presStyleCnt="3"/>
      <dgm:spPr/>
      <dgm:t>
        <a:bodyPr/>
        <a:lstStyle/>
        <a:p>
          <a:endParaRPr lang="ru-RU"/>
        </a:p>
      </dgm:t>
    </dgm:pt>
    <dgm:pt modelId="{4AF2D143-B95A-4323-AECD-D510FF0924E9}" type="pres">
      <dgm:prSet presAssocID="{99000F13-8042-4A07-8EC7-0E6F81BB2688}" presName="parentText" presStyleLbl="node1" presStyleIdx="0" presStyleCnt="3" custScaleY="368387">
        <dgm:presLayoutVars>
          <dgm:chMax val="0"/>
          <dgm:bulletEnabled val="1"/>
        </dgm:presLayoutVars>
      </dgm:prSet>
      <dgm:spPr/>
      <dgm:t>
        <a:bodyPr/>
        <a:lstStyle/>
        <a:p>
          <a:endParaRPr lang="ru-RU"/>
        </a:p>
      </dgm:t>
    </dgm:pt>
    <dgm:pt modelId="{441544D6-8343-4378-890C-A21D5133F619}" type="pres">
      <dgm:prSet presAssocID="{99000F13-8042-4A07-8EC7-0E6F81BB2688}" presName="negativeSpace" presStyleCnt="0"/>
      <dgm:spPr/>
    </dgm:pt>
    <dgm:pt modelId="{8175F345-7FEC-403B-B602-A4C7F7A6DD18}" type="pres">
      <dgm:prSet presAssocID="{99000F13-8042-4A07-8EC7-0E6F81BB2688}" presName="childText" presStyleLbl="conFgAcc1" presStyleIdx="0" presStyleCnt="3">
        <dgm:presLayoutVars>
          <dgm:bulletEnabled val="1"/>
        </dgm:presLayoutVars>
      </dgm:prSet>
      <dgm:spPr/>
    </dgm:pt>
    <dgm:pt modelId="{13D4F395-A857-4484-AF83-0FBFF60E946F}" type="pres">
      <dgm:prSet presAssocID="{2B212373-DCCD-4205-9841-9286C2713769}" presName="spaceBetweenRectangles" presStyleCnt="0"/>
      <dgm:spPr/>
    </dgm:pt>
    <dgm:pt modelId="{CD25AA11-8F65-42BE-8E99-D7BD2A249B48}" type="pres">
      <dgm:prSet presAssocID="{6DEC9ABA-63C5-4573-9B95-DCD6107AD567}" presName="parentLin" presStyleCnt="0"/>
      <dgm:spPr/>
    </dgm:pt>
    <dgm:pt modelId="{FB834FE9-43CF-4076-A885-E29B2627D57C}" type="pres">
      <dgm:prSet presAssocID="{6DEC9ABA-63C5-4573-9B95-DCD6107AD567}" presName="parentLeftMargin" presStyleLbl="node1" presStyleIdx="0" presStyleCnt="3"/>
      <dgm:spPr/>
      <dgm:t>
        <a:bodyPr/>
        <a:lstStyle/>
        <a:p>
          <a:endParaRPr lang="ru-RU"/>
        </a:p>
      </dgm:t>
    </dgm:pt>
    <dgm:pt modelId="{5A659C8A-6596-41D1-B9BE-D592AF608313}" type="pres">
      <dgm:prSet presAssocID="{6DEC9ABA-63C5-4573-9B95-DCD6107AD567}" presName="parentText" presStyleLbl="node1" presStyleIdx="1" presStyleCnt="3" custScaleY="275411">
        <dgm:presLayoutVars>
          <dgm:chMax val="0"/>
          <dgm:bulletEnabled val="1"/>
        </dgm:presLayoutVars>
      </dgm:prSet>
      <dgm:spPr/>
      <dgm:t>
        <a:bodyPr/>
        <a:lstStyle/>
        <a:p>
          <a:endParaRPr lang="ru-RU"/>
        </a:p>
      </dgm:t>
    </dgm:pt>
    <dgm:pt modelId="{A3B604A5-3FF9-4FDC-A6F0-CE21EB5264CA}" type="pres">
      <dgm:prSet presAssocID="{6DEC9ABA-63C5-4573-9B95-DCD6107AD567}" presName="negativeSpace" presStyleCnt="0"/>
      <dgm:spPr/>
    </dgm:pt>
    <dgm:pt modelId="{EC488C7E-570F-43C0-BE03-33518060FEB2}" type="pres">
      <dgm:prSet presAssocID="{6DEC9ABA-63C5-4573-9B95-DCD6107AD567}" presName="childText" presStyleLbl="conFgAcc1" presStyleIdx="1" presStyleCnt="3">
        <dgm:presLayoutVars>
          <dgm:bulletEnabled val="1"/>
        </dgm:presLayoutVars>
      </dgm:prSet>
      <dgm:spPr/>
    </dgm:pt>
    <dgm:pt modelId="{179178F6-408B-4789-BCAA-3A2924DEE95F}" type="pres">
      <dgm:prSet presAssocID="{C3D7A68C-E088-4B66-AD44-89D3CD0ACC14}" presName="spaceBetweenRectangles" presStyleCnt="0"/>
      <dgm:spPr/>
    </dgm:pt>
    <dgm:pt modelId="{1533EC77-4EC9-438D-A231-5D4EA6F6DC02}" type="pres">
      <dgm:prSet presAssocID="{08AD53F4-3EE3-4A4D-B6E3-3D797E4B32BC}" presName="parentLin" presStyleCnt="0"/>
      <dgm:spPr/>
    </dgm:pt>
    <dgm:pt modelId="{8C0969E1-CF7B-4833-BA34-CF5A6BAABE8F}" type="pres">
      <dgm:prSet presAssocID="{08AD53F4-3EE3-4A4D-B6E3-3D797E4B32BC}" presName="parentLeftMargin" presStyleLbl="node1" presStyleIdx="1" presStyleCnt="3"/>
      <dgm:spPr/>
      <dgm:t>
        <a:bodyPr/>
        <a:lstStyle/>
        <a:p>
          <a:endParaRPr lang="ru-RU"/>
        </a:p>
      </dgm:t>
    </dgm:pt>
    <dgm:pt modelId="{8CFABB17-6F83-400C-9861-0684094A29DB}" type="pres">
      <dgm:prSet presAssocID="{08AD53F4-3EE3-4A4D-B6E3-3D797E4B32BC}" presName="parentText" presStyleLbl="node1" presStyleIdx="2" presStyleCnt="3" custScaleY="495564">
        <dgm:presLayoutVars>
          <dgm:chMax val="0"/>
          <dgm:bulletEnabled val="1"/>
        </dgm:presLayoutVars>
      </dgm:prSet>
      <dgm:spPr/>
      <dgm:t>
        <a:bodyPr/>
        <a:lstStyle/>
        <a:p>
          <a:endParaRPr lang="ru-RU"/>
        </a:p>
      </dgm:t>
    </dgm:pt>
    <dgm:pt modelId="{7CA10CFB-DEF5-4890-B479-F9BEC45BC1C4}" type="pres">
      <dgm:prSet presAssocID="{08AD53F4-3EE3-4A4D-B6E3-3D797E4B32BC}" presName="negativeSpace" presStyleCnt="0"/>
      <dgm:spPr/>
    </dgm:pt>
    <dgm:pt modelId="{D842D73A-80E8-4148-94B3-FD73D791BB21}" type="pres">
      <dgm:prSet presAssocID="{08AD53F4-3EE3-4A4D-B6E3-3D797E4B32BC}" presName="childText" presStyleLbl="conFgAcc1" presStyleIdx="2" presStyleCnt="3" custScaleY="283989">
        <dgm:presLayoutVars>
          <dgm:bulletEnabled val="1"/>
        </dgm:presLayoutVars>
      </dgm:prSet>
      <dgm:spPr/>
    </dgm:pt>
  </dgm:ptLst>
  <dgm:cxnLst>
    <dgm:cxn modelId="{CBC78A25-3637-4B73-8A74-1DD017806847}" srcId="{7F0B4EFD-3281-4644-87E4-A3D11742F70A}" destId="{99000F13-8042-4A07-8EC7-0E6F81BB2688}" srcOrd="0" destOrd="0" parTransId="{B7B6FCBD-4190-4245-902E-CB6577283CA6}" sibTransId="{2B212373-DCCD-4205-9841-9286C2713769}"/>
    <dgm:cxn modelId="{E8670352-0689-458A-84FF-EBC29C0CD5F1}" srcId="{7F0B4EFD-3281-4644-87E4-A3D11742F70A}" destId="{6DEC9ABA-63C5-4573-9B95-DCD6107AD567}" srcOrd="1" destOrd="0" parTransId="{58438B02-F2CD-4697-8312-CADEE6F06B4C}" sibTransId="{C3D7A68C-E088-4B66-AD44-89D3CD0ACC14}"/>
    <dgm:cxn modelId="{6DD35FBB-5161-48E9-AF7D-37842F9010C0}" type="presOf" srcId="{99000F13-8042-4A07-8EC7-0E6F81BB2688}" destId="{4BBDA11C-D490-44B9-AC63-A7033A5F3F82}" srcOrd="0" destOrd="0" presId="urn:microsoft.com/office/officeart/2005/8/layout/list1"/>
    <dgm:cxn modelId="{19FE69BD-F1DB-4646-9BC2-B2D64ED2EF1F}" type="presOf" srcId="{99000F13-8042-4A07-8EC7-0E6F81BB2688}" destId="{4AF2D143-B95A-4323-AECD-D510FF0924E9}" srcOrd="1" destOrd="0" presId="urn:microsoft.com/office/officeart/2005/8/layout/list1"/>
    <dgm:cxn modelId="{E6309E5E-3581-4BB1-B6B9-F3C0268F94CE}" type="presOf" srcId="{08AD53F4-3EE3-4A4D-B6E3-3D797E4B32BC}" destId="{8CFABB17-6F83-400C-9861-0684094A29DB}" srcOrd="1" destOrd="0" presId="urn:microsoft.com/office/officeart/2005/8/layout/list1"/>
    <dgm:cxn modelId="{3EF0A310-73EE-4B74-8B90-1F0B020E74BD}" type="presOf" srcId="{6DEC9ABA-63C5-4573-9B95-DCD6107AD567}" destId="{FB834FE9-43CF-4076-A885-E29B2627D57C}" srcOrd="0" destOrd="0" presId="urn:microsoft.com/office/officeart/2005/8/layout/list1"/>
    <dgm:cxn modelId="{47FFD482-EF16-42AC-9E18-34EE076721A6}" srcId="{7F0B4EFD-3281-4644-87E4-A3D11742F70A}" destId="{08AD53F4-3EE3-4A4D-B6E3-3D797E4B32BC}" srcOrd="2" destOrd="0" parTransId="{4AFBE3A6-CA77-4423-BF3B-F662C7DFA223}" sibTransId="{0D20DFDC-1EAB-43C5-85E2-72FCBCB97673}"/>
    <dgm:cxn modelId="{C9D5823C-1733-4893-A653-C8EAEC0FA654}" type="presOf" srcId="{6DEC9ABA-63C5-4573-9B95-DCD6107AD567}" destId="{5A659C8A-6596-41D1-B9BE-D592AF608313}" srcOrd="1" destOrd="0" presId="urn:microsoft.com/office/officeart/2005/8/layout/list1"/>
    <dgm:cxn modelId="{FAE58D1B-8F56-4A12-B337-A6CA515E4A09}" type="presOf" srcId="{08AD53F4-3EE3-4A4D-B6E3-3D797E4B32BC}" destId="{8C0969E1-CF7B-4833-BA34-CF5A6BAABE8F}" srcOrd="0" destOrd="0" presId="urn:microsoft.com/office/officeart/2005/8/layout/list1"/>
    <dgm:cxn modelId="{35FDD735-2613-4D69-972D-34B8193FDF2A}" type="presOf" srcId="{7F0B4EFD-3281-4644-87E4-A3D11742F70A}" destId="{09A46DFF-8F3C-42BB-82EE-C5946782DEC7}" srcOrd="0" destOrd="0" presId="urn:microsoft.com/office/officeart/2005/8/layout/list1"/>
    <dgm:cxn modelId="{3660EB13-8AA4-4A1F-914B-713E4E505524}" type="presParOf" srcId="{09A46DFF-8F3C-42BB-82EE-C5946782DEC7}" destId="{6B18206A-1114-426E-97AA-82B60E3022B1}" srcOrd="0" destOrd="0" presId="urn:microsoft.com/office/officeart/2005/8/layout/list1"/>
    <dgm:cxn modelId="{6E291EEF-A1D6-47CB-BD4B-BFB3DE410C1B}" type="presParOf" srcId="{6B18206A-1114-426E-97AA-82B60E3022B1}" destId="{4BBDA11C-D490-44B9-AC63-A7033A5F3F82}" srcOrd="0" destOrd="0" presId="urn:microsoft.com/office/officeart/2005/8/layout/list1"/>
    <dgm:cxn modelId="{66F6A046-8644-4A11-821A-53389E351323}" type="presParOf" srcId="{6B18206A-1114-426E-97AA-82B60E3022B1}" destId="{4AF2D143-B95A-4323-AECD-D510FF0924E9}" srcOrd="1" destOrd="0" presId="urn:microsoft.com/office/officeart/2005/8/layout/list1"/>
    <dgm:cxn modelId="{5215AEF4-4A11-4C22-9472-C088DC548F8E}" type="presParOf" srcId="{09A46DFF-8F3C-42BB-82EE-C5946782DEC7}" destId="{441544D6-8343-4378-890C-A21D5133F619}" srcOrd="1" destOrd="0" presId="urn:microsoft.com/office/officeart/2005/8/layout/list1"/>
    <dgm:cxn modelId="{9363FFF3-745C-4D3C-BB00-AB1EDC022867}" type="presParOf" srcId="{09A46DFF-8F3C-42BB-82EE-C5946782DEC7}" destId="{8175F345-7FEC-403B-B602-A4C7F7A6DD18}" srcOrd="2" destOrd="0" presId="urn:microsoft.com/office/officeart/2005/8/layout/list1"/>
    <dgm:cxn modelId="{E797F2CB-E643-4B91-BB8E-4C579F4D570D}" type="presParOf" srcId="{09A46DFF-8F3C-42BB-82EE-C5946782DEC7}" destId="{13D4F395-A857-4484-AF83-0FBFF60E946F}" srcOrd="3" destOrd="0" presId="urn:microsoft.com/office/officeart/2005/8/layout/list1"/>
    <dgm:cxn modelId="{1731F0EF-AE57-4766-BC37-1E8FBE9A4380}" type="presParOf" srcId="{09A46DFF-8F3C-42BB-82EE-C5946782DEC7}" destId="{CD25AA11-8F65-42BE-8E99-D7BD2A249B48}" srcOrd="4" destOrd="0" presId="urn:microsoft.com/office/officeart/2005/8/layout/list1"/>
    <dgm:cxn modelId="{F3A709D8-9D5B-461E-B524-44892387FC6B}" type="presParOf" srcId="{CD25AA11-8F65-42BE-8E99-D7BD2A249B48}" destId="{FB834FE9-43CF-4076-A885-E29B2627D57C}" srcOrd="0" destOrd="0" presId="urn:microsoft.com/office/officeart/2005/8/layout/list1"/>
    <dgm:cxn modelId="{EF43CC78-B555-4CB9-B3CB-C86C6EB6A9B2}" type="presParOf" srcId="{CD25AA11-8F65-42BE-8E99-D7BD2A249B48}" destId="{5A659C8A-6596-41D1-B9BE-D592AF608313}" srcOrd="1" destOrd="0" presId="urn:microsoft.com/office/officeart/2005/8/layout/list1"/>
    <dgm:cxn modelId="{B5C6AAB7-AAFB-4DE9-A538-B244BF16D556}" type="presParOf" srcId="{09A46DFF-8F3C-42BB-82EE-C5946782DEC7}" destId="{A3B604A5-3FF9-4FDC-A6F0-CE21EB5264CA}" srcOrd="5" destOrd="0" presId="urn:microsoft.com/office/officeart/2005/8/layout/list1"/>
    <dgm:cxn modelId="{6CB1C1EA-67B3-4F80-86BE-12BDE0D48E96}" type="presParOf" srcId="{09A46DFF-8F3C-42BB-82EE-C5946782DEC7}" destId="{EC488C7E-570F-43C0-BE03-33518060FEB2}" srcOrd="6" destOrd="0" presId="urn:microsoft.com/office/officeart/2005/8/layout/list1"/>
    <dgm:cxn modelId="{13B1A24C-4427-4E7E-A392-F7F4FD26D61A}" type="presParOf" srcId="{09A46DFF-8F3C-42BB-82EE-C5946782DEC7}" destId="{179178F6-408B-4789-BCAA-3A2924DEE95F}" srcOrd="7" destOrd="0" presId="urn:microsoft.com/office/officeart/2005/8/layout/list1"/>
    <dgm:cxn modelId="{63E187A4-42D9-4A1B-B398-BCA33C0ECCDD}" type="presParOf" srcId="{09A46DFF-8F3C-42BB-82EE-C5946782DEC7}" destId="{1533EC77-4EC9-438D-A231-5D4EA6F6DC02}" srcOrd="8" destOrd="0" presId="urn:microsoft.com/office/officeart/2005/8/layout/list1"/>
    <dgm:cxn modelId="{6F792D0C-E0F2-422A-B155-BA7B250126B5}" type="presParOf" srcId="{1533EC77-4EC9-438D-A231-5D4EA6F6DC02}" destId="{8C0969E1-CF7B-4833-BA34-CF5A6BAABE8F}" srcOrd="0" destOrd="0" presId="urn:microsoft.com/office/officeart/2005/8/layout/list1"/>
    <dgm:cxn modelId="{8F5D0D3C-DDEB-490F-9223-0A34C2ADC6DD}" type="presParOf" srcId="{1533EC77-4EC9-438D-A231-5D4EA6F6DC02}" destId="{8CFABB17-6F83-400C-9861-0684094A29DB}" srcOrd="1" destOrd="0" presId="urn:microsoft.com/office/officeart/2005/8/layout/list1"/>
    <dgm:cxn modelId="{5DC96334-0EAD-44C5-B145-E9CDE9712A43}" type="presParOf" srcId="{09A46DFF-8F3C-42BB-82EE-C5946782DEC7}" destId="{7CA10CFB-DEF5-4890-B479-F9BEC45BC1C4}" srcOrd="9" destOrd="0" presId="urn:microsoft.com/office/officeart/2005/8/layout/list1"/>
    <dgm:cxn modelId="{294DA829-1158-4730-AC82-046864A09C84}" type="presParOf" srcId="{09A46DFF-8F3C-42BB-82EE-C5946782DEC7}" destId="{D842D73A-80E8-4148-94B3-FD73D791BB2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EC49DE-9C66-43C7-A2AF-A17A49DE3E2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ru-RU"/>
        </a:p>
      </dgm:t>
    </dgm:pt>
    <dgm:pt modelId="{E9440C6B-F114-4CAC-BD9B-DE1BE589BACD}">
      <dgm:prSet phldrT="[Текст]"/>
      <dgm:spPr/>
      <dgm:t>
        <a:bodyPr/>
        <a:lstStyle/>
        <a:p>
          <a:r>
            <a:rPr lang="ru-RU" dirty="0" smtClean="0"/>
            <a:t>Муниципальные должности</a:t>
          </a:r>
          <a:endParaRPr lang="ru-RU" dirty="0"/>
        </a:p>
      </dgm:t>
    </dgm:pt>
    <dgm:pt modelId="{10EF134B-6099-41B8-BF8D-9090762067F5}" type="parTrans" cxnId="{D2CB7EDC-91E4-4139-ADAF-B00A0E33373B}">
      <dgm:prSet/>
      <dgm:spPr/>
      <dgm:t>
        <a:bodyPr/>
        <a:lstStyle/>
        <a:p>
          <a:endParaRPr lang="ru-RU"/>
        </a:p>
      </dgm:t>
    </dgm:pt>
    <dgm:pt modelId="{C2EA5234-77B7-42D5-B9EC-88FD8EEA195F}" type="sibTrans" cxnId="{D2CB7EDC-91E4-4139-ADAF-B00A0E33373B}">
      <dgm:prSet/>
      <dgm:spPr/>
      <dgm:t>
        <a:bodyPr/>
        <a:lstStyle/>
        <a:p>
          <a:endParaRPr lang="ru-RU"/>
        </a:p>
      </dgm:t>
    </dgm:pt>
    <dgm:pt modelId="{0CB5E9B4-9834-4107-BE03-DB12E4256A5C}">
      <dgm:prSet phldrT="[Текст]"/>
      <dgm:spPr/>
      <dgm:t>
        <a:bodyPr/>
        <a:lstStyle/>
        <a:p>
          <a:r>
            <a:rPr lang="ru-RU" dirty="0" smtClean="0"/>
            <a:t>Выборные муниципальные должности</a:t>
          </a:r>
          <a:endParaRPr lang="ru-RU" dirty="0"/>
        </a:p>
      </dgm:t>
    </dgm:pt>
    <dgm:pt modelId="{400F51ED-206B-4162-8630-CDD36250BEBE}" type="parTrans" cxnId="{239C9718-559C-4C44-8C3D-66C2B3E4E4CD}">
      <dgm:prSet/>
      <dgm:spPr/>
      <dgm:t>
        <a:bodyPr/>
        <a:lstStyle/>
        <a:p>
          <a:endParaRPr lang="ru-RU"/>
        </a:p>
      </dgm:t>
    </dgm:pt>
    <dgm:pt modelId="{793DE83A-22F6-4484-A64A-31BC57ACBE49}" type="sibTrans" cxnId="{239C9718-559C-4C44-8C3D-66C2B3E4E4CD}">
      <dgm:prSet/>
      <dgm:spPr/>
      <dgm:t>
        <a:bodyPr/>
        <a:lstStyle/>
        <a:p>
          <a:endParaRPr lang="ru-RU"/>
        </a:p>
      </dgm:t>
    </dgm:pt>
    <dgm:pt modelId="{F0B81926-4103-402E-AA5D-3E9E238394B8}">
      <dgm:prSet phldrT="[Текст]"/>
      <dgm:spPr/>
      <dgm:t>
        <a:bodyPr/>
        <a:lstStyle/>
        <a:p>
          <a:r>
            <a:rPr lang="ru-RU" dirty="0" smtClean="0"/>
            <a:t>Назначаемые муниципальные должности</a:t>
          </a:r>
          <a:endParaRPr lang="ru-RU" dirty="0"/>
        </a:p>
      </dgm:t>
    </dgm:pt>
    <dgm:pt modelId="{E94FF1A7-7997-48D0-90A8-35B8A858EA45}" type="parTrans" cxnId="{2EE156AB-4E04-4973-A644-93ADA28AF2C7}">
      <dgm:prSet/>
      <dgm:spPr/>
      <dgm:t>
        <a:bodyPr/>
        <a:lstStyle/>
        <a:p>
          <a:endParaRPr lang="ru-RU"/>
        </a:p>
      </dgm:t>
    </dgm:pt>
    <dgm:pt modelId="{031E7762-916A-45F6-A6D8-040D34BE6B56}" type="sibTrans" cxnId="{2EE156AB-4E04-4973-A644-93ADA28AF2C7}">
      <dgm:prSet/>
      <dgm:spPr/>
      <dgm:t>
        <a:bodyPr/>
        <a:lstStyle/>
        <a:p>
          <a:endParaRPr lang="ru-RU"/>
        </a:p>
      </dgm:t>
    </dgm:pt>
    <dgm:pt modelId="{BDFAA4C4-9FC4-42E2-A2BC-1CA531A554A5}" type="pres">
      <dgm:prSet presAssocID="{F8EC49DE-9C66-43C7-A2AF-A17A49DE3E24}" presName="hierChild1" presStyleCnt="0">
        <dgm:presLayoutVars>
          <dgm:chPref val="1"/>
          <dgm:dir/>
          <dgm:animOne val="branch"/>
          <dgm:animLvl val="lvl"/>
          <dgm:resizeHandles/>
        </dgm:presLayoutVars>
      </dgm:prSet>
      <dgm:spPr/>
      <dgm:t>
        <a:bodyPr/>
        <a:lstStyle/>
        <a:p>
          <a:endParaRPr lang="ru-RU"/>
        </a:p>
      </dgm:t>
    </dgm:pt>
    <dgm:pt modelId="{FB06F59E-7217-42C6-9499-AF0569FF0275}" type="pres">
      <dgm:prSet presAssocID="{E9440C6B-F114-4CAC-BD9B-DE1BE589BACD}" presName="hierRoot1" presStyleCnt="0"/>
      <dgm:spPr/>
    </dgm:pt>
    <dgm:pt modelId="{76C52F61-6FE2-4D85-89F3-864D5BF150ED}" type="pres">
      <dgm:prSet presAssocID="{E9440C6B-F114-4CAC-BD9B-DE1BE589BACD}" presName="composite" presStyleCnt="0"/>
      <dgm:spPr/>
    </dgm:pt>
    <dgm:pt modelId="{6B4399F1-0134-4FE5-9A3C-FB8415EA81D3}" type="pres">
      <dgm:prSet presAssocID="{E9440C6B-F114-4CAC-BD9B-DE1BE589BACD}" presName="background" presStyleLbl="node0" presStyleIdx="0" presStyleCnt="1"/>
      <dgm:spPr/>
    </dgm:pt>
    <dgm:pt modelId="{BD5AC0BD-A999-4E7F-A4B3-830EB564CAA7}" type="pres">
      <dgm:prSet presAssocID="{E9440C6B-F114-4CAC-BD9B-DE1BE589BACD}" presName="text" presStyleLbl="fgAcc0" presStyleIdx="0" presStyleCnt="1">
        <dgm:presLayoutVars>
          <dgm:chPref val="3"/>
        </dgm:presLayoutVars>
      </dgm:prSet>
      <dgm:spPr/>
      <dgm:t>
        <a:bodyPr/>
        <a:lstStyle/>
        <a:p>
          <a:endParaRPr lang="ru-RU"/>
        </a:p>
      </dgm:t>
    </dgm:pt>
    <dgm:pt modelId="{AA991761-ECCE-426D-99C5-C4328EF84DB3}" type="pres">
      <dgm:prSet presAssocID="{E9440C6B-F114-4CAC-BD9B-DE1BE589BACD}" presName="hierChild2" presStyleCnt="0"/>
      <dgm:spPr/>
    </dgm:pt>
    <dgm:pt modelId="{09396ED2-DB19-4B3C-A141-1381411E2704}" type="pres">
      <dgm:prSet presAssocID="{400F51ED-206B-4162-8630-CDD36250BEBE}" presName="Name10" presStyleLbl="parChTrans1D2" presStyleIdx="0" presStyleCnt="2"/>
      <dgm:spPr/>
      <dgm:t>
        <a:bodyPr/>
        <a:lstStyle/>
        <a:p>
          <a:endParaRPr lang="ru-RU"/>
        </a:p>
      </dgm:t>
    </dgm:pt>
    <dgm:pt modelId="{B460DA28-E3B9-4E50-B69E-9C6BF251E1C4}" type="pres">
      <dgm:prSet presAssocID="{0CB5E9B4-9834-4107-BE03-DB12E4256A5C}" presName="hierRoot2" presStyleCnt="0"/>
      <dgm:spPr/>
    </dgm:pt>
    <dgm:pt modelId="{C9C65608-BB95-4C06-9156-91EEB9E64B8C}" type="pres">
      <dgm:prSet presAssocID="{0CB5E9B4-9834-4107-BE03-DB12E4256A5C}" presName="composite2" presStyleCnt="0"/>
      <dgm:spPr/>
    </dgm:pt>
    <dgm:pt modelId="{5B55B69B-9734-4FAF-91E8-9F5CDDAB76DB}" type="pres">
      <dgm:prSet presAssocID="{0CB5E9B4-9834-4107-BE03-DB12E4256A5C}" presName="background2" presStyleLbl="node2" presStyleIdx="0" presStyleCnt="2"/>
      <dgm:spPr/>
    </dgm:pt>
    <dgm:pt modelId="{C8D05FF6-4565-45ED-8FD5-D9E2CC2C366F}" type="pres">
      <dgm:prSet presAssocID="{0CB5E9B4-9834-4107-BE03-DB12E4256A5C}" presName="text2" presStyleLbl="fgAcc2" presStyleIdx="0" presStyleCnt="2">
        <dgm:presLayoutVars>
          <dgm:chPref val="3"/>
        </dgm:presLayoutVars>
      </dgm:prSet>
      <dgm:spPr/>
      <dgm:t>
        <a:bodyPr/>
        <a:lstStyle/>
        <a:p>
          <a:endParaRPr lang="ru-RU"/>
        </a:p>
      </dgm:t>
    </dgm:pt>
    <dgm:pt modelId="{F28D0DD5-F55C-43D0-B55A-2D5D3A4959FC}" type="pres">
      <dgm:prSet presAssocID="{0CB5E9B4-9834-4107-BE03-DB12E4256A5C}" presName="hierChild3" presStyleCnt="0"/>
      <dgm:spPr/>
    </dgm:pt>
    <dgm:pt modelId="{DB2B859D-8A7F-4017-BC2A-EBE1FA703D76}" type="pres">
      <dgm:prSet presAssocID="{E94FF1A7-7997-48D0-90A8-35B8A858EA45}" presName="Name10" presStyleLbl="parChTrans1D2" presStyleIdx="1" presStyleCnt="2"/>
      <dgm:spPr/>
      <dgm:t>
        <a:bodyPr/>
        <a:lstStyle/>
        <a:p>
          <a:endParaRPr lang="ru-RU"/>
        </a:p>
      </dgm:t>
    </dgm:pt>
    <dgm:pt modelId="{1EA19181-2A0F-4662-8586-0A7EABBB2DF3}" type="pres">
      <dgm:prSet presAssocID="{F0B81926-4103-402E-AA5D-3E9E238394B8}" presName="hierRoot2" presStyleCnt="0"/>
      <dgm:spPr/>
    </dgm:pt>
    <dgm:pt modelId="{BF9044FF-12F0-455A-BDA7-BDF2860A5154}" type="pres">
      <dgm:prSet presAssocID="{F0B81926-4103-402E-AA5D-3E9E238394B8}" presName="composite2" presStyleCnt="0"/>
      <dgm:spPr/>
    </dgm:pt>
    <dgm:pt modelId="{1D6B5201-FB19-455B-ACC0-BE5769388B04}" type="pres">
      <dgm:prSet presAssocID="{F0B81926-4103-402E-AA5D-3E9E238394B8}" presName="background2" presStyleLbl="node2" presStyleIdx="1" presStyleCnt="2"/>
      <dgm:spPr/>
    </dgm:pt>
    <dgm:pt modelId="{3585AF23-FF99-443C-B9F4-222188EA49D6}" type="pres">
      <dgm:prSet presAssocID="{F0B81926-4103-402E-AA5D-3E9E238394B8}" presName="text2" presStyleLbl="fgAcc2" presStyleIdx="1" presStyleCnt="2">
        <dgm:presLayoutVars>
          <dgm:chPref val="3"/>
        </dgm:presLayoutVars>
      </dgm:prSet>
      <dgm:spPr/>
      <dgm:t>
        <a:bodyPr/>
        <a:lstStyle/>
        <a:p>
          <a:endParaRPr lang="ru-RU"/>
        </a:p>
      </dgm:t>
    </dgm:pt>
    <dgm:pt modelId="{44EB8F62-910B-45EF-A411-59BA004E246C}" type="pres">
      <dgm:prSet presAssocID="{F0B81926-4103-402E-AA5D-3E9E238394B8}" presName="hierChild3" presStyleCnt="0"/>
      <dgm:spPr/>
    </dgm:pt>
  </dgm:ptLst>
  <dgm:cxnLst>
    <dgm:cxn modelId="{CFF3E48F-D29F-458B-966D-614E7C434B5C}" type="presOf" srcId="{F8EC49DE-9C66-43C7-A2AF-A17A49DE3E24}" destId="{BDFAA4C4-9FC4-42E2-A2BC-1CA531A554A5}" srcOrd="0" destOrd="0" presId="urn:microsoft.com/office/officeart/2005/8/layout/hierarchy1"/>
    <dgm:cxn modelId="{D2CB7EDC-91E4-4139-ADAF-B00A0E33373B}" srcId="{F8EC49DE-9C66-43C7-A2AF-A17A49DE3E24}" destId="{E9440C6B-F114-4CAC-BD9B-DE1BE589BACD}" srcOrd="0" destOrd="0" parTransId="{10EF134B-6099-41B8-BF8D-9090762067F5}" sibTransId="{C2EA5234-77B7-42D5-B9EC-88FD8EEA195F}"/>
    <dgm:cxn modelId="{C7288D54-9380-4801-B570-D622D1BEF1FD}" type="presOf" srcId="{400F51ED-206B-4162-8630-CDD36250BEBE}" destId="{09396ED2-DB19-4B3C-A141-1381411E2704}" srcOrd="0" destOrd="0" presId="urn:microsoft.com/office/officeart/2005/8/layout/hierarchy1"/>
    <dgm:cxn modelId="{2EE156AB-4E04-4973-A644-93ADA28AF2C7}" srcId="{E9440C6B-F114-4CAC-BD9B-DE1BE589BACD}" destId="{F0B81926-4103-402E-AA5D-3E9E238394B8}" srcOrd="1" destOrd="0" parTransId="{E94FF1A7-7997-48D0-90A8-35B8A858EA45}" sibTransId="{031E7762-916A-45F6-A6D8-040D34BE6B56}"/>
    <dgm:cxn modelId="{239C9718-559C-4C44-8C3D-66C2B3E4E4CD}" srcId="{E9440C6B-F114-4CAC-BD9B-DE1BE589BACD}" destId="{0CB5E9B4-9834-4107-BE03-DB12E4256A5C}" srcOrd="0" destOrd="0" parTransId="{400F51ED-206B-4162-8630-CDD36250BEBE}" sibTransId="{793DE83A-22F6-4484-A64A-31BC57ACBE49}"/>
    <dgm:cxn modelId="{EF30E1D8-CF7E-4C72-B7DF-BA0DEAA8059B}" type="presOf" srcId="{0CB5E9B4-9834-4107-BE03-DB12E4256A5C}" destId="{C8D05FF6-4565-45ED-8FD5-D9E2CC2C366F}" srcOrd="0" destOrd="0" presId="urn:microsoft.com/office/officeart/2005/8/layout/hierarchy1"/>
    <dgm:cxn modelId="{DCE07832-83E6-466A-87FA-99DF7582EED1}" type="presOf" srcId="{F0B81926-4103-402E-AA5D-3E9E238394B8}" destId="{3585AF23-FF99-443C-B9F4-222188EA49D6}" srcOrd="0" destOrd="0" presId="urn:microsoft.com/office/officeart/2005/8/layout/hierarchy1"/>
    <dgm:cxn modelId="{25A86437-E546-4126-B242-4233F41776CD}" type="presOf" srcId="{E94FF1A7-7997-48D0-90A8-35B8A858EA45}" destId="{DB2B859D-8A7F-4017-BC2A-EBE1FA703D76}" srcOrd="0" destOrd="0" presId="urn:microsoft.com/office/officeart/2005/8/layout/hierarchy1"/>
    <dgm:cxn modelId="{0866A7ED-E9E8-4A3C-BE33-595E7741C08F}" type="presOf" srcId="{E9440C6B-F114-4CAC-BD9B-DE1BE589BACD}" destId="{BD5AC0BD-A999-4E7F-A4B3-830EB564CAA7}" srcOrd="0" destOrd="0" presId="urn:microsoft.com/office/officeart/2005/8/layout/hierarchy1"/>
    <dgm:cxn modelId="{67C049B8-8F75-4EC3-9169-CE6EAF5B30BA}" type="presParOf" srcId="{BDFAA4C4-9FC4-42E2-A2BC-1CA531A554A5}" destId="{FB06F59E-7217-42C6-9499-AF0569FF0275}" srcOrd="0" destOrd="0" presId="urn:microsoft.com/office/officeart/2005/8/layout/hierarchy1"/>
    <dgm:cxn modelId="{FC1A3250-2A49-415D-B244-F4EFA3F3DF3D}" type="presParOf" srcId="{FB06F59E-7217-42C6-9499-AF0569FF0275}" destId="{76C52F61-6FE2-4D85-89F3-864D5BF150ED}" srcOrd="0" destOrd="0" presId="urn:microsoft.com/office/officeart/2005/8/layout/hierarchy1"/>
    <dgm:cxn modelId="{C584F99A-CF43-49F5-A7B7-0F31BC2EF9EA}" type="presParOf" srcId="{76C52F61-6FE2-4D85-89F3-864D5BF150ED}" destId="{6B4399F1-0134-4FE5-9A3C-FB8415EA81D3}" srcOrd="0" destOrd="0" presId="urn:microsoft.com/office/officeart/2005/8/layout/hierarchy1"/>
    <dgm:cxn modelId="{0EAAC7E0-F742-412B-AF41-9DFF2A555D1B}" type="presParOf" srcId="{76C52F61-6FE2-4D85-89F3-864D5BF150ED}" destId="{BD5AC0BD-A999-4E7F-A4B3-830EB564CAA7}" srcOrd="1" destOrd="0" presId="urn:microsoft.com/office/officeart/2005/8/layout/hierarchy1"/>
    <dgm:cxn modelId="{73CFA008-F6AC-495B-88DF-809445F7C84A}" type="presParOf" srcId="{FB06F59E-7217-42C6-9499-AF0569FF0275}" destId="{AA991761-ECCE-426D-99C5-C4328EF84DB3}" srcOrd="1" destOrd="0" presId="urn:microsoft.com/office/officeart/2005/8/layout/hierarchy1"/>
    <dgm:cxn modelId="{F78E85D1-BEED-4199-9B9F-96417F3E45CC}" type="presParOf" srcId="{AA991761-ECCE-426D-99C5-C4328EF84DB3}" destId="{09396ED2-DB19-4B3C-A141-1381411E2704}" srcOrd="0" destOrd="0" presId="urn:microsoft.com/office/officeart/2005/8/layout/hierarchy1"/>
    <dgm:cxn modelId="{53D7F60C-72C2-450B-BBDE-0ECB5F87B790}" type="presParOf" srcId="{AA991761-ECCE-426D-99C5-C4328EF84DB3}" destId="{B460DA28-E3B9-4E50-B69E-9C6BF251E1C4}" srcOrd="1" destOrd="0" presId="urn:microsoft.com/office/officeart/2005/8/layout/hierarchy1"/>
    <dgm:cxn modelId="{AD8BDAE3-1A08-4E25-A014-562702A65412}" type="presParOf" srcId="{B460DA28-E3B9-4E50-B69E-9C6BF251E1C4}" destId="{C9C65608-BB95-4C06-9156-91EEB9E64B8C}" srcOrd="0" destOrd="0" presId="urn:microsoft.com/office/officeart/2005/8/layout/hierarchy1"/>
    <dgm:cxn modelId="{2176C52E-0C20-412E-94A2-1A4F8DAD5484}" type="presParOf" srcId="{C9C65608-BB95-4C06-9156-91EEB9E64B8C}" destId="{5B55B69B-9734-4FAF-91E8-9F5CDDAB76DB}" srcOrd="0" destOrd="0" presId="urn:microsoft.com/office/officeart/2005/8/layout/hierarchy1"/>
    <dgm:cxn modelId="{7E69B62A-A4E6-4518-B88A-3C39B6A9E370}" type="presParOf" srcId="{C9C65608-BB95-4C06-9156-91EEB9E64B8C}" destId="{C8D05FF6-4565-45ED-8FD5-D9E2CC2C366F}" srcOrd="1" destOrd="0" presId="urn:microsoft.com/office/officeart/2005/8/layout/hierarchy1"/>
    <dgm:cxn modelId="{5BA9FF25-CEA8-47FF-B97C-029BA6B7A85F}" type="presParOf" srcId="{B460DA28-E3B9-4E50-B69E-9C6BF251E1C4}" destId="{F28D0DD5-F55C-43D0-B55A-2D5D3A4959FC}" srcOrd="1" destOrd="0" presId="urn:microsoft.com/office/officeart/2005/8/layout/hierarchy1"/>
    <dgm:cxn modelId="{58B2F047-183B-4B21-BA4B-6FF132CC2FD2}" type="presParOf" srcId="{AA991761-ECCE-426D-99C5-C4328EF84DB3}" destId="{DB2B859D-8A7F-4017-BC2A-EBE1FA703D76}" srcOrd="2" destOrd="0" presId="urn:microsoft.com/office/officeart/2005/8/layout/hierarchy1"/>
    <dgm:cxn modelId="{8951512C-D9DD-447A-8B26-D33846989C15}" type="presParOf" srcId="{AA991761-ECCE-426D-99C5-C4328EF84DB3}" destId="{1EA19181-2A0F-4662-8586-0A7EABBB2DF3}" srcOrd="3" destOrd="0" presId="urn:microsoft.com/office/officeart/2005/8/layout/hierarchy1"/>
    <dgm:cxn modelId="{88616512-C4CC-4094-A122-CEA37A361027}" type="presParOf" srcId="{1EA19181-2A0F-4662-8586-0A7EABBB2DF3}" destId="{BF9044FF-12F0-455A-BDA7-BDF2860A5154}" srcOrd="0" destOrd="0" presId="urn:microsoft.com/office/officeart/2005/8/layout/hierarchy1"/>
    <dgm:cxn modelId="{0D0CAF55-64E2-466A-8F25-9C45574E1922}" type="presParOf" srcId="{BF9044FF-12F0-455A-BDA7-BDF2860A5154}" destId="{1D6B5201-FB19-455B-ACC0-BE5769388B04}" srcOrd="0" destOrd="0" presId="urn:microsoft.com/office/officeart/2005/8/layout/hierarchy1"/>
    <dgm:cxn modelId="{E7430C44-96B8-4801-8476-2A2502AA7F55}" type="presParOf" srcId="{BF9044FF-12F0-455A-BDA7-BDF2860A5154}" destId="{3585AF23-FF99-443C-B9F4-222188EA49D6}" srcOrd="1" destOrd="0" presId="urn:microsoft.com/office/officeart/2005/8/layout/hierarchy1"/>
    <dgm:cxn modelId="{B173D8C7-A217-4E67-9C79-E3B73E945FF6}" type="presParOf" srcId="{1EA19181-2A0F-4662-8586-0A7EABBB2DF3}" destId="{44EB8F62-910B-45EF-A411-59BA004E246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5F345-7FEC-403B-B602-A4C7F7A6DD18}">
      <dsp:nvSpPr>
        <dsp:cNvPr id="0" name=""/>
        <dsp:cNvSpPr/>
      </dsp:nvSpPr>
      <dsp:spPr>
        <a:xfrm>
          <a:off x="0" y="1078734"/>
          <a:ext cx="8686800"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F2D143-B95A-4323-AECD-D510FF0924E9}">
      <dsp:nvSpPr>
        <dsp:cNvPr id="0" name=""/>
        <dsp:cNvSpPr/>
      </dsp:nvSpPr>
      <dsp:spPr>
        <a:xfrm>
          <a:off x="433915" y="138856"/>
          <a:ext cx="6074821" cy="10874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ru-RU" sz="1800" kern="1200" dirty="0" err="1" smtClean="0"/>
            <a:t>Деятельностное</a:t>
          </a:r>
          <a:r>
            <a:rPr lang="ru-RU" sz="1800" kern="1200" dirty="0" smtClean="0"/>
            <a:t> основание (содержание основных функций, задач и направлений деятельности</a:t>
          </a:r>
          <a:r>
            <a:rPr lang="ru-RU" sz="1000" kern="1200" dirty="0" smtClean="0"/>
            <a:t>)</a:t>
          </a:r>
          <a:endParaRPr lang="ru-RU" sz="1000" kern="1200" dirty="0"/>
        </a:p>
      </dsp:txBody>
      <dsp:txXfrm>
        <a:off x="487001" y="191942"/>
        <a:ext cx="5968649" cy="981306"/>
      </dsp:txXfrm>
    </dsp:sp>
    <dsp:sp modelId="{EC488C7E-570F-43C0-BE03-33518060FEB2}">
      <dsp:nvSpPr>
        <dsp:cNvPr id="0" name=""/>
        <dsp:cNvSpPr/>
      </dsp:nvSpPr>
      <dsp:spPr>
        <a:xfrm>
          <a:off x="0" y="2050148"/>
          <a:ext cx="8686800"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659C8A-6596-41D1-B9BE-D592AF608313}">
      <dsp:nvSpPr>
        <dsp:cNvPr id="0" name=""/>
        <dsp:cNvSpPr/>
      </dsp:nvSpPr>
      <dsp:spPr>
        <a:xfrm>
          <a:off x="433915" y="1384734"/>
          <a:ext cx="6074821" cy="8130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ru-RU" sz="1800" kern="1200" dirty="0" smtClean="0"/>
            <a:t>Правовое основание (совокупность полномочий и ответственности)</a:t>
          </a:r>
          <a:endParaRPr lang="ru-RU" sz="1800" kern="1200" dirty="0"/>
        </a:p>
      </dsp:txBody>
      <dsp:txXfrm>
        <a:off x="473603" y="1424422"/>
        <a:ext cx="5995445" cy="733637"/>
      </dsp:txXfrm>
    </dsp:sp>
    <dsp:sp modelId="{D842D73A-80E8-4148-94B3-FD73D791BB21}">
      <dsp:nvSpPr>
        <dsp:cNvPr id="0" name=""/>
        <dsp:cNvSpPr/>
      </dsp:nvSpPr>
      <dsp:spPr>
        <a:xfrm>
          <a:off x="0" y="3671453"/>
          <a:ext cx="8686800" cy="71565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FABB17-6F83-400C-9861-0684094A29DB}">
      <dsp:nvSpPr>
        <dsp:cNvPr id="0" name=""/>
        <dsp:cNvSpPr/>
      </dsp:nvSpPr>
      <dsp:spPr>
        <a:xfrm>
          <a:off x="433915" y="2356148"/>
          <a:ext cx="6074821" cy="14629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838" tIns="0" rIns="229838" bIns="0" numCol="1" spcCol="1270" anchor="ctr" anchorCtr="0">
          <a:noAutofit/>
        </a:bodyPr>
        <a:lstStyle/>
        <a:p>
          <a:pPr lvl="0" algn="l" defTabSz="800100">
            <a:lnSpc>
              <a:spcPct val="90000"/>
            </a:lnSpc>
            <a:spcBef>
              <a:spcPct val="0"/>
            </a:spcBef>
            <a:spcAft>
              <a:spcPct val="35000"/>
            </a:spcAft>
          </a:pPr>
          <a:r>
            <a:rPr lang="ru-RU" sz="1800" kern="1200" dirty="0" smtClean="0"/>
            <a:t>Информационно-коммуникативное основание (раскрывает должность в системе информационных и коммуникативных связей, которые существуют в муниципальном органе и за его пределами)</a:t>
          </a:r>
          <a:endParaRPr lang="ru-RU" sz="1800" kern="1200" dirty="0"/>
        </a:p>
      </dsp:txBody>
      <dsp:txXfrm>
        <a:off x="505328" y="2427561"/>
        <a:ext cx="5931995" cy="1320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B859D-8A7F-4017-BC2A-EBE1FA703D76}">
      <dsp:nvSpPr>
        <dsp:cNvPr id="0" name=""/>
        <dsp:cNvSpPr/>
      </dsp:nvSpPr>
      <dsp:spPr>
        <a:xfrm>
          <a:off x="2912566" y="1548840"/>
          <a:ext cx="1489769" cy="708994"/>
        </a:xfrm>
        <a:custGeom>
          <a:avLst/>
          <a:gdLst/>
          <a:ahLst/>
          <a:cxnLst/>
          <a:rect l="0" t="0" r="0" b="0"/>
          <a:pathLst>
            <a:path>
              <a:moveTo>
                <a:pt x="0" y="0"/>
              </a:moveTo>
              <a:lnTo>
                <a:pt x="0" y="483159"/>
              </a:lnTo>
              <a:lnTo>
                <a:pt x="1489769" y="483159"/>
              </a:lnTo>
              <a:lnTo>
                <a:pt x="1489769" y="7089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396ED2-DB19-4B3C-A141-1381411E2704}">
      <dsp:nvSpPr>
        <dsp:cNvPr id="0" name=""/>
        <dsp:cNvSpPr/>
      </dsp:nvSpPr>
      <dsp:spPr>
        <a:xfrm>
          <a:off x="1422796" y="1548840"/>
          <a:ext cx="1489769" cy="708994"/>
        </a:xfrm>
        <a:custGeom>
          <a:avLst/>
          <a:gdLst/>
          <a:ahLst/>
          <a:cxnLst/>
          <a:rect l="0" t="0" r="0" b="0"/>
          <a:pathLst>
            <a:path>
              <a:moveTo>
                <a:pt x="1489769" y="0"/>
              </a:moveTo>
              <a:lnTo>
                <a:pt x="1489769" y="483159"/>
              </a:lnTo>
              <a:lnTo>
                <a:pt x="0" y="483159"/>
              </a:lnTo>
              <a:lnTo>
                <a:pt x="0" y="7089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399F1-0134-4FE5-9A3C-FB8415EA81D3}">
      <dsp:nvSpPr>
        <dsp:cNvPr id="0" name=""/>
        <dsp:cNvSpPr/>
      </dsp:nvSpPr>
      <dsp:spPr>
        <a:xfrm>
          <a:off x="1693664" y="834"/>
          <a:ext cx="2437804" cy="15480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5AC0BD-A999-4E7F-A4B3-830EB564CAA7}">
      <dsp:nvSpPr>
        <dsp:cNvPr id="0" name=""/>
        <dsp:cNvSpPr/>
      </dsp:nvSpPr>
      <dsp:spPr>
        <a:xfrm>
          <a:off x="1964531" y="258158"/>
          <a:ext cx="2437804" cy="15480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Муниципальные должности</a:t>
          </a:r>
          <a:endParaRPr lang="ru-RU" sz="2400" kern="1200" dirty="0"/>
        </a:p>
      </dsp:txBody>
      <dsp:txXfrm>
        <a:off x="2009871" y="303498"/>
        <a:ext cx="2347124" cy="1457325"/>
      </dsp:txXfrm>
    </dsp:sp>
    <dsp:sp modelId="{5B55B69B-9734-4FAF-91E8-9F5CDDAB76DB}">
      <dsp:nvSpPr>
        <dsp:cNvPr id="0" name=""/>
        <dsp:cNvSpPr/>
      </dsp:nvSpPr>
      <dsp:spPr>
        <a:xfrm>
          <a:off x="203894" y="2257835"/>
          <a:ext cx="2437804" cy="15480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D05FF6-4565-45ED-8FD5-D9E2CC2C366F}">
      <dsp:nvSpPr>
        <dsp:cNvPr id="0" name=""/>
        <dsp:cNvSpPr/>
      </dsp:nvSpPr>
      <dsp:spPr>
        <a:xfrm>
          <a:off x="474761" y="2515159"/>
          <a:ext cx="2437804" cy="15480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Выборные муниципальные должности</a:t>
          </a:r>
          <a:endParaRPr lang="ru-RU" sz="2400" kern="1200" dirty="0"/>
        </a:p>
      </dsp:txBody>
      <dsp:txXfrm>
        <a:off x="520101" y="2560499"/>
        <a:ext cx="2347124" cy="1457325"/>
      </dsp:txXfrm>
    </dsp:sp>
    <dsp:sp modelId="{1D6B5201-FB19-455B-ACC0-BE5769388B04}">
      <dsp:nvSpPr>
        <dsp:cNvPr id="0" name=""/>
        <dsp:cNvSpPr/>
      </dsp:nvSpPr>
      <dsp:spPr>
        <a:xfrm>
          <a:off x="3183433" y="2257835"/>
          <a:ext cx="2437804" cy="15480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85AF23-FF99-443C-B9F4-222188EA49D6}">
      <dsp:nvSpPr>
        <dsp:cNvPr id="0" name=""/>
        <dsp:cNvSpPr/>
      </dsp:nvSpPr>
      <dsp:spPr>
        <a:xfrm>
          <a:off x="3454300" y="2515159"/>
          <a:ext cx="2437804" cy="15480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Назначаемые муниципальные должности</a:t>
          </a:r>
          <a:endParaRPr lang="ru-RU" sz="2400" kern="1200" dirty="0"/>
        </a:p>
      </dsp:txBody>
      <dsp:txXfrm>
        <a:off x="3499640" y="2560499"/>
        <a:ext cx="2347124" cy="145732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DEF7B8-48CA-403E-88EC-969D64EAA9DC}" type="datetimeFigureOut">
              <a:rPr lang="ru-RU" smtClean="0"/>
              <a:t>04.10.2018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BD679-FFB9-43A2-BD57-093E61C68139}" type="slidenum">
              <a:rPr lang="ru-RU" smtClean="0"/>
              <a:t>‹#›</a:t>
            </a:fld>
            <a:endParaRPr lang="ru-RU"/>
          </a:p>
        </p:txBody>
      </p:sp>
    </p:spTree>
    <p:extLst>
      <p:ext uri="{BB962C8B-B14F-4D97-AF65-F5344CB8AC3E}">
        <p14:creationId xmlns:p14="http://schemas.microsoft.com/office/powerpoint/2010/main" val="156306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14</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15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16</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17</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18</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19</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2</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20</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21</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22</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23</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24</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15BD679-FFB9-43A2-BD57-093E61C68139}" type="slidenum">
              <a:rPr lang="ru-RU" smtClean="0"/>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95B10F51-B6A6-44DA-9000-98E3C4BE50A1}" type="datetimeFigureOut">
              <a:rPr lang="ru-RU" smtClean="0"/>
              <a:t>04.10.2018</a:t>
            </a:fld>
            <a:endParaRPr lang="ru-RU"/>
          </a:p>
        </p:txBody>
      </p:sp>
      <p:sp>
        <p:nvSpPr>
          <p:cNvPr id="2" name="Нижний колонтитул 1"/>
          <p:cNvSpPr>
            <a:spLocks noGrp="1"/>
          </p:cNvSpPr>
          <p:nvPr>
            <p:ph type="ftr" sz="quarter" idx="11"/>
          </p:nvPr>
        </p:nvSpPr>
        <p:spPr/>
        <p:txBody>
          <a:bodyPr/>
          <a:lstStyle/>
          <a:p>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FF7A20B7-ACCD-4A05-9BCF-A5E4C069B9B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5B10F51-B6A6-44DA-9000-98E3C4BE50A1}" type="datetimeFigureOut">
              <a:rPr lang="ru-RU" smtClean="0"/>
              <a:t>04.10.2018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F7A20B7-ACCD-4A05-9BCF-A5E4C069B9B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5B10F51-B6A6-44DA-9000-98E3C4BE50A1}" type="datetimeFigureOut">
              <a:rPr lang="ru-RU" smtClean="0"/>
              <a:t>04.10.2018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F7A20B7-ACCD-4A05-9BCF-A5E4C069B9B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Содержимое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95B10F51-B6A6-44DA-9000-98E3C4BE50A1}" type="datetimeFigureOut">
              <a:rPr lang="ru-RU" smtClean="0"/>
              <a:t>04.10.2018</a:t>
            </a:fld>
            <a:endParaRPr lang="ru-RU"/>
          </a:p>
        </p:txBody>
      </p:sp>
      <p:sp>
        <p:nvSpPr>
          <p:cNvPr id="19" name="Нижний колонтитул 18"/>
          <p:cNvSpPr>
            <a:spLocks noGrp="1"/>
          </p:cNvSpPr>
          <p:nvPr>
            <p:ph type="ftr" sz="quarter" idx="11"/>
          </p:nvPr>
        </p:nvSpPr>
        <p:spPr>
          <a:xfrm>
            <a:off x="3581400" y="76200"/>
            <a:ext cx="2895600" cy="288925"/>
          </a:xfrm>
        </p:spPr>
        <p:txBody>
          <a:bodyPr/>
          <a:lstStyle/>
          <a:p>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FF7A20B7-ACCD-4A05-9BCF-A5E4C069B9B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95B10F51-B6A6-44DA-9000-98E3C4BE50A1}" type="datetimeFigureOut">
              <a:rPr lang="ru-RU" smtClean="0"/>
              <a:t>04.10.2018</a:t>
            </a:fld>
            <a:endParaRPr lang="ru-RU"/>
          </a:p>
        </p:txBody>
      </p:sp>
      <p:sp>
        <p:nvSpPr>
          <p:cNvPr id="11" name="Нижний колонтитул 10"/>
          <p:cNvSpPr>
            <a:spLocks noGrp="1"/>
          </p:cNvSpPr>
          <p:nvPr>
            <p:ph type="ftr" sz="quarter" idx="11"/>
          </p:nvPr>
        </p:nvSpPr>
        <p:spPr/>
        <p:txBody>
          <a:bodyPr/>
          <a:lstStyle/>
          <a:p>
            <a:endParaRPr lang="ru-RU"/>
          </a:p>
        </p:txBody>
      </p:sp>
      <p:sp>
        <p:nvSpPr>
          <p:cNvPr id="16" name="Номер слайда 15"/>
          <p:cNvSpPr>
            <a:spLocks noGrp="1"/>
          </p:cNvSpPr>
          <p:nvPr>
            <p:ph type="sldNum" sz="quarter" idx="12"/>
          </p:nvPr>
        </p:nvSpPr>
        <p:spPr/>
        <p:txBody>
          <a:bodyPr/>
          <a:lstStyle/>
          <a:p>
            <a:fld id="{FF7A20B7-ACCD-4A05-9BCF-A5E4C069B9B0}" type="slidenum">
              <a:rPr lang="ru-RU" smtClean="0"/>
              <a:t>‹#›</a:t>
            </a:fld>
            <a:endParaRPr lang="ru-RU"/>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Содержимое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95B10F51-B6A6-44DA-9000-98E3C4BE50A1}" type="datetimeFigureOut">
              <a:rPr lang="ru-RU" smtClean="0"/>
              <a:t>04.10.2018</a:t>
            </a:fld>
            <a:endParaRPr lang="ru-RU"/>
          </a:p>
        </p:txBody>
      </p:sp>
      <p:sp>
        <p:nvSpPr>
          <p:cNvPr id="10" name="Нижний колонтитул 9"/>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FF7A20B7-ACCD-4A05-9BCF-A5E4C069B9B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Содержимое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Содержимое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95B10F51-B6A6-44DA-9000-98E3C4BE50A1}" type="datetimeFigureOut">
              <a:rPr lang="ru-RU" smtClean="0"/>
              <a:t>04.10.2018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FF7A20B7-ACCD-4A05-9BCF-A5E4C069B9B0}" type="slidenum">
              <a:rPr lang="ru-RU" smtClean="0"/>
              <a:t>‹#›</a:t>
            </a:fld>
            <a:endParaRPr lang="ru-RU"/>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95B10F51-B6A6-44DA-9000-98E3C4BE50A1}" type="datetimeFigureOut">
              <a:rPr lang="ru-RU" smtClean="0"/>
              <a:t>04.10.2018</a:t>
            </a:fld>
            <a:endParaRPr lang="ru-RU"/>
          </a:p>
        </p:txBody>
      </p:sp>
      <p:sp>
        <p:nvSpPr>
          <p:cNvPr id="21" name="Нижний колонтитул 20"/>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F7A20B7-ACCD-4A05-9BCF-A5E4C069B9B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95B10F51-B6A6-44DA-9000-98E3C4BE50A1}" type="datetimeFigureOut">
              <a:rPr lang="ru-RU" smtClean="0"/>
              <a:t>04.10.2018</a:t>
            </a:fld>
            <a:endParaRPr lang="ru-RU"/>
          </a:p>
        </p:txBody>
      </p:sp>
      <p:sp>
        <p:nvSpPr>
          <p:cNvPr id="24" name="Нижний колонтитул 23"/>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F7A20B7-ACCD-4A05-9BCF-A5E4C069B9B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Содержимое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95B10F51-B6A6-44DA-9000-98E3C4BE50A1}" type="datetimeFigureOut">
              <a:rPr lang="ru-RU" smtClean="0"/>
              <a:t>04.10.2018</a:t>
            </a:fld>
            <a:endParaRPr lang="ru-RU"/>
          </a:p>
        </p:txBody>
      </p:sp>
      <p:sp>
        <p:nvSpPr>
          <p:cNvPr id="29" name="Нижний колонтитул 28"/>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F7A20B7-ACCD-4A05-9BCF-A5E4C069B9B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fld id="{95B10F51-B6A6-44DA-9000-98E3C4BE50A1}" type="datetimeFigureOut">
              <a:rPr lang="ru-RU" smtClean="0"/>
              <a:t>04.10.2018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FF7A20B7-ACCD-4A05-9BCF-A5E4C069B9B0}" type="slidenum">
              <a:rPr lang="ru-RU" smtClean="0"/>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95B10F51-B6A6-44DA-9000-98E3C4BE50A1}" type="datetimeFigureOut">
              <a:rPr lang="ru-RU" smtClean="0"/>
              <a:t>04.10.2018</a:t>
            </a:fld>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F7A20B7-ACCD-4A05-9BCF-A5E4C069B9B0}" type="slidenum">
              <a:rPr lang="ru-RU" smtClean="0"/>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err="1" smtClean="0"/>
              <a:t>ДОЛжности</a:t>
            </a:r>
            <a:r>
              <a:rPr lang="ru-RU" dirty="0" smtClean="0"/>
              <a:t> муниципальной службы. Правовой статус муниципального служащего.</a:t>
            </a:r>
            <a:endParaRPr lang="ru-RU" dirty="0"/>
          </a:p>
        </p:txBody>
      </p:sp>
      <p:sp>
        <p:nvSpPr>
          <p:cNvPr id="3" name="Подзаголовок 2"/>
          <p:cNvSpPr>
            <a:spLocks noGrp="1"/>
          </p:cNvSpPr>
          <p:nvPr>
            <p:ph type="subTitle" idx="1"/>
          </p:nvPr>
        </p:nvSpPr>
        <p:spPr/>
        <p:txBody>
          <a:bodyPr/>
          <a:lstStyle/>
          <a:p>
            <a:endParaRPr lang="ru-R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Квалификационные требования:</a:t>
            </a:r>
            <a:endParaRPr lang="ru-RU" dirty="0"/>
          </a:p>
        </p:txBody>
      </p:sp>
      <p:sp>
        <p:nvSpPr>
          <p:cNvPr id="3" name="Содержимое 2"/>
          <p:cNvSpPr>
            <a:spLocks noGrp="1"/>
          </p:cNvSpPr>
          <p:nvPr>
            <p:ph idx="1"/>
          </p:nvPr>
        </p:nvSpPr>
        <p:spPr/>
        <p:txBody>
          <a:bodyPr/>
          <a:lstStyle/>
          <a:p>
            <a:r>
              <a:rPr lang="ru-RU" dirty="0" smtClean="0"/>
              <a:t>К уровню профессионального образования</a:t>
            </a:r>
          </a:p>
          <a:p>
            <a:r>
              <a:rPr lang="ru-RU" dirty="0" smtClean="0"/>
              <a:t>К стажу муниципальной (государственной) службы или к стажу работы по специальности;</a:t>
            </a:r>
          </a:p>
          <a:p>
            <a:r>
              <a:rPr lang="ru-RU" dirty="0" smtClean="0"/>
              <a:t>К профессиональным знаниям и навыкам, необходимым для исполнения должностных обязанностей</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Общие квалификационные требования к гражданам, претендующим на должность муниципальной службы</a:t>
            </a:r>
            <a:endParaRPr lang="ru-RU" dirty="0"/>
          </a:p>
        </p:txBody>
      </p:sp>
      <p:sp>
        <p:nvSpPr>
          <p:cNvPr id="3" name="Содержимое 2"/>
          <p:cNvSpPr>
            <a:spLocks noGrp="1"/>
          </p:cNvSpPr>
          <p:nvPr>
            <p:ph idx="1"/>
          </p:nvPr>
        </p:nvSpPr>
        <p:spPr/>
        <p:txBody>
          <a:bodyPr>
            <a:normAutofit fontScale="85000" lnSpcReduction="20000"/>
          </a:bodyPr>
          <a:lstStyle/>
          <a:p>
            <a:r>
              <a:rPr lang="ru-RU" dirty="0" smtClean="0"/>
              <a:t>Для высших и главных должностей МС – высшее профессиональное образование по специализации должностей МС либо по специальности ГМУ, либо образование. Считающееся равноценным, и стаж работы по специальности не менее трех лет;</a:t>
            </a:r>
          </a:p>
          <a:p>
            <a:r>
              <a:rPr lang="ru-RU" dirty="0" smtClean="0"/>
              <a:t>Для ведущих старших должностей МС – высшее профессиональное образование по специализации должностей МС либо по специальности ГМУ, либо образование. Считающееся равноценным, и стаж работы по специальности не менее двух лет;</a:t>
            </a:r>
          </a:p>
          <a:p>
            <a:r>
              <a:rPr lang="ru-RU" dirty="0" smtClean="0"/>
              <a:t>Для младших должностей МС – среднее профессиональное образование.</a:t>
            </a: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Классные чины муниципальных служащих</a:t>
            </a:r>
            <a:endParaRPr lang="ru-RU" dirty="0"/>
          </a:p>
        </p:txBody>
      </p:sp>
      <p:sp>
        <p:nvSpPr>
          <p:cNvPr id="3" name="Содержимое 2"/>
          <p:cNvSpPr>
            <a:spLocks noGrp="1"/>
          </p:cNvSpPr>
          <p:nvPr>
            <p:ph idx="1"/>
          </p:nvPr>
        </p:nvSpPr>
        <p:spPr/>
        <p:txBody>
          <a:bodyPr>
            <a:normAutofit fontScale="85000" lnSpcReduction="10000"/>
          </a:bodyPr>
          <a:lstStyle/>
          <a:p>
            <a:r>
              <a:rPr lang="ru-RU" dirty="0" smtClean="0"/>
              <a:t>Высшие должности – действительный муниципальный советник субъекта РФ 1,2,3 класса;</a:t>
            </a:r>
          </a:p>
          <a:p>
            <a:r>
              <a:rPr lang="ru-RU" dirty="0" smtClean="0"/>
              <a:t>Главные должности – муниципальный советник субъекта РФ 1,2,3 класса;</a:t>
            </a:r>
          </a:p>
          <a:p>
            <a:r>
              <a:rPr lang="ru-RU" dirty="0" smtClean="0"/>
              <a:t>Ведущие должности – советник муниципальной службы субъекта </a:t>
            </a:r>
            <a:r>
              <a:rPr lang="ru-RU" dirty="0" err="1" smtClean="0"/>
              <a:t>РФо</a:t>
            </a:r>
            <a:r>
              <a:rPr lang="ru-RU" dirty="0" smtClean="0"/>
              <a:t> 1,2,3 класса;</a:t>
            </a:r>
          </a:p>
          <a:p>
            <a:r>
              <a:rPr lang="ru-RU" dirty="0" smtClean="0"/>
              <a:t>Старшие должности – старший референт муниципальной службы субъекта РФ 1,2,3 класса;</a:t>
            </a:r>
          </a:p>
          <a:p>
            <a:r>
              <a:rPr lang="ru-RU" dirty="0" smtClean="0"/>
              <a:t>Младшие должности – референт муниципальной службы субъекта РФ 1,2,3 класса</a:t>
            </a:r>
          </a:p>
          <a:p>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Правовой статус муниципального служащего</a:t>
            </a:r>
            <a:endParaRPr lang="ru-RU" dirty="0"/>
          </a:p>
        </p:txBody>
      </p:sp>
      <p:sp>
        <p:nvSpPr>
          <p:cNvPr id="3" name="Содержимое 2"/>
          <p:cNvSpPr>
            <a:spLocks noGrp="1"/>
          </p:cNvSpPr>
          <p:nvPr>
            <p:ph idx="1"/>
          </p:nvPr>
        </p:nvSpPr>
        <p:spPr/>
        <p:txBody>
          <a:bodyPr/>
          <a:lstStyle/>
          <a:p>
            <a:r>
              <a:rPr lang="ru-RU" dirty="0" smtClean="0"/>
              <a:t>Права муниципального служащего;</a:t>
            </a:r>
          </a:p>
          <a:p>
            <a:r>
              <a:rPr lang="ru-RU" dirty="0" smtClean="0"/>
              <a:t>Обязанности муниципального служащего;</a:t>
            </a:r>
          </a:p>
          <a:p>
            <a:r>
              <a:rPr lang="ru-RU" dirty="0" smtClean="0"/>
              <a:t>Запреты, связанные с МС;</a:t>
            </a:r>
          </a:p>
          <a:p>
            <a:r>
              <a:rPr lang="ru-RU" dirty="0" smtClean="0"/>
              <a:t>Гарантии деятельности муниципального служащего;</a:t>
            </a:r>
          </a:p>
          <a:p>
            <a:r>
              <a:rPr lang="ru-RU" dirty="0" smtClean="0"/>
              <a:t>Поощрения муниципального служащего;</a:t>
            </a:r>
          </a:p>
          <a:p>
            <a:r>
              <a:rPr lang="ru-RU" dirty="0" smtClean="0"/>
              <a:t>Ответственность муниципального служащего.</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Права муниципального служащего в сфере полномочий по должности муниципальной службы:</a:t>
            </a:r>
            <a:br>
              <a:rPr lang="ru-RU" dirty="0" smtClean="0"/>
            </a:br>
            <a:endParaRPr lang="ru-RU" dirty="0"/>
          </a:p>
        </p:txBody>
      </p:sp>
      <p:sp>
        <p:nvSpPr>
          <p:cNvPr id="3" name="Содержимое 2"/>
          <p:cNvSpPr>
            <a:spLocks noGrp="1"/>
          </p:cNvSpPr>
          <p:nvPr>
            <p:ph idx="1"/>
          </p:nvPr>
        </p:nvSpPr>
        <p:spPr/>
        <p:txBody>
          <a:bodyPr>
            <a:normAutofit fontScale="62500" lnSpcReduction="20000"/>
          </a:bodyPr>
          <a:lstStyle/>
          <a:p>
            <a:r>
              <a:rPr lang="ru-RU" dirty="0" smtClean="0"/>
              <a:t>ознакомление с документами, устанавливающими его права и обязанности по замещаемой должности муниципальной службы, критериями оценки качества исполнения должностных обязанностей и условиями продвижения по службе;</a:t>
            </a:r>
          </a:p>
          <a:p>
            <a:r>
              <a:rPr lang="ru-RU" dirty="0" smtClean="0"/>
              <a:t>обеспечение организационно-технических условий, необходимых для исполнения должностных обязанностей;</a:t>
            </a:r>
          </a:p>
          <a:p>
            <a:r>
              <a:rPr lang="ru-RU" dirty="0" smtClean="0"/>
              <a:t>получение в установленном порядке информации и материалов, необходимых для исполнения должностных обязанностей, а также на внесение предложений о совершенствовании деятельности органа местного самоуправления, избирательной комиссии муниципального образования;</a:t>
            </a:r>
          </a:p>
          <a:p>
            <a:r>
              <a:rPr lang="ru-RU" dirty="0" smtClean="0"/>
              <a:t>участие по своей инициативе в конкурсе на замещение вакантной должности муниципальной службы;</a:t>
            </a:r>
          </a:p>
          <a:p>
            <a:r>
              <a:rPr lang="ru-RU" dirty="0" smtClean="0"/>
              <a:t>Повышение квалификации в соответствии с муниципальным правовым актом за сет средств местного бюджета</a:t>
            </a:r>
            <a:r>
              <a:rPr lang="ru-RU" b="1" dirty="0" smtClean="0"/>
              <a:t/>
            </a:r>
            <a:br>
              <a:rPr lang="ru-RU" b="1" dirty="0" smtClean="0"/>
            </a:br>
            <a:r>
              <a:rPr lang="ru-RU" b="1" dirty="0" smtClean="0"/>
              <a:t/>
            </a:r>
            <a:br>
              <a:rPr lang="ru-RU" b="1" dirty="0" smtClean="0"/>
            </a:br>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Права муниципального служащего на социальные гарантии:</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t>оплату труда и другие выплаты в соответствии с трудовым законодательством, законодательством о муниципальной службе и трудовым договором (контрактом);</a:t>
            </a:r>
          </a:p>
          <a:p>
            <a:r>
              <a:rPr lang="ru-RU" dirty="0" smtClean="0"/>
              <a:t>отдых, обеспечиваемый установлением нормальной продолжительности рабочего (служебного) времени, предоставлением выходных дней и нерабочих праздничных дней, а также ежегодного оплачиваемого отпуска;</a:t>
            </a:r>
          </a:p>
          <a:p>
            <a:r>
              <a:rPr lang="ru-RU" dirty="0" smtClean="0"/>
              <a:t>пенсионное обеспечение в соответствии с законодательством Российской Федерации.</a:t>
            </a:r>
            <a:br>
              <a:rPr lang="ru-RU" dirty="0" smtClean="0"/>
            </a:br>
            <a:r>
              <a:rPr lang="ru-RU" dirty="0" smtClean="0"/>
              <a:t/>
            </a:r>
            <a:br>
              <a:rPr lang="ru-RU" dirty="0" smtClean="0"/>
            </a:b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Права муниципального служащего на защиту своих интересов</a:t>
            </a:r>
            <a:endParaRPr lang="ru-RU" dirty="0"/>
          </a:p>
        </p:txBody>
      </p:sp>
      <p:sp>
        <p:nvSpPr>
          <p:cNvPr id="3" name="Содержимое 2"/>
          <p:cNvSpPr>
            <a:spLocks noGrp="1"/>
          </p:cNvSpPr>
          <p:nvPr>
            <p:ph idx="1"/>
          </p:nvPr>
        </p:nvSpPr>
        <p:spPr/>
        <p:txBody>
          <a:bodyPr>
            <a:normAutofit fontScale="70000" lnSpcReduction="20000"/>
          </a:bodyPr>
          <a:lstStyle/>
          <a:p>
            <a:r>
              <a:rPr lang="ru-RU" dirty="0" smtClean="0"/>
              <a:t>защиту своих персональных данных;</a:t>
            </a:r>
          </a:p>
          <a:p>
            <a:r>
              <a:rPr lang="ru-RU" dirty="0" smtClean="0"/>
              <a:t>ознакомление со всеми материалами своего личного дела, с отзывами о профессиональной деятельности и другими документами до внесения их в его личное дело, а также на приобщение к личному делу его письменных объяснений;</a:t>
            </a:r>
          </a:p>
          <a:p>
            <a:r>
              <a:rPr lang="ru-RU" dirty="0" smtClean="0"/>
              <a:t>объединение, включая право создавать профессиональные союзы, для защиты своих прав, социально-экономических и профессиональных интересов;</a:t>
            </a:r>
          </a:p>
          <a:p>
            <a:r>
              <a:rPr lang="ru-RU" dirty="0" smtClean="0"/>
              <a:t>рассмотрение индивидуальных трудовых споров в соответствии с  трудовым законодательством, защиту своих прав и законных интересов на муниципальной службе, включая обжалование в суд их нарушений.</a:t>
            </a:r>
            <a:br>
              <a:rPr lang="ru-RU" dirty="0" smtClean="0"/>
            </a:br>
            <a:r>
              <a:rPr lang="ru-RU" dirty="0" smtClean="0"/>
              <a:t/>
            </a:r>
            <a:br>
              <a:rPr lang="ru-RU" dirty="0" smtClean="0"/>
            </a:br>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Обязанности муниципального служащего</a:t>
            </a:r>
            <a:endParaRPr lang="ru-RU" dirty="0"/>
          </a:p>
        </p:txBody>
      </p:sp>
      <p:sp>
        <p:nvSpPr>
          <p:cNvPr id="3" name="Содержимое 2"/>
          <p:cNvSpPr>
            <a:spLocks noGrp="1"/>
          </p:cNvSpPr>
          <p:nvPr>
            <p:ph idx="1"/>
          </p:nvPr>
        </p:nvSpPr>
        <p:spPr/>
        <p:txBody>
          <a:bodyPr>
            <a:noAutofit/>
          </a:bodyPr>
          <a:lstStyle/>
          <a:p>
            <a:r>
              <a:rPr lang="ru-RU" sz="1200" dirty="0" smtClean="0"/>
              <a:t>соблюдать  Конституцию РФ, федеральные конституционные законы, федеральные законы, иные нормативные правовые акты Российской Федерации, конституции (уставы), законы и иные нормативные правовые акты субъектов Российской Федерации, устав муниципального образования и иные муниципальные правовые акты и обеспечивать их исполнение;</a:t>
            </a:r>
          </a:p>
          <a:p>
            <a:r>
              <a:rPr lang="ru-RU" sz="1200" dirty="0" smtClean="0"/>
              <a:t>исполнять должностные обязанности в соответствии с должностной инструкцией;</a:t>
            </a:r>
          </a:p>
          <a:p>
            <a:r>
              <a:rPr lang="ru-RU" sz="1200" dirty="0" smtClean="0"/>
              <a:t>соблюдать при исполнении должностных обязанностей права, свободы и законные интересы  граждан и организаций;</a:t>
            </a:r>
          </a:p>
          <a:p>
            <a:r>
              <a:rPr lang="ru-RU" sz="1200" dirty="0" smtClean="0"/>
              <a:t>соблюдать установленные в органе местного самоуправления, аппарате избирательной комиссии муниципального образования правила внутреннего трудового распорядка, должностную инструкцию, порядок работы со служебной информацией;</a:t>
            </a:r>
          </a:p>
          <a:p>
            <a:r>
              <a:rPr lang="ru-RU" sz="1200" dirty="0" smtClean="0"/>
              <a:t>поддерживать уровень квалификации, необходимый для надлежащего исполнения должностных обязанностей;</a:t>
            </a:r>
          </a:p>
          <a:p>
            <a:r>
              <a:rPr lang="ru-RU" sz="1200" dirty="0" smtClean="0"/>
              <a:t>не разглашать сведения, составляющие государственную и иную охраняемую федеральными законами тайну, а также сведения, ставшие ему известными в связи с исполнением должностных обязанностей, в том числе сведения, касающиеся частной жизни и здоровья граждан или затрагивающие их честь и достоинство;</a:t>
            </a:r>
          </a:p>
          <a:p>
            <a:r>
              <a:rPr lang="ru-RU" sz="1200" dirty="0" smtClean="0"/>
              <a:t>беречь государственное и муниципальное имущество, в том числе предоставленное ему для исполнения должностных обязанностей;</a:t>
            </a:r>
          </a:p>
          <a:p>
            <a:r>
              <a:rPr lang="ru-RU" sz="1200" dirty="0" smtClean="0"/>
              <a:t>представлять в установленном порядке предусмотренные законодательством Российской Федерации сведения о себе и членах своей семьи;</a:t>
            </a:r>
          </a:p>
          <a:p>
            <a:r>
              <a:rPr lang="ru-RU" sz="1200" dirty="0" smtClean="0"/>
              <a:t>сообщать представителю нанимателя (работодателю) о выходе из гражданства Российской Федерации в день выхода из гражданства Российской Федерации или о приобретении гражданства иностранного государства в день приобретения гражданства иностранного государства;</a:t>
            </a:r>
          </a:p>
          <a:p>
            <a:r>
              <a:rPr lang="ru-RU" sz="1200" dirty="0" smtClean="0"/>
              <a:t>соблюдать ограничения, выполнять обязательства, не нарушать запреты, которые установлены настоящим Федеральным законом и другими федеральными законами;</a:t>
            </a:r>
          </a:p>
          <a:p>
            <a:r>
              <a:rPr lang="ru-RU" sz="1200" dirty="0" smtClean="0"/>
              <a:t>уведомлять в письменной форме своего непосредственного начальника о личной заинтересованности при исполнении должностных обязанностей, которая может привести к конфликту интересов, и принимать меры по предотвращению подобного конфликта.</a:t>
            </a:r>
          </a:p>
          <a:p>
            <a:pPr>
              <a:buNone/>
            </a:pPr>
            <a:r>
              <a:rPr lang="ru-RU" sz="1200" dirty="0" smtClean="0"/>
              <a:t/>
            </a:r>
            <a:br>
              <a:rPr lang="ru-RU" sz="1200" dirty="0" smtClean="0"/>
            </a:br>
            <a:r>
              <a:rPr lang="ru-RU" sz="1100" b="1" dirty="0" smtClean="0"/>
              <a:t/>
            </a:r>
            <a:br>
              <a:rPr lang="ru-RU" sz="1100" b="1" dirty="0" smtClean="0"/>
            </a:br>
            <a:endParaRPr lang="ru-RU" sz="1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Об исполнении неправомерного поручения.</a:t>
            </a:r>
            <a:endParaRPr lang="ru-RU" dirty="0"/>
          </a:p>
        </p:txBody>
      </p:sp>
      <p:sp>
        <p:nvSpPr>
          <p:cNvPr id="3" name="Содержимое 2"/>
          <p:cNvSpPr>
            <a:spLocks noGrp="1"/>
          </p:cNvSpPr>
          <p:nvPr>
            <p:ph idx="1"/>
          </p:nvPr>
        </p:nvSpPr>
        <p:spPr/>
        <p:txBody>
          <a:bodyPr>
            <a:normAutofit fontScale="62500" lnSpcReduction="20000"/>
          </a:bodyPr>
          <a:lstStyle/>
          <a:p>
            <a:pPr algn="just"/>
            <a:r>
              <a:rPr lang="ru-RU" dirty="0" smtClean="0"/>
              <a:t>Муниципальный служащий не вправе исполнять данное ему неправомерное поручение. При получении от соответствующего руководителя поручения, являющегося, по мнению муниципального служащего, неправомерным, муниципальный служащий должен представить руководителю, давшему поручение, в письменной форме обоснование неправомерности данного поручения с указанием положений федеральных законов и иных нормативных правовых актов Российской Федерации, законов и иных нормативных правовых актов субъекта Российской Федерации, муниципальных правовых актов, которые могут быть нарушены при исполнении данного поручения. В случае подтверждения руководителем данного поручения в письменной форме муниципальный служащий обязан отказаться от его исполнения. В случае исполнения неправомерного поручения муниципальный служащий и давший это поручение руководитель несут ответственность в соответствии с законодательством Российской Федерации.</a:t>
            </a:r>
          </a:p>
          <a:p>
            <a:pPr algn="just"/>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Ограничения, связанные с муниципальной службой</a:t>
            </a:r>
            <a:endParaRPr lang="ru-RU" dirty="0"/>
          </a:p>
        </p:txBody>
      </p:sp>
      <p:sp>
        <p:nvSpPr>
          <p:cNvPr id="3" name="Содержимое 2"/>
          <p:cNvSpPr>
            <a:spLocks noGrp="1"/>
          </p:cNvSpPr>
          <p:nvPr>
            <p:ph idx="1"/>
          </p:nvPr>
        </p:nvSpPr>
        <p:spPr/>
        <p:txBody>
          <a:bodyPr>
            <a:noAutofit/>
          </a:bodyPr>
          <a:lstStyle/>
          <a:p>
            <a:pPr>
              <a:buNone/>
            </a:pPr>
            <a:r>
              <a:rPr lang="ru-RU" sz="1400" dirty="0" smtClean="0"/>
              <a:t>1. Гражданин не может быть принят на муниципальную службу, а муниципальный служащий не может находиться на муниципальной службе в случае:</a:t>
            </a:r>
          </a:p>
          <a:p>
            <a:pPr>
              <a:buNone/>
            </a:pPr>
            <a:r>
              <a:rPr lang="ru-RU" sz="1400" dirty="0" smtClean="0"/>
              <a:t>1) признания его недееспособным или ограниченно дееспособным решением суда, вступившим в законную силу;</a:t>
            </a:r>
          </a:p>
          <a:p>
            <a:pPr>
              <a:buNone/>
            </a:pPr>
            <a:r>
              <a:rPr lang="ru-RU" sz="1400" dirty="0" smtClean="0"/>
              <a:t>2) осуждения его к наказанию, исключающему возможность исполнения должностных обязанностей по должности муниципальной службы, по приговору суда, вступившему в законную силу;</a:t>
            </a:r>
          </a:p>
          <a:p>
            <a:pPr>
              <a:buNone/>
            </a:pPr>
            <a:r>
              <a:rPr lang="ru-RU" sz="1400" dirty="0" smtClean="0"/>
              <a:t>3) отказа от прохождения процедуры оформления допуска к сведениям, составляющим государственную и иную охраняемую федеральными законами тайну, если исполнение должностных обязанностей по должности муниципальной службы, на замещение которой претендует гражданин, или по замещаемой муниципальным служащим должности муниципальной службы связано с использованием таких сведений;</a:t>
            </a:r>
          </a:p>
          <a:p>
            <a:pPr>
              <a:buNone/>
            </a:pPr>
            <a:r>
              <a:rPr lang="ru-RU" sz="1400" dirty="0" smtClean="0"/>
              <a:t>4) наличия заболевания, препятствующего поступлению на муниципальную службу или ее прохождению и подтвержденного заключением медицинской организации. </a:t>
            </a:r>
          </a:p>
          <a:p>
            <a:pPr>
              <a:buNone/>
            </a:pPr>
            <a:r>
              <a:rPr lang="ru-RU" sz="1400" dirty="0" smtClean="0"/>
              <a:t>5) близкого родства или свойства (родители, супруги, дети, братья, сестры, а также братья, сестры, родители, дети супругов и супруги детей) с главой муниципального образования, который возглавляет местную администрацию, если замещение должности муниципальной службы связано с непосредственной подчиненностью или подконтрольностью этому должностному лицу, или с муниципальным служащим, если замещение должности муниципальной службы связано с непосредственной подчиненностью или подконтрольностью одного из них другому;</a:t>
            </a:r>
          </a:p>
          <a:p>
            <a:pPr>
              <a:buNone/>
            </a:pPr>
            <a:r>
              <a:rPr lang="ru-RU" sz="1400" dirty="0" smtClean="0"/>
              <a:t/>
            </a:r>
            <a:br>
              <a:rPr lang="ru-RU" sz="1400" dirty="0" smtClean="0"/>
            </a:br>
            <a:r>
              <a:rPr lang="ru-RU" sz="1400" dirty="0" smtClean="0"/>
              <a:t/>
            </a:r>
            <a:br>
              <a:rPr lang="ru-RU" sz="1400" dirty="0" smtClean="0"/>
            </a:br>
            <a:endParaRPr lang="ru-RU"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Подходы к понятию «муниципальная должность»</a:t>
            </a:r>
            <a:endParaRPr lang="ru-RU" dirty="0"/>
          </a:p>
        </p:txBody>
      </p:sp>
      <p:sp>
        <p:nvSpPr>
          <p:cNvPr id="3" name="Содержимое 2"/>
          <p:cNvSpPr>
            <a:spLocks noGrp="1"/>
          </p:cNvSpPr>
          <p:nvPr>
            <p:ph idx="1"/>
          </p:nvPr>
        </p:nvSpPr>
        <p:spPr/>
        <p:txBody>
          <a:bodyPr>
            <a:normAutofit/>
          </a:bodyPr>
          <a:lstStyle/>
          <a:p>
            <a:pPr algn="just"/>
            <a:r>
              <a:rPr lang="ru-RU" sz="1600" u="sng" dirty="0" smtClean="0"/>
              <a:t>Функциональный подход </a:t>
            </a:r>
            <a:r>
              <a:rPr lang="ru-RU" sz="1600" dirty="0" smtClean="0"/>
              <a:t>– должность – это элемент функциональной природы государственной службы; это установленный комплекс обязанностей и соответствующих им прав, которые определяют место и роль служащего в государственном или общественном органе, предприятии, учреждении или организации.</a:t>
            </a:r>
          </a:p>
          <a:p>
            <a:pPr algn="just"/>
            <a:r>
              <a:rPr lang="ru-RU" sz="1600" u="sng" dirty="0" smtClean="0"/>
              <a:t>Организационный подход </a:t>
            </a:r>
            <a:r>
              <a:rPr lang="ru-RU" sz="1600" dirty="0" smtClean="0"/>
              <a:t>– должность – это определенная структурная единица органа государственной власти. Должность не зависит от муниципального служащего, она определяет круг задач, которые передаются служащему или группе служащих, находящихся на однотипных должностях в органах муниципальной власти.</a:t>
            </a:r>
          </a:p>
          <a:p>
            <a:pPr algn="just"/>
            <a:r>
              <a:rPr lang="ru-RU" sz="1600" u="sng" dirty="0" err="1" smtClean="0"/>
              <a:t>Статусно-правовой</a:t>
            </a:r>
            <a:r>
              <a:rPr lang="ru-RU" sz="1600" u="sng" dirty="0" smtClean="0"/>
              <a:t> подход </a:t>
            </a:r>
            <a:r>
              <a:rPr lang="ru-RU" sz="1600" dirty="0" smtClean="0"/>
              <a:t>– раскрывает особую природу должности: своеобразную передачу функций и правомочностей от муниципального органа лицу, ее выполняющему. Это юридически установленный для одного лица объем функций и правомочностей относительно его участия в реализации компетенции соответствующего юридического лица. Должность определяет права и обязанности, вытекающие из компетенции муниципального органа, обеспечивается заработной платой, создается в соответствии с законодательством, предусматривает ответственность за выполнение должностных обязанностей.</a:t>
            </a:r>
          </a:p>
          <a:p>
            <a:pPr algn="just"/>
            <a:r>
              <a:rPr lang="ru-RU" sz="1600" u="sng" dirty="0" smtClean="0"/>
              <a:t>Финансовый подход </a:t>
            </a:r>
            <a:r>
              <a:rPr lang="ru-RU" sz="1600" dirty="0" smtClean="0"/>
              <a:t>– должность – это вид  деятельности, оплату за которую специалист получает из средств местного бюджета</a:t>
            </a:r>
          </a:p>
          <a:p>
            <a:pPr algn="just"/>
            <a:endParaRPr lang="ru-RU"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Ограничения</a:t>
            </a:r>
            <a:endParaRPr lang="ru-RU" dirty="0"/>
          </a:p>
        </p:txBody>
      </p:sp>
      <p:sp>
        <p:nvSpPr>
          <p:cNvPr id="3" name="Содержимое 2"/>
          <p:cNvSpPr>
            <a:spLocks noGrp="1"/>
          </p:cNvSpPr>
          <p:nvPr>
            <p:ph idx="1"/>
          </p:nvPr>
        </p:nvSpPr>
        <p:spPr/>
        <p:txBody>
          <a:bodyPr>
            <a:normAutofit fontScale="40000" lnSpcReduction="20000"/>
          </a:bodyPr>
          <a:lstStyle/>
          <a:p>
            <a:pPr>
              <a:buNone/>
            </a:pPr>
            <a:r>
              <a:rPr lang="ru-RU" dirty="0" smtClean="0"/>
              <a:t>6) прекращения гражданства Российской Федерации, прекращения гражданства иностранного государства - участника международного договора Российской Федерации, в соответствии с которым иностранный гражданин имеет право находиться на муниципальной службе, приобретения им гражданства иностранного государства либо получения им вида на жительство или иного документа, подтверждающего право на постоянное проживание гражданина Российской Федерации на территории иностранного государства, не являющегося участником международного договора Российской Федерации, в соответствии с которым гражданин Российской Федерации, имеющий гражданство иностранного государства, имеет право находиться на муниципальной службе;</a:t>
            </a:r>
          </a:p>
          <a:p>
            <a:pPr>
              <a:buNone/>
            </a:pPr>
            <a:r>
              <a:rPr lang="ru-RU" dirty="0" smtClean="0"/>
              <a:t>7) наличия гражданства иностранного государства (иностранных государств), за исключением случаев, когда муниципальный служащий является гражданином иностранного государства - участника международного договора Российской Федерации, в соответствии с которым иностранный гражданин имеет право находиться на муниципальной службе;</a:t>
            </a:r>
          </a:p>
          <a:p>
            <a:pPr>
              <a:buNone/>
            </a:pPr>
            <a:r>
              <a:rPr lang="ru-RU" dirty="0" smtClean="0"/>
              <a:t>8) представления подложных документов или заведомо ложных сведений при поступлении на муниципальную службу;</a:t>
            </a:r>
          </a:p>
          <a:p>
            <a:pPr>
              <a:buNone/>
            </a:pPr>
            <a:r>
              <a:rPr lang="ru-RU" dirty="0" smtClean="0"/>
              <a:t>9) непредставления предусмотренных настоящим Федеральным законом, Федеральным Законом от 25 декабря 2008 года N 273-ФЗ "О противодействии коррупции" и другими федеральными законами сведений или представления заведомо недостоверных или неполных сведений при поступлении на муниципальную службу;</a:t>
            </a:r>
          </a:p>
          <a:p>
            <a:pPr>
              <a:buNone/>
            </a:pPr>
            <a:r>
              <a:rPr lang="ru-RU" dirty="0" smtClean="0"/>
              <a:t>10) признания его не прошедшим военную службу по призыву, не имея на то законных оснований, в соответствии с заключением призывной комиссии (за исключением граждан, прошедших военную службу по контракту).</a:t>
            </a:r>
          </a:p>
          <a:p>
            <a:pPr>
              <a:buNone/>
            </a:pPr>
            <a:r>
              <a:rPr lang="ru-RU" dirty="0" smtClean="0"/>
              <a:t>1.1. Гражданин не может быть назначен на должность главы местной администрации по контракту, а муниципальный служащий не может замещать должность главы местной администрации по контракту в случае близкого родства или свойства (родители, супруги, дети, братья, сестры, а также братья, сестры, родители, дети супругов и супруги детей) с главой муниципального образования.</a:t>
            </a:r>
          </a:p>
          <a:p>
            <a:pPr>
              <a:buNone/>
            </a:pPr>
            <a:r>
              <a:rPr lang="ru-RU" dirty="0" smtClean="0"/>
              <a:t>2. Гражданин не может быть принят на муниципальную службу после достижения им возраста 65 лет - предельного возраста, установленного для замещения должности муниципальной службы.</a:t>
            </a:r>
          </a:p>
          <a:p>
            <a:endParaRPr lang="ru-RU"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800" y="457200"/>
            <a:ext cx="8686800" cy="595536"/>
          </a:xfrm>
        </p:spPr>
        <p:txBody>
          <a:bodyPr>
            <a:normAutofit fontScale="90000"/>
          </a:bodyPr>
          <a:lstStyle/>
          <a:p>
            <a:r>
              <a:rPr lang="ru-RU" dirty="0" smtClean="0"/>
              <a:t>Муниципальному служащему запрещается</a:t>
            </a:r>
            <a:endParaRPr lang="ru-RU" dirty="0"/>
          </a:p>
        </p:txBody>
      </p:sp>
      <p:sp>
        <p:nvSpPr>
          <p:cNvPr id="3" name="Содержимое 2"/>
          <p:cNvSpPr>
            <a:spLocks noGrp="1"/>
          </p:cNvSpPr>
          <p:nvPr>
            <p:ph idx="1"/>
          </p:nvPr>
        </p:nvSpPr>
        <p:spPr>
          <a:xfrm>
            <a:off x="304800" y="1196752"/>
            <a:ext cx="8686800" cy="4883373"/>
          </a:xfrm>
        </p:spPr>
        <p:txBody>
          <a:bodyPr>
            <a:noAutofit/>
          </a:bodyPr>
          <a:lstStyle/>
          <a:p>
            <a:pPr>
              <a:buNone/>
            </a:pPr>
            <a:r>
              <a:rPr lang="ru-RU" sz="1200" b="1" dirty="0" smtClean="0"/>
              <a:t>	2) замещать должность муниципальной службы в случае:</a:t>
            </a:r>
          </a:p>
          <a:p>
            <a:r>
              <a:rPr lang="ru-RU" sz="1200" b="1" dirty="0" smtClean="0"/>
              <a:t>а) избрания или назначения на государственную должность Российской Федерации либо на государственную должность субъекта Российской Федерации, а также в случае назначения на должность государственной службы;</a:t>
            </a:r>
          </a:p>
          <a:p>
            <a:r>
              <a:rPr lang="ru-RU" sz="1200" b="1" dirty="0" smtClean="0"/>
              <a:t>б) избрания или назначения на муниципальную должность;</a:t>
            </a:r>
          </a:p>
          <a:p>
            <a:r>
              <a:rPr lang="ru-RU" sz="1200" b="1" dirty="0" smtClean="0"/>
              <a:t>в) избрания на оплачиваемую выборную должность в органе профессионального союза, в том числе в выборном органе первичной профсоюзной организации, созданной в органе местного самоуправления, аппарате избирательной комиссии муниципального образования;</a:t>
            </a:r>
          </a:p>
          <a:p>
            <a:r>
              <a:rPr lang="ru-RU" sz="1200" b="1" dirty="0" smtClean="0"/>
              <a:t>3) заниматься предпринимательской деятельностью лично или через доверенных лиц, а также участвовать в управлении хозяйствующим субъектом (за исключением жилищного, жилищно-строительного, гаражного кооперативов, садоводческого, огороднического, дачного потребительских кооперативов, товарищества собственников недвижимости и профсоюза, зарегистрированного в установленном порядке), если иное не предусмотрено федеральными законами или если в порядке, установленном муниципальным правовым актом в соответствии с федеральными законами и законами субъекта Российской Федерации, ему не поручено участвовать в управлении этой организацией;</a:t>
            </a:r>
          </a:p>
          <a:p>
            <a:r>
              <a:rPr lang="ru-RU" sz="1200" b="1" dirty="0" smtClean="0"/>
              <a:t>4) быть поверенным или представителем по делам третьих лиц в органе местного самоуправления, избирательной комиссии муниципального образования, в которых он замещает должность муниципальной службы либо которые непосредственно подчинены или подконтрольны ему, если иное не предусмотрено федеральными законами;</a:t>
            </a:r>
          </a:p>
          <a:p>
            <a:r>
              <a:rPr lang="ru-RU" sz="1200" b="1" dirty="0" smtClean="0"/>
              <a:t>5) получать в связи с должностным положением или в связи с исполнением должностных обязанностей вознаграждения от физических и юридических лиц (подарки, денежное вознаграждение, ссуды, услуги, оплату развлечений, отдыха, транспортных расходов и иные вознаграждения). Подарки, полученные муниципальным служащим в связи с протокольными мероприятиями, со служебными командировками и с другими официальными мероприятиями, признаются муниципальной собственностью и передаются муниципальным служащим по акту в орган местного самоуправления, избирательную комиссию муниципального образования, в которых он замещает должность муниципальной службы, за исключением случаев, установленных  Гражданским Кодексом Российской Федерации;</a:t>
            </a:r>
          </a:p>
          <a:p>
            <a:r>
              <a:rPr lang="ru-RU" sz="1200" b="1" dirty="0" smtClean="0"/>
              <a:t>6) выезжать в командировки за счет средств физических и юридических лиц, за исключением командировок, осуществляемых на взаимной основе по договоренности органа местного самоуправления, избирательной комиссии муниципального образования с органами местного самоуправления, избирательными комиссиями других муниципальных образований, а также с органами государственной власти и органами местного самоуправления иностранных государств, международными и иностранными некоммерческими организациями;</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04800" y="188640"/>
            <a:ext cx="8686800" cy="5891485"/>
          </a:xfrm>
        </p:spPr>
        <p:txBody>
          <a:bodyPr>
            <a:normAutofit fontScale="32500" lnSpcReduction="20000"/>
          </a:bodyPr>
          <a:lstStyle/>
          <a:p>
            <a:r>
              <a:rPr lang="ru-RU" b="1" dirty="0" smtClean="0"/>
              <a:t>7) использовать в целях, не связанных с исполнением должностных обязанностей, средства материально-технического, финансового и иного обеспечения, другое муниципальное имущество;</a:t>
            </a:r>
          </a:p>
          <a:p>
            <a:r>
              <a:rPr lang="ru-RU" b="1" dirty="0" smtClean="0"/>
              <a:t>8) разглашать или использовать в целях, не связанных с муниципальной службой, сведения, отнесенные в соответствии с федеральными законами к сведениям конфиденциального характера, или служебную информацию, ставшие ему известными в связи с исполнением должностных обязанностей;</a:t>
            </a:r>
          </a:p>
          <a:p>
            <a:r>
              <a:rPr lang="ru-RU" b="1" dirty="0" smtClean="0"/>
              <a:t>9) допускать публичные высказывания, суждения и оценки, в том числе в средствах массовой информации, в отношении деятельности органа местного самоуправления, избирательной комиссии муниципального образования и их руководителей, если это не входит в его должностные обязанности;</a:t>
            </a:r>
          </a:p>
          <a:p>
            <a:r>
              <a:rPr lang="ru-RU" b="1" dirty="0" smtClean="0"/>
              <a:t>10) принимать без письменного разрешения главы муниципального образования награды, почетные и специальные звания (за исключением научных) иностранных государств, международных организаций, а также политических партий, других общественных объединений и религиозных объединений, если в его должностные обязанности входит взаимодействие с указанными организациями и объединениями;</a:t>
            </a:r>
          </a:p>
          <a:p>
            <a:r>
              <a:rPr lang="ru-RU" b="1" dirty="0" smtClean="0"/>
              <a:t>11) использовать преимущества должностного положения для предвыборной агитации, а также для агитации по вопросам референдума;</a:t>
            </a:r>
          </a:p>
          <a:p>
            <a:r>
              <a:rPr lang="ru-RU" b="1" dirty="0" smtClean="0"/>
              <a:t>12) использовать свое должностное положение в интересах политических партий, религиозных и других общественных объединений, а также публично выражать отношение к указанным объединениям в качестве муниципального служащего;</a:t>
            </a:r>
          </a:p>
          <a:p>
            <a:r>
              <a:rPr lang="ru-RU" b="1" dirty="0" smtClean="0"/>
              <a:t>13) создавать в органах местного самоуправления, иных муниципальных органах структуры политических партий, религиозных и других общественных объединений (за исключением профессиональных союзов, а также ветеранских и иных органов общественной самодеятельности) или способствовать созданию указанных структур;</a:t>
            </a:r>
          </a:p>
          <a:p>
            <a:r>
              <a:rPr lang="ru-RU" b="1" dirty="0" smtClean="0"/>
              <a:t>14) прекращать исполнение должностных обязанностей в целях урегулирования трудового спора;</a:t>
            </a:r>
          </a:p>
          <a:p>
            <a:r>
              <a:rPr lang="ru-RU" b="1" dirty="0" smtClean="0"/>
              <a:t>15) входить в состав органов управления, попечительских или наблюдательных советов, иных органов иностранных некоммерческих неправительственных организаций и действующих на территории Российской Федерации их структурных подразделений, если иное не предусмотрено международным договором Российской Федерации или законодательством Российской Федерации;</a:t>
            </a:r>
          </a:p>
          <a:p>
            <a:r>
              <a:rPr lang="ru-RU" b="1" dirty="0" smtClean="0"/>
              <a:t>16) заниматься без письменного разрешения представителя нанимателя (работодателя) оплачиваемой деятельностью, финансируемой исключительно за счет средств иностранных государств, международных и иностранных организаций, иностранных граждан и лиц без гражданства, если иное не предусмотрено международным договором Российской Федерации или законодательством Российской Федерации.</a:t>
            </a:r>
          </a:p>
          <a:p>
            <a:r>
              <a:rPr lang="ru-RU" b="1" dirty="0" smtClean="0"/>
              <a:t>2. Муниципальный служащий, замещающий должность главы местной администрации по контракту, не вправе заниматься иной оплачиваемой деятельностью, за исключением преподавательской, научной и иной творческой деятельности. При этом преподавательская, научная и иная творческая деятельность не может финансироваться исключительно за счет средств иностранных государств, международных и иностранных организаций, иностранных граждан и лиц без гражданства, если иное не предусмотрено международным договором Российской Федерации или законодательством Российской Федерации. Муниципальный служащий, замещающий должность главы местной администрации по контракту, не вправе входить в состав органов управления, попечительских или наблюдательных советов, иных органов иностранных некоммерческих неправительственных организаций и действующих на территории Российской Федерации их структурных подразделений, если иное не предусмотрено международным договором Российской Федерации или законодательством Российской Федерации.</a:t>
            </a:r>
          </a:p>
          <a:p>
            <a:r>
              <a:rPr lang="ru-RU" b="1" dirty="0" smtClean="0"/>
              <a:t>3. Гражданин после увольнения с муниципальной службы не вправе разглашать или использовать в интересах организаций либо физических лиц сведения конфиденциального характера или служебную информацию, ставшие ему известными в связи с исполнением должностных обязанностей.</a:t>
            </a:r>
          </a:p>
          <a:p>
            <a:r>
              <a:rPr lang="ru-RU" b="1" dirty="0" smtClean="0"/>
              <a:t>4. Гражданин, замещавший должность муниципальной службы, включенную в перечень должностей, установленный нормативно-правовыми актами Российской Федерации, в течение двух лет после увольнения с муниципальной службы не вправе замещать на условиях трудового договора должности в организации и (или) выполнять в данной организации работу на условиях гражданско-правового договора в случаях, предусмотренных федеральными законами, если отдельные функции муниципального (административного) управления данной организацией входили в должностные (служебные) обязанности муниципального служащего, без согласия соответствующей комиссии по соблюдению требований к служебному поведению муниципальных служащих и урегулированию конфликта интересов, которое дается в порядке, устанавливаемом нормативно-правовыми актами  Российской Федерации.</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Гарантии</a:t>
            </a:r>
            <a:endParaRPr lang="ru-RU" dirty="0"/>
          </a:p>
        </p:txBody>
      </p:sp>
      <p:sp>
        <p:nvSpPr>
          <p:cNvPr id="3" name="Содержимое 2"/>
          <p:cNvSpPr>
            <a:spLocks noGrp="1"/>
          </p:cNvSpPr>
          <p:nvPr>
            <p:ph idx="1"/>
          </p:nvPr>
        </p:nvSpPr>
        <p:spPr/>
        <p:txBody>
          <a:bodyPr>
            <a:normAutofit fontScale="85000" lnSpcReduction="10000"/>
          </a:bodyPr>
          <a:lstStyle/>
          <a:p>
            <a:pPr>
              <a:buNone/>
            </a:pPr>
            <a:r>
              <a:rPr lang="ru-RU" sz="1400" dirty="0" smtClean="0"/>
              <a:t>1) условия работы, обеспечивающие исполнение им должностных обязанностей в соответствии с должностной инструкцией;</a:t>
            </a:r>
          </a:p>
          <a:p>
            <a:pPr>
              <a:buNone/>
            </a:pPr>
            <a:r>
              <a:rPr lang="ru-RU" sz="1400" dirty="0" smtClean="0"/>
              <a:t>2) право на своевременное и в полном объеме получение денежного содержания;</a:t>
            </a:r>
          </a:p>
          <a:p>
            <a:pPr>
              <a:buNone/>
            </a:pPr>
            <a:r>
              <a:rPr lang="ru-RU" sz="1400" dirty="0" smtClean="0"/>
              <a:t>3) отдых, обеспечиваемый установлением нормальной продолжительности рабочего (служебного) времени, предоставлением выходных дней и нерабочих праздничных дней, а также ежегодного оплачиваемого отпуска;</a:t>
            </a:r>
          </a:p>
          <a:p>
            <a:pPr>
              <a:buNone/>
            </a:pPr>
            <a:r>
              <a:rPr lang="ru-RU" sz="1400" dirty="0" smtClean="0"/>
              <a:t>4) медицинское обслуживание муниципального служащего и членов его семьи, в том числе после выхода муниципального служащего на пенсию;</a:t>
            </a:r>
          </a:p>
          <a:p>
            <a:pPr>
              <a:buNone/>
            </a:pPr>
            <a:r>
              <a:rPr lang="ru-RU" sz="1400" dirty="0" smtClean="0"/>
              <a:t>5) пенсионное обеспечение за выслугу лет и в связи с инвалидностью, а также пенсионное обеспечение членов семьи муниципального служащего в случае его смерти, наступившей в связи с исполнением им должностных обязанностей;</a:t>
            </a:r>
          </a:p>
          <a:p>
            <a:pPr>
              <a:buNone/>
            </a:pPr>
            <a:r>
              <a:rPr lang="ru-RU" sz="1400" dirty="0" smtClean="0"/>
              <a:t>6) обязательное государственное страхование на случай причинения вреда здоровью и имуществу муниципального служащего в связи с исполнением им должностных обязанностей;</a:t>
            </a:r>
          </a:p>
          <a:p>
            <a:pPr>
              <a:buNone/>
            </a:pPr>
            <a:r>
              <a:rPr lang="ru-RU" sz="1400" dirty="0" smtClean="0"/>
              <a:t>7) обязательное государственное социальное страхование на случай заболевания или утраты трудоспособности в период прохождения муниципальным служащим муниципальной службы или после ее прекращения, но наступивших в связи с исполнением им должностных обязанностей;</a:t>
            </a:r>
          </a:p>
          <a:p>
            <a:pPr>
              <a:buNone/>
            </a:pPr>
            <a:r>
              <a:rPr lang="ru-RU" sz="1400" dirty="0" smtClean="0"/>
              <a:t>8) защита муниципального служащего и членов его семьи от насилия, угроз и других неправомерных действий в связи с исполнением им должностных обязанностей в случаях, порядке и на условиях, установленных федеральными законами.</a:t>
            </a:r>
          </a:p>
          <a:p>
            <a:pPr>
              <a:buNone/>
            </a:pPr>
            <a:r>
              <a:rPr lang="ru-RU" sz="1400" dirty="0" smtClean="0"/>
              <a:t>2. При расторжении трудового договора с муниципальным служащим в связи с ликвидацией органа местного самоуправления, избирательной комиссии муниципального образования либо сокращением штата работников органа местного самоуправления, аппарата избирательной комиссии муниципального образования муниципальному служащему предоставляются гарантии, установленные  трудовым законодательством для работников в случае их увольнения в связи с ликвидацией организации либо сокращением штата работников организации.</a:t>
            </a:r>
          </a:p>
          <a:p>
            <a:pPr>
              <a:buNone/>
            </a:pPr>
            <a:r>
              <a:rPr lang="ru-RU" sz="1400" dirty="0" smtClean="0"/>
              <a:t/>
            </a:r>
            <a:br>
              <a:rPr lang="ru-RU" sz="1400" dirty="0" smtClean="0"/>
            </a:br>
            <a:endParaRPr lang="ru-RU"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Поощрения муниципальных служащих</a:t>
            </a:r>
            <a:endParaRPr lang="ru-RU" dirty="0"/>
          </a:p>
        </p:txBody>
      </p:sp>
      <p:sp>
        <p:nvSpPr>
          <p:cNvPr id="3" name="Содержимое 2"/>
          <p:cNvSpPr>
            <a:spLocks noGrp="1"/>
          </p:cNvSpPr>
          <p:nvPr>
            <p:ph idx="1"/>
          </p:nvPr>
        </p:nvSpPr>
        <p:spPr/>
        <p:txBody>
          <a:bodyPr>
            <a:normAutofit fontScale="92500" lnSpcReduction="20000"/>
          </a:bodyPr>
          <a:lstStyle/>
          <a:p>
            <a:r>
              <a:rPr lang="ru-RU" dirty="0" smtClean="0"/>
              <a:t>Объявление благодарности;</a:t>
            </a:r>
          </a:p>
          <a:p>
            <a:r>
              <a:rPr lang="ru-RU" dirty="0" smtClean="0"/>
              <a:t>Награждение почетной грамотой органа местного самоуправления;</a:t>
            </a:r>
          </a:p>
          <a:p>
            <a:r>
              <a:rPr lang="ru-RU" dirty="0" smtClean="0"/>
              <a:t>Представление к государственным наградам и почетным званиям РФ, ее субъекта и муниципального образования;</a:t>
            </a:r>
          </a:p>
          <a:p>
            <a:r>
              <a:rPr lang="ru-RU" dirty="0" smtClean="0"/>
              <a:t>Выплата единовременного поощрения;</a:t>
            </a:r>
          </a:p>
          <a:p>
            <a:r>
              <a:rPr lang="ru-RU" dirty="0" smtClean="0"/>
              <a:t>Вручение ценного подарка;</a:t>
            </a:r>
          </a:p>
          <a:p>
            <a:r>
              <a:rPr lang="ru-RU" dirty="0" smtClean="0"/>
              <a:t>Иные виды поощрения органа местного самоуправления</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Признаки понятий «должность», «муниципальная должность»</a:t>
            </a:r>
            <a:endParaRPr lang="ru-RU" dirty="0"/>
          </a:p>
        </p:txBody>
      </p:sp>
      <p:sp>
        <p:nvSpPr>
          <p:cNvPr id="3" name="Содержимое 2"/>
          <p:cNvSpPr>
            <a:spLocks noGrp="1"/>
          </p:cNvSpPr>
          <p:nvPr>
            <p:ph idx="1"/>
          </p:nvPr>
        </p:nvSpPr>
        <p:spPr/>
        <p:txBody>
          <a:bodyPr/>
          <a:lstStyle/>
          <a:p>
            <a:r>
              <a:rPr lang="ru-RU" dirty="0" smtClean="0"/>
              <a:t>Первичная единица муниципального органа и его аппарата;</a:t>
            </a:r>
          </a:p>
          <a:p>
            <a:r>
              <a:rPr lang="ru-RU" dirty="0" smtClean="0"/>
              <a:t>Объем полномочий, определенный квалификационными характеристиками;</a:t>
            </a:r>
          </a:p>
          <a:p>
            <a:r>
              <a:rPr lang="ru-RU" dirty="0" smtClean="0"/>
              <a:t>Содержание полномочий, закрепленных за должностью, что отражается в должностных инструкциях и положениях.</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Отличия муниципальной должности от других видов деятельности.</a:t>
            </a:r>
            <a:br>
              <a:rPr lang="ru-RU" dirty="0" smtClean="0"/>
            </a:br>
            <a:endParaRPr lang="ru-RU" dirty="0"/>
          </a:p>
        </p:txBody>
      </p:sp>
      <p:sp>
        <p:nvSpPr>
          <p:cNvPr id="3" name="Содержимое 2"/>
          <p:cNvSpPr>
            <a:spLocks noGrp="1"/>
          </p:cNvSpPr>
          <p:nvPr>
            <p:ph idx="1"/>
          </p:nvPr>
        </p:nvSpPr>
        <p:spPr/>
        <p:txBody>
          <a:bodyPr>
            <a:normAutofit fontScale="55000" lnSpcReduction="20000"/>
          </a:bodyPr>
          <a:lstStyle/>
          <a:p>
            <a:pPr algn="just"/>
            <a:r>
              <a:rPr lang="ru-RU" dirty="0" smtClean="0"/>
              <a:t>При реализации функций, предусмотренных в рамках муниципальной должности, формируется специфический тип отношений «человек – муниципальный служащий – государство».</a:t>
            </a:r>
          </a:p>
          <a:p>
            <a:pPr algn="just"/>
            <a:r>
              <a:rPr lang="ru-RU" dirty="0" smtClean="0"/>
              <a:t>Во время исполнения должности возникает специфический продукт – управленческое решение и механизмы его реализации.</a:t>
            </a:r>
          </a:p>
          <a:p>
            <a:pPr algn="just"/>
            <a:r>
              <a:rPr lang="ru-RU" dirty="0" smtClean="0"/>
              <a:t>Оплата труда за выполнение муниципальной должности происходит за счет местного бюджета.</a:t>
            </a:r>
          </a:p>
          <a:p>
            <a:pPr algn="just"/>
            <a:r>
              <a:rPr lang="ru-RU" dirty="0" smtClean="0"/>
              <a:t>За нарушение законодательства наступает специфический вид ответственности, а также применяется </a:t>
            </a:r>
            <a:r>
              <a:rPr lang="ru-RU" dirty="0" err="1" smtClean="0"/>
              <a:t>антикоррупционное</a:t>
            </a:r>
            <a:r>
              <a:rPr lang="ru-RU" dirty="0" smtClean="0"/>
              <a:t> законодательство.</a:t>
            </a:r>
          </a:p>
          <a:p>
            <a:pPr algn="just"/>
            <a:r>
              <a:rPr lang="ru-RU" dirty="0" smtClean="0"/>
              <a:t>Регламентирована четкая организационная структура и иерархическая система муниципальных должностей.</a:t>
            </a:r>
          </a:p>
          <a:p>
            <a:pPr algn="just"/>
            <a:r>
              <a:rPr lang="ru-RU" dirty="0" smtClean="0"/>
              <a:t>Постоянная или установленная на определенный срок основа должностей;</a:t>
            </a:r>
          </a:p>
          <a:p>
            <a:pPr algn="just"/>
            <a:r>
              <a:rPr lang="ru-RU" dirty="0" smtClean="0"/>
              <a:t>Принцип замещения этих должностей – назначение;</a:t>
            </a:r>
          </a:p>
          <a:p>
            <a:pPr algn="just"/>
            <a:r>
              <a:rPr lang="ru-RU" dirty="0" smtClean="0"/>
              <a:t>Характер полномочий по этим должностям исключает техническое обеспечение деятельности органа местного самоуправления;</a:t>
            </a:r>
          </a:p>
          <a:p>
            <a:pPr algn="just"/>
            <a:r>
              <a:rPr lang="ru-RU" dirty="0" smtClean="0"/>
              <a:t>Назначение на должность производится на основании заключения трудового договора (исключение – глава местной администрации, которая замещается по конкурсу по контракту)</a:t>
            </a:r>
          </a:p>
          <a:p>
            <a:pPr algn="just"/>
            <a:endParaRPr lang="ru-RU" dirty="0" smtClean="0"/>
          </a:p>
          <a:p>
            <a:pPr algn="just"/>
            <a:endParaRPr lang="ru-RU" dirty="0" smtClean="0"/>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Составляющие понятия «муниципальная должность»</a:t>
            </a:r>
            <a:endParaRPr lang="ru-RU" dirty="0"/>
          </a:p>
        </p:txBody>
      </p:sp>
      <p:graphicFrame>
        <p:nvGraphicFramePr>
          <p:cNvPr id="4" name="Содержимое 3"/>
          <p:cNvGraphicFramePr>
            <a:graphicFrameLocks noGrp="1"/>
          </p:cNvGraphicFramePr>
          <p:nvPr>
            <p:ph idx="1"/>
          </p:nvPr>
        </p:nvGraphicFramePr>
        <p:xfrm>
          <a:off x="304800" y="1554163"/>
          <a:ext cx="86868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Должность муниципальной службы - это</a:t>
            </a:r>
            <a:endParaRPr lang="ru-RU" dirty="0"/>
          </a:p>
        </p:txBody>
      </p:sp>
      <p:sp>
        <p:nvSpPr>
          <p:cNvPr id="3" name="Содержимое 2"/>
          <p:cNvSpPr>
            <a:spLocks noGrp="1"/>
          </p:cNvSpPr>
          <p:nvPr>
            <p:ph idx="1"/>
          </p:nvPr>
        </p:nvSpPr>
        <p:spPr/>
        <p:txBody>
          <a:bodyPr>
            <a:normAutofit fontScale="92500" lnSpcReduction="20000"/>
          </a:bodyPr>
          <a:lstStyle/>
          <a:p>
            <a:pPr algn="just"/>
            <a:r>
              <a:rPr lang="ru-RU" dirty="0" smtClean="0"/>
              <a:t>Должность в органе местного самоуправления, аппарате избирательной комиссии муниципального образования, которые образуются в соответствии с уставом муниципального образования, с установленным кругом обязанностей по обеспечению исполнения полномочий органа местного самоуправления, избирательной комиссии муниципального образования или лица, замещающего муниципальную должность (ч. 1, ст. 6 №25-ФЗ)</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Группы должностей муниципальной службы</a:t>
            </a:r>
            <a:endParaRPr lang="ru-RU" dirty="0"/>
          </a:p>
        </p:txBody>
      </p:sp>
      <p:sp>
        <p:nvSpPr>
          <p:cNvPr id="3" name="Содержимое 2"/>
          <p:cNvSpPr>
            <a:spLocks noGrp="1"/>
          </p:cNvSpPr>
          <p:nvPr>
            <p:ph idx="1"/>
          </p:nvPr>
        </p:nvSpPr>
        <p:spPr/>
        <p:txBody>
          <a:bodyPr>
            <a:normAutofit fontScale="47500" lnSpcReduction="20000"/>
          </a:bodyPr>
          <a:lstStyle/>
          <a:p>
            <a:pPr algn="just"/>
            <a:r>
              <a:rPr lang="ru-RU" dirty="0" smtClean="0"/>
              <a:t>высшие должности муниципальной службы – исполнение обязанностей по управлению муниципальным образованием (глава администрации МО (назначенный), первый зам. главы администрации МО, зам. главы администрации МО);</a:t>
            </a:r>
          </a:p>
          <a:p>
            <a:pPr algn="just"/>
            <a:r>
              <a:rPr lang="ru-RU" dirty="0" smtClean="0"/>
              <a:t>главные должности муниципальной службы – исполнение обязанностей, связанных с руководством подразделений органов местного самоуправления (председатель комитета, начальник управления, департамента, управляющий делами администрации МО, руководитель территориального структурного подразделения, гл. бухгалтер администрации МО, начальник отдела);</a:t>
            </a:r>
          </a:p>
          <a:p>
            <a:pPr algn="just"/>
            <a:r>
              <a:rPr lang="ru-RU" dirty="0" smtClean="0"/>
              <a:t>ведущие должности муниципальной службы; - исполнение обязанностей по подготовке и принятию решений руководящим составом  МО, а также замещение данных лиц (зам. председателя комитета, зам. начальника управления, департамента, зам. начальника отдела, зам. руководителя территориального структурного подразделения, зам. гл. бухгалтера администрации МО, начальник отдела в составе управления, начальник сектора в составе управления, гл. бухгалтер комитета, управления, департамента, отдела)</a:t>
            </a:r>
          </a:p>
          <a:p>
            <a:pPr algn="just"/>
            <a:r>
              <a:rPr lang="ru-RU" dirty="0" smtClean="0"/>
              <a:t>старшие должности муниципальной службы – для профессионального обеспечения выполнения органами местного самоуправления установленных зада и функций и замещаемые без ограничения срока полномочий (главный специалист, ведущий специалист);</a:t>
            </a:r>
          </a:p>
          <a:p>
            <a:pPr algn="just"/>
            <a:r>
              <a:rPr lang="ru-RU" dirty="0" smtClean="0"/>
              <a:t>младшие должности муниципальной службы.- для организационного, информационного, документационного, финансово-экономического, хозяйственного и иного обеспечения деятельности органов местного самоуправления и замещаемые без ограничения срока полномочий (специалист 1-й категории, специалист 2-1 категории, специалист)</a:t>
            </a:r>
          </a:p>
          <a:p>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Категории должностей муниципальной службы</a:t>
            </a:r>
            <a:endParaRPr lang="ru-RU" dirty="0"/>
          </a:p>
        </p:txBody>
      </p:sp>
      <p:sp>
        <p:nvSpPr>
          <p:cNvPr id="3" name="Содержимое 2"/>
          <p:cNvSpPr>
            <a:spLocks noGrp="1"/>
          </p:cNvSpPr>
          <p:nvPr>
            <p:ph idx="1"/>
          </p:nvPr>
        </p:nvSpPr>
        <p:spPr/>
        <p:txBody>
          <a:bodyPr>
            <a:normAutofit fontScale="62500" lnSpcReduction="20000"/>
          </a:bodyPr>
          <a:lstStyle/>
          <a:p>
            <a:pPr lvl="0"/>
            <a:r>
              <a:rPr lang="ru-RU" dirty="0" smtClean="0"/>
              <a:t>руководители - должности, учреждаемые в целях обеспечения функций по руководству органами местного самоуправления и(или) предусматривающие осуществление исполнительно-распорядительных функций : замещаемые на постоянной основе; замещаемые на определенный срок полномочий.</a:t>
            </a:r>
          </a:p>
          <a:p>
            <a:pPr lvl="0"/>
            <a:r>
              <a:rPr lang="ru-RU" dirty="0" smtClean="0"/>
              <a:t>помощники (советники) - должности, учреждаемые для содействия выборным должностным лицам местного самоуправления, а также лицам, замещаемым должности муниципальной службы, в реализации их полномочий, замещаемые на определенный срок, ограниченный сроком полномочий указанных лиц;</a:t>
            </a:r>
          </a:p>
          <a:p>
            <a:pPr lvl="0"/>
            <a:r>
              <a:rPr lang="ru-RU" dirty="0" smtClean="0"/>
              <a:t>специалисты - должности, учреждаемые для профессионального обеспечения выполнения полномочий органа местного самоуправления, замещаемые на постоянной основе;</a:t>
            </a:r>
          </a:p>
          <a:p>
            <a:pPr lvl="0"/>
            <a:r>
              <a:rPr lang="ru-RU" dirty="0" smtClean="0"/>
              <a:t>обеспечивающие специалисты - должности, учреждаемые для организационного, информационного, документационного, финансово-экономического, хозяйственного и иного обеспечения деятельности органа местного самоуправления, замещаемые на постоянной основе.</a:t>
            </a:r>
          </a:p>
          <a:p>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0</TotalTime>
  <Words>2421</Words>
  <Application>Microsoft Office PowerPoint</Application>
  <PresentationFormat>Экран (4:3)</PresentationFormat>
  <Paragraphs>172</Paragraphs>
  <Slides>24</Slides>
  <Notes>24</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Трек</vt:lpstr>
      <vt:lpstr>ДОЛжности муниципальной службы. Правовой статус муниципального служащего.</vt:lpstr>
      <vt:lpstr>Подходы к понятию «муниципальная должность»</vt:lpstr>
      <vt:lpstr>Признаки понятий «должность», «муниципальная должность»</vt:lpstr>
      <vt:lpstr>Отличия муниципальной должности от других видов деятельности. </vt:lpstr>
      <vt:lpstr>Составляющие понятия «муниципальная должность»</vt:lpstr>
      <vt:lpstr>Должность муниципальной службы - это</vt:lpstr>
      <vt:lpstr>Презентация PowerPoint</vt:lpstr>
      <vt:lpstr>Группы должностей муниципальной службы</vt:lpstr>
      <vt:lpstr>Категории должностей муниципальной службы</vt:lpstr>
      <vt:lpstr>Квалификационные требования:</vt:lpstr>
      <vt:lpstr>Общие квалификационные требования к гражданам, претендующим на должность муниципальной службы</vt:lpstr>
      <vt:lpstr>Классные чины муниципальных служащих</vt:lpstr>
      <vt:lpstr>Правовой статус муниципального служащего</vt:lpstr>
      <vt:lpstr>Права муниципального служащего в сфере полномочий по должности муниципальной службы: </vt:lpstr>
      <vt:lpstr>Права муниципального служащего на социальные гарантии:</vt:lpstr>
      <vt:lpstr>Права муниципального служащего на защиту своих интересов</vt:lpstr>
      <vt:lpstr>Обязанности муниципального служащего</vt:lpstr>
      <vt:lpstr>Об исполнении неправомерного поручения.</vt:lpstr>
      <vt:lpstr>Ограничения, связанные с муниципальной службой</vt:lpstr>
      <vt:lpstr>Ограничения</vt:lpstr>
      <vt:lpstr>Муниципальному служащему запрещается</vt:lpstr>
      <vt:lpstr>Презентация PowerPoint</vt:lpstr>
      <vt:lpstr>Гарантии</vt:lpstr>
      <vt:lpstr>Поощрения муниципальных служащих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ДОЛжности муниципальной службы. Правовой статус муниципального служащего.</dc:title>
  <dc:creator>Пользователь Windows</dc:creator>
  <cp:lastModifiedBy>user</cp:lastModifiedBy>
  <cp:revision>21</cp:revision>
  <dcterms:created xsi:type="dcterms:W3CDTF">2015-10-13T07:04:58Z</dcterms:created>
  <dcterms:modified xsi:type="dcterms:W3CDTF">2018-10-03T21:49:47Z</dcterms:modified>
</cp:coreProperties>
</file>