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71" r:id="rId3"/>
    <p:sldId id="270" r:id="rId4"/>
    <p:sldId id="272" r:id="rId5"/>
    <p:sldId id="273" r:id="rId6"/>
    <p:sldId id="275" r:id="rId7"/>
    <p:sldId id="274" r:id="rId8"/>
    <p:sldId id="276" r:id="rId9"/>
    <p:sldId id="277" r:id="rId10"/>
    <p:sldId id="278" r:id="rId11"/>
    <p:sldId id="279" r:id="rId12"/>
    <p:sldId id="281" r:id="rId13"/>
    <p:sldId id="280" r:id="rId14"/>
    <p:sldId id="282" r:id="rId15"/>
    <p:sldId id="283" r:id="rId16"/>
    <p:sldId id="284" r:id="rId17"/>
    <p:sldId id="285" r:id="rId18"/>
    <p:sldId id="286" r:id="rId19"/>
    <p:sldId id="287" r:id="rId20"/>
    <p:sldId id="266" r:id="rId21"/>
    <p:sldId id="257" r:id="rId22"/>
    <p:sldId id="260" r:id="rId23"/>
    <p:sldId id="261" r:id="rId24"/>
    <p:sldId id="288" r:id="rId25"/>
    <p:sldId id="262" r:id="rId26"/>
    <p:sldId id="263" r:id="rId27"/>
    <p:sldId id="289" r:id="rId28"/>
    <p:sldId id="264" r:id="rId29"/>
    <p:sldId id="265" r:id="rId30"/>
    <p:sldId id="267" r:id="rId31"/>
    <p:sldId id="290" r:id="rId32"/>
    <p:sldId id="291" r:id="rId33"/>
    <p:sldId id="292" r:id="rId34"/>
    <p:sldId id="293" r:id="rId35"/>
    <p:sldId id="294" r:id="rId36"/>
    <p:sldId id="299" r:id="rId37"/>
    <p:sldId id="295" r:id="rId38"/>
    <p:sldId id="296" r:id="rId39"/>
    <p:sldId id="297" r:id="rId40"/>
    <p:sldId id="298" r:id="rId4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B0436F-0ECF-4AEF-8A45-8A6166DB0B9E}" type="datetimeFigureOut">
              <a:rPr lang="ru-RU" smtClean="0"/>
              <a:pPr/>
              <a:t>04.06.2013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811D19-D5A0-425D-90A0-5E33CA92708A}"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CE811D19-D5A0-425D-90A0-5E33CA92708A}" type="slidenum">
              <a:rPr lang="ru-RU" smtClean="0"/>
              <a:pPr/>
              <a:t>1</a:t>
            </a:fld>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CE811D19-D5A0-425D-90A0-5E33CA92708A}" type="slidenum">
              <a:rPr lang="ru-RU" smtClean="0"/>
              <a:pPr/>
              <a:t>30</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CE811D19-D5A0-425D-90A0-5E33CA92708A}" type="slidenum">
              <a:rPr lang="ru-RU" smtClean="0"/>
              <a:pPr/>
              <a:t>20</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CE811D19-D5A0-425D-90A0-5E33CA92708A}" type="slidenum">
              <a:rPr lang="ru-RU" smtClean="0"/>
              <a:pPr/>
              <a:t>21</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CE811D19-D5A0-425D-90A0-5E33CA92708A}" type="slidenum">
              <a:rPr lang="ru-RU" smtClean="0"/>
              <a:pPr/>
              <a:t>22</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CE811D19-D5A0-425D-90A0-5E33CA92708A}" type="slidenum">
              <a:rPr lang="ru-RU" smtClean="0"/>
              <a:pPr/>
              <a:t>23</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CE811D19-D5A0-425D-90A0-5E33CA92708A}" type="slidenum">
              <a:rPr lang="ru-RU" smtClean="0"/>
              <a:pPr/>
              <a:t>25</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CE811D19-D5A0-425D-90A0-5E33CA92708A}" type="slidenum">
              <a:rPr lang="ru-RU" smtClean="0"/>
              <a:pPr/>
              <a:t>26</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CE811D19-D5A0-425D-90A0-5E33CA92708A}" type="slidenum">
              <a:rPr lang="ru-RU" smtClean="0"/>
              <a:pPr/>
              <a:t>28</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CE811D19-D5A0-425D-90A0-5E33CA92708A}" type="slidenum">
              <a:rPr lang="ru-RU" smtClean="0"/>
              <a:pPr/>
              <a:t>29</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0" name="Прямоугольный треугольник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Заголовок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grpSp>
        <p:nvGrpSpPr>
          <p:cNvPr id="2" name="Группа 1"/>
          <p:cNvGrpSpPr/>
          <p:nvPr/>
        </p:nvGrpSpPr>
        <p:grpSpPr>
          <a:xfrm>
            <a:off x="-3765" y="4953000"/>
            <a:ext cx="9147765" cy="1912088"/>
            <a:chOff x="-3765" y="4832896"/>
            <a:chExt cx="9147765" cy="2032192"/>
          </a:xfrm>
        </p:grpSpPr>
        <p:sp>
          <p:nvSpPr>
            <p:cNvPr id="7" name="Полилиния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Полилиния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Полилиния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Прямая соединительная линия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Дата 29"/>
          <p:cNvSpPr>
            <a:spLocks noGrp="1"/>
          </p:cNvSpPr>
          <p:nvPr>
            <p:ph type="dt" sz="half" idx="10"/>
          </p:nvPr>
        </p:nvSpPr>
        <p:spPr/>
        <p:txBody>
          <a:bodyPr/>
          <a:lstStyle>
            <a:lvl1pPr>
              <a:defRPr>
                <a:solidFill>
                  <a:srgbClr val="FFFFFF"/>
                </a:solidFill>
              </a:defRPr>
            </a:lvl1pPr>
            <a:extLst/>
          </a:lstStyle>
          <a:p>
            <a:fld id="{8F40C3CD-0EF1-4590-A24C-A5855784608B}" type="datetimeFigureOut">
              <a:rPr lang="ru-RU" smtClean="0"/>
              <a:pPr/>
              <a:t>04.06.2013</a:t>
            </a:fld>
            <a:endParaRPr lang="ru-RU"/>
          </a:p>
        </p:txBody>
      </p:sp>
      <p:sp>
        <p:nvSpPr>
          <p:cNvPr id="19" name="Нижний колонтитул 18"/>
          <p:cNvSpPr>
            <a:spLocks noGrp="1"/>
          </p:cNvSpPr>
          <p:nvPr>
            <p:ph type="ftr" sz="quarter" idx="11"/>
          </p:nvPr>
        </p:nvSpPr>
        <p:spPr/>
        <p:txBody>
          <a:bodyPr/>
          <a:lstStyle>
            <a:lvl1pPr>
              <a:defRPr>
                <a:solidFill>
                  <a:schemeClr val="accent1">
                    <a:tint val="20000"/>
                  </a:schemeClr>
                </a:solidFill>
              </a:defRPr>
            </a:lvl1pPr>
            <a:extLst/>
          </a:lstStyle>
          <a:p>
            <a:endParaRPr lang="ru-RU"/>
          </a:p>
        </p:txBody>
      </p:sp>
      <p:sp>
        <p:nvSpPr>
          <p:cNvPr id="27" name="Номер слайда 26"/>
          <p:cNvSpPr>
            <a:spLocks noGrp="1"/>
          </p:cNvSpPr>
          <p:nvPr>
            <p:ph type="sldNum" sz="quarter" idx="12"/>
          </p:nvPr>
        </p:nvSpPr>
        <p:spPr/>
        <p:txBody>
          <a:bodyPr/>
          <a:lstStyle>
            <a:lvl1pPr>
              <a:defRPr>
                <a:solidFill>
                  <a:srgbClr val="FFFFFF"/>
                </a:solidFill>
              </a:defRPr>
            </a:lvl1pPr>
            <a:extLst/>
          </a:lstStyle>
          <a:p>
            <a:fld id="{89EFD9B0-2B9C-4925-BC95-D9DA6E01D263}"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481329"/>
            <a:ext cx="8229600" cy="4386071"/>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8F40C3CD-0EF1-4590-A24C-A5855784608B}" type="datetimeFigureOut">
              <a:rPr lang="ru-RU" smtClean="0"/>
              <a:pPr/>
              <a:t>04.06.2013</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89EFD9B0-2B9C-4925-BC95-D9DA6E01D263}"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44013" y="274640"/>
            <a:ext cx="1777470" cy="5592761"/>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41"/>
            <a:ext cx="6324600" cy="5592760"/>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8F40C3CD-0EF1-4590-A24C-A5855784608B}" type="datetimeFigureOut">
              <a:rPr lang="ru-RU" smtClean="0"/>
              <a:pPr/>
              <a:t>04.06.2013</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89EFD9B0-2B9C-4925-BC95-D9DA6E01D263}"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8F40C3CD-0EF1-4590-A24C-A5855784608B}" type="datetimeFigureOut">
              <a:rPr lang="ru-RU" smtClean="0"/>
              <a:pPr/>
              <a:t>04.06.2013</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89EFD9B0-2B9C-4925-BC95-D9DA6E01D263}" type="slidenum">
              <a:rPr lang="ru-RU" smtClean="0"/>
              <a:pPr/>
              <a:t>‹#›</a:t>
            </a:fld>
            <a:endParaRPr lang="ru-RU"/>
          </a:p>
        </p:txBody>
      </p:sp>
      <p:sp>
        <p:nvSpPr>
          <p:cNvPr id="7" name="Заголовок 6"/>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8F40C3CD-0EF1-4590-A24C-A5855784608B}" type="datetimeFigureOut">
              <a:rPr lang="ru-RU" smtClean="0"/>
              <a:pPr/>
              <a:t>04.06.2013</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89EFD9B0-2B9C-4925-BC95-D9DA6E01D263}" type="slidenum">
              <a:rPr lang="ru-RU" smtClean="0"/>
              <a:pPr/>
              <a:t>‹#›</a:t>
            </a:fld>
            <a:endParaRPr lang="ru-RU"/>
          </a:p>
        </p:txBody>
      </p:sp>
      <p:sp>
        <p:nvSpPr>
          <p:cNvPr id="7" name="Нашивка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Нашивка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bg>
      <p:bgRef idx="1002">
        <a:schemeClr val="bg1"/>
      </p:bgRef>
    </p:bg>
    <p:spTree>
      <p:nvGrpSpPr>
        <p:cNvPr id="1" name=""/>
        <p:cNvGrpSpPr/>
        <p:nvPr/>
      </p:nvGrpSpPr>
      <p:grpSpPr>
        <a:xfrm>
          <a:off x="0" y="0"/>
          <a:ext cx="0" cy="0"/>
          <a:chOff x="0" y="0"/>
          <a:chExt cx="0" cy="0"/>
        </a:xfrm>
      </p:grpSpPr>
      <p:sp>
        <p:nvSpPr>
          <p:cNvPr id="3" name="Содержимое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8F40C3CD-0EF1-4590-A24C-A5855784608B}" type="datetimeFigureOut">
              <a:rPr lang="ru-RU" smtClean="0"/>
              <a:pPr/>
              <a:t>04.06.2013</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89EFD9B0-2B9C-4925-BC95-D9DA6E01D263}" type="slidenum">
              <a:rPr lang="ru-RU" smtClean="0"/>
              <a:pPr/>
              <a:t>‹#›</a:t>
            </a:fld>
            <a:endParaRPr lang="ru-RU"/>
          </a:p>
        </p:txBody>
      </p:sp>
      <p:sp>
        <p:nvSpPr>
          <p:cNvPr id="8" name="Заголовок 7"/>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8F40C3CD-0EF1-4590-A24C-A5855784608B}" type="datetimeFigureOut">
              <a:rPr lang="ru-RU" smtClean="0"/>
              <a:pPr/>
              <a:t>04.06.2013</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89EFD9B0-2B9C-4925-BC95-D9DA6E01D263}"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bg>
      <p:bgRef idx="1002">
        <a:schemeClr val="bg1"/>
      </p:bgRef>
    </p:bg>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extLst/>
          </a:lstStyle>
          <a:p>
            <a:fld id="{8F40C3CD-0EF1-4590-A24C-A5855784608B}" type="datetimeFigureOut">
              <a:rPr lang="ru-RU" smtClean="0"/>
              <a:pPr/>
              <a:t>04.06.2013</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89EFD9B0-2B9C-4925-BC95-D9DA6E01D263}" type="slidenum">
              <a:rPr lang="ru-RU" smtClean="0"/>
              <a:pPr/>
              <a:t>‹#›</a:t>
            </a:fld>
            <a:endParaRPr lang="ru-RU"/>
          </a:p>
        </p:txBody>
      </p:sp>
      <p:sp>
        <p:nvSpPr>
          <p:cNvPr id="6" name="Заголовок 5"/>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extLst/>
          </a:lstStyle>
          <a:p>
            <a:fld id="{8F40C3CD-0EF1-4590-A24C-A5855784608B}" type="datetimeFigureOut">
              <a:rPr lang="ru-RU" smtClean="0"/>
              <a:pPr/>
              <a:t>04.06.2013</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89EFD9B0-2B9C-4925-BC95-D9DA6E01D263}"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a:xfrm>
            <a:off x="6727032" y="6407944"/>
            <a:ext cx="1920240" cy="365760"/>
          </a:xfrm>
        </p:spPr>
        <p:txBody>
          <a:bodyPr/>
          <a:lstStyle>
            <a:extLst/>
          </a:lstStyle>
          <a:p>
            <a:fld id="{8F40C3CD-0EF1-4590-A24C-A5855784608B}" type="datetimeFigureOut">
              <a:rPr lang="ru-RU" smtClean="0"/>
              <a:pPr/>
              <a:t>04.06.2013</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89EFD9B0-2B9C-4925-BC95-D9DA6E01D263}"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2">
        <a:schemeClr val="bg1"/>
      </p:bgRef>
    </p:bg>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
        <p:nvSpPr>
          <p:cNvPr id="3" name="Рисунок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ru-RU" smtClean="0"/>
              <a:t>Вставка рисунка</a:t>
            </a:r>
            <a:endParaRPr kumimoji="0" lang="en-US" dirty="0"/>
          </a:p>
        </p:txBody>
      </p:sp>
      <p:sp>
        <p:nvSpPr>
          <p:cNvPr id="5" name="Дата 4"/>
          <p:cNvSpPr>
            <a:spLocks noGrp="1"/>
          </p:cNvSpPr>
          <p:nvPr>
            <p:ph type="dt" sz="half" idx="10"/>
          </p:nvPr>
        </p:nvSpPr>
        <p:spPr/>
        <p:txBody>
          <a:bodyPr/>
          <a:lstStyle>
            <a:lvl1pPr>
              <a:defRPr>
                <a:solidFill>
                  <a:schemeClr val="tx1"/>
                </a:solidFill>
              </a:defRPr>
            </a:lvl1pPr>
            <a:extLst/>
          </a:lstStyle>
          <a:p>
            <a:fld id="{8F40C3CD-0EF1-4590-A24C-A5855784608B}" type="datetimeFigureOut">
              <a:rPr lang="ru-RU" smtClean="0"/>
              <a:pPr/>
              <a:t>04.06.2013</a:t>
            </a:fld>
            <a:endParaRPr lang="ru-RU"/>
          </a:p>
        </p:txBody>
      </p:sp>
      <p:sp>
        <p:nvSpPr>
          <p:cNvPr id="6" name="Нижний колонтитул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ru-RU"/>
          </a:p>
        </p:txBody>
      </p:sp>
      <p:sp>
        <p:nvSpPr>
          <p:cNvPr id="7" name="Номер слайда 6"/>
          <p:cNvSpPr>
            <a:spLocks noGrp="1"/>
          </p:cNvSpPr>
          <p:nvPr>
            <p:ph type="sldNum" sz="quarter" idx="12"/>
          </p:nvPr>
        </p:nvSpPr>
        <p:spPr/>
        <p:txBody>
          <a:bodyPr/>
          <a:lstStyle>
            <a:lvl1pPr>
              <a:defRPr>
                <a:solidFill>
                  <a:schemeClr val="tx1"/>
                </a:solidFill>
              </a:defRPr>
            </a:lvl1pPr>
            <a:extLst/>
          </a:lstStyle>
          <a:p>
            <a:fld id="{89EFD9B0-2B9C-4925-BC95-D9DA6E01D263}" type="slidenum">
              <a:rPr lang="ru-RU" smtClean="0"/>
              <a:pPr/>
              <a:t>‹#›</a:t>
            </a:fld>
            <a:endParaRPr lang="ru-RU"/>
          </a:p>
        </p:txBody>
      </p:sp>
      <p:sp>
        <p:nvSpPr>
          <p:cNvPr id="2" name="Заголовок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ru-RU" smtClean="0"/>
              <a:t>Образец заголовка</a:t>
            </a:r>
            <a:endParaRPr kumimoji="0" lang="en-US"/>
          </a:p>
        </p:txBody>
      </p:sp>
      <p:sp>
        <p:nvSpPr>
          <p:cNvPr id="8" name="Полилиния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Полилиния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Прямоугольный треугольник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Прямая соединительная линия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Нашивка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Нашивка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Полилиния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Полилиния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Прямоугольный треугольник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Прямая соединительная линия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Заголовок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ru-RU" smtClean="0"/>
              <a:t>Образец заголовка</a:t>
            </a:r>
            <a:endParaRPr kumimoji="0" lang="en-US"/>
          </a:p>
        </p:txBody>
      </p:sp>
      <p:sp>
        <p:nvSpPr>
          <p:cNvPr id="30" name="Текст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F40C3CD-0EF1-4590-A24C-A5855784608B}" type="datetimeFigureOut">
              <a:rPr lang="ru-RU" smtClean="0"/>
              <a:pPr/>
              <a:t>04.06.2013</a:t>
            </a:fld>
            <a:endParaRPr lang="ru-RU"/>
          </a:p>
        </p:txBody>
      </p:sp>
      <p:sp>
        <p:nvSpPr>
          <p:cNvPr id="22" name="Нижний колонтитул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ru-RU"/>
          </a:p>
        </p:txBody>
      </p:sp>
      <p:sp>
        <p:nvSpPr>
          <p:cNvPr id="18" name="Номер слайда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9EFD9B0-2B9C-4925-BC95-D9DA6E01D263}"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908721"/>
            <a:ext cx="7772400" cy="2160240"/>
          </a:xfrm>
        </p:spPr>
        <p:txBody>
          <a:bodyPr>
            <a:normAutofit fontScale="90000"/>
          </a:bodyPr>
          <a:lstStyle/>
          <a:p>
            <a:r>
              <a:rPr lang="ru-RU" dirty="0" smtClean="0"/>
              <a:t>Зарубежный опыт организации государственной службы</a:t>
            </a:r>
            <a:endParaRPr lang="ru-RU" dirty="0"/>
          </a:p>
        </p:txBody>
      </p:sp>
      <p:sp>
        <p:nvSpPr>
          <p:cNvPr id="3" name="Подзаголовок 2"/>
          <p:cNvSpPr>
            <a:spLocks noGrp="1"/>
          </p:cNvSpPr>
          <p:nvPr>
            <p:ph type="subTitle" idx="1"/>
          </p:nvPr>
        </p:nvSpPr>
        <p:spPr>
          <a:xfrm>
            <a:off x="1371600" y="2780928"/>
            <a:ext cx="6400800" cy="2857872"/>
          </a:xfrm>
        </p:spPr>
        <p:txBody>
          <a:bodyPr>
            <a:noAutofit/>
          </a:bodyPr>
          <a:lstStyle/>
          <a:p>
            <a:pPr marL="457200" indent="-457200" algn="just"/>
            <a:endParaRPr lang="ru-RU"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Отбор кандидатов</a:t>
            </a:r>
            <a:endParaRPr lang="ru-RU" dirty="0"/>
          </a:p>
        </p:txBody>
      </p:sp>
      <p:sp>
        <p:nvSpPr>
          <p:cNvPr id="3" name="Текст 2"/>
          <p:cNvSpPr>
            <a:spLocks noGrp="1"/>
          </p:cNvSpPr>
          <p:nvPr>
            <p:ph type="body" idx="1"/>
          </p:nvPr>
        </p:nvSpPr>
        <p:spPr/>
        <p:txBody>
          <a:bodyPr/>
          <a:lstStyle/>
          <a:p>
            <a:endParaRPr lang="ru-RU"/>
          </a:p>
        </p:txBody>
      </p:sp>
      <p:sp>
        <p:nvSpPr>
          <p:cNvPr id="4" name="Текст 3"/>
          <p:cNvSpPr>
            <a:spLocks noGrp="1"/>
          </p:cNvSpPr>
          <p:nvPr>
            <p:ph type="body" sz="half" idx="3"/>
          </p:nvPr>
        </p:nvSpPr>
        <p:spPr/>
        <p:txBody>
          <a:bodyPr/>
          <a:lstStyle/>
          <a:p>
            <a:endParaRPr lang="ru-RU"/>
          </a:p>
        </p:txBody>
      </p:sp>
      <p:sp>
        <p:nvSpPr>
          <p:cNvPr id="5" name="Содержимое 4"/>
          <p:cNvSpPr>
            <a:spLocks noGrp="1"/>
          </p:cNvSpPr>
          <p:nvPr>
            <p:ph sz="quarter" idx="2"/>
          </p:nvPr>
        </p:nvSpPr>
        <p:spPr/>
        <p:txBody>
          <a:bodyPr>
            <a:normAutofit fontScale="70000" lnSpcReduction="20000"/>
          </a:bodyPr>
          <a:lstStyle/>
          <a:p>
            <a:r>
              <a:rPr lang="ru-RU" u="sng" dirty="0" smtClean="0"/>
              <a:t>Конкурсный (менее половины)</a:t>
            </a:r>
          </a:p>
          <a:p>
            <a:r>
              <a:rPr lang="ru-RU" dirty="0" smtClean="0"/>
              <a:t>Конкурс может быть внешним и внутренним</a:t>
            </a:r>
          </a:p>
          <a:p>
            <a:r>
              <a:rPr lang="ru-RU" dirty="0" smtClean="0"/>
              <a:t>Беспристрастное жюри дает рекомендацию</a:t>
            </a:r>
          </a:p>
          <a:p>
            <a:r>
              <a:rPr lang="ru-RU" dirty="0" smtClean="0"/>
              <a:t>Само назначение производится лицом или органом, объявившим конкурс</a:t>
            </a:r>
          </a:p>
          <a:p>
            <a:r>
              <a:rPr lang="ru-RU" dirty="0" smtClean="0"/>
              <a:t>Лицо, получившее назначение приобретает статус стажера</a:t>
            </a:r>
          </a:p>
          <a:p>
            <a:r>
              <a:rPr lang="ru-RU" dirty="0" smtClean="0"/>
              <a:t>Административный суд контролирует законность конкурса</a:t>
            </a:r>
            <a:endParaRPr lang="ru-RU" dirty="0"/>
          </a:p>
        </p:txBody>
      </p:sp>
      <p:sp>
        <p:nvSpPr>
          <p:cNvPr id="6" name="Содержимое 5"/>
          <p:cNvSpPr>
            <a:spLocks noGrp="1"/>
          </p:cNvSpPr>
          <p:nvPr>
            <p:ph sz="quarter" idx="4"/>
          </p:nvPr>
        </p:nvSpPr>
        <p:spPr/>
        <p:txBody>
          <a:bodyPr>
            <a:normAutofit fontScale="92500" lnSpcReduction="20000"/>
          </a:bodyPr>
          <a:lstStyle/>
          <a:p>
            <a:r>
              <a:rPr lang="ru-RU" u="sng" dirty="0" smtClean="0"/>
              <a:t>Внеконкурсный</a:t>
            </a:r>
          </a:p>
          <a:p>
            <a:r>
              <a:rPr lang="ru-RU" dirty="0" smtClean="0"/>
              <a:t>Списки пригодности</a:t>
            </a:r>
          </a:p>
          <a:p>
            <a:r>
              <a:rPr lang="ru-RU" dirty="0" smtClean="0"/>
              <a:t>Профессиональные экзамены</a:t>
            </a:r>
          </a:p>
          <a:p>
            <a:r>
              <a:rPr lang="ru-RU" dirty="0" smtClean="0"/>
              <a:t>Произвольный выбор</a:t>
            </a:r>
          </a:p>
          <a:p>
            <a:r>
              <a:rPr lang="ru-RU" dirty="0" smtClean="0"/>
              <a:t>По решению правительства</a:t>
            </a:r>
          </a:p>
          <a:p>
            <a:r>
              <a:rPr lang="ru-RU" dirty="0" smtClean="0"/>
              <a:t>«Зарезервированные должности», для лиц, пострадавших при оказании услуг отечеству (не распространяется на категорию А)</a:t>
            </a:r>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85000" lnSpcReduction="10000"/>
          </a:bodyPr>
          <a:lstStyle/>
          <a:p>
            <a:r>
              <a:rPr lang="ru-RU" dirty="0" smtClean="0"/>
              <a:t>Статус карьерного чиновника дает перспективу работать на </a:t>
            </a:r>
            <a:r>
              <a:rPr lang="ru-RU" dirty="0" err="1" smtClean="0"/>
              <a:t>госслужбе</a:t>
            </a:r>
            <a:r>
              <a:rPr lang="ru-RU" dirty="0" smtClean="0"/>
              <a:t> всю жизнь</a:t>
            </a:r>
          </a:p>
          <a:p>
            <a:r>
              <a:rPr lang="ru-RU" dirty="0" smtClean="0"/>
              <a:t>Повышение по ступени и по рангу. Повышение ступени в рамках ранга за выслугу лет. Повышение ранга за заслуги претендента (</a:t>
            </a:r>
            <a:r>
              <a:rPr lang="ru-RU" dirty="0" err="1" smtClean="0"/>
              <a:t>профэкзамен</a:t>
            </a:r>
            <a:r>
              <a:rPr lang="ru-RU" dirty="0" smtClean="0"/>
              <a:t>)</a:t>
            </a:r>
          </a:p>
          <a:p>
            <a:r>
              <a:rPr lang="ru-RU" dirty="0" smtClean="0"/>
              <a:t>Прекращение карьеры 60 лет.</a:t>
            </a:r>
          </a:p>
          <a:p>
            <a:r>
              <a:rPr lang="ru-RU" dirty="0" smtClean="0"/>
              <a:t>Возможен выход на пенсию после 15 лет службы</a:t>
            </a:r>
          </a:p>
          <a:p>
            <a:r>
              <a:rPr lang="ru-RU" dirty="0" smtClean="0"/>
              <a:t>Пенсия зависит от последнего оклада и ежегодных выплат</a:t>
            </a:r>
          </a:p>
          <a:p>
            <a:r>
              <a:rPr lang="ru-RU" dirty="0" smtClean="0"/>
              <a:t>Снятие с работы лишает пенсии</a:t>
            </a:r>
          </a:p>
          <a:p>
            <a:r>
              <a:rPr lang="ru-RU" dirty="0" smtClean="0"/>
              <a:t>Ежегодная оценка работы чиновника его руководителем по шкале от 1 до 20 вносится в учетную карточку работника и сообщается ему</a:t>
            </a:r>
            <a:endParaRPr lang="ru-RU" dirty="0"/>
          </a:p>
        </p:txBody>
      </p:sp>
      <p:sp>
        <p:nvSpPr>
          <p:cNvPr id="3" name="Заголовок 2"/>
          <p:cNvSpPr>
            <a:spLocks noGrp="1"/>
          </p:cNvSpPr>
          <p:nvPr>
            <p:ph type="title"/>
          </p:nvPr>
        </p:nvSpPr>
        <p:spPr/>
        <p:txBody>
          <a:bodyPr>
            <a:normAutofit fontScale="90000"/>
          </a:bodyPr>
          <a:lstStyle/>
          <a:p>
            <a:r>
              <a:rPr lang="ru-RU" dirty="0" smtClean="0"/>
              <a:t>Прохождение карьеры и оценка службы</a:t>
            </a:r>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Права и обязанности чиновника</a:t>
            </a:r>
            <a:endParaRPr lang="ru-RU" dirty="0"/>
          </a:p>
        </p:txBody>
      </p:sp>
      <p:sp>
        <p:nvSpPr>
          <p:cNvPr id="3" name="Текст 2"/>
          <p:cNvSpPr>
            <a:spLocks noGrp="1"/>
          </p:cNvSpPr>
          <p:nvPr>
            <p:ph type="body" idx="1"/>
          </p:nvPr>
        </p:nvSpPr>
        <p:spPr/>
        <p:txBody>
          <a:bodyPr/>
          <a:lstStyle/>
          <a:p>
            <a:endParaRPr lang="ru-RU"/>
          </a:p>
        </p:txBody>
      </p:sp>
      <p:sp>
        <p:nvSpPr>
          <p:cNvPr id="4" name="Текст 3"/>
          <p:cNvSpPr>
            <a:spLocks noGrp="1"/>
          </p:cNvSpPr>
          <p:nvPr>
            <p:ph type="body" sz="half" idx="3"/>
          </p:nvPr>
        </p:nvSpPr>
        <p:spPr/>
        <p:txBody>
          <a:bodyPr/>
          <a:lstStyle/>
          <a:p>
            <a:endParaRPr lang="ru-RU"/>
          </a:p>
        </p:txBody>
      </p:sp>
      <p:sp>
        <p:nvSpPr>
          <p:cNvPr id="5" name="Содержимое 4"/>
          <p:cNvSpPr>
            <a:spLocks noGrp="1"/>
          </p:cNvSpPr>
          <p:nvPr>
            <p:ph sz="quarter" idx="2"/>
          </p:nvPr>
        </p:nvSpPr>
        <p:spPr/>
        <p:txBody>
          <a:bodyPr>
            <a:normAutofit fontScale="55000" lnSpcReduction="20000"/>
          </a:bodyPr>
          <a:lstStyle/>
          <a:p>
            <a:r>
              <a:rPr lang="ru-RU" dirty="0" smtClean="0"/>
              <a:t>Свобода мнений (запрет на любую дискриминацию)</a:t>
            </a:r>
          </a:p>
          <a:p>
            <a:r>
              <a:rPr lang="ru-RU" dirty="0" smtClean="0"/>
              <a:t>Право на вознаграждение (оклад, пособия на жилье, доплата на содержание семьи и др.)</a:t>
            </a:r>
          </a:p>
          <a:p>
            <a:r>
              <a:rPr lang="ru-RU" dirty="0" smtClean="0"/>
              <a:t>Право на участие в обсуждении условий его труда</a:t>
            </a:r>
          </a:p>
          <a:p>
            <a:r>
              <a:rPr lang="ru-RU" dirty="0" smtClean="0"/>
              <a:t>Профсоюзные права (забастовки ограничены)</a:t>
            </a:r>
          </a:p>
          <a:p>
            <a:r>
              <a:rPr lang="ru-RU" dirty="0" smtClean="0"/>
              <a:t>Право на отпуск (ежегодный, по болезни на рождение ребенка и уход за ним на профессиональную подготовку – 5 недель)</a:t>
            </a:r>
          </a:p>
          <a:p>
            <a:r>
              <a:rPr lang="ru-RU" dirty="0" smtClean="0"/>
              <a:t>Не несет материальной ответственности за ущерб, вызванный его служебной ошибкой даже по приговору суда</a:t>
            </a:r>
          </a:p>
          <a:p>
            <a:r>
              <a:rPr lang="ru-RU" dirty="0" smtClean="0"/>
              <a:t>Право на защиту и право на обжалование</a:t>
            </a:r>
          </a:p>
          <a:p>
            <a:r>
              <a:rPr lang="ru-RU" dirty="0" smtClean="0"/>
              <a:t>Право на прощение (выговор автоматически удаляется из досье через три года)</a:t>
            </a:r>
            <a:endParaRPr lang="ru-RU" dirty="0"/>
          </a:p>
        </p:txBody>
      </p:sp>
      <p:sp>
        <p:nvSpPr>
          <p:cNvPr id="6" name="Содержимое 5"/>
          <p:cNvSpPr>
            <a:spLocks noGrp="1"/>
          </p:cNvSpPr>
          <p:nvPr>
            <p:ph sz="quarter" idx="4"/>
          </p:nvPr>
        </p:nvSpPr>
        <p:spPr/>
        <p:txBody>
          <a:bodyPr>
            <a:normAutofit fontScale="62500" lnSpcReduction="20000"/>
          </a:bodyPr>
          <a:lstStyle/>
          <a:p>
            <a:r>
              <a:rPr lang="ru-RU" dirty="0" smtClean="0"/>
              <a:t>Обязанность посвятить себя службе</a:t>
            </a:r>
          </a:p>
          <a:p>
            <a:r>
              <a:rPr lang="ru-RU" dirty="0" smtClean="0"/>
              <a:t>Запрет на параллельную частную профессиональную деятельность с ограничением доходности последней</a:t>
            </a:r>
          </a:p>
          <a:p>
            <a:r>
              <a:rPr lang="ru-RU" dirty="0" smtClean="0"/>
              <a:t>Обязанность отстранения от частных интересов</a:t>
            </a:r>
          </a:p>
          <a:p>
            <a:r>
              <a:rPr lang="ru-RU" dirty="0" smtClean="0"/>
              <a:t>Обязанность лояльности</a:t>
            </a:r>
          </a:p>
          <a:p>
            <a:r>
              <a:rPr lang="ru-RU" dirty="0" smtClean="0"/>
              <a:t>Соблюдение достоинства</a:t>
            </a:r>
          </a:p>
          <a:p>
            <a:r>
              <a:rPr lang="ru-RU" dirty="0" smtClean="0"/>
              <a:t>Обязанность иерархического подчинения </a:t>
            </a:r>
            <a:r>
              <a:rPr lang="ru-RU" dirty="0" err="1" smtClean="0"/>
              <a:t>балансируется</a:t>
            </a:r>
            <a:r>
              <a:rPr lang="ru-RU" dirty="0" smtClean="0"/>
              <a:t> принципом разумного управления</a:t>
            </a:r>
          </a:p>
          <a:p>
            <a:r>
              <a:rPr lang="ru-RU" dirty="0" smtClean="0"/>
              <a:t>Долг неповиновения (если приказ наносит вред интересам государства)</a:t>
            </a:r>
          </a:p>
          <a:p>
            <a:r>
              <a:rPr lang="ru-RU" dirty="0" smtClean="0"/>
              <a:t>Соблюдение служебной тайны</a:t>
            </a:r>
          </a:p>
          <a:p>
            <a:r>
              <a:rPr lang="ru-RU" dirty="0" smtClean="0"/>
              <a:t>Профессиональной сдержанности</a:t>
            </a:r>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r>
              <a:rPr lang="ru-RU" dirty="0" smtClean="0"/>
              <a:t>Национальная школа администрирования в Париже</a:t>
            </a:r>
          </a:p>
          <a:p>
            <a:r>
              <a:rPr lang="ru-RU" dirty="0" smtClean="0"/>
              <a:t>Региональные институты администрирования ( </a:t>
            </a:r>
            <a:r>
              <a:rPr lang="ru-RU" dirty="0" err="1" smtClean="0"/>
              <a:t>Бастиа</a:t>
            </a:r>
            <a:r>
              <a:rPr lang="ru-RU" dirty="0" smtClean="0"/>
              <a:t>, Нант, Лилль, Лион, </a:t>
            </a:r>
            <a:r>
              <a:rPr lang="ru-RU" dirty="0" err="1" smtClean="0"/>
              <a:t>Мец</a:t>
            </a:r>
            <a:r>
              <a:rPr lang="ru-RU" dirty="0" smtClean="0"/>
              <a:t>)</a:t>
            </a:r>
            <a:endParaRPr lang="ru-RU" dirty="0"/>
          </a:p>
        </p:txBody>
      </p:sp>
      <p:sp>
        <p:nvSpPr>
          <p:cNvPr id="3" name="Заголовок 2"/>
          <p:cNvSpPr>
            <a:spLocks noGrp="1"/>
          </p:cNvSpPr>
          <p:nvPr>
            <p:ph type="title"/>
          </p:nvPr>
        </p:nvSpPr>
        <p:spPr/>
        <p:txBody>
          <a:bodyPr/>
          <a:lstStyle/>
          <a:p>
            <a:r>
              <a:rPr lang="ru-RU" dirty="0" smtClean="0"/>
              <a:t>Подготовка кадров</a:t>
            </a:r>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Государственная служба Германии</a:t>
            </a:r>
            <a:endParaRPr lang="ru-RU" dirty="0"/>
          </a:p>
        </p:txBody>
      </p:sp>
      <p:sp>
        <p:nvSpPr>
          <p:cNvPr id="3" name="Текст 2"/>
          <p:cNvSpPr>
            <a:spLocks noGrp="1"/>
          </p:cNvSpPr>
          <p:nvPr>
            <p:ph type="body" idx="1"/>
          </p:nvPr>
        </p:nvSpPr>
        <p:spPr/>
        <p:txBody>
          <a:bodyPr/>
          <a:lstStyle/>
          <a:p>
            <a:endParaRPr lang="ru-RU"/>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lnSpcReduction="10000"/>
          </a:bodyPr>
          <a:lstStyle/>
          <a:p>
            <a:r>
              <a:rPr lang="ru-RU" dirty="0" smtClean="0"/>
              <a:t>1728 г. – реформы Фридриха – Вильгельма </a:t>
            </a:r>
            <a:r>
              <a:rPr lang="en-US" dirty="0" smtClean="0"/>
              <a:t>I</a:t>
            </a:r>
            <a:r>
              <a:rPr lang="ru-RU" dirty="0" smtClean="0"/>
              <a:t> (отбор на </a:t>
            </a:r>
            <a:r>
              <a:rPr lang="ru-RU" dirty="0" err="1" smtClean="0"/>
              <a:t>госслужбу</a:t>
            </a:r>
            <a:r>
              <a:rPr lang="ru-RU" dirty="0" smtClean="0"/>
              <a:t> по принципу личной преданности  и исполнительности королю по преимуществу из офицеров)</a:t>
            </a:r>
          </a:p>
          <a:p>
            <a:r>
              <a:rPr lang="ru-RU" dirty="0" smtClean="0"/>
              <a:t>1873 г. – Имперский закон о чиновничестве</a:t>
            </a:r>
          </a:p>
          <a:p>
            <a:r>
              <a:rPr lang="ru-RU" dirty="0" smtClean="0"/>
              <a:t>1953 г. Федеральный закон о чиновничестве</a:t>
            </a:r>
          </a:p>
          <a:p>
            <a:r>
              <a:rPr lang="ru-RU" dirty="0" smtClean="0"/>
              <a:t>1957 г. Общий закон о правовом положении и государственных служащих</a:t>
            </a:r>
          </a:p>
          <a:p>
            <a:r>
              <a:rPr lang="ru-RU" dirty="0" smtClean="0"/>
              <a:t>1978 г. Положение о прохождении </a:t>
            </a:r>
            <a:r>
              <a:rPr lang="ru-RU" dirty="0" err="1" smtClean="0"/>
              <a:t>гос</a:t>
            </a:r>
            <a:r>
              <a:rPr lang="ru-RU" dirty="0" smtClean="0"/>
              <a:t>. Службы</a:t>
            </a:r>
          </a:p>
          <a:p>
            <a:endParaRPr lang="ru-RU" dirty="0"/>
          </a:p>
        </p:txBody>
      </p:sp>
      <p:sp>
        <p:nvSpPr>
          <p:cNvPr id="3" name="Заголовок 2"/>
          <p:cNvSpPr>
            <a:spLocks noGrp="1"/>
          </p:cNvSpPr>
          <p:nvPr>
            <p:ph type="title"/>
          </p:nvPr>
        </p:nvSpPr>
        <p:spPr/>
        <p:txBody>
          <a:bodyPr/>
          <a:lstStyle/>
          <a:p>
            <a:r>
              <a:rPr lang="ru-RU" dirty="0" smtClean="0"/>
              <a:t>Этапы становления</a:t>
            </a:r>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92500" lnSpcReduction="10000"/>
          </a:bodyPr>
          <a:lstStyle/>
          <a:p>
            <a:r>
              <a:rPr lang="ru-RU" dirty="0" smtClean="0"/>
              <a:t>«Суровость, аскетизм и духовное единообразие людей и сами географические особенности страны, лежащей восточнее Эльбы, создали отличительные признаки… профессиональной морали, в которую вошел весь набор качеств, считающихся с тех пор прусскими… Тут и дух порядка, и чувство долга, и приверженность к организации, и пунктуальность, и деловитость… Таким образом, потребность в надежном инструменте власти превратилась в реальную моральную силу»</a:t>
            </a:r>
            <a:endParaRPr lang="ru-RU" dirty="0"/>
          </a:p>
        </p:txBody>
      </p:sp>
      <p:sp>
        <p:nvSpPr>
          <p:cNvPr id="3" name="Заголовок 2"/>
          <p:cNvSpPr>
            <a:spLocks noGrp="1"/>
          </p:cNvSpPr>
          <p:nvPr>
            <p:ph type="title"/>
          </p:nvPr>
        </p:nvSpPr>
        <p:spPr/>
        <p:txBody>
          <a:bodyPr>
            <a:normAutofit fontScale="90000"/>
          </a:bodyPr>
          <a:lstStyle/>
          <a:p>
            <a:r>
              <a:rPr lang="ru-RU" dirty="0" smtClean="0"/>
              <a:t>Особенности немецкого чиновничества</a:t>
            </a:r>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92500" lnSpcReduction="10000"/>
          </a:bodyPr>
          <a:lstStyle/>
          <a:p>
            <a:r>
              <a:rPr lang="ru-RU" dirty="0" smtClean="0"/>
              <a:t>Кто находится в государственно-служебных отношениях на основании присяги верности с юридическим лицом публичного управления и выполняет по поручению последнего публично-правовые функции</a:t>
            </a:r>
          </a:p>
          <a:p>
            <a:r>
              <a:rPr lang="ru-RU" dirty="0" smtClean="0"/>
              <a:t>Политические чиновники – группа близких сотрудников правительства, ангажированы в политическую деятельность</a:t>
            </a:r>
          </a:p>
          <a:p>
            <a:r>
              <a:rPr lang="ru-RU" dirty="0" smtClean="0"/>
              <a:t>Почетные чиновники – лица, назначаемые на почетную должность, которая не предполагает ни платы, ни специальных льгот (на общественных началах)</a:t>
            </a:r>
            <a:endParaRPr lang="ru-RU" dirty="0"/>
          </a:p>
        </p:txBody>
      </p:sp>
      <p:sp>
        <p:nvSpPr>
          <p:cNvPr id="3" name="Заголовок 2"/>
          <p:cNvSpPr>
            <a:spLocks noGrp="1"/>
          </p:cNvSpPr>
          <p:nvPr>
            <p:ph type="title"/>
          </p:nvPr>
        </p:nvSpPr>
        <p:spPr/>
        <p:txBody>
          <a:bodyPr/>
          <a:lstStyle/>
          <a:p>
            <a:r>
              <a:rPr lang="ru-RU" dirty="0" smtClean="0"/>
              <a:t>Понятие чиновника</a:t>
            </a:r>
            <a:endParaRPr lang="ru-R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92500" lnSpcReduction="20000"/>
          </a:bodyPr>
          <a:lstStyle/>
          <a:p>
            <a:r>
              <a:rPr lang="ru-RU" dirty="0" smtClean="0"/>
              <a:t>Федеральный комитет по кадрам (содействие в подготовке общих предписаний, содействие в подготовке предписаний об уровне подготовке, экзаменах, повышении квалификации, рассмотрение жалоб служащим по делам, имеющим принципиальное значение, вынесение рекомендаций по устранению недостатков в применении предписаний о </a:t>
            </a:r>
            <a:r>
              <a:rPr lang="ru-RU" dirty="0" err="1" smtClean="0"/>
              <a:t>гос</a:t>
            </a:r>
            <a:r>
              <a:rPr lang="ru-RU" dirty="0" smtClean="0"/>
              <a:t>. служащих, рассмотрение вопросов о претендентах на занятие государственной должности)</a:t>
            </a:r>
          </a:p>
          <a:p>
            <a:r>
              <a:rPr lang="ru-RU" dirty="0" smtClean="0"/>
              <a:t>Административная юстиция – система специальных административных судов (первой юстиции, земельном и федеральном)</a:t>
            </a:r>
            <a:endParaRPr lang="ru-RU" dirty="0"/>
          </a:p>
        </p:txBody>
      </p:sp>
      <p:sp>
        <p:nvSpPr>
          <p:cNvPr id="3" name="Заголовок 2"/>
          <p:cNvSpPr>
            <a:spLocks noGrp="1"/>
          </p:cNvSpPr>
          <p:nvPr>
            <p:ph type="title"/>
          </p:nvPr>
        </p:nvSpPr>
        <p:spPr/>
        <p:txBody>
          <a:bodyPr>
            <a:normAutofit fontScale="90000"/>
          </a:bodyPr>
          <a:lstStyle/>
          <a:p>
            <a:r>
              <a:rPr lang="ru-RU" dirty="0" smtClean="0"/>
              <a:t>Органы, контролирующие чиновничество</a:t>
            </a:r>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r>
              <a:rPr lang="ru-RU" dirty="0" smtClean="0"/>
              <a:t>Государство обязано содержать чиновников ( не только охватывает пенсионный период жизни, но и распространяется на оставшихся после смерти иждивенцев)</a:t>
            </a:r>
            <a:endParaRPr lang="en-US" dirty="0" smtClean="0"/>
          </a:p>
          <a:p>
            <a:r>
              <a:rPr lang="ru-RU" dirty="0" smtClean="0"/>
              <a:t>Государство оплачивает не труд, а функцию чиновника</a:t>
            </a:r>
            <a:endParaRPr lang="ru-RU" dirty="0"/>
          </a:p>
        </p:txBody>
      </p:sp>
      <p:sp>
        <p:nvSpPr>
          <p:cNvPr id="3" name="Заголовок 2"/>
          <p:cNvSpPr>
            <a:spLocks noGrp="1"/>
          </p:cNvSpPr>
          <p:nvPr>
            <p:ph type="title"/>
          </p:nvPr>
        </p:nvSpPr>
        <p:spPr/>
        <p:txBody>
          <a:bodyPr>
            <a:normAutofit fontScale="90000"/>
          </a:bodyPr>
          <a:lstStyle/>
          <a:p>
            <a:r>
              <a:rPr lang="ru-RU" dirty="0" smtClean="0"/>
              <a:t>Специфика оплаты </a:t>
            </a:r>
            <a:r>
              <a:rPr lang="en-US" dirty="0" smtClean="0"/>
              <a:t>- Alimentation</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Государственная служба Франции</a:t>
            </a:r>
            <a:endParaRPr lang="ru-RU" dirty="0"/>
          </a:p>
        </p:txBody>
      </p:sp>
      <p:sp>
        <p:nvSpPr>
          <p:cNvPr id="3" name="Текст 2"/>
          <p:cNvSpPr>
            <a:spLocks noGrp="1"/>
          </p:cNvSpPr>
          <p:nvPr>
            <p:ph type="body" idx="1"/>
          </p:nvPr>
        </p:nvSpPr>
        <p:spPr/>
        <p:txBody>
          <a:bodyPr/>
          <a:lstStyle/>
          <a:p>
            <a:endParaRPr lang="ru-RU"/>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lnSpcReduction="10000"/>
          </a:bodyPr>
          <a:lstStyle/>
          <a:p>
            <a:r>
              <a:rPr lang="ru-RU" dirty="0" smtClean="0"/>
              <a:t>Пожизненное назначение</a:t>
            </a:r>
          </a:p>
          <a:p>
            <a:r>
              <a:rPr lang="ru-RU" dirty="0" smtClean="0"/>
              <a:t>Обязанность </a:t>
            </a:r>
            <a:r>
              <a:rPr lang="ru-RU" dirty="0" err="1" smtClean="0"/>
              <a:t>гос</a:t>
            </a:r>
            <a:r>
              <a:rPr lang="ru-RU" dirty="0" smtClean="0"/>
              <a:t>. служащего быть верным долгу</a:t>
            </a:r>
          </a:p>
          <a:p>
            <a:r>
              <a:rPr lang="ru-RU" dirty="0" smtClean="0"/>
              <a:t>Партийно-политический нейтралитет</a:t>
            </a:r>
          </a:p>
          <a:p>
            <a:r>
              <a:rPr lang="ru-RU" dirty="0" smtClean="0"/>
              <a:t>Право на участие в профсоюзах</a:t>
            </a:r>
          </a:p>
          <a:p>
            <a:r>
              <a:rPr lang="ru-RU" dirty="0" smtClean="0"/>
              <a:t>Запрет на забастовки</a:t>
            </a:r>
          </a:p>
          <a:p>
            <a:r>
              <a:rPr lang="ru-RU" dirty="0" smtClean="0"/>
              <a:t>Служебная иерархия</a:t>
            </a:r>
          </a:p>
          <a:p>
            <a:r>
              <a:rPr lang="ru-RU" dirty="0" smtClean="0"/>
              <a:t>Равный доступ граждан на </a:t>
            </a:r>
            <a:r>
              <a:rPr lang="ru-RU" dirty="0" err="1" smtClean="0"/>
              <a:t>гос</a:t>
            </a:r>
            <a:r>
              <a:rPr lang="ru-RU" dirty="0" smtClean="0"/>
              <a:t>. службу (физическое и психическое здоровье, немец по национальности, принять присягу)</a:t>
            </a:r>
          </a:p>
          <a:p>
            <a:r>
              <a:rPr lang="ru-RU" dirty="0" smtClean="0"/>
              <a:t>Принцип равенства</a:t>
            </a:r>
          </a:p>
          <a:p>
            <a:endParaRPr lang="ru-RU" dirty="0" smtClean="0"/>
          </a:p>
          <a:p>
            <a:endParaRPr lang="ru-RU" dirty="0"/>
          </a:p>
        </p:txBody>
      </p:sp>
      <p:sp>
        <p:nvSpPr>
          <p:cNvPr id="3" name="Заголовок 2"/>
          <p:cNvSpPr>
            <a:spLocks noGrp="1"/>
          </p:cNvSpPr>
          <p:nvPr>
            <p:ph type="title"/>
          </p:nvPr>
        </p:nvSpPr>
        <p:spPr/>
        <p:txBody>
          <a:bodyPr>
            <a:normAutofit fontScale="90000"/>
          </a:bodyPr>
          <a:lstStyle/>
          <a:p>
            <a:r>
              <a:rPr lang="ru-RU" dirty="0" smtClean="0"/>
              <a:t>Принципы правового статуса чиновников</a:t>
            </a:r>
            <a:endParaRPr lang="ru-R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85000" lnSpcReduction="20000"/>
          </a:bodyPr>
          <a:lstStyle/>
          <a:p>
            <a:pPr algn="just"/>
            <a:r>
              <a:rPr lang="ru-RU" dirty="0" smtClean="0"/>
              <a:t>Низший уровень службы (простая служба)  - необходимо успешное окончание основной общеобразовательной школы, подготовительная практика</a:t>
            </a:r>
          </a:p>
          <a:p>
            <a:pPr algn="just"/>
            <a:r>
              <a:rPr lang="ru-RU" dirty="0" smtClean="0"/>
              <a:t>Средний уровень службы (средняя служба) – необходимо окончание реального училища, подготовительная практика в течение 1 года, сдача экзамена</a:t>
            </a:r>
          </a:p>
          <a:p>
            <a:pPr algn="just"/>
            <a:r>
              <a:rPr lang="ru-RU" dirty="0" smtClean="0"/>
              <a:t>Повышенный уровень службы (ответственная служба) школьное образование, дающее право на поступление в высшую школу, подготовительная практика в течение 3 лет, сдача экзамена</a:t>
            </a:r>
          </a:p>
          <a:p>
            <a:pPr algn="just"/>
            <a:r>
              <a:rPr lang="ru-RU" dirty="0" smtClean="0"/>
              <a:t>Высший уровень службы (высшая служба) – окончание высшей школы, подготовительная практика в течение 2 лет, сдача экзамена</a:t>
            </a:r>
            <a:endParaRPr lang="ru-RU" dirty="0"/>
          </a:p>
        </p:txBody>
      </p:sp>
      <p:sp>
        <p:nvSpPr>
          <p:cNvPr id="3" name="Заголовок 2"/>
          <p:cNvSpPr>
            <a:spLocks noGrp="1"/>
          </p:cNvSpPr>
          <p:nvPr>
            <p:ph type="title"/>
          </p:nvPr>
        </p:nvSpPr>
        <p:spPr/>
        <p:txBody>
          <a:bodyPr>
            <a:normAutofit/>
          </a:bodyPr>
          <a:lstStyle/>
          <a:p>
            <a:r>
              <a:rPr lang="ru-RU" dirty="0" smtClean="0"/>
              <a:t>Структура</a:t>
            </a:r>
            <a:endParaRPr lang="ru-R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r>
              <a:rPr lang="ru-RU" dirty="0" smtClean="0"/>
              <a:t>А1-А5 – низшие (</a:t>
            </a:r>
            <a:r>
              <a:rPr lang="ru-RU" dirty="0" err="1" smtClean="0"/>
              <a:t>вспомогательно-технический</a:t>
            </a:r>
            <a:r>
              <a:rPr lang="ru-RU" dirty="0" smtClean="0"/>
              <a:t> персонал)</a:t>
            </a:r>
          </a:p>
          <a:p>
            <a:r>
              <a:rPr lang="ru-RU" dirty="0" smtClean="0"/>
              <a:t>А6-А9 – средние ранги (правительственные секретари, </a:t>
            </a:r>
            <a:r>
              <a:rPr lang="ru-RU" dirty="0" err="1" smtClean="0"/>
              <a:t>обер</a:t>
            </a:r>
            <a:r>
              <a:rPr lang="ru-RU" dirty="0" smtClean="0"/>
              <a:t> – секретари, </a:t>
            </a:r>
            <a:r>
              <a:rPr lang="ru-RU" dirty="0" err="1" smtClean="0"/>
              <a:t>гаупт</a:t>
            </a:r>
            <a:r>
              <a:rPr lang="ru-RU" dirty="0" smtClean="0"/>
              <a:t> – секретари)</a:t>
            </a:r>
          </a:p>
          <a:p>
            <a:r>
              <a:rPr lang="ru-RU" dirty="0" smtClean="0"/>
              <a:t>А10-А13 – высшие ранги 1 ступени (правительственные инспекторы)</a:t>
            </a:r>
          </a:p>
          <a:p>
            <a:r>
              <a:rPr lang="ru-RU" dirty="0" smtClean="0"/>
              <a:t>А14-А16 – высшие ранги 2 ступени (высшие правительственные советники)</a:t>
            </a:r>
            <a:endParaRPr lang="ru-RU" dirty="0"/>
          </a:p>
        </p:txBody>
      </p:sp>
      <p:sp>
        <p:nvSpPr>
          <p:cNvPr id="3" name="Заголовок 2"/>
          <p:cNvSpPr>
            <a:spLocks noGrp="1"/>
          </p:cNvSpPr>
          <p:nvPr>
            <p:ph type="title"/>
          </p:nvPr>
        </p:nvSpPr>
        <p:spPr/>
        <p:txBody>
          <a:bodyPr/>
          <a:lstStyle/>
          <a:p>
            <a:r>
              <a:rPr lang="ru-RU" dirty="0" smtClean="0"/>
              <a:t>Ранги</a:t>
            </a:r>
            <a:endParaRPr lang="ru-RU"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92500" lnSpcReduction="10000"/>
          </a:bodyPr>
          <a:lstStyle/>
          <a:p>
            <a:pPr algn="just"/>
            <a:r>
              <a:rPr lang="ru-RU" dirty="0" smtClean="0"/>
              <a:t>Назначение производится в соответствии со способностями и профессиональным уровнем претендента</a:t>
            </a:r>
          </a:p>
          <a:p>
            <a:pPr algn="just"/>
            <a:r>
              <a:rPr lang="ru-RU" dirty="0" smtClean="0"/>
              <a:t>Допускается тот, кто является немцем, дает гарантию выступать в поддержку свободного демократического порядка в духе Основного закона, обладает специальным уровнем подготовки</a:t>
            </a:r>
          </a:p>
          <a:p>
            <a:pPr algn="just"/>
            <a:r>
              <a:rPr lang="ru-RU" dirty="0" smtClean="0"/>
              <a:t>Назначение осуществляется после подтверждения их пригодности к </a:t>
            </a:r>
            <a:r>
              <a:rPr lang="ru-RU" dirty="0" err="1" smtClean="0"/>
              <a:t>госслужбе</a:t>
            </a:r>
            <a:r>
              <a:rPr lang="ru-RU" dirty="0" smtClean="0"/>
              <a:t> в результате сдачи экзаменов, до 32 лет с испытательным сроком</a:t>
            </a:r>
            <a:endParaRPr lang="ru-RU" dirty="0"/>
          </a:p>
        </p:txBody>
      </p:sp>
      <p:sp>
        <p:nvSpPr>
          <p:cNvPr id="3" name="Заголовок 2"/>
          <p:cNvSpPr>
            <a:spLocks noGrp="1"/>
          </p:cNvSpPr>
          <p:nvPr>
            <p:ph type="title"/>
          </p:nvPr>
        </p:nvSpPr>
        <p:spPr/>
        <p:txBody>
          <a:bodyPr>
            <a:normAutofit fontScale="90000"/>
          </a:bodyPr>
          <a:lstStyle/>
          <a:p>
            <a:r>
              <a:rPr lang="ru-RU" dirty="0" smtClean="0"/>
              <a:t>Допуск и назначение на должность</a:t>
            </a:r>
            <a:endParaRPr lang="ru-R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Права и обязанности</a:t>
            </a:r>
            <a:endParaRPr lang="ru-RU" dirty="0"/>
          </a:p>
        </p:txBody>
      </p:sp>
      <p:sp>
        <p:nvSpPr>
          <p:cNvPr id="3" name="Текст 2"/>
          <p:cNvSpPr>
            <a:spLocks noGrp="1"/>
          </p:cNvSpPr>
          <p:nvPr>
            <p:ph type="body" idx="1"/>
          </p:nvPr>
        </p:nvSpPr>
        <p:spPr/>
        <p:txBody>
          <a:bodyPr/>
          <a:lstStyle/>
          <a:p>
            <a:endParaRPr lang="ru-RU"/>
          </a:p>
        </p:txBody>
      </p:sp>
      <p:sp>
        <p:nvSpPr>
          <p:cNvPr id="4" name="Текст 3"/>
          <p:cNvSpPr>
            <a:spLocks noGrp="1"/>
          </p:cNvSpPr>
          <p:nvPr>
            <p:ph type="body" sz="half" idx="3"/>
          </p:nvPr>
        </p:nvSpPr>
        <p:spPr/>
        <p:txBody>
          <a:bodyPr/>
          <a:lstStyle/>
          <a:p>
            <a:endParaRPr lang="ru-RU"/>
          </a:p>
        </p:txBody>
      </p:sp>
      <p:sp>
        <p:nvSpPr>
          <p:cNvPr id="5" name="Содержимое 4"/>
          <p:cNvSpPr>
            <a:spLocks noGrp="1"/>
          </p:cNvSpPr>
          <p:nvPr>
            <p:ph sz="quarter" idx="2"/>
          </p:nvPr>
        </p:nvSpPr>
        <p:spPr/>
        <p:txBody>
          <a:bodyPr>
            <a:normAutofit fontScale="85000" lnSpcReduction="10000"/>
          </a:bodyPr>
          <a:lstStyle/>
          <a:p>
            <a:r>
              <a:rPr lang="ru-RU" dirty="0" smtClean="0"/>
              <a:t>Право на обеспечение и защиту</a:t>
            </a:r>
          </a:p>
          <a:p>
            <a:r>
              <a:rPr lang="ru-RU" dirty="0" smtClean="0"/>
              <a:t>Право на должностной оклад (основной оклад, доплаты, надбавки, премии)</a:t>
            </a:r>
          </a:p>
          <a:p>
            <a:r>
              <a:rPr lang="ru-RU" dirty="0" smtClean="0"/>
              <a:t>Выплаты по обеспечению: пенсии и мат. помощь</a:t>
            </a:r>
          </a:p>
          <a:p>
            <a:r>
              <a:rPr lang="ru-RU" dirty="0" smtClean="0"/>
              <a:t>Право на отпуск</a:t>
            </a:r>
          </a:p>
          <a:p>
            <a:r>
              <a:rPr lang="ru-RU" dirty="0" smtClean="0"/>
              <a:t>Право на допуск к личному делу</a:t>
            </a:r>
          </a:p>
          <a:p>
            <a:r>
              <a:rPr lang="ru-RU" dirty="0" smtClean="0"/>
              <a:t>Право на объединения в профсоюзы</a:t>
            </a:r>
            <a:endParaRPr lang="ru-RU" dirty="0"/>
          </a:p>
        </p:txBody>
      </p:sp>
      <p:sp>
        <p:nvSpPr>
          <p:cNvPr id="6" name="Содержимое 5"/>
          <p:cNvSpPr>
            <a:spLocks noGrp="1"/>
          </p:cNvSpPr>
          <p:nvPr>
            <p:ph sz="quarter" idx="4"/>
          </p:nvPr>
        </p:nvSpPr>
        <p:spPr/>
        <p:txBody>
          <a:bodyPr>
            <a:normAutofit fontScale="62500" lnSpcReduction="20000"/>
          </a:bodyPr>
          <a:lstStyle/>
          <a:p>
            <a:r>
              <a:rPr lang="ru-RU" dirty="0" smtClean="0"/>
              <a:t>Беспристрастное выполнение задач</a:t>
            </a:r>
          </a:p>
          <a:p>
            <a:r>
              <a:rPr lang="ru-RU" dirty="0" smtClean="0"/>
              <a:t>Демонстрировать приверженность демократическому строю</a:t>
            </a:r>
          </a:p>
          <a:p>
            <a:r>
              <a:rPr lang="ru-RU" dirty="0" smtClean="0"/>
              <a:t>Бескорыстное и добросовестно исполнение обязанностей</a:t>
            </a:r>
          </a:p>
          <a:p>
            <a:r>
              <a:rPr lang="ru-RU" dirty="0" smtClean="0"/>
              <a:t>Несет личную ответственность за правомерность своих действий</a:t>
            </a:r>
          </a:p>
          <a:p>
            <a:r>
              <a:rPr lang="ru-RU" dirty="0" smtClean="0"/>
              <a:t>Принесение присяги</a:t>
            </a:r>
          </a:p>
          <a:p>
            <a:r>
              <a:rPr lang="ru-RU" dirty="0" smtClean="0"/>
              <a:t>Соблюдение служебной тайны</a:t>
            </a:r>
          </a:p>
          <a:p>
            <a:r>
              <a:rPr lang="ru-RU" dirty="0" smtClean="0"/>
              <a:t>Не вправе заниматься предпринимательской деятельностью (побочная деятельность только по специальному разрешению)</a:t>
            </a:r>
          </a:p>
          <a:p>
            <a:r>
              <a:rPr lang="ru-RU" dirty="0" smtClean="0"/>
              <a:t>Обязан выполнять сверхурочную работу</a:t>
            </a:r>
          </a:p>
          <a:p>
            <a:endParaRPr lang="ru-RU"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85000" lnSpcReduction="10000"/>
          </a:bodyPr>
          <a:lstStyle/>
          <a:p>
            <a:r>
              <a:rPr lang="ru-RU" sz="3600" dirty="0" smtClean="0"/>
              <a:t>Низший уровень (подготовительная служба 6 мес., испытательный срок 1 год)</a:t>
            </a:r>
          </a:p>
          <a:p>
            <a:r>
              <a:rPr lang="ru-RU" sz="3600" dirty="0" smtClean="0"/>
              <a:t>Средний уровень (подготовительная служба 1 год, испытательный срок – 2 года в случае сдачи экзамена сокращен до 0,5 -1 года)</a:t>
            </a:r>
          </a:p>
          <a:p>
            <a:r>
              <a:rPr lang="ru-RU" sz="3600" dirty="0" smtClean="0"/>
              <a:t>Высший уровень ( подготовительная служба 3 года, после сдачи экзамена испытательный срок 2.5 года) </a:t>
            </a:r>
            <a:endParaRPr lang="ru-RU" sz="3600" dirty="0"/>
          </a:p>
        </p:txBody>
      </p:sp>
      <p:sp>
        <p:nvSpPr>
          <p:cNvPr id="3" name="Заголовок 2"/>
          <p:cNvSpPr>
            <a:spLocks noGrp="1"/>
          </p:cNvSpPr>
          <p:nvPr>
            <p:ph type="title"/>
          </p:nvPr>
        </p:nvSpPr>
        <p:spPr/>
        <p:txBody>
          <a:bodyPr>
            <a:normAutofit/>
          </a:bodyPr>
          <a:lstStyle/>
          <a:p>
            <a:r>
              <a:rPr lang="ru-RU" dirty="0" smtClean="0"/>
              <a:t>Продвижение по службе</a:t>
            </a:r>
            <a:endParaRPr lang="ru-RU"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92500" lnSpcReduction="10000"/>
          </a:bodyPr>
          <a:lstStyle/>
          <a:p>
            <a:pPr>
              <a:buNone/>
            </a:pPr>
            <a:r>
              <a:rPr lang="ru-RU" dirty="0" err="1" smtClean="0"/>
              <a:t>Гос</a:t>
            </a:r>
            <a:r>
              <a:rPr lang="ru-RU" dirty="0" smtClean="0"/>
              <a:t>. служащий, виновный в нарушении своих обязанностей, считается совершившим служебный проступок</a:t>
            </a:r>
          </a:p>
          <a:p>
            <a:pPr>
              <a:buNone/>
            </a:pPr>
            <a:r>
              <a:rPr lang="ru-RU" dirty="0" smtClean="0"/>
              <a:t>Каждое нарушение обязанностей влечет за собой применение мер ответственности: выговор, штраф, уменьшение оклада, перевод на другую должность, увольнение, сокращение пенсионного обеспечения, отказ в выплате пенсионного обеспечения</a:t>
            </a:r>
          </a:p>
          <a:p>
            <a:pPr>
              <a:buNone/>
            </a:pPr>
            <a:r>
              <a:rPr lang="ru-RU" dirty="0" smtClean="0"/>
              <a:t>Отметка о выговоре и штрафе изымается из личного дела через 3 года, о сокращении оклада – через 5 лет</a:t>
            </a:r>
            <a:endParaRPr lang="ru-RU" dirty="0"/>
          </a:p>
        </p:txBody>
      </p:sp>
      <p:sp>
        <p:nvSpPr>
          <p:cNvPr id="3" name="Заголовок 2"/>
          <p:cNvSpPr>
            <a:spLocks noGrp="1"/>
          </p:cNvSpPr>
          <p:nvPr>
            <p:ph type="title"/>
          </p:nvPr>
        </p:nvSpPr>
        <p:spPr/>
        <p:txBody>
          <a:bodyPr/>
          <a:lstStyle/>
          <a:p>
            <a:r>
              <a:rPr lang="ru-RU" dirty="0" smtClean="0"/>
              <a:t>Ответственность</a:t>
            </a:r>
            <a:endParaRPr lang="ru-RU"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Государственная служба Великобритании</a:t>
            </a:r>
            <a:endParaRPr lang="ru-RU" dirty="0"/>
          </a:p>
        </p:txBody>
      </p:sp>
      <p:sp>
        <p:nvSpPr>
          <p:cNvPr id="3" name="Текст 2"/>
          <p:cNvSpPr>
            <a:spLocks noGrp="1"/>
          </p:cNvSpPr>
          <p:nvPr>
            <p:ph type="body" idx="1"/>
          </p:nvPr>
        </p:nvSpPr>
        <p:spPr/>
        <p:txBody>
          <a:bodyPr/>
          <a:lstStyle/>
          <a:p>
            <a:endParaRPr lang="ru-RU"/>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92500" lnSpcReduction="20000"/>
          </a:bodyPr>
          <a:lstStyle/>
          <a:p>
            <a:r>
              <a:rPr lang="ru-RU" dirty="0" smtClean="0"/>
              <a:t>Долго обходились без профессиональной </a:t>
            </a:r>
            <a:r>
              <a:rPr lang="ru-RU" dirty="0" err="1" smtClean="0"/>
              <a:t>гос</a:t>
            </a:r>
            <a:r>
              <a:rPr lang="ru-RU" dirty="0" smtClean="0"/>
              <a:t>. службы</a:t>
            </a:r>
          </a:p>
          <a:p>
            <a:r>
              <a:rPr lang="ru-RU" dirty="0" smtClean="0"/>
              <a:t>Должности рассматривались как собственность держателей королевских патентов, продавались, дарились</a:t>
            </a:r>
          </a:p>
          <a:p>
            <a:r>
              <a:rPr lang="ru-RU" dirty="0" smtClean="0"/>
              <a:t>Не было больших злоупотреблений (высокий имущественный и образовательный статус, премиальный характер материального вознаграждения)</a:t>
            </a:r>
          </a:p>
          <a:p>
            <a:r>
              <a:rPr lang="ru-RU" dirty="0" smtClean="0"/>
              <a:t>Служба – почетная обязанность благородных людей</a:t>
            </a:r>
          </a:p>
          <a:p>
            <a:r>
              <a:rPr lang="ru-RU" dirty="0" smtClean="0"/>
              <a:t>Решение основных вопросов на местном уровне</a:t>
            </a:r>
          </a:p>
          <a:p>
            <a:endParaRPr lang="ru-RU" dirty="0"/>
          </a:p>
        </p:txBody>
      </p:sp>
      <p:sp>
        <p:nvSpPr>
          <p:cNvPr id="3" name="Заголовок 2"/>
          <p:cNvSpPr>
            <a:spLocks noGrp="1"/>
          </p:cNvSpPr>
          <p:nvPr>
            <p:ph type="title"/>
          </p:nvPr>
        </p:nvSpPr>
        <p:spPr/>
        <p:txBody>
          <a:bodyPr>
            <a:normAutofit fontScale="90000"/>
          </a:bodyPr>
          <a:lstStyle/>
          <a:p>
            <a:r>
              <a:rPr lang="ru-RU" dirty="0" smtClean="0"/>
              <a:t>Особенность «английского пути»</a:t>
            </a:r>
            <a:endParaRPr lang="ru-R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85000" lnSpcReduction="20000"/>
          </a:bodyPr>
          <a:lstStyle/>
          <a:p>
            <a:r>
              <a:rPr lang="ru-RU" dirty="0" smtClean="0"/>
              <a:t>Соблюдение законности обеспечивалось не на базе единых кодексов, не сверху вниз, а снизу, на основе прецедентов – индивидуальных решений по конкретным делам и искам – «Общие положения являются производными от серии индивидуальных решений. Эта культура не благоприятствует развитию бюрократии или безличных решений. Каждое дело рассматривается как новый случай, его конкретные индивидуальные обстоятельства могут послужить достаточным основание для того, чтобы скорректировать или пересмотреть даже бесспорное общее положение. Административные и правовые решения приобретают персональный характер. Бюрократия склонна быть менее жестко и безличной»</a:t>
            </a:r>
            <a:endParaRPr lang="ru-RU" dirty="0"/>
          </a:p>
        </p:txBody>
      </p:sp>
      <p:sp>
        <p:nvSpPr>
          <p:cNvPr id="3" name="Заголовок 2"/>
          <p:cNvSpPr>
            <a:spLocks noGrp="1"/>
          </p:cNvSpPr>
          <p:nvPr>
            <p:ph type="title"/>
          </p:nvPr>
        </p:nvSpPr>
        <p:spPr/>
        <p:txBody>
          <a:bodyPr>
            <a:normAutofit fontScale="90000"/>
          </a:bodyPr>
          <a:lstStyle/>
          <a:p>
            <a:r>
              <a:rPr lang="ru-RU" dirty="0" smtClean="0"/>
              <a:t>Англо-саксонская правовая доктрина</a:t>
            </a: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lnSpcReduction="10000"/>
          </a:bodyPr>
          <a:lstStyle/>
          <a:p>
            <a:r>
              <a:rPr lang="en-US" dirty="0" smtClean="0"/>
              <a:t>XVII</a:t>
            </a:r>
            <a:r>
              <a:rPr lang="ru-RU" dirty="0" smtClean="0"/>
              <a:t> в. – абсолютизм Ришелье</a:t>
            </a:r>
          </a:p>
          <a:p>
            <a:r>
              <a:rPr lang="ru-RU" dirty="0" smtClean="0"/>
              <a:t>Великая Французская революция</a:t>
            </a:r>
          </a:p>
          <a:p>
            <a:r>
              <a:rPr lang="ru-RU" dirty="0" smtClean="0"/>
              <a:t>Наполеон</a:t>
            </a:r>
          </a:p>
          <a:p>
            <a:r>
              <a:rPr lang="ru-RU" dirty="0" smtClean="0"/>
              <a:t>1946 г. «Закон о статусе чиновников»</a:t>
            </a:r>
          </a:p>
          <a:p>
            <a:r>
              <a:rPr lang="ru-RU" dirty="0" smtClean="0"/>
              <a:t>1958 г. Конституция</a:t>
            </a:r>
          </a:p>
          <a:p>
            <a:r>
              <a:rPr lang="ru-RU" dirty="0" smtClean="0"/>
              <a:t>1959 г. «Ордонанс о статусе чиновничества» Шарль де Голля</a:t>
            </a:r>
          </a:p>
          <a:p>
            <a:r>
              <a:rPr lang="ru-RU" dirty="0" smtClean="0"/>
              <a:t>1983 г. «Закон о правах и обязанностях служащих»</a:t>
            </a:r>
          </a:p>
          <a:p>
            <a:r>
              <a:rPr lang="ru-RU" dirty="0" smtClean="0"/>
              <a:t>1984 г. Закон об общем статусе центральной службы»</a:t>
            </a:r>
            <a:endParaRPr lang="ru-RU" dirty="0"/>
          </a:p>
        </p:txBody>
      </p:sp>
      <p:sp>
        <p:nvSpPr>
          <p:cNvPr id="3" name="Заголовок 2"/>
          <p:cNvSpPr>
            <a:spLocks noGrp="1"/>
          </p:cNvSpPr>
          <p:nvPr>
            <p:ph type="title"/>
          </p:nvPr>
        </p:nvSpPr>
        <p:spPr/>
        <p:txBody>
          <a:bodyPr>
            <a:normAutofit fontScale="90000"/>
          </a:bodyPr>
          <a:lstStyle/>
          <a:p>
            <a:r>
              <a:rPr lang="ru-RU" dirty="0" smtClean="0"/>
              <a:t>Этапы развития государственной службы во Франции</a:t>
            </a:r>
            <a:endParaRPr lang="ru-RU"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85000" lnSpcReduction="10000"/>
          </a:bodyPr>
          <a:lstStyle/>
          <a:p>
            <a:r>
              <a:rPr lang="ru-RU" dirty="0" smtClean="0"/>
              <a:t>1854 г. – доклад сэра </a:t>
            </a:r>
            <a:r>
              <a:rPr lang="ru-RU" dirty="0" err="1" smtClean="0"/>
              <a:t>Стафорда</a:t>
            </a:r>
            <a:r>
              <a:rPr lang="ru-RU" dirty="0" smtClean="0"/>
              <a:t> </a:t>
            </a:r>
            <a:r>
              <a:rPr lang="ru-RU" dirty="0" err="1" smtClean="0"/>
              <a:t>Тревельяна</a:t>
            </a:r>
            <a:r>
              <a:rPr lang="ru-RU" dirty="0" smtClean="0"/>
              <a:t> – необходимость создания высококвалифицированной </a:t>
            </a:r>
            <a:r>
              <a:rPr lang="ru-RU" dirty="0" err="1" smtClean="0"/>
              <a:t>госсужбы</a:t>
            </a:r>
            <a:r>
              <a:rPr lang="ru-RU" dirty="0" smtClean="0"/>
              <a:t>, комплектуемой на основе профессиональных качеств людей введение экзаменов, разделение на два класса: административный и технический</a:t>
            </a:r>
          </a:p>
          <a:p>
            <a:r>
              <a:rPr lang="ru-RU" dirty="0" smtClean="0"/>
              <a:t>1870 г. – внедрение рекомендация, разделение на три класса: администраторы, исполнители, клерки</a:t>
            </a:r>
          </a:p>
          <a:p>
            <a:r>
              <a:rPr lang="ru-RU" dirty="0" smtClean="0"/>
              <a:t>1968 г. – комиссия Фултона за отказ разделения на классы</a:t>
            </a:r>
          </a:p>
          <a:p>
            <a:r>
              <a:rPr lang="ru-RU" dirty="0" smtClean="0"/>
              <a:t>1979 г. – реформа М. Тэтчер (контроль за расходами ведомств, внедрение рыночной модели поведения в </a:t>
            </a:r>
            <a:r>
              <a:rPr lang="ru-RU" dirty="0" err="1" smtClean="0"/>
              <a:t>госслужбу</a:t>
            </a:r>
            <a:r>
              <a:rPr lang="ru-RU" dirty="0" smtClean="0"/>
              <a:t>)</a:t>
            </a:r>
            <a:endParaRPr lang="ru-RU" dirty="0"/>
          </a:p>
        </p:txBody>
      </p:sp>
      <p:sp>
        <p:nvSpPr>
          <p:cNvPr id="3" name="Заголовок 2"/>
          <p:cNvSpPr>
            <a:spLocks noGrp="1"/>
          </p:cNvSpPr>
          <p:nvPr>
            <p:ph type="title"/>
          </p:nvPr>
        </p:nvSpPr>
        <p:spPr/>
        <p:txBody>
          <a:bodyPr>
            <a:normAutofit/>
          </a:bodyPr>
          <a:lstStyle/>
          <a:p>
            <a:r>
              <a:rPr lang="ru-RU" dirty="0" smtClean="0"/>
              <a:t>Этапы становления </a:t>
            </a:r>
            <a:endParaRPr lang="ru-RU"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92500"/>
          </a:bodyPr>
          <a:lstStyle/>
          <a:p>
            <a:r>
              <a:rPr lang="ru-RU" dirty="0" smtClean="0"/>
              <a:t>Цель – внедрение рыночных механизмов и стимулов в практику </a:t>
            </a:r>
            <a:r>
              <a:rPr lang="ru-RU" dirty="0" err="1" smtClean="0"/>
              <a:t>госслужбы</a:t>
            </a:r>
            <a:endParaRPr lang="ru-RU" dirty="0" smtClean="0"/>
          </a:p>
          <a:p>
            <a:r>
              <a:rPr lang="ru-RU" dirty="0" smtClean="0"/>
              <a:t>Средства: разделение всех правительственных структур на две категории – центры формирования политики  и исполняющая эти решения периферия; преобразование служб, исполняющих решения в полунезависимые агентства; сохранение единой тарифной сетки, пенсионных и других привилегий лишь за персоналом центров формирования политики и некоторых неприватизированных агентств</a:t>
            </a:r>
            <a:endParaRPr lang="ru-RU" dirty="0"/>
          </a:p>
        </p:txBody>
      </p:sp>
      <p:sp>
        <p:nvSpPr>
          <p:cNvPr id="3" name="Заголовок 2"/>
          <p:cNvSpPr>
            <a:spLocks noGrp="1"/>
          </p:cNvSpPr>
          <p:nvPr>
            <p:ph type="title"/>
          </p:nvPr>
        </p:nvSpPr>
        <p:spPr/>
        <p:txBody>
          <a:bodyPr/>
          <a:lstStyle/>
          <a:p>
            <a:r>
              <a:rPr lang="ru-RU" dirty="0" smtClean="0"/>
              <a:t>«Новый менеджеризм»</a:t>
            </a:r>
            <a:endParaRPr lang="ru-RU"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92500" lnSpcReduction="10000"/>
          </a:bodyPr>
          <a:lstStyle/>
          <a:p>
            <a:r>
              <a:rPr lang="ru-RU" dirty="0" smtClean="0"/>
              <a:t>1 – небольшая каста «мандаринов» – заказчики работ для всех остальных</a:t>
            </a:r>
          </a:p>
          <a:p>
            <a:r>
              <a:rPr lang="ru-RU" dirty="0" smtClean="0"/>
              <a:t>2 – «</a:t>
            </a:r>
            <a:r>
              <a:rPr lang="ru-RU" dirty="0" err="1" smtClean="0"/>
              <a:t>кванго</a:t>
            </a:r>
            <a:r>
              <a:rPr lang="ru-RU" dirty="0" smtClean="0"/>
              <a:t>» – </a:t>
            </a:r>
            <a:r>
              <a:rPr lang="ru-RU" dirty="0" err="1" smtClean="0"/>
              <a:t>полунеправительственные</a:t>
            </a:r>
            <a:r>
              <a:rPr lang="ru-RU" dirty="0" smtClean="0"/>
              <a:t> организации (право руководителей руководствоваться при оплате </a:t>
            </a:r>
            <a:r>
              <a:rPr lang="ru-RU" dirty="0" err="1" smtClean="0"/>
              <a:t>сотрбуников</a:t>
            </a:r>
            <a:r>
              <a:rPr lang="ru-RU" dirty="0" smtClean="0"/>
              <a:t> рыночными механизмами)</a:t>
            </a:r>
          </a:p>
          <a:p>
            <a:r>
              <a:rPr lang="ru-RU" dirty="0" smtClean="0"/>
              <a:t>Отношения между 1 и 2 определялись рамочным соглашением, устанавливающим цели и задачи их деятельности, параметры для оценки качества их работы</a:t>
            </a:r>
          </a:p>
          <a:p>
            <a:r>
              <a:rPr lang="ru-RU" dirty="0" smtClean="0"/>
              <a:t>3 – </a:t>
            </a:r>
            <a:r>
              <a:rPr lang="ru-RU" dirty="0" err="1" smtClean="0"/>
              <a:t>Казначество</a:t>
            </a:r>
            <a:r>
              <a:rPr lang="ru-RU" dirty="0" smtClean="0"/>
              <a:t> – устанавливает  объем и порядок финансирования агентств</a:t>
            </a:r>
            <a:endParaRPr lang="ru-RU" dirty="0"/>
          </a:p>
        </p:txBody>
      </p:sp>
      <p:sp>
        <p:nvSpPr>
          <p:cNvPr id="3" name="Заголовок 2"/>
          <p:cNvSpPr>
            <a:spLocks noGrp="1"/>
          </p:cNvSpPr>
          <p:nvPr>
            <p:ph type="title"/>
          </p:nvPr>
        </p:nvSpPr>
        <p:spPr/>
        <p:txBody>
          <a:bodyPr/>
          <a:lstStyle/>
          <a:p>
            <a:r>
              <a:rPr lang="ru-RU" dirty="0" smtClean="0"/>
              <a:t>Структура</a:t>
            </a:r>
            <a:endParaRPr lang="ru-RU"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Госслужба</a:t>
            </a:r>
            <a:r>
              <a:rPr lang="ru-RU" dirty="0" smtClean="0"/>
              <a:t> США</a:t>
            </a:r>
            <a:endParaRPr lang="ru-RU" dirty="0"/>
          </a:p>
        </p:txBody>
      </p:sp>
      <p:sp>
        <p:nvSpPr>
          <p:cNvPr id="3" name="Текст 2"/>
          <p:cNvSpPr>
            <a:spLocks noGrp="1"/>
          </p:cNvSpPr>
          <p:nvPr>
            <p:ph type="body" idx="1"/>
          </p:nvPr>
        </p:nvSpPr>
        <p:spPr/>
        <p:txBody>
          <a:bodyPr/>
          <a:lstStyle/>
          <a:p>
            <a:endParaRPr lang="ru-RU"/>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85000" lnSpcReduction="20000"/>
          </a:bodyPr>
          <a:lstStyle/>
          <a:p>
            <a:r>
              <a:rPr lang="ru-RU" dirty="0" smtClean="0"/>
              <a:t>Принцип самоуправления свободных людей на свободной земле</a:t>
            </a:r>
          </a:p>
          <a:p>
            <a:r>
              <a:rPr lang="ru-RU" dirty="0" smtClean="0"/>
              <a:t>Бюрократия в Америке возникла позже демократии</a:t>
            </a:r>
          </a:p>
          <a:p>
            <a:r>
              <a:rPr lang="ru-RU" dirty="0" smtClean="0"/>
              <a:t>Отцы – основатели исходили из возможности и необходимости поручать управление лицам, лично незаинтересованным</a:t>
            </a:r>
          </a:p>
          <a:p>
            <a:r>
              <a:rPr lang="ru-RU" dirty="0" smtClean="0"/>
              <a:t>Индивидуальный интерес  - движущая сила политики</a:t>
            </a:r>
          </a:p>
          <a:p>
            <a:r>
              <a:rPr lang="ru-RU" dirty="0" smtClean="0"/>
              <a:t>Разработка системы институциональных сдержек и противовесов, выдвижение на руководящие посты людей, приверженных принципам служения общему благу</a:t>
            </a:r>
          </a:p>
          <a:p>
            <a:r>
              <a:rPr lang="ru-RU" dirty="0" smtClean="0"/>
              <a:t>Большое внимание уделялось этической сторон вопроса</a:t>
            </a:r>
            <a:endParaRPr lang="ru-RU" dirty="0"/>
          </a:p>
        </p:txBody>
      </p:sp>
      <p:sp>
        <p:nvSpPr>
          <p:cNvPr id="3" name="Заголовок 2"/>
          <p:cNvSpPr>
            <a:spLocks noGrp="1"/>
          </p:cNvSpPr>
          <p:nvPr>
            <p:ph type="title"/>
          </p:nvPr>
        </p:nvSpPr>
        <p:spPr/>
        <p:txBody>
          <a:bodyPr/>
          <a:lstStyle/>
          <a:p>
            <a:r>
              <a:rPr lang="ru-RU" dirty="0" smtClean="0"/>
              <a:t>Американская специфика</a:t>
            </a:r>
            <a:endParaRPr lang="ru-RU"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62500" lnSpcReduction="20000"/>
          </a:bodyPr>
          <a:lstStyle/>
          <a:p>
            <a:r>
              <a:rPr lang="ru-RU" dirty="0" smtClean="0"/>
              <a:t>1829 г. – президент Эндрю Джексон </a:t>
            </a:r>
            <a:r>
              <a:rPr lang="en-US" dirty="0" smtClean="0"/>
              <a:t>victor’s spoils system</a:t>
            </a:r>
            <a:r>
              <a:rPr lang="ru-RU" dirty="0" smtClean="0"/>
              <a:t> (добыча – победителю) – раздача должностей представителям победившей партии – принцип компетентности был заменен принципом партийности и личной преданности боссу. Упрощение административной операции до такой степени, чтобы их мог выполнять любой образованный человек</a:t>
            </a:r>
          </a:p>
          <a:p>
            <a:r>
              <a:rPr lang="ru-RU" dirty="0" smtClean="0"/>
              <a:t>1833 г. Закон </a:t>
            </a:r>
            <a:r>
              <a:rPr lang="ru-RU" dirty="0" err="1" smtClean="0"/>
              <a:t>Пендлтона</a:t>
            </a:r>
            <a:r>
              <a:rPr lang="ru-RU" dirty="0" smtClean="0"/>
              <a:t> – введение принципа квалификационных экзаменов и введение единой системы должностных окладов</a:t>
            </a:r>
          </a:p>
          <a:p>
            <a:r>
              <a:rPr lang="ru-RU" dirty="0" smtClean="0"/>
              <a:t>1887 г. – </a:t>
            </a:r>
            <a:r>
              <a:rPr lang="ru-RU" dirty="0" err="1" smtClean="0"/>
              <a:t>Вудро</a:t>
            </a:r>
            <a:r>
              <a:rPr lang="ru-RU" dirty="0" smtClean="0"/>
              <a:t> Вильсон «Изучение администрации» – теоретический идеал </a:t>
            </a:r>
            <a:r>
              <a:rPr lang="ru-RU" dirty="0" err="1" smtClean="0"/>
              <a:t>госслужбы</a:t>
            </a:r>
            <a:r>
              <a:rPr lang="ru-RU" dirty="0" smtClean="0"/>
              <a:t>: единство управления, четкая организационная иерархия, профессионализм, контроль</a:t>
            </a:r>
          </a:p>
          <a:p>
            <a:r>
              <a:rPr lang="ru-RU" dirty="0" smtClean="0"/>
              <a:t>1939 г. – Закон </a:t>
            </a:r>
            <a:r>
              <a:rPr lang="ru-RU" dirty="0" err="1" smtClean="0"/>
              <a:t>Хэтча</a:t>
            </a:r>
            <a:r>
              <a:rPr lang="ru-RU" dirty="0" smtClean="0"/>
              <a:t> – ограничения политической деятельности госслужащих</a:t>
            </a:r>
          </a:p>
          <a:p>
            <a:r>
              <a:rPr lang="ru-RU" dirty="0" smtClean="0"/>
              <a:t>1978 г. – Закон о гражданской службе</a:t>
            </a:r>
          </a:p>
          <a:p>
            <a:r>
              <a:rPr lang="ru-RU" dirty="0" smtClean="0"/>
              <a:t>Президент Рейган – </a:t>
            </a:r>
            <a:r>
              <a:rPr lang="ru-RU" dirty="0" err="1" smtClean="0"/>
              <a:t>гос</a:t>
            </a:r>
            <a:r>
              <a:rPr lang="ru-RU" dirty="0" smtClean="0"/>
              <a:t>. сектор должен работать наподобие частного, а отношения госслужащего и клиента должны напоминать рыночные, </a:t>
            </a:r>
            <a:r>
              <a:rPr lang="ru-RU" dirty="0" err="1" smtClean="0"/>
              <a:t>маркетизация</a:t>
            </a:r>
            <a:r>
              <a:rPr lang="ru-RU" dirty="0" smtClean="0"/>
              <a:t> отношений гражданина с аппаратом</a:t>
            </a:r>
            <a:endParaRPr lang="ru-RU" dirty="0"/>
          </a:p>
        </p:txBody>
      </p:sp>
      <p:sp>
        <p:nvSpPr>
          <p:cNvPr id="3" name="Заголовок 2"/>
          <p:cNvSpPr>
            <a:spLocks noGrp="1"/>
          </p:cNvSpPr>
          <p:nvPr>
            <p:ph type="title"/>
          </p:nvPr>
        </p:nvSpPr>
        <p:spPr/>
        <p:txBody>
          <a:bodyPr/>
          <a:lstStyle/>
          <a:p>
            <a:r>
              <a:rPr lang="ru-RU" dirty="0" smtClean="0"/>
              <a:t>Эволюция </a:t>
            </a:r>
            <a:r>
              <a:rPr lang="ru-RU" dirty="0" err="1" smtClean="0"/>
              <a:t>госслужбы</a:t>
            </a:r>
            <a:endParaRPr lang="ru-RU"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92500" lnSpcReduction="20000"/>
          </a:bodyPr>
          <a:lstStyle/>
          <a:p>
            <a:r>
              <a:rPr lang="ru-RU" dirty="0" smtClean="0"/>
              <a:t>1-4 – низший персонал административных учреждений, технические исполнители. Их работа не требует образования, низко оплачивается</a:t>
            </a:r>
          </a:p>
          <a:p>
            <a:r>
              <a:rPr lang="ru-RU" dirty="0" smtClean="0"/>
              <a:t>5-8 – исполнители высшей квалификации, имеющих дипломы вузов. Выполняют работу, требующую специальных знаний, подготовки, не имею отношения к администрированию</a:t>
            </a:r>
          </a:p>
          <a:p>
            <a:r>
              <a:rPr lang="ru-RU" dirty="0" smtClean="0"/>
              <a:t>9-14 – средний руководящий персонал, имеют диплом о высшем образовании, даже степень магистра или доктора</a:t>
            </a:r>
          </a:p>
          <a:p>
            <a:r>
              <a:rPr lang="ru-RU" dirty="0" smtClean="0"/>
              <a:t>15-18 – высший руководящий состав министерств и ведомств</a:t>
            </a:r>
            <a:endParaRPr lang="ru-RU" dirty="0"/>
          </a:p>
        </p:txBody>
      </p:sp>
      <p:sp>
        <p:nvSpPr>
          <p:cNvPr id="3" name="Заголовок 2"/>
          <p:cNvSpPr>
            <a:spLocks noGrp="1"/>
          </p:cNvSpPr>
          <p:nvPr>
            <p:ph type="title"/>
          </p:nvPr>
        </p:nvSpPr>
        <p:spPr/>
        <p:txBody>
          <a:bodyPr/>
          <a:lstStyle/>
          <a:p>
            <a:r>
              <a:rPr lang="ru-RU" dirty="0" smtClean="0"/>
              <a:t>Структура – 18 категорий</a:t>
            </a:r>
            <a:endParaRPr lang="ru-RU"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r>
              <a:rPr lang="ru-RU" dirty="0" smtClean="0"/>
              <a:t>Служба высших руководителей (обеспечение устойчивости кадрового резерва, повышение деловых качеств административного персонала, конкурсные экзамены)</a:t>
            </a:r>
          </a:p>
          <a:p>
            <a:r>
              <a:rPr lang="ru-RU" dirty="0" smtClean="0"/>
              <a:t>Федеральное управление кадров</a:t>
            </a:r>
          </a:p>
          <a:p>
            <a:r>
              <a:rPr lang="ru-RU" dirty="0" smtClean="0"/>
              <a:t>Совет по защите системы заслуг </a:t>
            </a:r>
            <a:endParaRPr lang="ru-RU" dirty="0"/>
          </a:p>
        </p:txBody>
      </p:sp>
      <p:sp>
        <p:nvSpPr>
          <p:cNvPr id="3" name="Заголовок 2"/>
          <p:cNvSpPr>
            <a:spLocks noGrp="1"/>
          </p:cNvSpPr>
          <p:nvPr>
            <p:ph type="title"/>
          </p:nvPr>
        </p:nvSpPr>
        <p:spPr/>
        <p:txBody>
          <a:bodyPr/>
          <a:lstStyle/>
          <a:p>
            <a:r>
              <a:rPr lang="ru-RU" dirty="0" smtClean="0"/>
              <a:t>Управление </a:t>
            </a:r>
            <a:r>
              <a:rPr lang="ru-RU" dirty="0" err="1" smtClean="0"/>
              <a:t>госслужбой</a:t>
            </a:r>
            <a:endParaRPr lang="ru-RU"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70000" lnSpcReduction="20000"/>
          </a:bodyPr>
          <a:lstStyle/>
          <a:p>
            <a:r>
              <a:rPr lang="ru-RU" dirty="0" smtClean="0"/>
              <a:t>Система отбора и продвижения служащих на основе их профессиональных и деловых качеств</a:t>
            </a:r>
          </a:p>
          <a:p>
            <a:r>
              <a:rPr lang="ru-RU" dirty="0" smtClean="0"/>
              <a:t>Отбор и продвижение кадров должны осуществляться из всех слоев общества на основе способностей в результате честной и открытой конкуренции</a:t>
            </a:r>
          </a:p>
          <a:p>
            <a:r>
              <a:rPr lang="ru-RU" dirty="0" smtClean="0"/>
              <a:t>Равное отношение ко всем претендентам</a:t>
            </a:r>
          </a:p>
          <a:p>
            <a:r>
              <a:rPr lang="ru-RU" dirty="0" smtClean="0"/>
              <a:t>Равная плата за равный труд</a:t>
            </a:r>
          </a:p>
          <a:p>
            <a:r>
              <a:rPr lang="ru-RU" dirty="0" smtClean="0"/>
              <a:t>Все служащие должны отвечать высоким требованиям с точки зрения их интереса к общественным делам и чувства солидарности</a:t>
            </a:r>
          </a:p>
          <a:p>
            <a:r>
              <a:rPr lang="ru-RU" dirty="0" smtClean="0"/>
              <a:t>Служащие должны поддерживать высокое качество своей работы</a:t>
            </a:r>
          </a:p>
          <a:p>
            <a:r>
              <a:rPr lang="ru-RU" dirty="0" smtClean="0"/>
              <a:t>Служащим должна быть обеспечено профессиональное обучение </a:t>
            </a:r>
          </a:p>
          <a:p>
            <a:r>
              <a:rPr lang="ru-RU" dirty="0" smtClean="0"/>
              <a:t>Служащие должны быть защищены от произвола</a:t>
            </a:r>
          </a:p>
          <a:p>
            <a:r>
              <a:rPr lang="ru-RU" dirty="0" smtClean="0"/>
              <a:t>Служащим запрещено использовать свой статус для вмешательства в избирательные кампании</a:t>
            </a:r>
            <a:endParaRPr lang="ru-RU" dirty="0"/>
          </a:p>
        </p:txBody>
      </p:sp>
      <p:sp>
        <p:nvSpPr>
          <p:cNvPr id="3" name="Заголовок 2"/>
          <p:cNvSpPr>
            <a:spLocks noGrp="1"/>
          </p:cNvSpPr>
          <p:nvPr>
            <p:ph type="title"/>
          </p:nvPr>
        </p:nvSpPr>
        <p:spPr/>
        <p:txBody>
          <a:bodyPr>
            <a:normAutofit fontScale="90000"/>
          </a:bodyPr>
          <a:lstStyle/>
          <a:p>
            <a:r>
              <a:rPr lang="en-US" dirty="0" smtClean="0"/>
              <a:t>Merit system</a:t>
            </a:r>
            <a:r>
              <a:rPr lang="ru-RU" dirty="0" smtClean="0"/>
              <a:t> (Закон о реформе гражданской службы 1978 г.)</a:t>
            </a:r>
            <a:endParaRPr lang="ru-RU"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70000" lnSpcReduction="20000"/>
          </a:bodyPr>
          <a:lstStyle/>
          <a:p>
            <a:r>
              <a:rPr lang="ru-RU" dirty="0" smtClean="0"/>
              <a:t>Преданность высшим моральным принципам и государству ставить выше преданности лицам, партии и </a:t>
            </a:r>
            <a:r>
              <a:rPr lang="ru-RU" dirty="0" err="1" smtClean="0"/>
              <a:t>гос</a:t>
            </a:r>
            <a:r>
              <a:rPr lang="ru-RU" dirty="0" smtClean="0"/>
              <a:t>. органам</a:t>
            </a:r>
          </a:p>
          <a:p>
            <a:r>
              <a:rPr lang="ru-RU" dirty="0" smtClean="0"/>
              <a:t>Поддерживать Конституцию</a:t>
            </a:r>
          </a:p>
          <a:p>
            <a:r>
              <a:rPr lang="ru-RU" dirty="0" smtClean="0"/>
              <a:t>Работать весь трудовой день за дневную оплаты, прилагая необходимые усилия и мысли</a:t>
            </a:r>
          </a:p>
          <a:p>
            <a:r>
              <a:rPr lang="ru-RU" dirty="0" smtClean="0"/>
              <a:t>Стараться находить и применять наиболее эффективные способы решения задач</a:t>
            </a:r>
          </a:p>
          <a:p>
            <a:r>
              <a:rPr lang="ru-RU" dirty="0" smtClean="0"/>
              <a:t>Никогда не осуществлять дискриминации</a:t>
            </a:r>
          </a:p>
          <a:p>
            <a:r>
              <a:rPr lang="ru-RU" dirty="0" smtClean="0"/>
              <a:t>Не давать никаких обещаний, касающихся должностных обязанностей</a:t>
            </a:r>
          </a:p>
          <a:p>
            <a:r>
              <a:rPr lang="ru-RU" dirty="0" smtClean="0"/>
              <a:t>Не вступать в коммерческие отношения с правительством</a:t>
            </a:r>
          </a:p>
          <a:p>
            <a:r>
              <a:rPr lang="ru-RU" dirty="0" smtClean="0"/>
              <a:t>Никогда не использовать конфиденциально полученную информацию для извлечения личной выгоды</a:t>
            </a:r>
          </a:p>
          <a:p>
            <a:r>
              <a:rPr lang="ru-RU" dirty="0" smtClean="0"/>
              <a:t>Вскрывать случаи коррупции</a:t>
            </a:r>
          </a:p>
          <a:p>
            <a:r>
              <a:rPr lang="ru-RU" dirty="0" smtClean="0"/>
              <a:t>Государственная должность является выражением общественного доверия</a:t>
            </a:r>
          </a:p>
          <a:p>
            <a:endParaRPr lang="ru-RU" dirty="0"/>
          </a:p>
        </p:txBody>
      </p:sp>
      <p:sp>
        <p:nvSpPr>
          <p:cNvPr id="3" name="Заголовок 2"/>
          <p:cNvSpPr>
            <a:spLocks noGrp="1"/>
          </p:cNvSpPr>
          <p:nvPr>
            <p:ph type="title"/>
          </p:nvPr>
        </p:nvSpPr>
        <p:spPr/>
        <p:txBody>
          <a:bodyPr>
            <a:normAutofit fontScale="90000"/>
          </a:bodyPr>
          <a:lstStyle/>
          <a:p>
            <a:r>
              <a:rPr lang="ru-RU" dirty="0" smtClean="0"/>
              <a:t>Кодекс этики </a:t>
            </a:r>
            <a:r>
              <a:rPr lang="ru-RU" dirty="0" err="1" smtClean="0"/>
              <a:t>госслужбы</a:t>
            </a:r>
            <a:r>
              <a:rPr lang="ru-RU" dirty="0" smtClean="0"/>
              <a:t> (1958 г.)</a:t>
            </a: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62500" lnSpcReduction="20000"/>
          </a:bodyPr>
          <a:lstStyle/>
          <a:p>
            <a:r>
              <a:rPr lang="ru-RU" dirty="0" smtClean="0"/>
              <a:t>Концепция карьеры или закрытой </a:t>
            </a:r>
            <a:r>
              <a:rPr lang="ru-RU" dirty="0" err="1" smtClean="0"/>
              <a:t>госслужбы</a:t>
            </a:r>
            <a:endParaRPr lang="ru-RU" dirty="0" smtClean="0"/>
          </a:p>
          <a:p>
            <a:r>
              <a:rPr lang="ru-RU" dirty="0" smtClean="0"/>
              <a:t>Правовой статус французского чиновника регулируется нормами не трудового, а административного права, предусматривающий особый порядок разрешения трудовых споров, а также дополнительные ограничения в обмен на компенсацию моральную и материальную.</a:t>
            </a:r>
          </a:p>
          <a:p>
            <a:r>
              <a:rPr lang="ru-RU" dirty="0" smtClean="0"/>
              <a:t>Понимание </a:t>
            </a:r>
            <a:r>
              <a:rPr lang="ru-RU" dirty="0" err="1" smtClean="0"/>
              <a:t>госслужбы</a:t>
            </a:r>
            <a:r>
              <a:rPr lang="ru-RU" dirty="0" smtClean="0"/>
              <a:t> как особой профессии, требующей специфических качеств и полной отдачи служения государству.</a:t>
            </a:r>
          </a:p>
          <a:p>
            <a:r>
              <a:rPr lang="ru-RU" dirty="0" smtClean="0"/>
              <a:t>Пожизненное пребывание на </a:t>
            </a:r>
            <a:r>
              <a:rPr lang="ru-RU" dirty="0" err="1" smtClean="0"/>
              <a:t>госслужбе</a:t>
            </a:r>
            <a:endParaRPr lang="ru-RU" dirty="0" smtClean="0"/>
          </a:p>
          <a:p>
            <a:r>
              <a:rPr lang="ru-RU" dirty="0" smtClean="0"/>
              <a:t>Система высокоцентрализованной администрации</a:t>
            </a:r>
          </a:p>
          <a:p>
            <a:r>
              <a:rPr lang="ru-RU" dirty="0" smtClean="0"/>
              <a:t>Высокий общественный престиж</a:t>
            </a:r>
          </a:p>
          <a:p>
            <a:r>
              <a:rPr lang="ru-RU" dirty="0" smtClean="0"/>
              <a:t>Подробная регламентация</a:t>
            </a:r>
          </a:p>
          <a:p>
            <a:r>
              <a:rPr lang="ru-RU" dirty="0" smtClean="0"/>
              <a:t>Иерархичность</a:t>
            </a:r>
          </a:p>
          <a:p>
            <a:r>
              <a:rPr lang="ru-RU" dirty="0" smtClean="0"/>
              <a:t>Кастовость</a:t>
            </a:r>
          </a:p>
          <a:p>
            <a:r>
              <a:rPr lang="ru-RU" dirty="0" smtClean="0"/>
              <a:t>Верноподданность государству</a:t>
            </a:r>
          </a:p>
          <a:p>
            <a:r>
              <a:rPr lang="ru-RU" dirty="0" smtClean="0"/>
              <a:t>Корпоративная связанность</a:t>
            </a:r>
          </a:p>
          <a:p>
            <a:endParaRPr lang="ru-RU" dirty="0"/>
          </a:p>
        </p:txBody>
      </p:sp>
      <p:sp>
        <p:nvSpPr>
          <p:cNvPr id="3" name="Заголовок 2"/>
          <p:cNvSpPr>
            <a:spLocks noGrp="1"/>
          </p:cNvSpPr>
          <p:nvPr>
            <p:ph type="title"/>
          </p:nvPr>
        </p:nvSpPr>
        <p:spPr/>
        <p:txBody>
          <a:bodyPr/>
          <a:lstStyle/>
          <a:p>
            <a:r>
              <a:rPr lang="ru-RU" dirty="0" smtClean="0"/>
              <a:t>Особенности </a:t>
            </a:r>
            <a:endParaRPr lang="ru-RU"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70000" lnSpcReduction="20000"/>
          </a:bodyPr>
          <a:lstStyle/>
          <a:p>
            <a:r>
              <a:rPr lang="ru-RU" dirty="0" err="1" smtClean="0"/>
              <a:t>Госслужба</a:t>
            </a:r>
            <a:r>
              <a:rPr lang="ru-RU" dirty="0" smtClean="0"/>
              <a:t> – служба общественного доверия</a:t>
            </a:r>
          </a:p>
          <a:p>
            <a:r>
              <a:rPr lang="ru-RU" dirty="0" smtClean="0"/>
              <a:t>Госслужащий не может иметь финансовых интересов, противоречащих служебному долгу</a:t>
            </a:r>
          </a:p>
          <a:p>
            <a:r>
              <a:rPr lang="ru-RU" dirty="0" smtClean="0"/>
              <a:t>Не должен принимать участия в финансовых операциях с разглашением служебной информации</a:t>
            </a:r>
          </a:p>
          <a:p>
            <a:r>
              <a:rPr lang="ru-RU" dirty="0" smtClean="0"/>
              <a:t>Не должен вымогать или принимать другой подарок или денежное вознаграждение</a:t>
            </a:r>
          </a:p>
          <a:p>
            <a:r>
              <a:rPr lang="ru-RU" dirty="0" smtClean="0"/>
              <a:t>Не должен давать несанкционированных обязательств и обещаний</a:t>
            </a:r>
          </a:p>
          <a:p>
            <a:r>
              <a:rPr lang="ru-RU" dirty="0" smtClean="0"/>
              <a:t>Не должен использовать служебное положение для извлечение собственной выгоды</a:t>
            </a:r>
          </a:p>
          <a:p>
            <a:r>
              <a:rPr lang="ru-RU" dirty="0" smtClean="0"/>
              <a:t>Обязан действовать на непартийной основе</a:t>
            </a:r>
          </a:p>
          <a:p>
            <a:r>
              <a:rPr lang="ru-RU" dirty="0" smtClean="0"/>
              <a:t>Обязан охранять </a:t>
            </a:r>
            <a:r>
              <a:rPr lang="ru-RU" dirty="0" err="1" smtClean="0"/>
              <a:t>гос</a:t>
            </a:r>
            <a:r>
              <a:rPr lang="ru-RU" dirty="0" smtClean="0"/>
              <a:t>. собственность</a:t>
            </a:r>
          </a:p>
          <a:p>
            <a:r>
              <a:rPr lang="ru-RU" dirty="0" smtClean="0"/>
              <a:t>Обязан информировать о фактах растрат, обмана, коррупции</a:t>
            </a:r>
          </a:p>
          <a:p>
            <a:r>
              <a:rPr lang="ru-RU" dirty="0" smtClean="0"/>
              <a:t>Обязан добросовестно выполнять обязательства</a:t>
            </a:r>
          </a:p>
          <a:p>
            <a:r>
              <a:rPr lang="ru-RU" dirty="0" smtClean="0"/>
              <a:t>Обязан строго соблюдать законы и правила</a:t>
            </a:r>
            <a:endParaRPr lang="ru-RU" dirty="0"/>
          </a:p>
        </p:txBody>
      </p:sp>
      <p:sp>
        <p:nvSpPr>
          <p:cNvPr id="3" name="Заголовок 2"/>
          <p:cNvSpPr>
            <a:spLocks noGrp="1"/>
          </p:cNvSpPr>
          <p:nvPr>
            <p:ph type="title"/>
          </p:nvPr>
        </p:nvSpPr>
        <p:spPr/>
        <p:txBody>
          <a:bodyPr>
            <a:normAutofit fontScale="90000"/>
          </a:bodyPr>
          <a:lstStyle/>
          <a:p>
            <a:r>
              <a:rPr lang="ru-RU" dirty="0" smtClean="0"/>
              <a:t>«</a:t>
            </a:r>
            <a:r>
              <a:rPr lang="ru-RU" sz="3100" dirty="0" smtClean="0"/>
              <a:t>Принципы этики поведения должностных лиц и служащих госаппарата» (1990 г.)</a:t>
            </a:r>
            <a:endParaRPr lang="ru-RU" sz="3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92500" lnSpcReduction="20000"/>
          </a:bodyPr>
          <a:lstStyle/>
          <a:p>
            <a:r>
              <a:rPr lang="ru-RU" dirty="0" smtClean="0"/>
              <a:t>Главное управление администрации и </a:t>
            </a:r>
            <a:r>
              <a:rPr lang="ru-RU" dirty="0" err="1" smtClean="0"/>
              <a:t>госслужбы</a:t>
            </a:r>
            <a:r>
              <a:rPr lang="ru-RU" dirty="0" smtClean="0"/>
              <a:t> (координация, контроль за соблюдением общего и особых статутов, определение общих принципов вознаграждения, организация межведомственных конкурсов)</a:t>
            </a:r>
          </a:p>
          <a:p>
            <a:r>
              <a:rPr lang="ru-RU" dirty="0" smtClean="0"/>
              <a:t>Бюджетное управление Министерства экономики и финансов (проверка актов, затрагивающих финансовые вопросы </a:t>
            </a:r>
            <a:r>
              <a:rPr lang="ru-RU" dirty="0" err="1" smtClean="0"/>
              <a:t>госслужбы</a:t>
            </a:r>
            <a:r>
              <a:rPr lang="ru-RU" dirty="0" smtClean="0"/>
              <a:t>)</a:t>
            </a:r>
          </a:p>
          <a:p>
            <a:r>
              <a:rPr lang="ru-RU" dirty="0" smtClean="0"/>
              <a:t>Высший Совет центральной </a:t>
            </a:r>
            <a:r>
              <a:rPr lang="ru-RU" dirty="0" err="1" smtClean="0"/>
              <a:t>госслужбы</a:t>
            </a:r>
            <a:r>
              <a:rPr lang="ru-RU" dirty="0" smtClean="0"/>
              <a:t> (коллегиальные органы, защищающие корпоративные интересы чиновников)</a:t>
            </a:r>
            <a:endParaRPr lang="ru-RU" dirty="0"/>
          </a:p>
        </p:txBody>
      </p:sp>
      <p:sp>
        <p:nvSpPr>
          <p:cNvPr id="3" name="Заголовок 2"/>
          <p:cNvSpPr>
            <a:spLocks noGrp="1"/>
          </p:cNvSpPr>
          <p:nvPr>
            <p:ph type="title"/>
          </p:nvPr>
        </p:nvSpPr>
        <p:spPr/>
        <p:txBody>
          <a:bodyPr>
            <a:normAutofit fontScale="90000"/>
          </a:bodyPr>
          <a:lstStyle/>
          <a:p>
            <a:r>
              <a:rPr lang="ru-RU" dirty="0" smtClean="0"/>
              <a:t>Органы управления </a:t>
            </a:r>
            <a:r>
              <a:rPr lang="ru-RU" dirty="0" err="1" smtClean="0"/>
              <a:t>госслужбой</a:t>
            </a:r>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Чиновник           </a:t>
            </a:r>
            <a:r>
              <a:rPr lang="ru-RU" dirty="0" err="1" smtClean="0"/>
              <a:t>Гос</a:t>
            </a:r>
            <a:r>
              <a:rPr lang="ru-RU" dirty="0" smtClean="0"/>
              <a:t>. служащий</a:t>
            </a:r>
            <a:endParaRPr lang="ru-RU" dirty="0"/>
          </a:p>
        </p:txBody>
      </p:sp>
      <p:sp>
        <p:nvSpPr>
          <p:cNvPr id="3" name="Текст 2"/>
          <p:cNvSpPr>
            <a:spLocks noGrp="1"/>
          </p:cNvSpPr>
          <p:nvPr>
            <p:ph type="body" idx="1"/>
          </p:nvPr>
        </p:nvSpPr>
        <p:spPr/>
        <p:txBody>
          <a:bodyPr/>
          <a:lstStyle/>
          <a:p>
            <a:endParaRPr lang="ru-RU"/>
          </a:p>
        </p:txBody>
      </p:sp>
      <p:sp>
        <p:nvSpPr>
          <p:cNvPr id="4" name="Текст 3"/>
          <p:cNvSpPr>
            <a:spLocks noGrp="1"/>
          </p:cNvSpPr>
          <p:nvPr>
            <p:ph type="body" sz="half" idx="3"/>
          </p:nvPr>
        </p:nvSpPr>
        <p:spPr/>
        <p:txBody>
          <a:bodyPr/>
          <a:lstStyle/>
          <a:p>
            <a:endParaRPr lang="ru-RU"/>
          </a:p>
        </p:txBody>
      </p:sp>
      <p:sp>
        <p:nvSpPr>
          <p:cNvPr id="5" name="Содержимое 4"/>
          <p:cNvSpPr>
            <a:spLocks noGrp="1"/>
          </p:cNvSpPr>
          <p:nvPr>
            <p:ph sz="quarter" idx="2"/>
          </p:nvPr>
        </p:nvSpPr>
        <p:spPr/>
        <p:txBody>
          <a:bodyPr/>
          <a:lstStyle/>
          <a:p>
            <a:r>
              <a:rPr lang="ru-RU" dirty="0" smtClean="0"/>
              <a:t>Лицо, назначенное на постоянную должность, включенное в штат и получившее ранг в административной иерархии</a:t>
            </a:r>
            <a:endParaRPr lang="ru-RU" dirty="0"/>
          </a:p>
        </p:txBody>
      </p:sp>
      <p:sp>
        <p:nvSpPr>
          <p:cNvPr id="6" name="Содержимое 5"/>
          <p:cNvSpPr>
            <a:spLocks noGrp="1"/>
          </p:cNvSpPr>
          <p:nvPr>
            <p:ph sz="quarter" idx="4"/>
          </p:nvPr>
        </p:nvSpPr>
        <p:spPr/>
        <p:txBody>
          <a:bodyPr>
            <a:normAutofit fontScale="92500" lnSpcReduction="10000"/>
          </a:bodyPr>
          <a:lstStyle/>
          <a:p>
            <a:r>
              <a:rPr lang="ru-RU" dirty="0" smtClean="0"/>
              <a:t>Лицо, основной деятельностью которого является участие в несении административной службы в пользу госоргана, включает временные категории (почасовики, работники по контракту, без контракта, чиновники – стажеры)</a:t>
            </a: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lnSpcReduction="10000"/>
          </a:bodyPr>
          <a:lstStyle/>
          <a:p>
            <a:r>
              <a:rPr lang="ru-RU" dirty="0" smtClean="0"/>
              <a:t>Категория А – объединяет штаты чиновников с магистерской степенью, выполняющих функции по разработке концепций и руководству)</a:t>
            </a:r>
          </a:p>
          <a:p>
            <a:r>
              <a:rPr lang="ru-RU" dirty="0" smtClean="0"/>
              <a:t>Категория В – чиновники среднего звена, имеющие диплом бакалавра</a:t>
            </a:r>
          </a:p>
          <a:p>
            <a:r>
              <a:rPr lang="ru-RU" dirty="0" smtClean="0"/>
              <a:t>Категория С – работники практического уровня с более низким образованием</a:t>
            </a:r>
          </a:p>
          <a:p>
            <a:r>
              <a:rPr lang="ru-RU" dirty="0" smtClean="0"/>
              <a:t>Категория </a:t>
            </a:r>
            <a:r>
              <a:rPr lang="en-US" dirty="0" smtClean="0"/>
              <a:t>D</a:t>
            </a:r>
            <a:r>
              <a:rPr lang="ru-RU" dirty="0" smtClean="0"/>
              <a:t> – работники, выполняющие вспомогательные функции (категория должна исчезнуть) </a:t>
            </a:r>
            <a:endParaRPr lang="ru-RU" dirty="0"/>
          </a:p>
        </p:txBody>
      </p:sp>
      <p:sp>
        <p:nvSpPr>
          <p:cNvPr id="3" name="Заголовок 2"/>
          <p:cNvSpPr>
            <a:spLocks noGrp="1"/>
          </p:cNvSpPr>
          <p:nvPr>
            <p:ph type="title"/>
          </p:nvPr>
        </p:nvSpPr>
        <p:spPr/>
        <p:txBody>
          <a:bodyPr>
            <a:normAutofit fontScale="90000"/>
          </a:bodyPr>
          <a:lstStyle/>
          <a:p>
            <a:r>
              <a:rPr lang="ru-RU" dirty="0" smtClean="0"/>
              <a:t>Структура</a:t>
            </a:r>
            <a:br>
              <a:rPr lang="ru-RU" dirty="0" smtClean="0"/>
            </a:br>
            <a:r>
              <a:rPr lang="ru-RU" dirty="0" err="1" smtClean="0"/>
              <a:t>офранцузского</a:t>
            </a:r>
            <a:r>
              <a:rPr lang="ru-RU" dirty="0" smtClean="0"/>
              <a:t> чиновничества</a:t>
            </a:r>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77500" lnSpcReduction="20000"/>
          </a:bodyPr>
          <a:lstStyle/>
          <a:p>
            <a:r>
              <a:rPr lang="ru-RU" dirty="0" smtClean="0"/>
              <a:t>Происходит внутри одной категории (переход в другую категорию исключение)</a:t>
            </a:r>
          </a:p>
          <a:p>
            <a:r>
              <a:rPr lang="ru-RU" dirty="0" smtClean="0"/>
              <a:t>Категории охватывают несколько рангов (ранг – звание, дающее право на занятие ряда соответствующих рангу должностей. Это гарант стабильности положения)</a:t>
            </a:r>
          </a:p>
          <a:p>
            <a:r>
              <a:rPr lang="ru-RU" dirty="0" smtClean="0"/>
              <a:t>Каждый ранг делится на ступени</a:t>
            </a:r>
          </a:p>
          <a:p>
            <a:r>
              <a:rPr lang="ru-RU" dirty="0" smtClean="0"/>
              <a:t>Каждому рангу соответствует ряд должностей. Должность – конкретная рабочая позиция и соответствующая ей ставка в бюджетном расписании. </a:t>
            </a:r>
          </a:p>
          <a:p>
            <a:r>
              <a:rPr lang="ru-RU" dirty="0" smtClean="0"/>
              <a:t>Чиновник не может вести переговоры об условиях своей работы, он обязан подчиняться установленным статутом нормам</a:t>
            </a:r>
          </a:p>
          <a:p>
            <a:r>
              <a:rPr lang="ru-RU" dirty="0" smtClean="0"/>
              <a:t>При конфликте с нанимателем дело рассматривает административный суд</a:t>
            </a:r>
          </a:p>
          <a:p>
            <a:r>
              <a:rPr lang="ru-RU" dirty="0" smtClean="0"/>
              <a:t>Права чиновника защищают профсоюзы</a:t>
            </a:r>
            <a:endParaRPr lang="ru-RU" dirty="0"/>
          </a:p>
        </p:txBody>
      </p:sp>
      <p:sp>
        <p:nvSpPr>
          <p:cNvPr id="3" name="Заголовок 2"/>
          <p:cNvSpPr>
            <a:spLocks noGrp="1"/>
          </p:cNvSpPr>
          <p:nvPr>
            <p:ph type="title"/>
          </p:nvPr>
        </p:nvSpPr>
        <p:spPr/>
        <p:txBody>
          <a:bodyPr/>
          <a:lstStyle/>
          <a:p>
            <a:r>
              <a:rPr lang="ru-RU" dirty="0" smtClean="0"/>
              <a:t>Карьера чиновника</a:t>
            </a: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r>
              <a:rPr lang="ru-RU" dirty="0" smtClean="0"/>
              <a:t>Принцип равного доступа, запрет любой дискриминации на основании пола, убеждений или взглядов кандидата</a:t>
            </a:r>
          </a:p>
          <a:p>
            <a:r>
              <a:rPr lang="ru-RU" dirty="0" smtClean="0"/>
              <a:t>Наличие французского гражданства</a:t>
            </a:r>
          </a:p>
          <a:p>
            <a:r>
              <a:rPr lang="ru-RU" dirty="0" smtClean="0"/>
              <a:t>Обладание политическими правами</a:t>
            </a:r>
          </a:p>
          <a:p>
            <a:r>
              <a:rPr lang="ru-RU" dirty="0" smtClean="0"/>
              <a:t>Соблюдение законов</a:t>
            </a:r>
          </a:p>
          <a:p>
            <a:r>
              <a:rPr lang="ru-RU" dirty="0" smtClean="0"/>
              <a:t>Положительное отношение к законам о службе в армии</a:t>
            </a:r>
          </a:p>
          <a:p>
            <a:r>
              <a:rPr lang="ru-RU" dirty="0" smtClean="0"/>
              <a:t>Физическая пригодность</a:t>
            </a:r>
            <a:endParaRPr lang="ru-RU" dirty="0"/>
          </a:p>
        </p:txBody>
      </p:sp>
      <p:sp>
        <p:nvSpPr>
          <p:cNvPr id="3" name="Заголовок 2"/>
          <p:cNvSpPr>
            <a:spLocks noGrp="1"/>
          </p:cNvSpPr>
          <p:nvPr>
            <p:ph type="title"/>
          </p:nvPr>
        </p:nvSpPr>
        <p:spPr/>
        <p:txBody>
          <a:bodyPr>
            <a:normAutofit/>
          </a:bodyPr>
          <a:lstStyle/>
          <a:p>
            <a:r>
              <a:rPr lang="ru-RU" dirty="0" smtClean="0"/>
              <a:t>Допуск к </a:t>
            </a:r>
            <a:r>
              <a:rPr lang="ru-RU" dirty="0" err="1" smtClean="0"/>
              <a:t>госслужбе</a:t>
            </a:r>
            <a:endParaRPr lang="ru-RU"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Открытая">
  <a:themeElements>
    <a:clrScheme name="Открытая">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Открытая">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Открытая">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451</TotalTime>
  <Words>2435</Words>
  <Application>Microsoft Office PowerPoint</Application>
  <PresentationFormat>Экран (4:3)</PresentationFormat>
  <Paragraphs>246</Paragraphs>
  <Slides>40</Slides>
  <Notes>10</Notes>
  <HiddenSlides>0</HiddenSlides>
  <MMClips>0</MMClips>
  <ScaleCrop>false</ScaleCrop>
  <HeadingPairs>
    <vt:vector size="4" baseType="variant">
      <vt:variant>
        <vt:lpstr>Тема</vt:lpstr>
      </vt:variant>
      <vt:variant>
        <vt:i4>1</vt:i4>
      </vt:variant>
      <vt:variant>
        <vt:lpstr>Заголовки слайдов</vt:lpstr>
      </vt:variant>
      <vt:variant>
        <vt:i4>40</vt:i4>
      </vt:variant>
    </vt:vector>
  </HeadingPairs>
  <TitlesOfParts>
    <vt:vector size="41" baseType="lpstr">
      <vt:lpstr>Открытая</vt:lpstr>
      <vt:lpstr>Зарубежный опыт организации государственной службы</vt:lpstr>
      <vt:lpstr>Государственная служба Франции</vt:lpstr>
      <vt:lpstr>Этапы развития государственной службы во Франции</vt:lpstr>
      <vt:lpstr>Особенности </vt:lpstr>
      <vt:lpstr>Органы управления госслужбой</vt:lpstr>
      <vt:lpstr>Чиновник           Гос. служащий</vt:lpstr>
      <vt:lpstr>Структура офранцузского чиновничества</vt:lpstr>
      <vt:lpstr>Карьера чиновника</vt:lpstr>
      <vt:lpstr>Допуск к госслужбе</vt:lpstr>
      <vt:lpstr>Отбор кандидатов</vt:lpstr>
      <vt:lpstr>Прохождение карьеры и оценка службы</vt:lpstr>
      <vt:lpstr>Права и обязанности чиновника</vt:lpstr>
      <vt:lpstr>Подготовка кадров</vt:lpstr>
      <vt:lpstr>Государственная служба Германии</vt:lpstr>
      <vt:lpstr>Этапы становления</vt:lpstr>
      <vt:lpstr>Особенности немецкого чиновничества</vt:lpstr>
      <vt:lpstr>Понятие чиновника</vt:lpstr>
      <vt:lpstr>Органы, контролирующие чиновничество</vt:lpstr>
      <vt:lpstr>Специфика оплаты - Alimentation</vt:lpstr>
      <vt:lpstr>Принципы правового статуса чиновников</vt:lpstr>
      <vt:lpstr>Структура</vt:lpstr>
      <vt:lpstr>Ранги</vt:lpstr>
      <vt:lpstr>Допуск и назначение на должность</vt:lpstr>
      <vt:lpstr>Права и обязанности</vt:lpstr>
      <vt:lpstr>Продвижение по службе</vt:lpstr>
      <vt:lpstr>Ответственность</vt:lpstr>
      <vt:lpstr>Государственная служба Великобритании</vt:lpstr>
      <vt:lpstr>Особенность «английского пути»</vt:lpstr>
      <vt:lpstr>Англо-саксонская правовая доктрина</vt:lpstr>
      <vt:lpstr>Этапы становления </vt:lpstr>
      <vt:lpstr>«Новый менеджеризм»</vt:lpstr>
      <vt:lpstr>Структура</vt:lpstr>
      <vt:lpstr>Госслужба США</vt:lpstr>
      <vt:lpstr>Американская специфика</vt:lpstr>
      <vt:lpstr>Эволюция госслужбы</vt:lpstr>
      <vt:lpstr>Структура – 18 категорий</vt:lpstr>
      <vt:lpstr>Управление госслужбой</vt:lpstr>
      <vt:lpstr>Merit system (Закон о реформе гражданской службы 1978 г.)</vt:lpstr>
      <vt:lpstr>Кодекс этики госслужбы (1958 г.)</vt:lpstr>
      <vt:lpstr>«Принципы этики поведения должностных лиц и служащих госаппарата» (1990 г.)</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ГОСУДАРСТВЕННАЯ ГРАЖДАНСКАЯ СЛУЖБА КАК НАУКА О ГОСУДАРСТВЕННО- АДМИНИСТРАТИВНОМ УПРАВЛЕНИИ</dc:title>
  <dc:creator>Пользователь Windows</dc:creator>
  <cp:lastModifiedBy>1</cp:lastModifiedBy>
  <cp:revision>47</cp:revision>
  <dcterms:created xsi:type="dcterms:W3CDTF">2013-05-27T05:47:52Z</dcterms:created>
  <dcterms:modified xsi:type="dcterms:W3CDTF">2013-06-04T18:05:38Z</dcterms:modified>
</cp:coreProperties>
</file>